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handoutMasterIdLst>
    <p:handoutMasterId r:id="rId20"/>
  </p:handoutMasterIdLst>
  <p:sldIdLst>
    <p:sldId id="256" r:id="rId2"/>
    <p:sldId id="273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960" y="-112"/>
      </p:cViewPr>
      <p:guideLst>
        <p:guide orient="horz" pos="3024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D87365CB-0C6E-4FE4-843F-62E73A8CF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2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15BE7-9239-4640-B4B3-8EB66EC7516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A267-E4FE-415B-BBEA-E5BDF33AB55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84EB1-6448-417B-AE2A-417EDBBEA55C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06DFB-8913-47B2-BBBD-D908432A9D3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6E76F9-2013-49C8-84EA-393F3F76632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0CCA-ACEF-4639-A0E4-3D7C98CCDB3E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A92C6-6CF6-468A-AE63-80D3AE5B7F92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D5D9-30A2-4612-A871-4B45F82A6F1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328C0D-13BF-405C-AB74-219E13ED6C3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FBBA-CF9F-4FB2-8554-FD77DBB164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9A0C09-B893-44DB-A60F-8D7796C3881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E89484B-E89E-4FE7-A6B6-FF61BF8476A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58B7C3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58B7C3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DE50E4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11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9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500188" y="1820863"/>
            <a:ext cx="6994525" cy="18288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2071688" y="3684588"/>
            <a:ext cx="6423025" cy="1958975"/>
          </a:xfrm>
        </p:spPr>
        <p:txBody>
          <a:bodyPr/>
          <a:lstStyle/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Probabilidade Condicional</a:t>
            </a: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Teorema do Produto</a:t>
            </a: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Independência Estatística</a:t>
            </a: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Teorema de </a:t>
            </a:r>
            <a:r>
              <a:rPr lang="pt-BR" dirty="0" err="1" smtClean="0">
                <a:solidFill>
                  <a:schemeClr val="tx2"/>
                </a:solidFill>
              </a:rPr>
              <a:t>Bayes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/>
              <a:t>Renata Souza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3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571625"/>
            <a:ext cx="7769225" cy="3033713"/>
          </a:xfrm>
        </p:spPr>
        <p:txBody>
          <a:bodyPr/>
          <a:lstStyle/>
          <a:p>
            <a:r>
              <a:rPr lang="pt-BR" smtClean="0"/>
              <a:t>Em um lote de 12 peças, 4 são defeituosas, 2 peças são retiradas um após a outra sem reposição. Qual a probabilidade de que ambas são sejam boas?</a:t>
            </a:r>
          </a:p>
          <a:p>
            <a:r>
              <a:rPr lang="pt-BR" smtClean="0"/>
              <a:t>A={a primeira é boa}, B={a segunda é boa}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928813" y="4572000"/>
          <a:ext cx="4927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ção" r:id="rId3" imgW="2489040" imgH="393480" progId="Equation.3">
                  <p:embed/>
                </p:oleObj>
              </mc:Choice>
              <mc:Fallback>
                <p:oleObj name="Equação" r:id="rId3" imgW="24890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572000"/>
                        <a:ext cx="4927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Independência Estatística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00188"/>
            <a:ext cx="7769225" cy="2119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Um evento A é considerado independente de um outro evento B se a probabilidade de A é igual à probabilidade condicional de A dado B, isto é:</a:t>
            </a:r>
          </a:p>
          <a:p>
            <a:pPr>
              <a:lnSpc>
                <a:spcPct val="90000"/>
              </a:lnSpc>
            </a:pPr>
            <a:endParaRPr lang="pt-BR" smtClean="0"/>
          </a:p>
          <a:p>
            <a:pPr lvl="1">
              <a:lnSpc>
                <a:spcPct val="90000"/>
              </a:lnSpc>
            </a:pPr>
            <a:r>
              <a:rPr lang="pt-BR" smtClean="0"/>
              <a:t>P(A)=P(A/B)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P(B)= P(B/A)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P(A</a:t>
            </a:r>
            <a:r>
              <a:rPr lang="pt-BR" smtClean="0">
                <a:sym typeface="Symbol" pitchFamily="18" charset="2"/>
              </a:rPr>
              <a:t>B)=P(A)  P(B)</a:t>
            </a:r>
            <a:endParaRPr lang="pt-BR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285875"/>
            <a:ext cx="7769225" cy="3719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Sendo </a:t>
            </a:r>
            <a:r>
              <a:rPr lang="pt-BR" sz="2000" smtClean="0">
                <a:sym typeface="Symbol" pitchFamily="18" charset="2"/>
              </a:rPr>
              <a:t>={1,2,3,4} um espaço amostral equiprovável  e A={1,2}; B={1,3}; C={1,4} três eventos de S. Verificar se os eventos A, B e C são independentes.</a:t>
            </a:r>
          </a:p>
          <a:p>
            <a:pPr>
              <a:lnSpc>
                <a:spcPct val="90000"/>
              </a:lnSpc>
            </a:pPr>
            <a:endParaRPr lang="pt-BR" sz="14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pt-BR" sz="2000" smtClean="0">
                <a:sym typeface="Symbol" pitchFamily="18" charset="2"/>
              </a:rPr>
              <a:t>Solução: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P(A)=1/2; P(B)=1/2; P(A</a:t>
            </a:r>
            <a:r>
              <a:rPr lang="pt-BR" sz="2000" smtClean="0">
                <a:sym typeface="Symbol" pitchFamily="18" charset="2"/>
              </a:rPr>
              <a:t>B</a:t>
            </a:r>
            <a:r>
              <a:rPr lang="pt-BR" sz="2000" smtClean="0"/>
              <a:t>)=1/4; logo, P(A </a:t>
            </a:r>
            <a:r>
              <a:rPr lang="pt-BR" sz="2000" smtClean="0">
                <a:sym typeface="Symbol" pitchFamily="18" charset="2"/>
              </a:rPr>
              <a:t>B</a:t>
            </a:r>
            <a:r>
              <a:rPr lang="pt-BR" sz="2000" smtClean="0"/>
              <a:t>)=1/2 </a:t>
            </a:r>
            <a:r>
              <a:rPr lang="pt-BR" sz="2000" smtClean="0">
                <a:sym typeface="Symbol" pitchFamily="18" charset="2"/>
              </a:rPr>
              <a:t></a:t>
            </a:r>
            <a:r>
              <a:rPr lang="pt-BR" sz="2000" smtClean="0"/>
              <a:t> 1/2 =1/4. 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pt-BR" sz="2000" smtClean="0"/>
              <a:t>P(A)=1/2; P(C)=1/2; P(A</a:t>
            </a:r>
            <a:r>
              <a:rPr lang="pt-BR" sz="2000" smtClean="0">
                <a:sym typeface="Symbol" pitchFamily="18" charset="2"/>
              </a:rPr>
              <a:t>C</a:t>
            </a:r>
            <a:r>
              <a:rPr lang="pt-BR" sz="2000" smtClean="0"/>
              <a:t>)=1/4; logo, P(A </a:t>
            </a:r>
            <a:r>
              <a:rPr lang="pt-BR" sz="2000" smtClean="0">
                <a:sym typeface="Symbol" pitchFamily="18" charset="2"/>
              </a:rPr>
              <a:t>C</a:t>
            </a:r>
            <a:r>
              <a:rPr lang="pt-BR" sz="2000" smtClean="0"/>
              <a:t>)=1/2 </a:t>
            </a:r>
            <a:r>
              <a:rPr lang="pt-BR" sz="2000" smtClean="0">
                <a:sym typeface="Symbol" pitchFamily="18" charset="2"/>
              </a:rPr>
              <a:t></a:t>
            </a:r>
            <a:r>
              <a:rPr lang="pt-BR" sz="2000" smtClean="0"/>
              <a:t> 1/2 =1/4. 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pt-BR" sz="2000" smtClean="0"/>
              <a:t>P(B)=1/2; P(C)=1/2; P(B</a:t>
            </a:r>
            <a:r>
              <a:rPr lang="pt-BR" sz="2000" smtClean="0">
                <a:sym typeface="Symbol" pitchFamily="18" charset="2"/>
              </a:rPr>
              <a:t>C</a:t>
            </a:r>
            <a:r>
              <a:rPr lang="pt-BR" sz="2000" smtClean="0"/>
              <a:t>)=1/4; logo, P(B </a:t>
            </a:r>
            <a:r>
              <a:rPr lang="pt-BR" sz="2000" smtClean="0">
                <a:sym typeface="Symbol" pitchFamily="18" charset="2"/>
              </a:rPr>
              <a:t>C</a:t>
            </a:r>
            <a:r>
              <a:rPr lang="pt-BR" sz="2000" smtClean="0"/>
              <a:t>)=1/2 </a:t>
            </a:r>
            <a:r>
              <a:rPr lang="pt-BR" sz="2000" smtClean="0">
                <a:sym typeface="Symbol" pitchFamily="18" charset="2"/>
              </a:rPr>
              <a:t></a:t>
            </a:r>
            <a:r>
              <a:rPr lang="pt-BR" sz="2000" smtClean="0"/>
              <a:t> 1/2 =1/4. 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pt-BR" sz="2000" smtClean="0"/>
              <a:t>P(A)=1/2; P(B)=1/2; P(C)=1/2; P(A </a:t>
            </a:r>
            <a:r>
              <a:rPr lang="pt-BR" sz="2000" smtClean="0">
                <a:sym typeface="Symbol" pitchFamily="18" charset="2"/>
              </a:rPr>
              <a:t>B C</a:t>
            </a:r>
            <a:r>
              <a:rPr lang="pt-BR" sz="2000" smtClean="0"/>
              <a:t>)=1/4.</a:t>
            </a:r>
            <a:br>
              <a:rPr lang="pt-BR" sz="2000" smtClean="0"/>
            </a:br>
            <a:r>
              <a:rPr lang="pt-BR" sz="2000" smtClean="0"/>
              <a:t>Logo A, B e C não são independentes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Teorema de Bayes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500188"/>
            <a:ext cx="7769225" cy="2043112"/>
          </a:xfrm>
        </p:spPr>
        <p:txBody>
          <a:bodyPr/>
          <a:lstStyle/>
          <a:p>
            <a:r>
              <a:rPr lang="pt-BR" dirty="0" smtClean="0"/>
              <a:t>Sejam A</a:t>
            </a:r>
            <a:r>
              <a:rPr lang="pt-BR" baseline="-25000" dirty="0" smtClean="0"/>
              <a:t>1</a:t>
            </a:r>
            <a:r>
              <a:rPr lang="pt-BR" dirty="0" smtClean="0"/>
              <a:t>,...,</a:t>
            </a:r>
            <a:r>
              <a:rPr lang="pt-BR" dirty="0" err="1" smtClean="0"/>
              <a:t>A</a:t>
            </a:r>
            <a:r>
              <a:rPr lang="pt-BR" baseline="-25000" dirty="0" err="1" smtClean="0"/>
              <a:t>n</a:t>
            </a:r>
            <a:r>
              <a:rPr lang="pt-BR" dirty="0" smtClean="0"/>
              <a:t> um conjunto de eventos mutuamente disjuntos de um espaço amostral </a:t>
            </a:r>
            <a:r>
              <a:rPr lang="pt-BR" dirty="0" smtClean="0">
                <a:sym typeface="Symbol" pitchFamily="18" charset="2"/>
              </a:rPr>
              <a:t></a:t>
            </a:r>
            <a:r>
              <a:rPr lang="pt-BR" dirty="0" smtClean="0"/>
              <a:t>, isto é, </a:t>
            </a:r>
            <a:r>
              <a:rPr lang="pt-BR" dirty="0" smtClean="0">
                <a:sym typeface="Symbol" pitchFamily="18" charset="2"/>
              </a:rPr>
              <a:t></a:t>
            </a:r>
            <a:r>
              <a:rPr lang="pt-BR" dirty="0" smtClean="0"/>
              <a:t> =A</a:t>
            </a:r>
            <a:r>
              <a:rPr lang="pt-BR" baseline="-25000" dirty="0" smtClean="0"/>
              <a:t>1</a:t>
            </a:r>
            <a:r>
              <a:rPr lang="pt-BR" dirty="0" smtClean="0">
                <a:sym typeface="Symbol" pitchFamily="18" charset="2"/>
              </a:rPr>
              <a:t>A</a:t>
            </a:r>
            <a:r>
              <a:rPr lang="pt-BR" baseline="-25000" dirty="0" smtClean="0">
                <a:sym typeface="Symbol" pitchFamily="18" charset="2"/>
              </a:rPr>
              <a:t>2 </a:t>
            </a:r>
            <a:r>
              <a:rPr lang="pt-BR" dirty="0" smtClean="0">
                <a:sym typeface="Symbol" pitchFamily="18" charset="2"/>
              </a:rPr>
              <a:t>..., A</a:t>
            </a:r>
            <a:r>
              <a:rPr lang="pt-BR" baseline="-25000" dirty="0" smtClean="0">
                <a:sym typeface="Symbol" pitchFamily="18" charset="2"/>
              </a:rPr>
              <a:t>n</a:t>
            </a:r>
            <a:r>
              <a:rPr lang="pt-BR" dirty="0" smtClean="0"/>
              <a:t>. Seja </a:t>
            </a:r>
            <a:r>
              <a:rPr lang="pt-BR" dirty="0" err="1" smtClean="0"/>
              <a:t>B</a:t>
            </a:r>
            <a:r>
              <a:rPr lang="pt-BR" smtClean="0"/>
              <a:t> um evento </a:t>
            </a:r>
            <a:r>
              <a:rPr lang="pt-BR" smtClean="0"/>
              <a:t>de, </a:t>
            </a:r>
            <a:r>
              <a:rPr lang="pt-BR" smtClean="0"/>
              <a:t>então  para cada </a:t>
            </a:r>
            <a:r>
              <a:rPr lang="pt-BR" dirty="0" err="1" smtClean="0"/>
              <a:t>i</a:t>
            </a:r>
            <a:endParaRPr lang="pt-BR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109663" y="3978275"/>
          <a:ext cx="68913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ção" r:id="rId3" imgW="3682800" imgH="431640" progId="Equation.3">
                  <p:embed/>
                </p:oleObj>
              </mc:Choice>
              <mc:Fallback>
                <p:oleObj name="Equação" r:id="rId3" imgW="368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978275"/>
                        <a:ext cx="6891337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Considere uma empresa fabricante que recebe embarques de peças de dois diferentes fornecedores.  </a:t>
            </a:r>
          </a:p>
          <a:p>
            <a:r>
              <a:rPr lang="pt-BR" sz="2400" smtClean="0"/>
              <a:t>A</a:t>
            </a:r>
            <a:r>
              <a:rPr lang="pt-BR" sz="2400" baseline="-25000" smtClean="0"/>
              <a:t>1</a:t>
            </a:r>
            <a:r>
              <a:rPr lang="pt-BR" sz="2400" smtClean="0"/>
              <a:t> = evento em que uma peça é do fornecedor 1 :  </a:t>
            </a:r>
          </a:p>
          <a:p>
            <a:pPr lvl="1"/>
            <a:r>
              <a:rPr lang="pt-BR" sz="2000" smtClean="0"/>
              <a:t>P(A) = 0,65 </a:t>
            </a:r>
          </a:p>
          <a:p>
            <a:r>
              <a:rPr lang="pt-BR" sz="2400" smtClean="0"/>
              <a:t>A</a:t>
            </a:r>
            <a:r>
              <a:rPr lang="pt-BR" sz="2400" baseline="-25000" smtClean="0"/>
              <a:t>2</a:t>
            </a:r>
            <a:r>
              <a:rPr lang="pt-BR" sz="2400" smtClean="0"/>
              <a:t> = evento em que uma peça é do fornecedor 2:  </a:t>
            </a:r>
          </a:p>
          <a:p>
            <a:pPr lvl="1"/>
            <a:r>
              <a:rPr lang="pt-BR" sz="2000" smtClean="0"/>
              <a:t>P(B) = 0,35</a:t>
            </a:r>
          </a:p>
          <a:p>
            <a:r>
              <a:rPr lang="pt-BR" sz="2400" smtClean="0"/>
              <a:t>B = evento em que uma peça é boa</a:t>
            </a:r>
          </a:p>
          <a:p>
            <a:r>
              <a:rPr lang="pt-BR" sz="2400" smtClean="0"/>
              <a:t>R = evento em que uma peça é ruim</a:t>
            </a:r>
          </a:p>
          <a:p>
            <a:r>
              <a:rPr lang="pt-BR" sz="2400" smtClean="0"/>
              <a:t>P(B/A</a:t>
            </a:r>
            <a:r>
              <a:rPr lang="pt-BR" sz="2400" baseline="-25000" smtClean="0"/>
              <a:t>1</a:t>
            </a:r>
            <a:r>
              <a:rPr lang="pt-BR" sz="2400" smtClean="0"/>
              <a:t>) = 0,98, P(R/A</a:t>
            </a:r>
            <a:r>
              <a:rPr lang="pt-BR" sz="2400" baseline="-25000" smtClean="0"/>
              <a:t>1</a:t>
            </a:r>
            <a:r>
              <a:rPr lang="pt-BR" sz="2400" smtClean="0"/>
              <a:t>) = 0,02, P(B/A</a:t>
            </a:r>
            <a:r>
              <a:rPr lang="pt-BR" sz="2400" baseline="-25000" smtClean="0"/>
              <a:t>2</a:t>
            </a:r>
            <a:r>
              <a:rPr lang="pt-BR" sz="2400" smtClean="0"/>
              <a:t>) = 0,95 P(R/A</a:t>
            </a:r>
            <a:r>
              <a:rPr lang="pt-BR" sz="2400" baseline="-25000" smtClean="0"/>
              <a:t>2</a:t>
            </a:r>
            <a:r>
              <a:rPr lang="pt-BR" sz="2400" smtClean="0"/>
              <a:t>) = 0,05</a:t>
            </a:r>
          </a:p>
          <a:p>
            <a:endParaRPr lang="pt-BR" sz="2400" smtClean="0"/>
          </a:p>
          <a:p>
            <a:endParaRPr lang="pt-BR" sz="2400" smtClean="0"/>
          </a:p>
          <a:p>
            <a:endParaRPr lang="pt-BR" sz="2400" smtClean="0"/>
          </a:p>
          <a:p>
            <a:endParaRPr lang="pt-BR" sz="2400" smtClean="0"/>
          </a:p>
          <a:p>
            <a:endParaRPr lang="pt-BR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5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Dado que uma peça é ruim, qual é a probabilidade da peça ser do fornecedor 1 e qual é a probabilidade da peça ser do  fornecedor 2? </a:t>
            </a:r>
          </a:p>
          <a:p>
            <a:endParaRPr lang="pt-BR" sz="2400" smtClean="0"/>
          </a:p>
          <a:p>
            <a:r>
              <a:rPr lang="pt-BR" sz="2400" smtClean="0"/>
              <a:t>P(A</a:t>
            </a:r>
            <a:r>
              <a:rPr lang="pt-BR" sz="2400" baseline="-25000" smtClean="0"/>
              <a:t>1</a:t>
            </a:r>
            <a:r>
              <a:rPr lang="pt-BR" sz="2400" smtClean="0"/>
              <a:t>/R)=? e P(A</a:t>
            </a:r>
            <a:r>
              <a:rPr lang="pt-BR" sz="2400" baseline="-25000" smtClean="0"/>
              <a:t>2</a:t>
            </a:r>
            <a:r>
              <a:rPr lang="pt-BR" sz="2400" smtClean="0"/>
              <a:t>/R)=?</a:t>
            </a:r>
          </a:p>
          <a:p>
            <a:endParaRPr lang="pt-BR" sz="36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Exercícios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>
                <a:sym typeface="Symbol" pitchFamily="18" charset="2"/>
              </a:rPr>
              <a:t>Um dado é viciado de tal forma que a probabilidade de sair uma certa face é proporcional ao seu valor (o valor 6 é seis vezes mais provável de sair do que o 1, por exemplo). Calcule:</a:t>
            </a:r>
          </a:p>
          <a:p>
            <a:endParaRPr lang="pt-BR" sz="24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pt-BR" sz="2400" smtClean="0">
                <a:sym typeface="Symbol" pitchFamily="18" charset="2"/>
              </a:rPr>
              <a:t>	a) a probabilidade de sair 5, sabendo que saiu um número ímpar</a:t>
            </a:r>
          </a:p>
          <a:p>
            <a:pPr>
              <a:buFontTx/>
              <a:buNone/>
            </a:pPr>
            <a:endParaRPr lang="pt-BR" u="sng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pt-BR" sz="2400" smtClean="0">
                <a:sym typeface="Symbol" pitchFamily="18" charset="2"/>
              </a:rPr>
              <a:t>	b) a probabilidade de tirar um número par, sabendo que foi um número maior que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Exercícios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Dada a seguinte tabela, calcule a probabilidade de uma mulher ter sido escolhida, dado que ela tem menos de 25 anos.</a:t>
            </a:r>
          </a:p>
          <a:p>
            <a:endParaRPr lang="pt-BR" smtClean="0"/>
          </a:p>
          <a:p>
            <a:endParaRPr lang="pt-BR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00188" y="3286125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826"/>
                <a:gridCol w="1119174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Idade\Sexo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Mulheres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 &lt; 25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25 =&lt; Idade &lt; 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r>
                        <a:rPr lang="pt-BR" baseline="0" dirty="0" smtClean="0"/>
                        <a:t> =&gt; 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15800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Exercícios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Verifique se os eventos A e I são independentes, dada a tabela de probabilidade de eventos.</a:t>
            </a:r>
          </a:p>
          <a:p>
            <a:endParaRPr lang="pt-BR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28750" y="3286125"/>
          <a:ext cx="6096000" cy="14833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Ī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Ā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Probabilidade Condicional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Definição: probabilidade condicional de um evento é a probabilidade obtida com a informação adicional de que algum outro evento ocorreu. P(B/A) representa a probabilidade condicional da ocorrência do evento B, dado que o evento A já ocorreu.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Probabilidade Condicional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785938"/>
            <a:ext cx="8286750" cy="3643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Seja E: lançar um dado, e o evento A={sair o número 3}. Então P(A) = 1/6;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Considere o evento B={sair um número impar}. Então P(A/B) é igual a 1/3;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Formalmente: Dado dois eventos A e B, denota-se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 smtClean="0"/>
              <a:t>	NCF  = número de casos favoráveis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 smtClean="0"/>
              <a:t>	NCT = número de casos total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03350" y="4724400"/>
          <a:ext cx="623728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ção" r:id="rId3" imgW="3149280" imgH="761760" progId="Equation.3">
                  <p:embed/>
                </p:oleObj>
              </mc:Choice>
              <mc:Fallback>
                <p:oleObj name="Equação" r:id="rId3" imgW="3149280" imgH="761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24400"/>
                        <a:ext cx="6237288" cy="150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smtClean="0"/>
              <a:t>Exemplo: Lançamento de dois dados</a:t>
            </a: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2282"/>
              </p:ext>
            </p:extLst>
          </p:nvPr>
        </p:nvGraphicFramePr>
        <p:xfrm>
          <a:off x="1071563" y="1928813"/>
          <a:ext cx="7112000" cy="33528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(2,2)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(2,6)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(3,6)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(4,6)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(5,6)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(6,1)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(6,2)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(6,3)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(6,4)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(6,5)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(6,6)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1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7769225" cy="2271713"/>
          </a:xfrm>
        </p:spPr>
        <p:txBody>
          <a:bodyPr/>
          <a:lstStyle/>
          <a:p>
            <a:r>
              <a:rPr lang="pt-BR" smtClean="0"/>
              <a:t>A = {(x</a:t>
            </a:r>
            <a:r>
              <a:rPr lang="pt-BR" baseline="-25000" smtClean="0"/>
              <a:t>1</a:t>
            </a:r>
            <a:r>
              <a:rPr lang="pt-BR" smtClean="0"/>
              <a:t>,x</a:t>
            </a:r>
            <a:r>
              <a:rPr lang="pt-BR" baseline="-25000" smtClean="0"/>
              <a:t>2</a:t>
            </a:r>
            <a:r>
              <a:rPr lang="pt-BR" smtClean="0"/>
              <a:t>) | x</a:t>
            </a:r>
            <a:r>
              <a:rPr lang="pt-BR" baseline="-25000" smtClean="0"/>
              <a:t>1</a:t>
            </a:r>
            <a:r>
              <a:rPr lang="pt-BR" smtClean="0"/>
              <a:t> + x</a:t>
            </a:r>
            <a:r>
              <a:rPr lang="pt-BR" baseline="-25000" smtClean="0"/>
              <a:t>2</a:t>
            </a:r>
            <a:r>
              <a:rPr lang="pt-BR" smtClean="0"/>
              <a:t> = 10}</a:t>
            </a:r>
          </a:p>
          <a:p>
            <a:endParaRPr lang="pt-BR" smtClean="0"/>
          </a:p>
          <a:p>
            <a:r>
              <a:rPr lang="pt-BR" smtClean="0"/>
              <a:t>B = {(x</a:t>
            </a:r>
            <a:r>
              <a:rPr lang="pt-BR" baseline="-25000" smtClean="0"/>
              <a:t>1</a:t>
            </a:r>
            <a:r>
              <a:rPr lang="pt-BR" smtClean="0"/>
              <a:t>,x</a:t>
            </a:r>
            <a:r>
              <a:rPr lang="pt-BR" baseline="-25000" smtClean="0"/>
              <a:t>2</a:t>
            </a:r>
            <a:r>
              <a:rPr lang="pt-BR" smtClean="0"/>
              <a:t>) | x</a:t>
            </a:r>
            <a:r>
              <a:rPr lang="pt-BR" baseline="-25000" smtClean="0"/>
              <a:t>1</a:t>
            </a:r>
            <a:r>
              <a:rPr lang="pt-BR" smtClean="0"/>
              <a:t> &gt; x</a:t>
            </a:r>
            <a:r>
              <a:rPr lang="pt-BR" baseline="-25000" smtClean="0"/>
              <a:t>2</a:t>
            </a:r>
            <a:r>
              <a:rPr lang="pt-BR" smtClean="0"/>
              <a:t>} onde x</a:t>
            </a:r>
            <a:r>
              <a:rPr lang="pt-BR" baseline="-25000" smtClean="0"/>
              <a:t>1</a:t>
            </a:r>
            <a:r>
              <a:rPr lang="pt-BR" smtClean="0"/>
              <a:t> é o resultado do dado 1 e x</a:t>
            </a:r>
            <a:r>
              <a:rPr lang="pt-BR" baseline="-25000" smtClean="0"/>
              <a:t>2</a:t>
            </a:r>
            <a:r>
              <a:rPr lang="pt-BR" smtClean="0"/>
              <a:t> é o resultado do dado 2.</a:t>
            </a:r>
          </a:p>
          <a:p>
            <a:endParaRPr lang="pt-BR" smtClean="0"/>
          </a:p>
          <a:p>
            <a:r>
              <a:rPr lang="pt-BR" smtClean="0"/>
              <a:t>Calcular P(A), P(B), P(A/B) e P(B/A)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857750" y="4416425"/>
          <a:ext cx="32273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ção" r:id="rId3" imgW="1676160" imgH="393480" progId="Equation.3">
                  <p:embed/>
                </p:oleObj>
              </mc:Choice>
              <mc:Fallback>
                <p:oleObj name="Equação" r:id="rId3" imgW="1676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416425"/>
                        <a:ext cx="322738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1001713" y="4416425"/>
          <a:ext cx="32527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ção" r:id="rId5" imgW="1688760" imgH="393480" progId="Equation.3">
                  <p:embed/>
                </p:oleObj>
              </mc:Choice>
              <mc:Fallback>
                <p:oleObj name="Equação" r:id="rId5" imgW="1688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416425"/>
                        <a:ext cx="325278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828675" y="5403850"/>
          <a:ext cx="3448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ção" r:id="rId7" imgW="1790640" imgH="419040" progId="Equation.3">
                  <p:embed/>
                </p:oleObj>
              </mc:Choice>
              <mc:Fallback>
                <p:oleObj name="Equação" r:id="rId7" imgW="17906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403850"/>
                        <a:ext cx="34480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4841875" y="5407025"/>
          <a:ext cx="3302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ção" r:id="rId9" imgW="1714320" imgH="419040" progId="Equation.3">
                  <p:embed/>
                </p:oleObj>
              </mc:Choice>
              <mc:Fallback>
                <p:oleObj name="Equação" r:id="rId9" imgW="17143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407025"/>
                        <a:ext cx="33020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73625" y="5408613"/>
            <a:ext cx="3227388" cy="828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714500"/>
            <a:ext cx="7769225" cy="1281113"/>
          </a:xfrm>
        </p:spPr>
        <p:txBody>
          <a:bodyPr/>
          <a:lstStyle/>
          <a:p>
            <a:r>
              <a:rPr lang="pt-BR" smtClean="0"/>
              <a:t> Considere a situação promocional de oficiais dos Estados Unidos.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smtClean="0"/>
          </a:p>
        </p:txBody>
      </p:sp>
      <p:graphicFrame>
        <p:nvGraphicFramePr>
          <p:cNvPr id="72708" name="Group 4"/>
          <p:cNvGraphicFramePr>
            <a:graphicFrameLocks noGrp="1"/>
          </p:cNvGraphicFramePr>
          <p:nvPr/>
        </p:nvGraphicFramePr>
        <p:xfrm>
          <a:off x="1752600" y="4038600"/>
          <a:ext cx="5534045" cy="1997393"/>
        </p:xfrm>
        <a:graphic>
          <a:graphicData uri="http://schemas.openxmlformats.org/drawingml/2006/table">
            <a:tbl>
              <a:tblPr/>
              <a:tblGrid>
                <a:gridCol w="2085292"/>
                <a:gridCol w="1122850"/>
                <a:gridCol w="1203053"/>
                <a:gridCol w="11228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Homens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Mulheres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Promovidos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Não Promovidos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3" name="Text Box 37"/>
          <p:cNvSpPr txBox="1">
            <a:spLocks noChangeArrowheads="1"/>
          </p:cNvSpPr>
          <p:nvPr/>
        </p:nvSpPr>
        <p:spPr bwMode="auto">
          <a:xfrm>
            <a:off x="1804988" y="3333750"/>
            <a:ext cx="502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000">
                <a:latin typeface="+mn-lt"/>
              </a:rPr>
              <a:t>Status de Promoção dos Oficiais de Polícia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2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286125" y="1857375"/>
            <a:ext cx="508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tabLst>
                <a:tab pos="360000" algn="l"/>
              </a:tabLst>
              <a:defRPr/>
            </a:pPr>
            <a:r>
              <a:rPr lang="pt-BR" sz="1800">
                <a:latin typeface="+mj-lt"/>
              </a:rPr>
              <a:t>H	evento em que um oficial seja um homem</a:t>
            </a:r>
          </a:p>
          <a:p>
            <a:pPr>
              <a:spcBef>
                <a:spcPct val="0"/>
              </a:spcBef>
              <a:tabLst>
                <a:tab pos="360000" algn="l"/>
              </a:tabLst>
              <a:defRPr/>
            </a:pPr>
            <a:r>
              <a:rPr lang="pt-BR" sz="1800">
                <a:latin typeface="+mj-lt"/>
              </a:rPr>
              <a:t>M	evento em que um oficial seja  uma mulher</a:t>
            </a:r>
          </a:p>
          <a:p>
            <a:pPr>
              <a:spcBef>
                <a:spcPct val="0"/>
              </a:spcBef>
              <a:tabLst>
                <a:tab pos="360000" algn="l"/>
              </a:tabLst>
              <a:defRPr/>
            </a:pPr>
            <a:r>
              <a:rPr lang="pt-BR" sz="1800">
                <a:latin typeface="+mj-lt"/>
              </a:rPr>
              <a:t>I	evento em que um oficial é promovido</a:t>
            </a:r>
          </a:p>
          <a:p>
            <a:pPr>
              <a:spcBef>
                <a:spcPct val="0"/>
              </a:spcBef>
              <a:tabLst>
                <a:tab pos="360000" algn="l"/>
              </a:tabLst>
              <a:defRPr/>
            </a:pPr>
            <a:r>
              <a:rPr lang="pt-BR" sz="1800">
                <a:latin typeface="+mj-lt"/>
              </a:rPr>
              <a:t>Ī</a:t>
            </a:r>
            <a:r>
              <a:rPr lang="pt-BR" sz="1800" baseline="30000">
                <a:latin typeface="+mj-lt"/>
              </a:rPr>
              <a:t> </a:t>
            </a:r>
            <a:r>
              <a:rPr lang="pt-BR" sz="1800">
                <a:latin typeface="+mj-lt"/>
              </a:rPr>
              <a:t>	evento em que um oficial não é promovido</a:t>
            </a:r>
          </a:p>
        </p:txBody>
      </p:sp>
      <p:graphicFrame>
        <p:nvGraphicFramePr>
          <p:cNvPr id="73733" name="Group 5"/>
          <p:cNvGraphicFramePr>
            <a:graphicFrameLocks noGrp="1"/>
          </p:cNvGraphicFramePr>
          <p:nvPr/>
        </p:nvGraphicFramePr>
        <p:xfrm>
          <a:off x="500063" y="3962400"/>
          <a:ext cx="5643603" cy="1982153"/>
        </p:xfrm>
        <a:graphic>
          <a:graphicData uri="http://schemas.openxmlformats.org/drawingml/2006/table">
            <a:tbl>
              <a:tblPr/>
              <a:tblGrid>
                <a:gridCol w="2126575"/>
                <a:gridCol w="1145079"/>
                <a:gridCol w="1226870"/>
                <a:gridCol w="114507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Homens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Mulheres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Promovidos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Não Promovidos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7" name="Text Box 38"/>
          <p:cNvSpPr txBox="1">
            <a:spLocks noChangeArrowheads="1"/>
          </p:cNvSpPr>
          <p:nvPr/>
        </p:nvSpPr>
        <p:spPr bwMode="auto">
          <a:xfrm>
            <a:off x="1092200" y="3349625"/>
            <a:ext cx="4106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>
                <a:latin typeface="+mj-lt"/>
              </a:rPr>
              <a:t>Tabela de Probabilidade Associada</a:t>
            </a:r>
            <a:endParaRPr lang="pt-BR" sz="2000">
              <a:latin typeface="+mj-lt"/>
            </a:endParaRPr>
          </a:p>
        </p:txBody>
      </p:sp>
      <p:sp>
        <p:nvSpPr>
          <p:cNvPr id="12318" name="Text Box 39"/>
          <p:cNvSpPr txBox="1">
            <a:spLocks noChangeArrowheads="1"/>
          </p:cNvSpPr>
          <p:nvPr/>
        </p:nvSpPr>
        <p:spPr bwMode="auto">
          <a:xfrm>
            <a:off x="6162675" y="3929063"/>
            <a:ext cx="2682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800" dirty="0">
                <a:latin typeface="+mj-lt"/>
              </a:rPr>
              <a:t>P(H</a:t>
            </a:r>
            <a:r>
              <a:rPr lang="en-US" sz="1800" dirty="0">
                <a:latin typeface="+mj-lt"/>
                <a:sym typeface="Symbol" pitchFamily="18" charset="2"/>
              </a:rPr>
              <a:t>I)= 288/1200 =0,24</a:t>
            </a:r>
            <a:endParaRPr lang="pt-BR" sz="1800" dirty="0">
              <a:latin typeface="+mj-lt"/>
            </a:endParaRPr>
          </a:p>
        </p:txBody>
      </p:sp>
      <p:sp>
        <p:nvSpPr>
          <p:cNvPr id="12319" name="Line 40"/>
          <p:cNvSpPr>
            <a:spLocks noChangeShapeType="1"/>
          </p:cNvSpPr>
          <p:nvPr/>
        </p:nvSpPr>
        <p:spPr bwMode="auto">
          <a:xfrm rot="21593015" flipV="1">
            <a:off x="3571875" y="4146550"/>
            <a:ext cx="26431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2320" name="Text Box 41"/>
          <p:cNvSpPr txBox="1">
            <a:spLocks noChangeArrowheads="1"/>
          </p:cNvSpPr>
          <p:nvPr/>
        </p:nvSpPr>
        <p:spPr bwMode="auto">
          <a:xfrm>
            <a:off x="6162675" y="4287838"/>
            <a:ext cx="2682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800">
                <a:latin typeface="+mj-lt"/>
              </a:rPr>
              <a:t>P(H</a:t>
            </a:r>
            <a:r>
              <a:rPr lang="en-US" sz="1800">
                <a:latin typeface="+mj-lt"/>
                <a:sym typeface="Symbol" pitchFamily="18" charset="2"/>
              </a:rPr>
              <a:t></a:t>
            </a:r>
            <a:r>
              <a:rPr lang="pt-BR" sz="1800">
                <a:latin typeface="+mj-lt"/>
              </a:rPr>
              <a:t>Ī</a:t>
            </a:r>
            <a:r>
              <a:rPr lang="en-US" sz="1800">
                <a:latin typeface="+mj-lt"/>
                <a:sym typeface="Symbol" pitchFamily="18" charset="2"/>
              </a:rPr>
              <a:t>)= 672/1200 =0,56</a:t>
            </a:r>
            <a:endParaRPr lang="pt-BR" sz="1800">
              <a:latin typeface="+mj-lt"/>
            </a:endParaRPr>
          </a:p>
        </p:txBody>
      </p:sp>
      <p:sp>
        <p:nvSpPr>
          <p:cNvPr id="12321" name="Text Box 42"/>
          <p:cNvSpPr txBox="1">
            <a:spLocks noChangeArrowheads="1"/>
          </p:cNvSpPr>
          <p:nvPr/>
        </p:nvSpPr>
        <p:spPr bwMode="auto">
          <a:xfrm>
            <a:off x="6162675" y="4640263"/>
            <a:ext cx="2573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800">
                <a:latin typeface="+mj-lt"/>
              </a:rPr>
              <a:t>P(M</a:t>
            </a:r>
            <a:r>
              <a:rPr lang="en-US" sz="1800">
                <a:latin typeface="+mj-lt"/>
                <a:sym typeface="Symbol" pitchFamily="18" charset="2"/>
              </a:rPr>
              <a:t>I)= 36/1200 =0,03</a:t>
            </a:r>
            <a:endParaRPr lang="pt-BR" sz="1800">
              <a:latin typeface="+mj-lt"/>
            </a:endParaRPr>
          </a:p>
        </p:txBody>
      </p:sp>
      <p:sp>
        <p:nvSpPr>
          <p:cNvPr id="12322" name="Text Box 43"/>
          <p:cNvSpPr txBox="1">
            <a:spLocks noChangeArrowheads="1"/>
          </p:cNvSpPr>
          <p:nvPr/>
        </p:nvSpPr>
        <p:spPr bwMode="auto">
          <a:xfrm>
            <a:off x="6162675" y="5021263"/>
            <a:ext cx="269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800">
                <a:latin typeface="+mj-lt"/>
              </a:rPr>
              <a:t>P(M</a:t>
            </a:r>
            <a:r>
              <a:rPr lang="en-US" sz="1800">
                <a:latin typeface="+mj-lt"/>
                <a:sym typeface="Symbol" pitchFamily="18" charset="2"/>
              </a:rPr>
              <a:t></a:t>
            </a:r>
            <a:r>
              <a:rPr lang="pt-BR" sz="1800">
                <a:latin typeface="+mj-lt"/>
              </a:rPr>
              <a:t>Ī</a:t>
            </a:r>
            <a:r>
              <a:rPr lang="en-US" sz="1800">
                <a:latin typeface="+mj-lt"/>
                <a:sym typeface="Symbol" pitchFamily="18" charset="2"/>
              </a:rPr>
              <a:t>)= 204/1200 =0,17</a:t>
            </a:r>
            <a:endParaRPr lang="pt-BR" sz="180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Exemplo 2 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Qual a probabilidade P(A/H)?</a:t>
            </a:r>
          </a:p>
          <a:p>
            <a:endParaRPr lang="pt-BR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340225"/>
              </p:ext>
            </p:extLst>
          </p:nvPr>
        </p:nvGraphicFramePr>
        <p:xfrm>
          <a:off x="2127250" y="2786063"/>
          <a:ext cx="45005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603500" imgH="419100" progId="Equation.3">
                  <p:embed/>
                </p:oleObj>
              </mc:Choice>
              <mc:Fallback>
                <p:oleObj name="Equation" r:id="rId3" imgW="2603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786063"/>
                        <a:ext cx="4500563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55397"/>
              </p:ext>
            </p:extLst>
          </p:nvPr>
        </p:nvGraphicFramePr>
        <p:xfrm>
          <a:off x="2108200" y="4143375"/>
          <a:ext cx="44577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2578100" imgH="419100" progId="Equation.3">
                  <p:embed/>
                </p:oleObj>
              </mc:Choice>
              <mc:Fallback>
                <p:oleObj name="Equation" r:id="rId5" imgW="2578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43375"/>
                        <a:ext cx="44577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Teorema do Produto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2271712"/>
          </a:xfrm>
        </p:spPr>
        <p:txBody>
          <a:bodyPr/>
          <a:lstStyle/>
          <a:p>
            <a:r>
              <a:rPr lang="pt-BR" sz="2400" smtClean="0"/>
              <a:t>A  probabilidade de ocorrência simultânea de dois eventos, A e B, do mesmo espaço amostral, é igual ao produto da probabilidade de um deles pela probabilidade condicional do outro, dado o primeiro.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714375" y="4071938"/>
            <a:ext cx="7962900" cy="22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69925" y="4395788"/>
            <a:ext cx="135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+mj-lt"/>
              </a:rPr>
              <a:t> P(A/B)=</a:t>
            </a:r>
            <a:endParaRPr lang="pt-BR" dirty="0">
              <a:latin typeface="+mj-lt"/>
            </a:endParaRP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2019300" y="4659313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2071688" y="4186238"/>
            <a:ext cx="1214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+mj-lt"/>
              </a:rPr>
              <a:t>P(A</a:t>
            </a:r>
            <a:r>
              <a:rPr lang="en-US" dirty="0">
                <a:latin typeface="+mj-lt"/>
                <a:sym typeface="Symbol" pitchFamily="18" charset="2"/>
              </a:rPr>
              <a:t>B)</a:t>
            </a:r>
            <a:endParaRPr lang="pt-BR" dirty="0">
              <a:latin typeface="+mj-lt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2290763" y="465455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+mj-lt"/>
              </a:rPr>
              <a:t>P(</a:t>
            </a:r>
            <a:r>
              <a:rPr lang="en-US" dirty="0">
                <a:latin typeface="+mj-lt"/>
                <a:sym typeface="Symbol" pitchFamily="18" charset="2"/>
              </a:rPr>
              <a:t>B)</a:t>
            </a:r>
            <a:endParaRPr lang="pt-BR" dirty="0">
              <a:latin typeface="+mj-lt"/>
            </a:endParaRP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762000" y="5386388"/>
            <a:ext cx="1263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+mj-lt"/>
              </a:rPr>
              <a:t>P(B/A)=</a:t>
            </a:r>
            <a:endParaRPr lang="pt-BR" dirty="0">
              <a:latin typeface="+mj-lt"/>
            </a:endParaRP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2111375" y="5649913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143125" y="5186363"/>
            <a:ext cx="121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+mj-lt"/>
              </a:rPr>
              <a:t>P(A</a:t>
            </a:r>
            <a:r>
              <a:rPr lang="en-US" dirty="0">
                <a:latin typeface="+mj-lt"/>
                <a:sym typeface="Symbol" pitchFamily="18" charset="2"/>
              </a:rPr>
              <a:t>B)</a:t>
            </a:r>
            <a:endParaRPr lang="pt-BR" dirty="0">
              <a:latin typeface="+mj-lt"/>
            </a:endParaRP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2382838" y="564515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>
                <a:latin typeface="+mj-lt"/>
              </a:rPr>
              <a:t>P(A</a:t>
            </a:r>
            <a:r>
              <a:rPr lang="en-US">
                <a:latin typeface="+mj-lt"/>
                <a:sym typeface="Symbol" pitchFamily="18" charset="2"/>
              </a:rPr>
              <a:t>)</a:t>
            </a:r>
            <a:endParaRPr lang="pt-BR">
              <a:latin typeface="+mj-lt"/>
            </a:endParaRPr>
          </a:p>
        </p:txBody>
      </p:sp>
      <p:sp>
        <p:nvSpPr>
          <p:cNvPr id="4111" name="AutoShape 14"/>
          <p:cNvSpPr>
            <a:spLocks noChangeArrowheads="1"/>
          </p:cNvSpPr>
          <p:nvPr/>
        </p:nvSpPr>
        <p:spPr bwMode="auto">
          <a:xfrm>
            <a:off x="3571875" y="4357688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4112" name="AutoShape 15"/>
          <p:cNvSpPr>
            <a:spLocks noChangeArrowheads="1"/>
          </p:cNvSpPr>
          <p:nvPr/>
        </p:nvSpPr>
        <p:spPr bwMode="auto">
          <a:xfrm>
            <a:off x="3505200" y="53340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graphicFrame>
        <p:nvGraphicFramePr>
          <p:cNvPr id="409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37066"/>
              </p:ext>
            </p:extLst>
          </p:nvPr>
        </p:nvGraphicFramePr>
        <p:xfrm>
          <a:off x="4800600" y="4365104"/>
          <a:ext cx="3733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ção" r:id="rId3" imgW="1485720" imgH="203040" progId="Equation.3">
                  <p:embed/>
                </p:oleObj>
              </mc:Choice>
              <mc:Fallback>
                <p:oleObj name="Equação" r:id="rId3" imgW="148572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65104"/>
                        <a:ext cx="37338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71390"/>
              </p:ext>
            </p:extLst>
          </p:nvPr>
        </p:nvGraphicFramePr>
        <p:xfrm>
          <a:off x="4786313" y="5438254"/>
          <a:ext cx="38385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ção" r:id="rId5" imgW="1498320" imgH="203040" progId="Equation.3">
                  <p:embed/>
                </p:oleObj>
              </mc:Choice>
              <mc:Fallback>
                <p:oleObj name="Equação" r:id="rId5" imgW="149832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438254"/>
                        <a:ext cx="383857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i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Estatistica</Template>
  <TotalTime>2559</TotalTime>
  <Words>1214</Words>
  <Application>Microsoft Macintosh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Estatistica</vt:lpstr>
      <vt:lpstr>Equação</vt:lpstr>
      <vt:lpstr>Microsoft Equation</vt:lpstr>
      <vt:lpstr>Probabilidade</vt:lpstr>
      <vt:lpstr>Probabilidade Condicional</vt:lpstr>
      <vt:lpstr>Probabilidade Condicional</vt:lpstr>
      <vt:lpstr>Exemplo: Lançamento de dois dados</vt:lpstr>
      <vt:lpstr>Exemplo 1</vt:lpstr>
      <vt:lpstr>Exemplo 2</vt:lpstr>
      <vt:lpstr>Exemplo 2</vt:lpstr>
      <vt:lpstr>Exemplo 2 </vt:lpstr>
      <vt:lpstr>Teorema do Produto</vt:lpstr>
      <vt:lpstr>Exemplo 3</vt:lpstr>
      <vt:lpstr>Independência Estatística</vt:lpstr>
      <vt:lpstr>Exemplo 4</vt:lpstr>
      <vt:lpstr>Teorema de Bayes</vt:lpstr>
      <vt:lpstr>Exemplo 5</vt:lpstr>
      <vt:lpstr>Exemplo 5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Renata Maria Cardoso Rodrigues de Souza</cp:lastModifiedBy>
  <cp:revision>209</cp:revision>
  <dcterms:created xsi:type="dcterms:W3CDTF">2003-03-05T13:07:41Z</dcterms:created>
  <dcterms:modified xsi:type="dcterms:W3CDTF">2016-03-22T22:51:26Z</dcterms:modified>
</cp:coreProperties>
</file>