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handoutMasterIdLst>
    <p:handoutMasterId r:id="rId24"/>
  </p:handoutMasterIdLst>
  <p:sldIdLst>
    <p:sldId id="256" r:id="rId2"/>
    <p:sldId id="257" r:id="rId3"/>
    <p:sldId id="258" r:id="rId4"/>
    <p:sldId id="261" r:id="rId5"/>
    <p:sldId id="263" r:id="rId6"/>
    <p:sldId id="264" r:id="rId7"/>
    <p:sldId id="279" r:id="rId8"/>
    <p:sldId id="260" r:id="rId9"/>
    <p:sldId id="262" r:id="rId10"/>
    <p:sldId id="275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  <p:sldId id="273" r:id="rId20"/>
    <p:sldId id="274" r:id="rId21"/>
    <p:sldId id="277" r:id="rId22"/>
    <p:sldId id="278" r:id="rId2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9" d="100"/>
          <a:sy n="69" d="100"/>
        </p:scale>
        <p:origin x="-960" y="-112"/>
      </p:cViewPr>
      <p:guideLst>
        <p:guide orient="horz" pos="3504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CD569C9C-2060-4462-950A-9EF5C4683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24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9261F8-EAEA-4262-9FB7-8B1353991DDC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428736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585E6-0AE6-474C-810F-47657BB568E7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2264" y="1285861"/>
            <a:ext cx="1981200" cy="4929222"/>
          </a:xfrm>
        </p:spPr>
        <p:txBody>
          <a:bodyPr vert="eaVert"/>
          <a:lstStyle>
            <a:lvl1pPr>
              <a:defRPr>
                <a:solidFill>
                  <a:schemeClr val="accent6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285861"/>
            <a:ext cx="5943600" cy="492922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BC873-48A4-48FE-83E4-6F02837E11C3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785818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183880" cy="4857784"/>
          </a:xfrm>
        </p:spPr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EE9DF-97A0-45CC-B8B4-8A8D3223D506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1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tângulo de cantos arredondados 10"/>
          <p:cNvSpPr/>
          <p:nvPr/>
        </p:nvSpPr>
        <p:spPr>
          <a:xfrm>
            <a:off x="419100" y="433388"/>
            <a:ext cx="8305800" cy="4341812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B3E830-6A81-4200-A362-664FBDEC0D6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1472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8631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DAAC9-77D9-44F3-9709-B00604997EF6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28604"/>
            <a:ext cx="8183880" cy="785818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1642446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1642446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F067D-6B52-4DAE-85CE-BD188D380D1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E91B7-7F2F-4312-A570-F90EF28BA8B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A23576-E95D-4319-9B31-C624EBCD334C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0694" y="1300154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00694" y="2357430"/>
            <a:ext cx="2971800" cy="3706046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85786" y="1357298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3093D-9F72-428A-B948-4D797A7F7390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Arredondar Retângulo em um Canto Único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312E05-E790-45C2-8B7F-EE46B70C9FF0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9100" y="433388"/>
            <a:ext cx="8305800" cy="781050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1269" name="Espaço Reservado para Texto 3"/>
          <p:cNvSpPr>
            <a:spLocks noGrp="1"/>
          </p:cNvSpPr>
          <p:nvPr>
            <p:ph type="body" idx="1"/>
          </p:nvPr>
        </p:nvSpPr>
        <p:spPr bwMode="auto">
          <a:xfrm>
            <a:off x="500063" y="1285875"/>
            <a:ext cx="818356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 smtClean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4114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400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686800" y="6500813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E53134F-4F0A-4A9E-8D88-C30CF6E90122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E:\cin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9pPr>
      <a:extLst/>
    </p:titleStyle>
    <p:bodyStyle>
      <a:lvl1pPr marL="265113" indent="-265113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1" fontAlgn="base" hangingPunct="1">
        <a:spcBef>
          <a:spcPts val="250"/>
        </a:spcBef>
        <a:spcAft>
          <a:spcPct val="0"/>
        </a:spcAft>
        <a:buClr>
          <a:srgbClr val="58B7C3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1" fontAlgn="base" hangingPunct="1">
        <a:spcBef>
          <a:spcPts val="225"/>
        </a:spcBef>
        <a:spcAft>
          <a:spcPct val="0"/>
        </a:spcAft>
        <a:buClr>
          <a:srgbClr val="58B7C3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1" fontAlgn="base" hangingPunct="1">
        <a:spcBef>
          <a:spcPts val="250"/>
        </a:spcBef>
        <a:spcAft>
          <a:spcPct val="0"/>
        </a:spcAft>
        <a:buClr>
          <a:srgbClr val="DE50E4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929063" y="1820863"/>
            <a:ext cx="4565650" cy="18288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Probabilidade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4572000" y="3684588"/>
            <a:ext cx="3922713" cy="1958975"/>
          </a:xfrm>
        </p:spPr>
        <p:txBody>
          <a:bodyPr/>
          <a:lstStyle/>
          <a:p>
            <a:pPr>
              <a:defRPr/>
            </a:pPr>
            <a:r>
              <a:rPr lang="pt-BR" dirty="0" smtClean="0">
                <a:solidFill>
                  <a:schemeClr val="tx2"/>
                </a:solidFill>
              </a:rPr>
              <a:t>Variável Aleatória</a:t>
            </a:r>
          </a:p>
          <a:p>
            <a:pPr>
              <a:defRPr/>
            </a:pPr>
            <a:r>
              <a:rPr lang="pt-BR" dirty="0" smtClean="0">
                <a:solidFill>
                  <a:schemeClr val="tx2"/>
                </a:solidFill>
              </a:rPr>
              <a:t>Variável Aleatória Discreta</a:t>
            </a:r>
          </a:p>
          <a:p>
            <a:pPr>
              <a:defRPr/>
            </a:pPr>
            <a:r>
              <a:rPr lang="pt-BR" dirty="0" smtClean="0">
                <a:solidFill>
                  <a:schemeClr val="tx2"/>
                </a:solidFill>
              </a:rPr>
              <a:t>Variável Aleatória Contínua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/>
              <a:t>Renata Souza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 bwMode="auto">
          <a:xfrm>
            <a:off x="428625" y="428625"/>
            <a:ext cx="8286750" cy="785813"/>
          </a:xfrm>
          <a:noFill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Função de Probabilidades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3131840" y="1285875"/>
            <a:ext cx="5551785" cy="50006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Representação por tabela 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Total = 8+10+9+12+11+10 = 60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P(X=3) = 9/60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P(X=5) = 11/60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05369"/>
              </p:ext>
            </p:extLst>
          </p:nvPr>
        </p:nvGraphicFramePr>
        <p:xfrm>
          <a:off x="1115616" y="2132856"/>
          <a:ext cx="1728192" cy="30243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4096"/>
                <a:gridCol w="864096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f(x)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 Função de uma variável aleatória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mtClean="0"/>
              <a:t>Qualquer função de uma variável aleatória é também uma variável aleatória. </a:t>
            </a:r>
          </a:p>
          <a:p>
            <a:pPr>
              <a:lnSpc>
                <a:spcPct val="90000"/>
              </a:lnSpc>
            </a:pPr>
            <a:endParaRPr lang="pt-BR" sz="1400" smtClean="0"/>
          </a:p>
          <a:p>
            <a:pPr>
              <a:lnSpc>
                <a:spcPct val="90000"/>
              </a:lnSpc>
            </a:pPr>
            <a:r>
              <a:rPr lang="pt-BR" smtClean="0"/>
              <a:t>Se X é uma V.A., então Y=</a:t>
            </a:r>
            <a:r>
              <a:rPr lang="pt-BR" smtClean="0">
                <a:sym typeface="Symbol" pitchFamily="18" charset="2"/>
              </a:rPr>
              <a:t>(x) é também uma </a:t>
            </a:r>
            <a:r>
              <a:rPr lang="pt-BR" smtClean="0"/>
              <a:t>V.A.</a:t>
            </a:r>
          </a:p>
          <a:p>
            <a:pPr>
              <a:lnSpc>
                <a:spcPct val="90000"/>
              </a:lnSpc>
            </a:pPr>
            <a:endParaRPr lang="pt-BR" sz="1400" smtClean="0"/>
          </a:p>
          <a:p>
            <a:pPr>
              <a:lnSpc>
                <a:spcPct val="90000"/>
              </a:lnSpc>
            </a:pPr>
            <a:r>
              <a:rPr lang="pt-BR" smtClean="0"/>
              <a:t>Exemplo: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E:lançamento de dois dados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X: pontos de um dado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Y=X</a:t>
            </a:r>
            <a:r>
              <a:rPr lang="pt-BR" baseline="-25000" smtClean="0"/>
              <a:t>1</a:t>
            </a:r>
            <a:r>
              <a:rPr lang="pt-BR" smtClean="0"/>
              <a:t>+X</a:t>
            </a:r>
            <a:r>
              <a:rPr lang="pt-BR" baseline="-25000" smtClean="0"/>
              <a:t>2</a:t>
            </a:r>
            <a:r>
              <a:rPr lang="pt-BR" smtClean="0"/>
              <a:t> </a:t>
            </a:r>
            <a:r>
              <a:rPr lang="pt-BR" smtClean="0">
                <a:solidFill>
                  <a:schemeClr val="tx2"/>
                </a:solidFill>
                <a:sym typeface="Symbol" pitchFamily="18" charset="2"/>
              </a:rPr>
              <a:t> soma dos pontos de dois lançamentos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Z=max{(X</a:t>
            </a:r>
            <a:r>
              <a:rPr lang="pt-BR" baseline="-25000" smtClean="0"/>
              <a:t>1,,</a:t>
            </a:r>
            <a:r>
              <a:rPr lang="pt-BR" smtClean="0"/>
              <a:t>X</a:t>
            </a:r>
            <a:r>
              <a:rPr lang="pt-BR" baseline="-25000" smtClean="0"/>
              <a:t>2</a:t>
            </a:r>
            <a:r>
              <a:rPr lang="pt-BR" smtClean="0"/>
              <a:t>)} onde X</a:t>
            </a:r>
            <a:r>
              <a:rPr lang="pt-BR" baseline="-25000" smtClean="0"/>
              <a:t>i</a:t>
            </a:r>
            <a:r>
              <a:rPr lang="pt-BR" smtClean="0"/>
              <a:t> – variável aleatória associada ao resultado do i-ésimo dado</a:t>
            </a:r>
          </a:p>
          <a:p>
            <a:pPr>
              <a:lnSpc>
                <a:spcPct val="90000"/>
              </a:lnSpc>
            </a:pPr>
            <a:endParaRPr lang="pt-BR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 </a:t>
            </a:r>
          </a:p>
        </p:txBody>
      </p:sp>
      <p:graphicFrame>
        <p:nvGraphicFramePr>
          <p:cNvPr id="91210" name="Group 74"/>
          <p:cNvGraphicFramePr>
            <a:graphicFrameLocks noGrp="1"/>
          </p:cNvGraphicFramePr>
          <p:nvPr/>
        </p:nvGraphicFramePr>
        <p:xfrm>
          <a:off x="1476396" y="2597152"/>
          <a:ext cx="6096000" cy="11176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38200"/>
                <a:gridCol w="762000"/>
                <a:gridCol w="838200"/>
                <a:gridCol w="914400"/>
                <a:gridCol w="914400"/>
                <a:gridCol w="914400"/>
                <a:gridCol w="9144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P(X)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1/6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1/6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1/6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1/6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1/6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1/6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91195" name="Text Box 59"/>
          <p:cNvSpPr txBox="1">
            <a:spLocks noChangeArrowheads="1"/>
          </p:cNvSpPr>
          <p:nvPr/>
        </p:nvSpPr>
        <p:spPr bwMode="auto">
          <a:xfrm>
            <a:off x="947738" y="1905000"/>
            <a:ext cx="5375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dirty="0">
                <a:latin typeface="+mj-lt"/>
                <a:cs typeface="+mn-cs"/>
              </a:rPr>
              <a:t>Tabela: Função de Probabilidade de X</a:t>
            </a:r>
          </a:p>
        </p:txBody>
      </p:sp>
      <p:graphicFrame>
        <p:nvGraphicFramePr>
          <p:cNvPr id="91286" name="Group 150"/>
          <p:cNvGraphicFramePr>
            <a:graphicFrameLocks noGrp="1"/>
          </p:cNvGraphicFramePr>
          <p:nvPr/>
        </p:nvGraphicFramePr>
        <p:xfrm>
          <a:off x="428596" y="4714884"/>
          <a:ext cx="8305800" cy="11176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85800"/>
                <a:gridCol w="685800"/>
                <a:gridCol w="7620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P(Y)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1/36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2/36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3/36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4/36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5/36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6/36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5/36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4/36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3/36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2/36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1/36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91244" name="Text Box 108"/>
          <p:cNvSpPr txBox="1">
            <a:spLocks noChangeArrowheads="1"/>
          </p:cNvSpPr>
          <p:nvPr/>
        </p:nvSpPr>
        <p:spPr bwMode="auto">
          <a:xfrm>
            <a:off x="928688" y="4214813"/>
            <a:ext cx="5375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dirty="0">
                <a:latin typeface="+mj-lt"/>
                <a:cs typeface="+mn-cs"/>
              </a:rPr>
              <a:t>Tabela: Função de Probabilidade de 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</a:t>
            </a:r>
          </a:p>
        </p:txBody>
      </p:sp>
      <p:graphicFrame>
        <p:nvGraphicFramePr>
          <p:cNvPr id="92198" name="Group 38"/>
          <p:cNvGraphicFramePr>
            <a:graphicFrameLocks noGrp="1"/>
          </p:cNvGraphicFramePr>
          <p:nvPr/>
        </p:nvGraphicFramePr>
        <p:xfrm>
          <a:off x="1500166" y="2643182"/>
          <a:ext cx="6096000" cy="11176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38200"/>
                <a:gridCol w="838200"/>
                <a:gridCol w="762000"/>
                <a:gridCol w="914400"/>
                <a:gridCol w="914400"/>
                <a:gridCol w="914400"/>
                <a:gridCol w="9144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z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P(Z)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1/36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3/36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5/36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7/36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9/36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11/36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947738" y="1905000"/>
            <a:ext cx="5373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dirty="0">
                <a:latin typeface="+mj-lt"/>
                <a:cs typeface="+mn-cs"/>
              </a:rPr>
              <a:t>Tabela: Função de Probabilidade de 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Função de Distribuição (Repartição)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pt-BR" sz="2000" dirty="0" smtClean="0"/>
                  <a:t> Seja X é uma V. A. discreta.</a:t>
                </a:r>
              </a:p>
              <a:p>
                <a:pPr>
                  <a:lnSpc>
                    <a:spcPct val="90000"/>
                  </a:lnSpc>
                </a:pPr>
                <a:endParaRPr lang="pt-BR" sz="1400" dirty="0" smtClean="0"/>
              </a:p>
              <a:p>
                <a:pPr>
                  <a:lnSpc>
                    <a:spcPct val="90000"/>
                  </a:lnSpc>
                </a:pPr>
                <a:r>
                  <a:rPr lang="pt-BR" sz="2000" dirty="0" smtClean="0"/>
                  <a:t>A função de distribuição da variável X, no ponto x, é definida como sendo a probabilidade de que X assuma um valor menor ou igual a x.</a:t>
                </a:r>
              </a:p>
              <a:p>
                <a:pPr>
                  <a:lnSpc>
                    <a:spcPct val="90000"/>
                  </a:lnSpc>
                </a:pPr>
                <a:endParaRPr lang="pt-BR" sz="1400" dirty="0" smtClean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F</m:t>
                    </m:r>
                    <m:r>
                      <a:rPr lang="pt-BR" sz="200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x</m:t>
                    </m:r>
                    <m:r>
                      <a:rPr lang="pt-BR" sz="2000" i="0" dirty="0" smtClean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P</m:t>
                    </m:r>
                    <m:r>
                      <a:rPr lang="pt-BR" sz="200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X</m:t>
                    </m:r>
                    <m:r>
                      <a:rPr lang="pt-BR" sz="200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  <a:sym typeface="Symbol" pitchFamily="18" charset="2"/>
                      </a:rPr>
                      <m:t>x</m:t>
                    </m:r>
                    <m:r>
                      <a:rPr lang="pt-BR" sz="2000" i="0" dirty="0" smtClean="0">
                        <a:latin typeface="Cambria Math"/>
                      </a:rPr>
                      <m:t>)</m:t>
                    </m:r>
                  </m:oMath>
                </a14:m>
                <a:endParaRPr lang="pt-BR" sz="2000" dirty="0" smtClean="0"/>
              </a:p>
              <a:p>
                <a:pPr>
                  <a:lnSpc>
                    <a:spcPct val="90000"/>
                  </a:lnSpc>
                </a:pPr>
                <a:endParaRPr lang="pt-BR" sz="1400" dirty="0" smtClean="0"/>
              </a:p>
              <a:p>
                <a:pPr>
                  <a:lnSpc>
                    <a:spcPct val="90000"/>
                  </a:lnSpc>
                </a:pPr>
                <a:r>
                  <a:rPr lang="pt-BR" sz="2000" dirty="0" smtClean="0"/>
                  <a:t>Exemplo: Lançamento de duas moedas.</a:t>
                </a:r>
              </a:p>
              <a:p>
                <a:pPr>
                  <a:lnSpc>
                    <a:spcPct val="90000"/>
                  </a:lnSpc>
                </a:pPr>
                <a:endParaRPr lang="pt-BR" sz="1400" dirty="0" smtClean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F</m:t>
                    </m:r>
                    <m:r>
                      <a:rPr lang="pt-BR" sz="200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x</m:t>
                    </m:r>
                    <m:r>
                      <a:rPr lang="pt-BR" sz="2000" i="0" dirty="0" smtClean="0">
                        <a:latin typeface="Cambria Math"/>
                      </a:rPr>
                      <m:t>)=0</m:t>
                    </m:r>
                  </m:oMath>
                </a14:m>
                <a:r>
                  <a:rPr lang="pt-BR" sz="2000" dirty="0" smtClean="0"/>
                  <a:t> se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x</m:t>
                    </m:r>
                    <m:r>
                      <a:rPr lang="pt-BR" sz="2000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pt-BR" sz="2000" i="0" dirty="0" smtClean="0">
                        <a:latin typeface="Cambria Math"/>
                      </a:rPr>
                      <m:t>0</m:t>
                    </m:r>
                  </m:oMath>
                </a14:m>
                <a:endParaRPr lang="pt-BR" sz="2000" dirty="0" smtClean="0"/>
              </a:p>
              <a:p>
                <a:pPr>
                  <a:lnSpc>
                    <a:spcPct val="90000"/>
                  </a:lnSpc>
                </a:pPr>
                <a:endParaRPr lang="pt-BR" sz="1400" dirty="0" smtClean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F</m:t>
                    </m:r>
                    <m:r>
                      <a:rPr lang="pt-BR" sz="200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x</m:t>
                    </m:r>
                    <m:r>
                      <a:rPr lang="pt-BR" sz="2000" i="0" dirty="0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pt-BR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0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b="0" i="0" dirty="0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pt-BR" sz="200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2000" dirty="0" smtClean="0"/>
                  <a:t> se </a:t>
                </a:r>
                <a14:m>
                  <m:oMath xmlns:m="http://schemas.openxmlformats.org/officeDocument/2006/math" xmlns="">
                    <m:r>
                      <a:rPr lang="pt-BR" sz="2000" i="0" dirty="0" smtClean="0">
                        <a:latin typeface="Cambria Math"/>
                      </a:rPr>
                      <m:t>0</m:t>
                    </m:r>
                    <m:r>
                      <a:rPr lang="pt-BR" sz="200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x</m:t>
                    </m:r>
                    <m:r>
                      <a:rPr lang="pt-BR" sz="2000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pt-BR" sz="2000" i="0" dirty="0" smtClean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endParaRPr lang="pt-BR" sz="2000" dirty="0" smtClean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endParaRPr lang="pt-BR" sz="1400" dirty="0" smtClean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F</m:t>
                    </m:r>
                    <m:r>
                      <a:rPr lang="pt-BR" sz="200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x</m:t>
                    </m:r>
                    <m:r>
                      <a:rPr lang="pt-BR" sz="2000" i="0" dirty="0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pt-BR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0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pt-BR" sz="2000" b="0" i="0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sz="2000" dirty="0" smtClean="0"/>
                  <a:t> se </a:t>
                </a:r>
                <a14:m>
                  <m:oMath xmlns:m="http://schemas.openxmlformats.org/officeDocument/2006/math" xmlns="">
                    <m:r>
                      <a:rPr lang="pt-BR" sz="2000" i="0" dirty="0" smtClean="0">
                        <a:latin typeface="Cambria Math"/>
                      </a:rPr>
                      <m:t>1</m:t>
                    </m:r>
                    <m:r>
                      <a:rPr lang="pt-BR" sz="200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x</m:t>
                    </m:r>
                    <m:r>
                      <a:rPr lang="pt-BR" sz="2000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pt-BR" sz="2000" i="0" dirty="0" smtClean="0">
                        <a:latin typeface="Cambria Math"/>
                        <a:sym typeface="Symbol" pitchFamily="18" charset="2"/>
                      </a:rPr>
                      <m:t>2</m:t>
                    </m:r>
                  </m:oMath>
                </a14:m>
                <a:endParaRPr lang="pt-BR" sz="2000" dirty="0" smtClean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endParaRPr lang="pt-BR" sz="1400" dirty="0" smtClean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  <a:sym typeface="Symbol" pitchFamily="18" charset="2"/>
                      </a:rPr>
                      <m:t>F</m:t>
                    </m:r>
                    <m:d>
                      <m:dPr>
                        <m:ctrlPr>
                          <a:rPr lang="pt-BR" sz="2000" i="1" dirty="0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000" i="0" dirty="0" smtClean="0">
                            <a:latin typeface="Cambria Math"/>
                            <a:sym typeface="Symbol" pitchFamily="18" charset="2"/>
                          </a:rPr>
                          <m:t>x</m:t>
                        </m:r>
                      </m:e>
                    </m:d>
                    <m:r>
                      <a:rPr lang="pt-BR" sz="2000" i="0" dirty="0" smtClean="0">
                        <a:latin typeface="Cambria Math"/>
                        <a:sym typeface="Symbol" pitchFamily="18" charset="2"/>
                      </a:rPr>
                      <m:t>=1</m:t>
                    </m:r>
                  </m:oMath>
                </a14:m>
                <a:r>
                  <a:rPr lang="pt-BR" sz="2000" dirty="0" smtClean="0">
                    <a:sym typeface="Symbol" pitchFamily="18" charset="2"/>
                  </a:rPr>
                  <a:t> se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  <a:sym typeface="Symbol" pitchFamily="18" charset="2"/>
                      </a:rPr>
                      <m:t>x</m:t>
                    </m:r>
                    <m:r>
                      <a:rPr lang="pt-BR" sz="2000" i="1" dirty="0" smtClean="0"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a:rPr lang="pt-BR" sz="2000" i="0" dirty="0" smtClean="0">
                        <a:latin typeface="Cambria Math"/>
                        <a:sym typeface="Symbol" pitchFamily="18" charset="2"/>
                      </a:rPr>
                      <m:t>2</m:t>
                    </m:r>
                  </m:oMath>
                </a14:m>
                <a:endParaRPr lang="pt-BR" sz="2000" dirty="0" smtClean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51" r="-74" b="-48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56" name="Grupo 24"/>
          <p:cNvGrpSpPr>
            <a:grpSpLocks/>
          </p:cNvGrpSpPr>
          <p:nvPr/>
        </p:nvGrpSpPr>
        <p:grpSpPr bwMode="auto">
          <a:xfrm>
            <a:off x="5786438" y="4357688"/>
            <a:ext cx="2781300" cy="2044700"/>
            <a:chOff x="5829300" y="4586288"/>
            <a:chExt cx="2781300" cy="2045116"/>
          </a:xfrm>
        </p:grpSpPr>
        <p:sp>
          <p:nvSpPr>
            <p:cNvPr id="93188" name="Line 4"/>
            <p:cNvSpPr>
              <a:spLocks noChangeShapeType="1"/>
            </p:cNvSpPr>
            <p:nvPr/>
          </p:nvSpPr>
          <p:spPr bwMode="auto">
            <a:xfrm>
              <a:off x="6477000" y="4586288"/>
              <a:ext cx="0" cy="1676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3189" name="Line 5"/>
            <p:cNvSpPr>
              <a:spLocks noChangeShapeType="1"/>
            </p:cNvSpPr>
            <p:nvPr/>
          </p:nvSpPr>
          <p:spPr bwMode="auto">
            <a:xfrm>
              <a:off x="6248400" y="6034383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3190" name="Line 6"/>
            <p:cNvSpPr>
              <a:spLocks noChangeShapeType="1"/>
            </p:cNvSpPr>
            <p:nvPr/>
          </p:nvSpPr>
          <p:spPr bwMode="auto">
            <a:xfrm>
              <a:off x="7162800" y="6034383"/>
              <a:ext cx="0" cy="228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3191" name="Line 7"/>
            <p:cNvSpPr>
              <a:spLocks noChangeShapeType="1"/>
            </p:cNvSpPr>
            <p:nvPr/>
          </p:nvSpPr>
          <p:spPr bwMode="auto">
            <a:xfrm>
              <a:off x="7924800" y="6034383"/>
              <a:ext cx="0" cy="228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3192" name="Line 8"/>
            <p:cNvSpPr>
              <a:spLocks noChangeShapeType="1"/>
            </p:cNvSpPr>
            <p:nvPr/>
          </p:nvSpPr>
          <p:spPr bwMode="auto">
            <a:xfrm>
              <a:off x="6248400" y="5862898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3193" name="Line 9"/>
            <p:cNvSpPr>
              <a:spLocks noChangeShapeType="1"/>
            </p:cNvSpPr>
            <p:nvPr/>
          </p:nvSpPr>
          <p:spPr bwMode="auto">
            <a:xfrm>
              <a:off x="6248400" y="5691413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3194" name="Line 10"/>
            <p:cNvSpPr>
              <a:spLocks noChangeShapeType="1"/>
            </p:cNvSpPr>
            <p:nvPr/>
          </p:nvSpPr>
          <p:spPr bwMode="auto">
            <a:xfrm>
              <a:off x="6248400" y="5519928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6248400" y="5329389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3199" name="Text Box 15"/>
            <p:cNvSpPr txBox="1">
              <a:spLocks noChangeArrowheads="1"/>
            </p:cNvSpPr>
            <p:nvPr/>
          </p:nvSpPr>
          <p:spPr bwMode="auto">
            <a:xfrm>
              <a:off x="5829300" y="5481820"/>
              <a:ext cx="506412" cy="33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1/2</a:t>
              </a:r>
            </a:p>
          </p:txBody>
        </p:sp>
        <p:sp>
          <p:nvSpPr>
            <p:cNvPr id="93200" name="Text Box 16"/>
            <p:cNvSpPr txBox="1">
              <a:spLocks noChangeArrowheads="1"/>
            </p:cNvSpPr>
            <p:nvPr/>
          </p:nvSpPr>
          <p:spPr bwMode="auto">
            <a:xfrm>
              <a:off x="5943600" y="5140438"/>
              <a:ext cx="292100" cy="338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 dirty="0">
                  <a:latin typeface="+mj-lt"/>
                  <a:cs typeface="+mn-cs"/>
                </a:rPr>
                <a:t>1</a:t>
              </a:r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5829300" y="5715230"/>
              <a:ext cx="506412" cy="338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1/4</a:t>
              </a:r>
            </a:p>
          </p:txBody>
        </p:sp>
        <p:sp>
          <p:nvSpPr>
            <p:cNvPr id="93202" name="Text Box 18"/>
            <p:cNvSpPr txBox="1">
              <a:spLocks noChangeArrowheads="1"/>
            </p:cNvSpPr>
            <p:nvPr/>
          </p:nvSpPr>
          <p:spPr bwMode="auto">
            <a:xfrm flipH="1">
              <a:off x="8131175" y="6186814"/>
              <a:ext cx="403225" cy="36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800">
                  <a:latin typeface="+mj-lt"/>
                  <a:cs typeface="+mn-cs"/>
                </a:rPr>
                <a:t>x</a:t>
              </a:r>
            </a:p>
          </p:txBody>
        </p:sp>
        <p:sp>
          <p:nvSpPr>
            <p:cNvPr id="93203" name="Text Box 19"/>
            <p:cNvSpPr txBox="1">
              <a:spLocks noChangeArrowheads="1"/>
            </p:cNvSpPr>
            <p:nvPr/>
          </p:nvSpPr>
          <p:spPr bwMode="auto">
            <a:xfrm flipH="1">
              <a:off x="5867400" y="4662504"/>
              <a:ext cx="914400" cy="36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800">
                  <a:latin typeface="+mj-lt"/>
                  <a:cs typeface="+mn-cs"/>
                </a:rPr>
                <a:t>f(x)</a:t>
              </a:r>
            </a:p>
          </p:txBody>
        </p:sp>
        <p:sp>
          <p:nvSpPr>
            <p:cNvPr id="93204" name="Text Box 20"/>
            <p:cNvSpPr txBox="1">
              <a:spLocks noChangeArrowheads="1"/>
            </p:cNvSpPr>
            <p:nvPr/>
          </p:nvSpPr>
          <p:spPr bwMode="auto">
            <a:xfrm>
              <a:off x="6400800" y="6293197"/>
              <a:ext cx="292100" cy="338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0</a:t>
              </a:r>
            </a:p>
          </p:txBody>
        </p:sp>
        <p:sp>
          <p:nvSpPr>
            <p:cNvPr id="93205" name="Text Box 21"/>
            <p:cNvSpPr txBox="1">
              <a:spLocks noChangeArrowheads="1"/>
            </p:cNvSpPr>
            <p:nvPr/>
          </p:nvSpPr>
          <p:spPr bwMode="auto">
            <a:xfrm>
              <a:off x="7048500" y="6288434"/>
              <a:ext cx="292100" cy="33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1</a:t>
              </a:r>
            </a:p>
          </p:txBody>
        </p:sp>
        <p:sp>
          <p:nvSpPr>
            <p:cNvPr id="93206" name="Text Box 22"/>
            <p:cNvSpPr txBox="1">
              <a:spLocks noChangeArrowheads="1"/>
            </p:cNvSpPr>
            <p:nvPr/>
          </p:nvSpPr>
          <p:spPr bwMode="auto">
            <a:xfrm>
              <a:off x="7810500" y="6269380"/>
              <a:ext cx="292100" cy="33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2</a:t>
              </a:r>
            </a:p>
          </p:txBody>
        </p:sp>
        <p:sp>
          <p:nvSpPr>
            <p:cNvPr id="93207" name="Line 23"/>
            <p:cNvSpPr>
              <a:spLocks noChangeShapeType="1"/>
            </p:cNvSpPr>
            <p:nvPr/>
          </p:nvSpPr>
          <p:spPr bwMode="auto">
            <a:xfrm>
              <a:off x="7829550" y="5334152"/>
              <a:ext cx="68580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>
              <a:off x="7181850" y="5543745"/>
              <a:ext cx="68580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3209" name="Line 25"/>
            <p:cNvSpPr>
              <a:spLocks noChangeShapeType="1"/>
            </p:cNvSpPr>
            <p:nvPr/>
          </p:nvSpPr>
          <p:spPr bwMode="auto">
            <a:xfrm>
              <a:off x="6496050" y="5848607"/>
              <a:ext cx="68580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Função de Distribuição Propriedades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3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  <a:defRPr/>
                </a:pPr>
                <a:endParaRPr lang="pt-BR" sz="2400" dirty="0"/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14:m/>
                <a:endParaRPr lang="pt-BR" sz="2400" dirty="0" smtClean="0"/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:endParaRPr lang="pt-BR" sz="2400" dirty="0"/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14:m/>
                <a:endParaRPr lang="pt-BR" sz="2400" dirty="0" smtClean="0"/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:endParaRPr lang="pt-BR" sz="2400" dirty="0"/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14:m/>
                <a:endParaRPr lang="pt-BR" sz="2400" dirty="0" smtClean="0"/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:endParaRPr lang="pt-BR" sz="2400" dirty="0"/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14:m/>
                <a:endParaRPr lang="pt-BR" sz="2400" dirty="0" smtClean="0"/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:endParaRPr lang="pt-BR" sz="2400" dirty="0"/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14:m/>
                <a:r>
                  <a:rPr lang="pt-BR" sz="2400" dirty="0"/>
                  <a:t> é uma função não decrescente, isto é</a:t>
                </a:r>
                <a:r>
                  <a:rPr lang="pt-BR" sz="2400" dirty="0" smtClean="0"/>
                  <a:t>,</a:t>
                </a:r>
                <a:br>
                  <a:rPr lang="pt-BR" sz="2400" dirty="0" smtClean="0"/>
                </a:br>
                <a14:m/>
                <a:r>
                  <a:rPr lang="pt-BR" sz="2400" dirty="0"/>
                  <a:t>, para </a:t>
                </a:r>
                <a14:m/>
                <a:endParaRPr lang="pt-BR" sz="2400" dirty="0"/>
              </a:p>
              <a:p>
                <a:pPr>
                  <a:lnSpc>
                    <a:spcPct val="90000"/>
                  </a:lnSpc>
                  <a:defRPr/>
                </a:pPr>
                <a:endParaRPr lang="pt-BR" dirty="0"/>
              </a:p>
            </p:txBody>
          </p:sp>
        </mc:Choice>
        <mc:Fallback>
          <p:sp>
            <p:nvSpPr>
              <p:cNvPr id="983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/>
              <a:t>Função de Densidade de Probabilidade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2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71500" y="1285875"/>
                <a:ext cx="7769225" cy="507206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pt-BR" sz="2400" dirty="0"/>
                  <a:t>Relembrando: Em uma variável aleatória contínua o conjunto dos possíveis valores pode ser um intervalo ou um conjunto de intervalos</a:t>
                </a:r>
                <a:r>
                  <a:rPr lang="pt-BR" sz="2400" dirty="0" smtClean="0"/>
                  <a:t>.</a:t>
                </a:r>
              </a:p>
              <a:p>
                <a:pPr>
                  <a:lnSpc>
                    <a:spcPct val="90000"/>
                  </a:lnSpc>
                  <a:defRPr/>
                </a:pPr>
                <a:endParaRPr lang="pt-BR" sz="2400" dirty="0"/>
              </a:p>
              <a:p>
                <a:pPr>
                  <a:lnSpc>
                    <a:spcPct val="90000"/>
                  </a:lnSpc>
                  <a:defRPr/>
                </a:pPr>
                <a:r>
                  <a:rPr lang="pt-BR" sz="2400" dirty="0"/>
                  <a:t>Seja X uma variável aleatória continua. A função de densidade de probabilidade f(x) é uma função que satisfaz as seguintes condições</a:t>
                </a:r>
                <a:r>
                  <a:rPr lang="pt-BR" sz="2400" dirty="0" smtClean="0"/>
                  <a:t>:</a:t>
                </a:r>
                <a:endParaRPr lang="pt-BR" sz="2400" dirty="0"/>
              </a:p>
              <a:p>
                <a:pPr marL="804863" lvl="1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f</m:t>
                    </m:r>
                    <m:r>
                      <a:rPr lang="pt-BR" sz="200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x</m:t>
                    </m:r>
                    <m:r>
                      <a:rPr lang="pt-BR" sz="2000" i="0" dirty="0">
                        <a:latin typeface="Cambria Math"/>
                      </a:rPr>
                      <m:t>)&gt;0</m:t>
                    </m:r>
                  </m:oMath>
                </a14:m>
                <a:r>
                  <a:rPr lang="pt-BR" sz="2000" dirty="0" smtClean="0"/>
                  <a:t> </a:t>
                </a:r>
                <a:r>
                  <a:rPr lang="pt-BR" sz="2000" dirty="0"/>
                  <a:t>para todo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pt-BR" sz="2000" i="0" dirty="0" smtClean="0">
                        <a:latin typeface="Cambria Math"/>
                      </a:rPr>
                      <m:t>x</m:t>
                    </m:r>
                    <m:r>
                      <a:rPr lang="pt-BR" sz="2000" i="0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pt-BR" sz="2000" i="0" dirty="0" err="1" smtClean="0">
                        <a:latin typeface="Cambria Math"/>
                        <a:sym typeface="Symbol" pitchFamily="18" charset="2"/>
                      </a:rPr>
                      <m:t>R</m:t>
                    </m:r>
                    <m:r>
                      <m:rPr>
                        <m:sty m:val="p"/>
                      </m:rPr>
                      <a:rPr lang="pt-BR" sz="2000" i="0" baseline="-25000" dirty="0" err="1" smtClean="0">
                        <a:latin typeface="Cambria Math"/>
                        <a:sym typeface="Symbol" pitchFamily="18" charset="2"/>
                      </a:rPr>
                      <m:t>x</m:t>
                    </m:r>
                  </m:oMath>
                </a14:m>
                <a:endParaRPr lang="pt-BR" sz="2000" baseline="-25000" dirty="0" smtClean="0">
                  <a:sym typeface="Symbol" pitchFamily="18" charset="2"/>
                </a:endParaRPr>
              </a:p>
              <a:p>
                <a:pPr marL="804863" lvl="1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:endParaRPr lang="pt-BR" sz="2000" dirty="0">
                  <a:sym typeface="Symbol" pitchFamily="18" charset="2"/>
                </a:endParaRPr>
              </a:p>
              <a:p>
                <a:pPr marL="804863" lvl="1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:r>
                  <a:rPr lang="pt-BR" sz="2000" dirty="0" smtClean="0">
                    <a:sym typeface="Symbol" pitchFamily="18" charset="2"/>
                  </a:rPr>
                  <a:t> </a:t>
                </a:r>
              </a:p>
              <a:p>
                <a:pPr lvl="1">
                  <a:lnSpc>
                    <a:spcPct val="90000"/>
                  </a:lnSpc>
                  <a:defRPr/>
                </a:pPr>
                <a:endParaRPr lang="pt-BR" sz="20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  <a:defRPr/>
                </a:pPr>
                <a:r>
                  <a:rPr lang="pt-BR" sz="2000" dirty="0">
                    <a:sym typeface="Symbol" pitchFamily="18" charset="2"/>
                  </a:rPr>
                  <a:t>Para qualquer a &lt; b em </a:t>
                </a:r>
                <a:r>
                  <a:rPr lang="pt-BR" sz="2000" dirty="0" err="1">
                    <a:sym typeface="Symbol" pitchFamily="18" charset="2"/>
                  </a:rPr>
                  <a:t>R</a:t>
                </a:r>
                <a:r>
                  <a:rPr lang="pt-BR" sz="2000" baseline="-25000" dirty="0" err="1">
                    <a:sym typeface="Symbol" pitchFamily="18" charset="2"/>
                  </a:rPr>
                  <a:t>x</a:t>
                </a:r>
                <a:endParaRPr lang="pt-BR" sz="200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942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285875"/>
                <a:ext cx="7769225" cy="5072063"/>
              </a:xfrm>
              <a:blipFill rotWithShape="1">
                <a:blip r:embed="rId3"/>
                <a:stretch>
                  <a:fillRect t="-721" r="-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490663" y="4268788"/>
          <a:ext cx="12954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ção" r:id="rId4" imgW="698400" imgH="317160" progId="Equation.3">
                  <p:embed/>
                </p:oleObj>
              </mc:Choice>
              <mc:Fallback>
                <p:oleObj name="Equação" r:id="rId4" imgW="69840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4268788"/>
                        <a:ext cx="1295400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1785938" y="5429250"/>
          <a:ext cx="3279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ção" r:id="rId6" imgW="1574640" imgH="330120" progId="Equation.3">
                  <p:embed/>
                </p:oleObj>
              </mc:Choice>
              <mc:Fallback>
                <p:oleObj name="Equação" r:id="rId6" imgW="157464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429250"/>
                        <a:ext cx="3279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2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00063" y="1357313"/>
                <a:ext cx="8081962" cy="4113212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  <a:defRPr/>
                </a:pPr>
                <a:r>
                  <a:rPr lang="pt-BR" dirty="0" smtClean="0"/>
                  <a:t>A </a:t>
                </a:r>
                <a:r>
                  <a:rPr lang="pt-BR" dirty="0"/>
                  <a:t>probabilidade de qualquer ponto é </a:t>
                </a:r>
                <a:r>
                  <a:rPr lang="pt-BR" dirty="0" smtClean="0"/>
                  <a:t>zero</a:t>
                </a:r>
              </a:p>
              <a:p>
                <a:pPr marL="514350" indent="-514350">
                  <a:buFont typeface="+mj-lt"/>
                  <a:buAutoNum type="arabicPeriod"/>
                  <a:defRPr/>
                </a:pPr>
                <a:endParaRPr lang="pt-BR" sz="1400" dirty="0"/>
              </a:p>
              <a:p>
                <a:pPr marL="514350" indent="-514350">
                  <a:buFont typeface="+mj-lt"/>
                  <a:buAutoNum type="arabicPeriod"/>
                  <a:defRPr/>
                </a:pP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pt-BR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/>
                          </a:rPr>
                          <m:t>a</m:t>
                        </m:r>
                        <m:r>
                          <a:rPr lang="pt-BR" b="0" i="0" dirty="0" smtClean="0">
                            <a:latin typeface="Cambria Math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pt-BR" i="0" dirty="0">
                            <a:latin typeface="Cambria Math"/>
                            <a:sym typeface="Symbol" pitchFamily="18" charset="2"/>
                          </a:rPr>
                          <m:t>X</m:t>
                        </m:r>
                        <m:r>
                          <a:rPr lang="pt-BR" b="0" i="0" dirty="0" smtClean="0">
                            <a:latin typeface="Cambria Math"/>
                            <a:sym typeface="Symbol" pitchFamily="18" charset="2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pt-BR" i="0" dirty="0">
                            <a:latin typeface="Cambria Math"/>
                            <a:sym typeface="Symbol" pitchFamily="18" charset="2"/>
                          </a:rPr>
                          <m:t>b</m:t>
                        </m:r>
                      </m:e>
                    </m:d>
                    <m:r>
                      <a:rPr lang="pt-BR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pt-BR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/>
                          </a:rPr>
                          <m:t>a</m:t>
                        </m:r>
                        <m:r>
                          <a:rPr lang="pt-BR" b="0" i="0" dirty="0" smtClean="0">
                            <a:latin typeface="Cambria Math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pt-BR" i="0" dirty="0">
                            <a:latin typeface="Cambria Math"/>
                            <a:sym typeface="Symbol" pitchFamily="18" charset="2"/>
                          </a:rPr>
                          <m:t>X</m:t>
                        </m:r>
                        <m:r>
                          <a:rPr lang="pt-BR" b="0" i="0" dirty="0" smtClean="0">
                            <a:latin typeface="Cambria Math"/>
                            <a:sym typeface="Symbol" pitchFamily="18" charset="2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/>
                            <a:sym typeface="Symbol" pitchFamily="18" charset="2"/>
                          </a:rPr>
                          <m:t>b</m:t>
                        </m:r>
                      </m:e>
                    </m:d>
                    <m:r>
                      <a:rPr lang="pt-BR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pt-BR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/>
                          </a:rPr>
                          <m:t>a</m:t>
                        </m:r>
                        <m:r>
                          <a:rPr lang="pt-BR" b="0" i="0" dirty="0" smtClean="0">
                            <a:latin typeface="Cambria Math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pt-BR" i="0" dirty="0">
                            <a:latin typeface="Cambria Math"/>
                            <a:sym typeface="Symbol" pitchFamily="18" charset="2"/>
                          </a:rPr>
                          <m:t>X</m:t>
                        </m:r>
                        <m:r>
                          <a:rPr lang="pt-BR" b="0" i="0" dirty="0" smtClean="0">
                            <a:latin typeface="Cambria Math"/>
                            <a:sym typeface="Symbol" pitchFamily="18" charset="2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/>
                            <a:sym typeface="Symbol" pitchFamily="18" charset="2"/>
                          </a:rPr>
                          <m:t>b</m:t>
                        </m:r>
                      </m:e>
                    </m:d>
                    <m:r>
                      <a:rPr lang="pt-BR" b="0" i="0" dirty="0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P</m:t>
                    </m:r>
                    <m:r>
                      <a:rPr lang="pt-BR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a</m:t>
                    </m:r>
                    <m:r>
                      <a:rPr lang="pt-BR" b="0" i="0" dirty="0" smtClean="0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pt-BR" i="0" dirty="0">
                        <a:latin typeface="Cambria Math"/>
                        <a:sym typeface="Symbol" pitchFamily="18" charset="2"/>
                      </a:rPr>
                      <m:t>X</m:t>
                    </m:r>
                    <m:r>
                      <a:rPr lang="pt-BR" b="0" i="0" dirty="0" smtClean="0">
                        <a:latin typeface="Cambria Math"/>
                        <a:sym typeface="Symbol" pitchFamily="18" charset="2"/>
                      </a:rPr>
                      <m:t>&lt;</m:t>
                    </m:r>
                    <m:r>
                      <m:rPr>
                        <m:sty m:val="p"/>
                      </m:rPr>
                      <a:rPr lang="pt-BR" b="0" i="0" dirty="0" smtClean="0">
                        <a:latin typeface="Cambria Math"/>
                        <a:sym typeface="Symbol" pitchFamily="18" charset="2"/>
                      </a:rPr>
                      <m:t>b</m:t>
                    </m:r>
                    <m:r>
                      <a:rPr lang="pt-BR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  <a:defRPr/>
                </a:pPr>
                <a:endParaRPr lang="pt-BR" sz="1400" dirty="0"/>
              </a:p>
              <a:p>
                <a:pPr marL="514350" indent="-514350">
                  <a:buFont typeface="+mj-lt"/>
                  <a:buAutoNum type="arabicPeriod"/>
                  <a:defRPr/>
                </a:pPr>
                <a:r>
                  <a:rPr lang="pt-BR" dirty="0" smtClean="0"/>
                  <a:t>A </a:t>
                </a:r>
                <a:r>
                  <a:rPr lang="pt-BR" dirty="0"/>
                  <a:t>função integrada entre dois limites a e b </a:t>
                </a:r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 smtClean="0"/>
                  <a:t>(</a:t>
                </a:r>
                <a:r>
                  <a:rPr lang="pt-BR" dirty="0"/>
                  <a:t>a &lt; b) é a probabilidade, ou seja, a área sob a curva</a:t>
                </a:r>
                <a:r>
                  <a:rPr lang="pt-BR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  <a:defRPr/>
                </a:pPr>
                <a:endParaRPr lang="pt-BR" sz="1400" dirty="0"/>
              </a:p>
              <a:p>
                <a:pPr marL="514350" indent="-514350">
                  <a:buFont typeface="+mj-lt"/>
                  <a:buAutoNum type="arabicPeriod"/>
                  <a:defRPr/>
                </a:pPr>
                <a:r>
                  <a:rPr lang="pt-BR" dirty="0" smtClean="0"/>
                  <a:t>A </a:t>
                </a:r>
                <a:r>
                  <a:rPr lang="pt-BR" dirty="0"/>
                  <a:t>função de distribuição é definida como:</a:t>
                </a:r>
              </a:p>
              <a:p>
                <a:pPr>
                  <a:buFontTx/>
                  <a:buNone/>
                  <a:defRPr/>
                </a:pPr>
                <a:endParaRPr lang="pt-BR" dirty="0"/>
              </a:p>
              <a:p>
                <a:pPr>
                  <a:buFontTx/>
                  <a:buNone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952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063" y="1357313"/>
                <a:ext cx="8081962" cy="4113212"/>
              </a:xfrm>
              <a:blipFill rotWithShape="1">
                <a:blip r:embed="rId3"/>
                <a:stretch>
                  <a:fillRect l="-75" t="-445" r="-1885" b="-10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3500438" y="5357813"/>
          <a:ext cx="22574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ção" r:id="rId4" imgW="1041120" imgH="457200" progId="Equation.3">
                  <p:embed/>
                </p:oleObj>
              </mc:Choice>
              <mc:Fallback>
                <p:oleObj name="Equação" r:id="rId4" imgW="1041120" imgH="457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357813"/>
                        <a:ext cx="2257425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285875"/>
            <a:ext cx="7769225" cy="1128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mtClean="0"/>
              <a:t>Seja X uma variável aleatória contínua com a seguinte função de densidade.</a:t>
            </a:r>
          </a:p>
          <a:p>
            <a:pPr>
              <a:lnSpc>
                <a:spcPct val="90000"/>
              </a:lnSpc>
            </a:pPr>
            <a:endParaRPr lang="pt-BR" smtClean="0"/>
          </a:p>
          <a:p>
            <a:pPr>
              <a:lnSpc>
                <a:spcPct val="90000"/>
              </a:lnSpc>
            </a:pPr>
            <a:endParaRPr lang="pt-BR" smtClean="0"/>
          </a:p>
          <a:p>
            <a:pPr>
              <a:lnSpc>
                <a:spcPct val="90000"/>
              </a:lnSpc>
            </a:pPr>
            <a:endParaRPr lang="pt-BR" smtClean="0"/>
          </a:p>
          <a:p>
            <a:pPr>
              <a:lnSpc>
                <a:spcPct val="90000"/>
              </a:lnSpc>
            </a:pPr>
            <a:r>
              <a:rPr lang="pt-BR" smtClean="0"/>
              <a:t>f(x)  é uma função de densidade.</a:t>
            </a:r>
          </a:p>
          <a:p>
            <a:pPr>
              <a:lnSpc>
                <a:spcPct val="90000"/>
              </a:lnSpc>
            </a:pPr>
            <a:endParaRPr lang="pt-BR" smtClean="0"/>
          </a:p>
          <a:p>
            <a:pPr>
              <a:lnSpc>
                <a:spcPct val="90000"/>
              </a:lnSpc>
            </a:pPr>
            <a:endParaRPr lang="pt-BR" smtClean="0"/>
          </a:p>
          <a:p>
            <a:pPr>
              <a:lnSpc>
                <a:spcPct val="90000"/>
              </a:lnSpc>
            </a:pPr>
            <a:endParaRPr lang="pt-BR" smtClean="0"/>
          </a:p>
          <a:p>
            <a:pPr>
              <a:lnSpc>
                <a:spcPct val="90000"/>
              </a:lnSpc>
            </a:pPr>
            <a:r>
              <a:rPr lang="pt-BR" smtClean="0"/>
              <a:t>P(1/4 &lt; x &lt; 3/4)?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857250" y="2357438"/>
          <a:ext cx="25987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ção" r:id="rId3" imgW="1650960" imgH="482400" progId="Equation.3">
                  <p:embed/>
                </p:oleObj>
              </mc:Choice>
              <mc:Fallback>
                <p:oleObj name="Equação" r:id="rId3" imgW="16509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357438"/>
                        <a:ext cx="2598738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928688" y="4002088"/>
          <a:ext cx="483076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ção" r:id="rId5" imgW="2654280" imgH="469800" progId="Equation.3">
                  <p:embed/>
                </p:oleObj>
              </mc:Choice>
              <mc:Fallback>
                <p:oleObj name="Equação" r:id="rId5" imgW="26542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002088"/>
                        <a:ext cx="483076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928688" y="5505450"/>
          <a:ext cx="67564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ção" r:id="rId7" imgW="3720960" imgH="469800" progId="Equation.3">
                  <p:embed/>
                </p:oleObj>
              </mc:Choice>
              <mc:Fallback>
                <p:oleObj name="Equação" r:id="rId7" imgW="37209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505450"/>
                        <a:ext cx="67564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7" name="Grupo 26"/>
          <p:cNvGrpSpPr>
            <a:grpSpLocks/>
          </p:cNvGrpSpPr>
          <p:nvPr/>
        </p:nvGrpSpPr>
        <p:grpSpPr bwMode="auto">
          <a:xfrm>
            <a:off x="6096000" y="1643063"/>
            <a:ext cx="2705100" cy="2190750"/>
            <a:chOff x="6096000" y="1643050"/>
            <a:chExt cx="2705100" cy="2191167"/>
          </a:xfrm>
        </p:grpSpPr>
        <p:sp>
          <p:nvSpPr>
            <p:cNvPr id="96264" name="Line 8"/>
            <p:cNvSpPr>
              <a:spLocks noChangeShapeType="1"/>
            </p:cNvSpPr>
            <p:nvPr/>
          </p:nvSpPr>
          <p:spPr bwMode="auto">
            <a:xfrm>
              <a:off x="6667500" y="1795479"/>
              <a:ext cx="0" cy="1676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>
              <a:off x="6438900" y="3243555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7239000" y="3243555"/>
              <a:ext cx="0" cy="228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6267" name="Line 11"/>
            <p:cNvSpPr>
              <a:spLocks noChangeShapeType="1"/>
            </p:cNvSpPr>
            <p:nvPr/>
          </p:nvSpPr>
          <p:spPr bwMode="auto">
            <a:xfrm>
              <a:off x="7981950" y="3243555"/>
              <a:ext cx="0" cy="228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6438900" y="2729107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6134100" y="2502050"/>
              <a:ext cx="292100" cy="338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1</a:t>
              </a:r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 flipH="1">
              <a:off x="8382000" y="3319769"/>
              <a:ext cx="403225" cy="366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800">
                  <a:latin typeface="+mj-lt"/>
                  <a:cs typeface="+mn-cs"/>
                </a:rPr>
                <a:t>x</a:t>
              </a:r>
            </a:p>
          </p:txBody>
        </p:sp>
        <p:sp>
          <p:nvSpPr>
            <p:cNvPr id="96279" name="Text Box 23"/>
            <p:cNvSpPr txBox="1">
              <a:spLocks noChangeArrowheads="1"/>
            </p:cNvSpPr>
            <p:nvPr/>
          </p:nvSpPr>
          <p:spPr bwMode="auto">
            <a:xfrm flipH="1">
              <a:off x="6096000" y="1643050"/>
              <a:ext cx="914400" cy="366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800">
                  <a:latin typeface="+mj-lt"/>
                  <a:cs typeface="+mn-cs"/>
                </a:rPr>
                <a:t>f(x)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6572250" y="3496015"/>
              <a:ext cx="292100" cy="338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0</a:t>
              </a:r>
            </a:p>
          </p:txBody>
        </p:sp>
        <p:sp>
          <p:nvSpPr>
            <p:cNvPr id="96281" name="Text Box 25"/>
            <p:cNvSpPr txBox="1">
              <a:spLocks noChangeArrowheads="1"/>
            </p:cNvSpPr>
            <p:nvPr/>
          </p:nvSpPr>
          <p:spPr bwMode="auto">
            <a:xfrm>
              <a:off x="7105650" y="3491252"/>
              <a:ext cx="292100" cy="338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1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7848600" y="3472198"/>
              <a:ext cx="292100" cy="338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2</a:t>
              </a:r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6438900" y="219560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6096000" y="1986015"/>
              <a:ext cx="292100" cy="338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2</a:t>
              </a:r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V="1">
              <a:off x="6667500" y="2176552"/>
              <a:ext cx="571500" cy="108605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6287" name="Line 31"/>
            <p:cNvSpPr>
              <a:spLocks noChangeShapeType="1"/>
            </p:cNvSpPr>
            <p:nvPr/>
          </p:nvSpPr>
          <p:spPr bwMode="auto">
            <a:xfrm>
              <a:off x="7239000" y="2176552"/>
              <a:ext cx="0" cy="106700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6288" name="Line 32"/>
            <p:cNvSpPr>
              <a:spLocks noChangeShapeType="1"/>
            </p:cNvSpPr>
            <p:nvPr/>
          </p:nvSpPr>
          <p:spPr bwMode="auto">
            <a:xfrm>
              <a:off x="6629400" y="2195605"/>
              <a:ext cx="59372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96289" name="Text Box 33"/>
            <p:cNvSpPr txBox="1">
              <a:spLocks noChangeArrowheads="1"/>
            </p:cNvSpPr>
            <p:nvPr/>
          </p:nvSpPr>
          <p:spPr bwMode="auto">
            <a:xfrm>
              <a:off x="6934200" y="2786268"/>
              <a:ext cx="292100" cy="338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1</a:t>
              </a:r>
            </a:p>
          </p:txBody>
        </p:sp>
        <p:sp>
          <p:nvSpPr>
            <p:cNvPr id="96290" name="Oval 34"/>
            <p:cNvSpPr>
              <a:spLocks noChangeArrowheads="1"/>
            </p:cNvSpPr>
            <p:nvPr/>
          </p:nvSpPr>
          <p:spPr bwMode="auto">
            <a:xfrm>
              <a:off x="6915150" y="2748160"/>
              <a:ext cx="304800" cy="3810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428750"/>
            <a:ext cx="7769225" cy="823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mtClean="0"/>
              <a:t>Função de distribuição F(x)</a:t>
            </a:r>
          </a:p>
          <a:p>
            <a:pPr>
              <a:lnSpc>
                <a:spcPct val="90000"/>
              </a:lnSpc>
            </a:pPr>
            <a:endParaRPr lang="pt-BR" smtClean="0"/>
          </a:p>
          <a:p>
            <a:pPr lvl="1">
              <a:lnSpc>
                <a:spcPct val="90000"/>
              </a:lnSpc>
            </a:pPr>
            <a:r>
              <a:rPr lang="pt-BR" smtClean="0"/>
              <a:t>Para  x&lt; 0:</a:t>
            </a:r>
          </a:p>
          <a:p>
            <a:pPr lvl="1">
              <a:lnSpc>
                <a:spcPct val="90000"/>
              </a:lnSpc>
            </a:pPr>
            <a:endParaRPr lang="pt-BR" smtClean="0"/>
          </a:p>
          <a:p>
            <a:pPr lvl="1">
              <a:lnSpc>
                <a:spcPct val="90000"/>
              </a:lnSpc>
            </a:pPr>
            <a:r>
              <a:rPr lang="pt-BR" smtClean="0"/>
              <a:t>Para 0 </a:t>
            </a:r>
            <a:r>
              <a:rPr lang="pt-BR" smtClean="0">
                <a:cs typeface="Times New Roman" pitchFamily="18" charset="0"/>
              </a:rPr>
              <a:t>≤ </a:t>
            </a:r>
            <a:r>
              <a:rPr lang="pt-BR" smtClean="0"/>
              <a:t>x &lt; 1:</a:t>
            </a:r>
          </a:p>
          <a:p>
            <a:pPr lvl="1">
              <a:lnSpc>
                <a:spcPct val="90000"/>
              </a:lnSpc>
            </a:pPr>
            <a:endParaRPr lang="pt-BR" smtClean="0"/>
          </a:p>
          <a:p>
            <a:pPr lvl="1">
              <a:lnSpc>
                <a:spcPct val="90000"/>
              </a:lnSpc>
            </a:pPr>
            <a:r>
              <a:rPr lang="pt-BR" smtClean="0"/>
              <a:t>Para x </a:t>
            </a:r>
            <a:r>
              <a:rPr lang="pt-BR" smtClean="0">
                <a:sym typeface="Symbol" pitchFamily="18" charset="2"/>
              </a:rPr>
              <a:t> 1:</a:t>
            </a:r>
            <a:endParaRPr lang="pt-BR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246438" y="2244725"/>
          <a:ext cx="17970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ção" r:id="rId3" imgW="1091880" imgH="330120" progId="Equation.3">
                  <p:embed/>
                </p:oleObj>
              </mc:Choice>
              <mc:Fallback>
                <p:oleObj name="Equação" r:id="rId3" imgW="109188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2244725"/>
                        <a:ext cx="17970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3244850" y="3000375"/>
          <a:ext cx="31369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ção" r:id="rId5" imgW="1904760" imgH="330120" progId="Equation.3">
                  <p:embed/>
                </p:oleObj>
              </mc:Choice>
              <mc:Fallback>
                <p:oleObj name="Equação" r:id="rId5" imgW="190476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3000375"/>
                        <a:ext cx="31369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3244850" y="3741738"/>
          <a:ext cx="37211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ção" r:id="rId7" imgW="2260440" imgH="330120" progId="Equation.3">
                  <p:embed/>
                </p:oleObj>
              </mc:Choice>
              <mc:Fallback>
                <p:oleObj name="Equação" r:id="rId7" imgW="226044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3741738"/>
                        <a:ext cx="37211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Introdução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571500" y="1428750"/>
            <a:ext cx="7696200" cy="4113213"/>
          </a:xfrm>
        </p:spPr>
        <p:txBody>
          <a:bodyPr/>
          <a:lstStyle/>
          <a:p>
            <a:r>
              <a:rPr lang="pt-BR" sz="2400" smtClean="0">
                <a:solidFill>
                  <a:schemeClr val="tx2"/>
                </a:solidFill>
                <a:sym typeface="Symbol" pitchFamily="18" charset="2"/>
              </a:rPr>
              <a:t>E: Lançamento de duas moedas</a:t>
            </a:r>
          </a:p>
          <a:p>
            <a:pPr lvl="1"/>
            <a:r>
              <a:rPr lang="pt-BR" sz="2000" smtClean="0">
                <a:solidFill>
                  <a:schemeClr val="tx2"/>
                </a:solidFill>
                <a:sym typeface="Symbol" pitchFamily="18" charset="2"/>
              </a:rPr>
              <a:t> = {(c,c), (c,k), (k,k), (k,c)}.</a:t>
            </a:r>
          </a:p>
          <a:p>
            <a:pPr lvl="1"/>
            <a:endParaRPr lang="pt-BR" sz="1600" smtClean="0">
              <a:solidFill>
                <a:schemeClr val="tx2"/>
              </a:solidFill>
              <a:sym typeface="Symbol" pitchFamily="18" charset="2"/>
            </a:endParaRPr>
          </a:p>
          <a:p>
            <a:r>
              <a:rPr lang="pt-BR" sz="2400" smtClean="0">
                <a:solidFill>
                  <a:schemeClr val="tx2"/>
                </a:solidFill>
                <a:sym typeface="Symbol" pitchFamily="18" charset="2"/>
              </a:rPr>
              <a:t>X: número de caras obtidas nas duas moedas</a:t>
            </a:r>
          </a:p>
          <a:p>
            <a:pPr lvl="1"/>
            <a:r>
              <a:rPr lang="pt-BR" sz="2000" smtClean="0">
                <a:solidFill>
                  <a:schemeClr val="tx2"/>
                </a:solidFill>
                <a:sym typeface="Symbol" pitchFamily="18" charset="2"/>
              </a:rPr>
              <a:t>R={0,1,2}</a:t>
            </a:r>
          </a:p>
          <a:p>
            <a:pPr lvl="1"/>
            <a:endParaRPr lang="pt-BR" sz="1600" smtClean="0">
              <a:solidFill>
                <a:schemeClr val="tx2"/>
              </a:solidFill>
              <a:sym typeface="Symbol" pitchFamily="18" charset="2"/>
            </a:endParaRPr>
          </a:p>
          <a:p>
            <a:r>
              <a:rPr lang="pt-BR" sz="2400" smtClean="0">
                <a:solidFill>
                  <a:schemeClr val="tx2"/>
                </a:solidFill>
                <a:sym typeface="Symbol" pitchFamily="18" charset="2"/>
              </a:rPr>
              <a:t>X=0  corresponde ao evento (c,c) com prob. ¼</a:t>
            </a:r>
          </a:p>
          <a:p>
            <a:endParaRPr lang="pt-BR" sz="1800" smtClean="0">
              <a:solidFill>
                <a:schemeClr val="tx2"/>
              </a:solidFill>
              <a:sym typeface="Symbol" pitchFamily="18" charset="2"/>
            </a:endParaRPr>
          </a:p>
          <a:p>
            <a:r>
              <a:rPr lang="pt-BR" sz="2400" smtClean="0">
                <a:solidFill>
                  <a:schemeClr val="tx2"/>
                </a:solidFill>
                <a:sym typeface="Symbol" pitchFamily="18" charset="2"/>
              </a:rPr>
              <a:t>X=1  corresponde aos eventos (k,c) e (c,k) com prob. 2/4</a:t>
            </a:r>
          </a:p>
          <a:p>
            <a:endParaRPr lang="pt-BR" sz="1800" smtClean="0">
              <a:solidFill>
                <a:schemeClr val="tx2"/>
              </a:solidFill>
              <a:sym typeface="Symbol" pitchFamily="18" charset="2"/>
            </a:endParaRPr>
          </a:p>
          <a:p>
            <a:r>
              <a:rPr lang="pt-BR" sz="2400" smtClean="0">
                <a:solidFill>
                  <a:schemeClr val="tx2"/>
                </a:solidFill>
                <a:sym typeface="Symbol" pitchFamily="18" charset="2"/>
              </a:rPr>
              <a:t>X=2  corresponde ao evento (k,k) com prob. 1/4</a:t>
            </a:r>
          </a:p>
          <a:p>
            <a:endParaRPr lang="pt-BR" smtClean="0">
              <a:solidFill>
                <a:schemeClr val="tx2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>
          <a:xfrm>
            <a:off x="428625" y="428625"/>
            <a:ext cx="8286750" cy="785813"/>
          </a:xfrm>
          <a:noFill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smtClean="0">
                <a:effectLst/>
              </a:rPr>
              <a:t>Exercício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500063" y="1285875"/>
            <a:ext cx="8183562" cy="5000625"/>
          </a:xfrm>
        </p:spPr>
        <p:txBody>
          <a:bodyPr/>
          <a:lstStyle/>
          <a:p>
            <a:pPr marL="533400" indent="-533400">
              <a:buFont typeface="Wingdings 2" pitchFamily="18" charset="2"/>
              <a:buNone/>
            </a:pPr>
            <a:r>
              <a:rPr lang="pt-BR" smtClean="0"/>
              <a:t>1) Ache o valor de P(-2 &lt; x &lt; 12), sabendo que a função de densidade é </a:t>
            </a:r>
          </a:p>
          <a:p>
            <a:pPr marL="533400" indent="-533400">
              <a:buFont typeface="Wingdings 2" pitchFamily="18" charset="2"/>
              <a:buNone/>
            </a:pPr>
            <a:endParaRPr lang="pt-BR" smtClean="0"/>
          </a:p>
          <a:p>
            <a:pPr marL="533400" indent="-533400">
              <a:buFont typeface="Wingdings 2" pitchFamily="18" charset="2"/>
              <a:buNone/>
            </a:pPr>
            <a:endParaRPr lang="pt-BR" smtClean="0"/>
          </a:p>
          <a:p>
            <a:pPr marL="533400" indent="-533400">
              <a:buFont typeface="Wingdings 2" pitchFamily="18" charset="2"/>
              <a:buNone/>
            </a:pPr>
            <a:r>
              <a:rPr lang="pt-BR" smtClean="0"/>
              <a:t>              3x</a:t>
            </a:r>
            <a:r>
              <a:rPr lang="pt-BR" baseline="30000" smtClean="0"/>
              <a:t>2</a:t>
            </a:r>
            <a:r>
              <a:rPr lang="pt-BR" smtClean="0"/>
              <a:t>,  0 ≤ x ≤ 1</a:t>
            </a:r>
          </a:p>
          <a:p>
            <a:pPr marL="533400" indent="-533400">
              <a:buFont typeface="Wingdings 2" pitchFamily="18" charset="2"/>
              <a:buNone/>
            </a:pPr>
            <a:r>
              <a:rPr lang="pt-BR" smtClean="0"/>
              <a:t>f(x) =</a:t>
            </a:r>
          </a:p>
          <a:p>
            <a:pPr marL="533400" indent="-533400">
              <a:buFont typeface="Wingdings 2" pitchFamily="18" charset="2"/>
              <a:buNone/>
            </a:pPr>
            <a:r>
              <a:rPr lang="pt-BR" smtClean="0"/>
              <a:t>              0, caso contrário </a:t>
            </a:r>
          </a:p>
        </p:txBody>
      </p:sp>
      <p:sp>
        <p:nvSpPr>
          <p:cNvPr id="37892" name="AutoShape 4"/>
          <p:cNvSpPr>
            <a:spLocks/>
          </p:cNvSpPr>
          <p:nvPr/>
        </p:nvSpPr>
        <p:spPr bwMode="auto">
          <a:xfrm>
            <a:off x="1763713" y="3213100"/>
            <a:ext cx="360362" cy="1368425"/>
          </a:xfrm>
          <a:prstGeom prst="leftBrace">
            <a:avLst>
              <a:gd name="adj1" fmla="val 3164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 bwMode="auto">
          <a:xfrm>
            <a:off x="428625" y="428625"/>
            <a:ext cx="8286750" cy="785813"/>
          </a:xfrm>
          <a:noFill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smtClean="0">
                <a:effectLst/>
              </a:rPr>
              <a:t>Exercício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500063" y="1285875"/>
            <a:ext cx="8183562" cy="50006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pt-BR" dirty="0" smtClean="0"/>
              <a:t>2) Qual o valor de k para que a função abaixo represente uma função de densidade?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              x</a:t>
            </a:r>
            <a:r>
              <a:rPr lang="pt-BR" baseline="30000" dirty="0" smtClean="0"/>
              <a:t>3</a:t>
            </a:r>
            <a:r>
              <a:rPr lang="pt-BR" dirty="0" smtClean="0"/>
              <a:t>/k,  2 ≤ x ≤ 5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f(x) =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              0, caso contrário</a:t>
            </a:r>
          </a:p>
        </p:txBody>
      </p:sp>
      <p:sp>
        <p:nvSpPr>
          <p:cNvPr id="40964" name="AutoShape 4"/>
          <p:cNvSpPr>
            <a:spLocks/>
          </p:cNvSpPr>
          <p:nvPr/>
        </p:nvSpPr>
        <p:spPr bwMode="auto">
          <a:xfrm>
            <a:off x="1763713" y="3716338"/>
            <a:ext cx="360362" cy="1368425"/>
          </a:xfrm>
          <a:prstGeom prst="leftBrace">
            <a:avLst>
              <a:gd name="adj1" fmla="val 3164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 bwMode="auto">
          <a:xfrm>
            <a:off x="428625" y="428625"/>
            <a:ext cx="8286750" cy="785813"/>
          </a:xfrm>
          <a:noFill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smtClean="0">
                <a:effectLst/>
              </a:rPr>
              <a:t>Exercício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500063" y="1285875"/>
            <a:ext cx="8183562" cy="5000625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/>
              <a:t>3) Um teste para seleção de funcionários de indústria é constituído de cinco questões. Admita que quantidade de questões respondidas corretamente por um candidato, seja uma Variável Aleatória X que tem a seguinte função de probabilidade: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pt-BR" sz="2000" i="1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pt-BR" sz="2000" i="1" smtClean="0"/>
              <a:t>   P (X= k) = </a:t>
            </a:r>
            <a:r>
              <a:rPr lang="pt-BR" sz="2000" i="1" u="sng" smtClean="0"/>
              <a:t>(2k+1)</a:t>
            </a:r>
            <a:r>
              <a:rPr lang="pt-BR" sz="2000" i="1" smtClean="0"/>
              <a:t>   k = </a:t>
            </a:r>
            <a:r>
              <a:rPr lang="pt-BR" sz="2000" smtClean="0"/>
              <a:t>0, 1, 2, 3, 4, 5.</a:t>
            </a:r>
            <a:endParaRPr lang="pt-BR" sz="2000" i="1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pt-BR" sz="2000" i="1" smtClean="0"/>
              <a:t>    	          36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pt-BR" sz="20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/>
              <a:t>a) Qual é a probabilidade, de que o candidato responda corretamente a pelos menos uma questão do teste?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/>
              <a:t>b) Qual é a probabilidade de que o candidato não erre nenhuma questão do teste?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/>
              <a:t>c) Espera-se, que o candidato erre quantas questões do teste?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pt-BR" sz="2000" smtClean="0"/>
              <a:t>d) O candidato só é aprovado, se responder corretamente a mais de duas questões do teste. É verdade o fato de que ele tem mais de 66% de chance para ser aprovado no teste? Explique por quê.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Definição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28750"/>
            <a:ext cx="7800975" cy="4737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mtClean="0">
                <a:sym typeface="Symbol" pitchFamily="18" charset="2"/>
              </a:rPr>
              <a:t>Uma variável aleatória é uma variável (normalmente representada por x) que tem um único valor numérico, determinado por acaso, para cada resultado de um experimento.</a:t>
            </a:r>
          </a:p>
          <a:p>
            <a:pPr>
              <a:lnSpc>
                <a:spcPct val="90000"/>
              </a:lnSpc>
            </a:pPr>
            <a:endParaRPr lang="pt-BR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pt-BR" smtClean="0">
                <a:sym typeface="Symbol" pitchFamily="18" charset="2"/>
              </a:rPr>
              <a:t>Uma variável aleatória pode ser contínua ou discreta.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Classificação de Variáveis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Discreta</a:t>
            </a:r>
          </a:p>
          <a:p>
            <a:pPr lvl="1"/>
            <a:r>
              <a:rPr lang="pt-BR" smtClean="0"/>
              <a:t>Tem ou um número finito de valores, ou uma quantidade enumerável de valores, onde “enumerável” se refere ao fato de que podem existir infinitos valores, mas que podem ser associados a um processo de contagem;</a:t>
            </a:r>
          </a:p>
          <a:p>
            <a:pPr lvl="1">
              <a:buFont typeface="Verdana" pitchFamily="34" charset="0"/>
              <a:buNone/>
            </a:pPr>
            <a:endParaRPr lang="pt-BR" smtClean="0"/>
          </a:p>
          <a:p>
            <a:r>
              <a:rPr lang="pt-BR" smtClean="0"/>
              <a:t>Contínua</a:t>
            </a:r>
          </a:p>
          <a:p>
            <a:pPr lvl="1"/>
            <a:r>
              <a:rPr lang="pt-BR" smtClean="0"/>
              <a:t>Tem infinitos valores, e esses valores podem ser associados com medidas em uma escala contínua, de modo que não há pulos ou interrupções.</a:t>
            </a:r>
          </a:p>
          <a:p>
            <a:pPr lvl="1"/>
            <a:endParaRPr lang="pt-BR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/>
              <a:t>Exemplos de Variável Aleatória Discreta</a:t>
            </a:r>
          </a:p>
        </p:txBody>
      </p:sp>
      <p:graphicFrame>
        <p:nvGraphicFramePr>
          <p:cNvPr id="890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49121"/>
              </p:ext>
            </p:extLst>
          </p:nvPr>
        </p:nvGraphicFramePr>
        <p:xfrm>
          <a:off x="928662" y="1643050"/>
          <a:ext cx="7086600" cy="416591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62200"/>
                <a:gridCol w="2362200"/>
                <a:gridCol w="2362200"/>
              </a:tblGrid>
              <a:tr h="140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Experimento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Variável Aleatória X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Valores da Variável Aleatória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Contratar Clientes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Número de clientes que compram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0, 1, 2, 3, 4, 5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Inspecionar um embarque de 50 rádios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Número de rádios defeituosos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0, 1, 2, 3, 4, 5, ..., 49, 50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Vender um automóvel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Gênero do cliente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 se masculino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 se feminino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Vendas no Shopping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Número de clientes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0, 1, 2, 3, 4, 5........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/>
              <a:t>Exemplos de Variável Aleatória Contínua</a:t>
            </a:r>
          </a:p>
        </p:txBody>
      </p:sp>
      <p:graphicFrame>
        <p:nvGraphicFramePr>
          <p:cNvPr id="90116" name="Group 1028"/>
          <p:cNvGraphicFramePr>
            <a:graphicFrameLocks noGrp="1"/>
          </p:cNvGraphicFramePr>
          <p:nvPr/>
        </p:nvGraphicFramePr>
        <p:xfrm>
          <a:off x="1428728" y="1928802"/>
          <a:ext cx="6096000" cy="371246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76400"/>
                <a:gridCol w="2387600"/>
                <a:gridCol w="20320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Experimento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Variável Aleatória  X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Valores da variável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Aleatória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Operar um banco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Tempo entre as chegadas dos clientes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x </a:t>
                      </a: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 0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Encher um recipiente de refrigerante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Número de ml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 </a:t>
                      </a: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 x  343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sym typeface="Symbol" pitchFamily="18" charset="2"/>
                      </a:endParaRPr>
                    </a:p>
                  </a:txBody>
                  <a:tcPr horzOverflow="overflow"/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Trabalhar em um projeto 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Porcentagem do término do projeto após 6meses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</a:t>
                      </a: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 x  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 bwMode="auto">
          <a:xfrm>
            <a:off x="428625" y="428625"/>
            <a:ext cx="8286750" cy="785813"/>
          </a:xfrm>
          <a:noFill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smtClean="0">
                <a:effectLst/>
              </a:rPr>
              <a:t>Variável Aleatória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500063" y="1285875"/>
            <a:ext cx="8183562" cy="5000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mtClean="0"/>
              <a:t>Uma mesma variável aleatória pode ser considerada discreta ou contínua dependendo do tipo de experimento, do ponto de vista de quem a usa ou do contexto.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pt-BR" smtClean="0"/>
          </a:p>
          <a:p>
            <a:pPr>
              <a:lnSpc>
                <a:spcPct val="90000"/>
              </a:lnSpc>
            </a:pPr>
            <a:r>
              <a:rPr lang="pt-BR" smtClean="0"/>
              <a:t>Exemplo: tempo.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pt-BR" smtClean="0"/>
              <a:t>      Tempo gasto para percorrer uma certa distância por um carro: variável aleatória contínua;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pt-BR" smtClean="0"/>
              <a:t>      Tempo gasto pela luz para percorrer distâncias entre estrelas (anos-luz): variável aleatória discreta.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428625"/>
            <a:ext cx="8501063" cy="785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400" dirty="0"/>
              <a:t>Função de Probabilidades </a:t>
            </a:r>
            <a:r>
              <a:rPr lang="pt-BR" sz="2400" dirty="0" smtClean="0"/>
              <a:t>(Distribuição </a:t>
            </a:r>
            <a:r>
              <a:rPr lang="pt-BR" sz="2800" dirty="0"/>
              <a:t>de</a:t>
            </a:r>
            <a:r>
              <a:rPr lang="pt-BR" sz="2400" dirty="0"/>
              <a:t> </a:t>
            </a:r>
            <a:r>
              <a:rPr lang="pt-BR" sz="2400" dirty="0" smtClean="0"/>
              <a:t>Probabilidade)</a:t>
            </a:r>
            <a:endParaRPr lang="pt-BR" sz="24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7769225" cy="4113212"/>
          </a:xfrm>
        </p:spPr>
        <p:txBody>
          <a:bodyPr/>
          <a:lstStyle/>
          <a:p>
            <a:r>
              <a:rPr lang="pt-BR" sz="2400" smtClean="0"/>
              <a:t>Distribuição de probabilidade é um gráfico, uma tabela ou uma fórmula que dá a probabilidade para cada valor da variável aleatória. É uma associação entre a variável aleatória e sua probabilidade.</a:t>
            </a:r>
          </a:p>
          <a:p>
            <a:pPr>
              <a:buFont typeface="Wingdings 2" pitchFamily="18" charset="2"/>
              <a:buNone/>
            </a:pPr>
            <a:endParaRPr lang="pt-BR" sz="2400" smtClean="0"/>
          </a:p>
          <a:p>
            <a:r>
              <a:rPr lang="pt-BR" sz="2400" smtClean="0"/>
              <a:t>Seja X uma variável aleatória discreta. A probabilidade de X assumir um valor x é uma função que se representa P(X=x) ou P(x).</a:t>
            </a:r>
          </a:p>
          <a:p>
            <a:endParaRPr lang="pt-BR" sz="1400" smtClean="0"/>
          </a:p>
          <a:p>
            <a:r>
              <a:rPr lang="pt-BR" sz="2400" smtClean="0"/>
              <a:t>P(X=x) determina a distribuição de probabilidades da variável aleatória X. </a:t>
            </a:r>
          </a:p>
          <a:p>
            <a:endParaRPr lang="pt-BR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951676"/>
              </p:ext>
            </p:extLst>
          </p:nvPr>
        </p:nvGraphicFramePr>
        <p:xfrm>
          <a:off x="4419600" y="3352800"/>
          <a:ext cx="350361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ção" r:id="rId3" imgW="1549080" imgH="457200" progId="Equation.3">
                  <p:embed/>
                </p:oleObj>
              </mc:Choice>
              <mc:Fallback>
                <p:oleObj name="Equação" r:id="rId3" imgW="154908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52800"/>
                        <a:ext cx="3503613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7" name="Rectangle 10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Função de Probabilidades</a:t>
            </a:r>
          </a:p>
        </p:txBody>
      </p:sp>
      <p:sp>
        <p:nvSpPr>
          <p:cNvPr id="88088" name="Text Box 1048"/>
          <p:cNvSpPr txBox="1">
            <a:spLocks noChangeArrowheads="1"/>
          </p:cNvSpPr>
          <p:nvPr/>
        </p:nvSpPr>
        <p:spPr bwMode="auto">
          <a:xfrm>
            <a:off x="838200" y="2209800"/>
            <a:ext cx="3305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dirty="0">
                <a:latin typeface="+mj-lt"/>
                <a:cs typeface="+mn-cs"/>
              </a:rPr>
              <a:t>Representação Gráfica</a:t>
            </a:r>
          </a:p>
        </p:txBody>
      </p:sp>
      <p:grpSp>
        <p:nvGrpSpPr>
          <p:cNvPr id="1029" name="Group 1052"/>
          <p:cNvGrpSpPr>
            <a:grpSpLocks/>
          </p:cNvGrpSpPr>
          <p:nvPr/>
        </p:nvGrpSpPr>
        <p:grpSpPr bwMode="auto">
          <a:xfrm>
            <a:off x="952500" y="2743200"/>
            <a:ext cx="2781300" cy="2038350"/>
            <a:chOff x="600" y="1728"/>
            <a:chExt cx="1752" cy="1284"/>
          </a:xfrm>
        </p:grpSpPr>
        <p:sp>
          <p:nvSpPr>
            <p:cNvPr id="88068" name="Line 1028"/>
            <p:cNvSpPr>
              <a:spLocks noChangeShapeType="1"/>
            </p:cNvSpPr>
            <p:nvPr/>
          </p:nvSpPr>
          <p:spPr bwMode="auto">
            <a:xfrm>
              <a:off x="1008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88069" name="Line 1029"/>
            <p:cNvSpPr>
              <a:spLocks noChangeShapeType="1"/>
            </p:cNvSpPr>
            <p:nvPr/>
          </p:nvSpPr>
          <p:spPr bwMode="auto">
            <a:xfrm>
              <a:off x="864" y="264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88071" name="Line 1031"/>
            <p:cNvSpPr>
              <a:spLocks noChangeShapeType="1"/>
            </p:cNvSpPr>
            <p:nvPr/>
          </p:nvSpPr>
          <p:spPr bwMode="auto">
            <a:xfrm>
              <a:off x="1440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88072" name="Line 1032"/>
            <p:cNvSpPr>
              <a:spLocks noChangeShapeType="1"/>
            </p:cNvSpPr>
            <p:nvPr/>
          </p:nvSpPr>
          <p:spPr bwMode="auto">
            <a:xfrm>
              <a:off x="1920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88073" name="Line 1033"/>
            <p:cNvSpPr>
              <a:spLocks noChangeShapeType="1"/>
            </p:cNvSpPr>
            <p:nvPr/>
          </p:nvSpPr>
          <p:spPr bwMode="auto">
            <a:xfrm>
              <a:off x="864" y="25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88074" name="Line 1034"/>
            <p:cNvSpPr>
              <a:spLocks noChangeShapeType="1"/>
            </p:cNvSpPr>
            <p:nvPr/>
          </p:nvSpPr>
          <p:spPr bwMode="auto">
            <a:xfrm>
              <a:off x="864" y="24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88075" name="Line 1035"/>
            <p:cNvSpPr>
              <a:spLocks noChangeShapeType="1"/>
            </p:cNvSpPr>
            <p:nvPr/>
          </p:nvSpPr>
          <p:spPr bwMode="auto">
            <a:xfrm>
              <a:off x="864" y="23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88076" name="Line 1036"/>
            <p:cNvSpPr>
              <a:spLocks noChangeShapeType="1"/>
            </p:cNvSpPr>
            <p:nvPr/>
          </p:nvSpPr>
          <p:spPr bwMode="auto">
            <a:xfrm>
              <a:off x="864" y="21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88077" name="Line 1037"/>
            <p:cNvSpPr>
              <a:spLocks noChangeShapeType="1"/>
            </p:cNvSpPr>
            <p:nvPr/>
          </p:nvSpPr>
          <p:spPr bwMode="auto">
            <a:xfrm>
              <a:off x="1008" y="2544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88078" name="Line 1038"/>
            <p:cNvSpPr>
              <a:spLocks noChangeShapeType="1"/>
            </p:cNvSpPr>
            <p:nvPr/>
          </p:nvSpPr>
          <p:spPr bwMode="auto">
            <a:xfrm>
              <a:off x="1440" y="2448"/>
              <a:ext cx="0" cy="1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88079" name="Line 1039"/>
            <p:cNvSpPr>
              <a:spLocks noChangeShapeType="1"/>
            </p:cNvSpPr>
            <p:nvPr/>
          </p:nvSpPr>
          <p:spPr bwMode="auto">
            <a:xfrm>
              <a:off x="1920" y="2544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  <a:cs typeface="+mn-cs"/>
              </a:endParaRPr>
            </a:p>
          </p:txBody>
        </p:sp>
        <p:sp>
          <p:nvSpPr>
            <p:cNvPr id="88080" name="Text Box 1040"/>
            <p:cNvSpPr txBox="1">
              <a:spLocks noChangeArrowheads="1"/>
            </p:cNvSpPr>
            <p:nvPr/>
          </p:nvSpPr>
          <p:spPr bwMode="auto">
            <a:xfrm>
              <a:off x="600" y="2292"/>
              <a:ext cx="31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1/2</a:t>
              </a:r>
            </a:p>
          </p:txBody>
        </p:sp>
        <p:sp>
          <p:nvSpPr>
            <p:cNvPr id="88081" name="Text Box 1041"/>
            <p:cNvSpPr txBox="1">
              <a:spLocks noChangeArrowheads="1"/>
            </p:cNvSpPr>
            <p:nvPr/>
          </p:nvSpPr>
          <p:spPr bwMode="auto">
            <a:xfrm>
              <a:off x="672" y="2077"/>
              <a:ext cx="1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1</a:t>
              </a:r>
            </a:p>
          </p:txBody>
        </p:sp>
        <p:sp>
          <p:nvSpPr>
            <p:cNvPr id="88082" name="Text Box 1042"/>
            <p:cNvSpPr txBox="1">
              <a:spLocks noChangeArrowheads="1"/>
            </p:cNvSpPr>
            <p:nvPr/>
          </p:nvSpPr>
          <p:spPr bwMode="auto">
            <a:xfrm>
              <a:off x="600" y="2439"/>
              <a:ext cx="31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1/4</a:t>
              </a:r>
            </a:p>
          </p:txBody>
        </p:sp>
        <p:sp>
          <p:nvSpPr>
            <p:cNvPr id="88083" name="Text Box 1043"/>
            <p:cNvSpPr txBox="1">
              <a:spLocks noChangeArrowheads="1"/>
            </p:cNvSpPr>
            <p:nvPr/>
          </p:nvSpPr>
          <p:spPr bwMode="auto">
            <a:xfrm flipH="1">
              <a:off x="2050" y="2736"/>
              <a:ext cx="2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800">
                  <a:latin typeface="+mj-lt"/>
                  <a:cs typeface="+mn-cs"/>
                </a:rPr>
                <a:t>x</a:t>
              </a:r>
            </a:p>
          </p:txBody>
        </p:sp>
        <p:sp>
          <p:nvSpPr>
            <p:cNvPr id="88084" name="Text Box 1044"/>
            <p:cNvSpPr txBox="1">
              <a:spLocks noChangeArrowheads="1"/>
            </p:cNvSpPr>
            <p:nvPr/>
          </p:nvSpPr>
          <p:spPr bwMode="auto">
            <a:xfrm flipH="1">
              <a:off x="624" y="177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800">
                  <a:latin typeface="+mj-lt"/>
                  <a:cs typeface="+mn-cs"/>
                </a:rPr>
                <a:t>f(x)</a:t>
              </a:r>
            </a:p>
          </p:txBody>
        </p:sp>
        <p:sp>
          <p:nvSpPr>
            <p:cNvPr id="88089" name="Text Box 1049"/>
            <p:cNvSpPr txBox="1">
              <a:spLocks noChangeArrowheads="1"/>
            </p:cNvSpPr>
            <p:nvPr/>
          </p:nvSpPr>
          <p:spPr bwMode="auto">
            <a:xfrm>
              <a:off x="948" y="2799"/>
              <a:ext cx="1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0</a:t>
              </a:r>
            </a:p>
          </p:txBody>
        </p:sp>
        <p:sp>
          <p:nvSpPr>
            <p:cNvPr id="88090" name="Text Box 1050"/>
            <p:cNvSpPr txBox="1">
              <a:spLocks noChangeArrowheads="1"/>
            </p:cNvSpPr>
            <p:nvPr/>
          </p:nvSpPr>
          <p:spPr bwMode="auto">
            <a:xfrm>
              <a:off x="1356" y="2796"/>
              <a:ext cx="1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1</a:t>
              </a:r>
            </a:p>
          </p:txBody>
        </p:sp>
        <p:sp>
          <p:nvSpPr>
            <p:cNvPr id="88091" name="Text Box 1051"/>
            <p:cNvSpPr txBox="1">
              <a:spLocks noChangeArrowheads="1"/>
            </p:cNvSpPr>
            <p:nvPr/>
          </p:nvSpPr>
          <p:spPr bwMode="auto">
            <a:xfrm>
              <a:off x="1836" y="2784"/>
              <a:ext cx="1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1600">
                  <a:latin typeface="+mj-lt"/>
                  <a:cs typeface="+mn-cs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atistica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/>
      <a:bodyPr vert="horz" lIns="182880" tIns="0">
        <a:noAutofit/>
      </a:bodyPr>
      <a:lstStyle>
        <a:defPPr marL="36576" marR="0" indent="0" algn="r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80000"/>
          <a:buFont typeface="Wingdings 2"/>
          <a:buNone/>
          <a:tabLst/>
          <a:defRPr kumimoji="0" sz="1600" b="1" i="0" u="none" strike="noStrike" kern="1200" cap="none" spc="0" normalizeH="0" baseline="0" noProof="0" dirty="0" smtClean="0">
            <a:ln>
              <a:noFill/>
            </a:ln>
            <a:solidFill>
              <a:schemeClr val="bg2">
                <a:shade val="2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Estatistica</Template>
  <TotalTime>3123</TotalTime>
  <Words>1415</Words>
  <Application>Microsoft Macintosh PowerPoint</Application>
  <PresentationFormat>On-screen Show (4:3)</PresentationFormat>
  <Paragraphs>273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Estatistica</vt:lpstr>
      <vt:lpstr>Equação</vt:lpstr>
      <vt:lpstr>Probabilidade</vt:lpstr>
      <vt:lpstr>Introdução</vt:lpstr>
      <vt:lpstr>Definição</vt:lpstr>
      <vt:lpstr>Classificação de Variáveis</vt:lpstr>
      <vt:lpstr>Exemplos de Variável Aleatória Discreta</vt:lpstr>
      <vt:lpstr>Exemplos de Variável Aleatória Contínua</vt:lpstr>
      <vt:lpstr>Variável Aleatória</vt:lpstr>
      <vt:lpstr>Função de Probabilidades (Distribuição de Probabilidade)</vt:lpstr>
      <vt:lpstr>Função de Probabilidades</vt:lpstr>
      <vt:lpstr>Função de Probabilidades</vt:lpstr>
      <vt:lpstr> Função de uma variável aleatória </vt:lpstr>
      <vt:lpstr>Exemplo </vt:lpstr>
      <vt:lpstr>Exemplo</vt:lpstr>
      <vt:lpstr>Função de Distribuição (Repartição)</vt:lpstr>
      <vt:lpstr>Função de Distribuição Propriedades</vt:lpstr>
      <vt:lpstr>Função de Densidade de Probabilidade</vt:lpstr>
      <vt:lpstr>Observações</vt:lpstr>
      <vt:lpstr>Exemplo</vt:lpstr>
      <vt:lpstr>Exemplo</vt:lpstr>
      <vt:lpstr>Exercício</vt:lpstr>
      <vt:lpstr>Exercício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Renata Maria Cardoso Rodrigues de Souza</cp:lastModifiedBy>
  <cp:revision>261</cp:revision>
  <dcterms:created xsi:type="dcterms:W3CDTF">2003-03-05T13:07:41Z</dcterms:created>
  <dcterms:modified xsi:type="dcterms:W3CDTF">2016-03-22T22:59:17Z</dcterms:modified>
</cp:coreProperties>
</file>