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handoutMasterIdLst>
    <p:handoutMasterId r:id="rId23"/>
  </p:handoutMasterIdLst>
  <p:sldIdLst>
    <p:sldId id="256" r:id="rId2"/>
    <p:sldId id="273" r:id="rId3"/>
    <p:sldId id="258" r:id="rId4"/>
    <p:sldId id="259" r:id="rId5"/>
    <p:sldId id="274" r:id="rId6"/>
    <p:sldId id="260" r:id="rId7"/>
    <p:sldId id="261" r:id="rId8"/>
    <p:sldId id="269" r:id="rId9"/>
    <p:sldId id="257" r:id="rId10"/>
    <p:sldId id="262" r:id="rId11"/>
    <p:sldId id="275" r:id="rId12"/>
    <p:sldId id="263" r:id="rId13"/>
    <p:sldId id="276" r:id="rId14"/>
    <p:sldId id="264" r:id="rId15"/>
    <p:sldId id="265" r:id="rId16"/>
    <p:sldId id="266" r:id="rId17"/>
    <p:sldId id="267" r:id="rId18"/>
    <p:sldId id="268" r:id="rId19"/>
    <p:sldId id="270" r:id="rId20"/>
    <p:sldId id="271" r:id="rId21"/>
    <p:sldId id="272" r:id="rId22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81" d="100"/>
          <a:sy n="81" d="100"/>
        </p:scale>
        <p:origin x="-1848" y="-780"/>
      </p:cViewPr>
      <p:guideLst>
        <p:guide orient="horz" pos="3456"/>
        <p:guide pos="50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8.xml"/><Relationship Id="rId1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fld id="{E9504AED-C366-46A5-B253-45D72D80362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49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14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tângulo de cantos arredondados 9"/>
          <p:cNvSpPr/>
          <p:nvPr/>
        </p:nvSpPr>
        <p:spPr>
          <a:xfrm>
            <a:off x="419100" y="433388"/>
            <a:ext cx="8305800" cy="3109912"/>
          </a:xfrm>
          <a:prstGeom prst="roundRect">
            <a:avLst>
              <a:gd name="adj" fmla="val 4578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11" descr="E:\ci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03950"/>
            <a:ext cx="1447800" cy="65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bg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1958546"/>
          </a:xfrm>
        </p:spPr>
        <p:txBody>
          <a:bodyPr tIns="0">
            <a:normAutofit/>
          </a:bodyPr>
          <a:lstStyle>
            <a:lvl1pPr marL="36576" indent="0" algn="r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3"/>
          </p:nvPr>
        </p:nvSpPr>
        <p:spPr>
          <a:xfrm>
            <a:off x="1643063" y="5715000"/>
            <a:ext cx="6858000" cy="500082"/>
          </a:xfrm>
        </p:spPr>
        <p:txBody>
          <a:bodyPr>
            <a:noAutofit/>
          </a:bodyPr>
          <a:lstStyle>
            <a:lvl1pPr marL="36576" indent="0" algn="r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lang="pt-BR" sz="1600" b="1" kern="1200" dirty="0" smtClean="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Espaço Reservado para Data 18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733EEDB-C3A9-4201-A736-68824EC023D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183880" cy="1051560"/>
          </a:xfrm>
        </p:spPr>
        <p:txBody>
          <a:bodyPr/>
          <a:lstStyle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0034" y="1428736"/>
            <a:ext cx="8183880" cy="4187952"/>
          </a:xfrm>
        </p:spPr>
        <p:txBody>
          <a:bodyPr vert="eaVert"/>
          <a:lstStyle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9BD93-4262-4C20-9EC9-359887BBECE2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72264" y="1285861"/>
            <a:ext cx="1981200" cy="4929222"/>
          </a:xfrm>
        </p:spPr>
        <p:txBody>
          <a:bodyPr vert="eaVert"/>
          <a:lstStyle>
            <a:lvl1pPr>
              <a:defRPr>
                <a:solidFill>
                  <a:schemeClr val="accent6"/>
                </a:solidFill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0034" y="1285861"/>
            <a:ext cx="5943600" cy="4929222"/>
          </a:xfrm>
        </p:spPr>
        <p:txBody>
          <a:bodyPr vert="eaVert"/>
          <a:lstStyle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697C3-F4BB-4464-8716-133E4F77FBB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3880" cy="785818"/>
          </a:xfrm>
        </p:spPr>
        <p:txBody>
          <a:bodyPr/>
          <a:lstStyle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285860"/>
            <a:ext cx="8183880" cy="4857784"/>
          </a:xfrm>
        </p:spPr>
        <p:txBody>
          <a:bodyPr/>
          <a:lstStyle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328D1-878E-4110-A069-DE987D2AF40C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1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tângulo de cantos arredondados 10"/>
          <p:cNvSpPr/>
          <p:nvPr/>
        </p:nvSpPr>
        <p:spPr>
          <a:xfrm>
            <a:off x="419100" y="433388"/>
            <a:ext cx="8305800" cy="4341812"/>
          </a:xfrm>
          <a:prstGeom prst="roundRect">
            <a:avLst>
              <a:gd name="adj" fmla="val 21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11" descr="E:\ci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03950"/>
            <a:ext cx="1447800" cy="65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E53AC76-9850-4F82-A066-10CD7A5E227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71472" y="1428736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86314" y="1428736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0861D-9945-43EB-A12D-4242B2BA90D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28604"/>
            <a:ext cx="8183880" cy="785818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7224" y="1642446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52169" y="1642446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7224" y="2510808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52169" y="2510808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EC221-C310-43F9-9E88-1C207F36B932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2AF30-2683-4834-9EF0-DF28BA57C84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6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" name="Picture 11" descr="E:\ci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03950"/>
            <a:ext cx="1447800" cy="65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5F6DFAB-4E17-4316-B125-714B0A761F3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00694" y="1300154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500694" y="2357430"/>
            <a:ext cx="2971800" cy="3706046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785786" y="1357298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5304C-4631-4E55-A3E3-CF37353BA12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14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Arredondar Retângulo em um Canto Único 10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11" descr="E:\ci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03950"/>
            <a:ext cx="1447800" cy="65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8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887B8D7-5DB0-41D4-BEB6-BF0E23780F8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19100" y="433388"/>
            <a:ext cx="8305800" cy="781050"/>
          </a:xfrm>
          <a:prstGeom prst="roundRect">
            <a:avLst>
              <a:gd name="adj" fmla="val 21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Espaço Reservado para Título 12"/>
          <p:cNvSpPr>
            <a:spLocks noGrp="1"/>
          </p:cNvSpPr>
          <p:nvPr>
            <p:ph type="title"/>
          </p:nvPr>
        </p:nvSpPr>
        <p:spPr>
          <a:xfrm>
            <a:off x="428625" y="428625"/>
            <a:ext cx="8286750" cy="785813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extLst/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11269" name="Espaço Reservado para Texto 3"/>
          <p:cNvSpPr>
            <a:spLocks noGrp="1"/>
          </p:cNvSpPr>
          <p:nvPr>
            <p:ph type="body" idx="1"/>
          </p:nvPr>
        </p:nvSpPr>
        <p:spPr bwMode="auto">
          <a:xfrm>
            <a:off x="500063" y="1285875"/>
            <a:ext cx="8183562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 smtClean="0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2"/>
          </p:nvPr>
        </p:nvSpPr>
        <p:spPr>
          <a:xfrm>
            <a:off x="4114800" y="6500813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3"/>
          </p:nvPr>
        </p:nvSpPr>
        <p:spPr>
          <a:xfrm>
            <a:off x="6400800" y="6500813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686800" y="6500813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199C880F-4829-4F68-8362-0081C8FD8E0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" name="Picture 11" descr="E:\cin.gif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203950"/>
            <a:ext cx="1447800" cy="65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9pPr>
      <a:extLst/>
    </p:titleStyle>
    <p:bodyStyle>
      <a:lvl1pPr marL="265113" indent="-265113" algn="l" rtl="0" eaLnBrk="1" fontAlgn="base" hangingPunct="1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1" fontAlgn="base" hangingPunct="1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eaLnBrk="1" fontAlgn="base" hangingPunct="1">
        <a:spcBef>
          <a:spcPts val="250"/>
        </a:spcBef>
        <a:spcAft>
          <a:spcPct val="0"/>
        </a:spcAft>
        <a:buClr>
          <a:srgbClr val="58B7C3"/>
        </a:buClr>
        <a:buSzPct val="100000"/>
        <a:buFont typeface="Wingdings 2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eaLnBrk="1" fontAlgn="base" hangingPunct="1">
        <a:spcBef>
          <a:spcPts val="225"/>
        </a:spcBef>
        <a:spcAft>
          <a:spcPct val="0"/>
        </a:spcAft>
        <a:buClr>
          <a:srgbClr val="58B7C3"/>
        </a:buClr>
        <a:buSzPct val="112000"/>
        <a:buFont typeface="Verdana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1" fontAlgn="base" hangingPunct="1">
        <a:spcBef>
          <a:spcPts val="250"/>
        </a:spcBef>
        <a:spcAft>
          <a:spcPct val="0"/>
        </a:spcAft>
        <a:buClr>
          <a:srgbClr val="DE50E4"/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0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3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2857500" y="1820863"/>
            <a:ext cx="5637213" cy="182880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 smtClean="0"/>
              <a:t>Probabilidade</a:t>
            </a:r>
            <a:endParaRPr lang="pt-BR" dirty="0"/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>
          <a:xfrm>
            <a:off x="1500188" y="3684588"/>
            <a:ext cx="6994525" cy="1958975"/>
          </a:xfrm>
        </p:spPr>
        <p:txBody>
          <a:bodyPr/>
          <a:lstStyle/>
          <a:p>
            <a:pPr eaLnBrk="1" hangingPunct="1">
              <a:defRPr/>
            </a:pPr>
            <a:r>
              <a:rPr lang="pt-BR" b="1" dirty="0" smtClean="0">
                <a:solidFill>
                  <a:schemeClr val="tx2"/>
                </a:solidFill>
              </a:rPr>
              <a:t>Medidas Resumo:</a:t>
            </a:r>
          </a:p>
          <a:p>
            <a:pPr eaLnBrk="1" hangingPunct="1">
              <a:defRPr/>
            </a:pPr>
            <a:r>
              <a:rPr lang="pt-BR" dirty="0" smtClean="0">
                <a:solidFill>
                  <a:schemeClr val="tx2"/>
                </a:solidFill>
              </a:rPr>
              <a:t>Medidas de Posição</a:t>
            </a:r>
          </a:p>
          <a:p>
            <a:pPr eaLnBrk="1" hangingPunct="1">
              <a:defRPr/>
            </a:pPr>
            <a:r>
              <a:rPr lang="pt-BR" dirty="0" smtClean="0">
                <a:solidFill>
                  <a:schemeClr val="tx2"/>
                </a:solidFill>
              </a:rPr>
              <a:t>Medida de Dispersão</a:t>
            </a:r>
          </a:p>
          <a:p>
            <a:pPr eaLnBrk="1" hangingPunct="1">
              <a:defRPr/>
            </a:pP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/>
              <a:t>Renata Souza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Mediana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6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mediana de uma variável aleatória é o valor que divide a distribuição em duas partes iguais, ou seja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0" dirty="0" smtClean="0">
                        <a:latin typeface="Cambria Math"/>
                      </a:rPr>
                      <m:t>F</m:t>
                    </m:r>
                    <m:r>
                      <a:rPr lang="pt-BR" i="0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pt-BR" i="0" dirty="0" err="1" smtClean="0">
                        <a:latin typeface="Cambria Math"/>
                      </a:rPr>
                      <m:t>Md</m:t>
                    </m:r>
                    <m:r>
                      <a:rPr lang="pt-BR" i="0" dirty="0" smtClean="0">
                        <a:latin typeface="Cambria Math"/>
                      </a:rPr>
                      <m:t>)=0,5 </m:t>
                    </m:r>
                  </m:oMath>
                </a14:m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0" dirty="0" smtClean="0">
                        <a:latin typeface="Cambria Math"/>
                      </a:rPr>
                      <m:t>Md</m:t>
                    </m:r>
                  </m:oMath>
                </a14:m>
                <a:r>
                  <a:rPr lang="pt-BR" dirty="0" smtClean="0"/>
                  <a:t> é a mediana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0" dirty="0" smtClean="0">
                        <a:latin typeface="Cambria Math"/>
                      </a:rPr>
                      <m:t>F</m:t>
                    </m:r>
                    <m:r>
                      <a:rPr lang="pt-BR" i="0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pt-BR" i="0" dirty="0" smtClean="0">
                        <a:latin typeface="Cambria Math"/>
                      </a:rPr>
                      <m:t>X</m:t>
                    </m:r>
                    <m:r>
                      <a:rPr lang="pt-BR" i="0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é a função de repartição.</a:t>
                </a:r>
              </a:p>
              <a:p>
                <a:endParaRPr lang="pt-BR" dirty="0" smtClean="0">
                  <a:sym typeface="Symbol" pitchFamily="18" charset="2"/>
                </a:endParaRPr>
              </a:p>
              <a:p>
                <a:r>
                  <a:rPr lang="pt-BR" dirty="0" smtClean="0">
                    <a:sym typeface="Symbol" pitchFamily="18" charset="2"/>
                  </a:rPr>
                  <a:t>A mediana é usada em computação em diversas aplicações.</a:t>
                </a:r>
              </a:p>
              <a:p>
                <a:pPr lvl="1"/>
                <a:r>
                  <a:rPr lang="pt-BR" dirty="0" smtClean="0">
                    <a:sym typeface="Symbol" pitchFamily="18" charset="2"/>
                  </a:rPr>
                  <a:t>Exemplo: Processamento de imagens, mantendo as propriedades das bordas da imagem sendo processada (filtro mediana)</a:t>
                </a:r>
              </a:p>
              <a:p>
                <a:pPr lvl="1"/>
                <a:endParaRPr lang="pt-BR" dirty="0" smtClean="0"/>
              </a:p>
            </p:txBody>
          </p:sp>
        </mc:Choice>
        <mc:Fallback xmlns="">
          <p:sp>
            <p:nvSpPr>
              <p:cNvPr id="307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376" r="-16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Mediana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Exemplos</a:t>
                </a:r>
              </a:p>
              <a:p>
                <a:pPr lvl="1"/>
                <a:r>
                  <a:rPr lang="pt-BR" dirty="0" smtClean="0"/>
                  <a:t>Seja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0" dirty="0" smtClean="0">
                        <a:latin typeface="Cambria Math"/>
                      </a:rPr>
                      <m:t>X</m:t>
                    </m:r>
                  </m:oMath>
                </a14:m>
                <a:r>
                  <a:rPr lang="pt-BR" dirty="0" smtClean="0"/>
                  <a:t> uma v. a. contínua com a seguinte função de repartição: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0" dirty="0" smtClean="0">
                        <a:latin typeface="Cambria Math"/>
                      </a:rPr>
                      <m:t>F</m:t>
                    </m:r>
                    <m:r>
                      <a:rPr lang="pt-BR" i="0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pt-BR" i="0" dirty="0" smtClean="0">
                        <a:latin typeface="Cambria Math"/>
                      </a:rPr>
                      <m:t>x</m:t>
                    </m:r>
                    <m:r>
                      <a:rPr lang="pt-BR" i="0" dirty="0" smtClean="0">
                        <a:latin typeface="Cambria Math"/>
                      </a:rPr>
                      <m:t>)=0</m:t>
                    </m:r>
                  </m:oMath>
                </a14:m>
                <a:r>
                  <a:rPr lang="pt-BR" dirty="0" smtClean="0"/>
                  <a:t> para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0" dirty="0" smtClean="0">
                        <a:latin typeface="Cambria Math"/>
                      </a:rPr>
                      <m:t>x</m:t>
                    </m:r>
                    <m:r>
                      <a:rPr lang="pt-BR" i="0" dirty="0" smtClean="0">
                        <a:latin typeface="Cambria Math"/>
                      </a:rPr>
                      <m:t>&lt;0</m:t>
                    </m:r>
                  </m:oMath>
                </a14:m>
                <a:endParaRPr lang="pt-BR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0" dirty="0" smtClean="0">
                        <a:latin typeface="Cambria Math"/>
                      </a:rPr>
                      <m:t>F</m:t>
                    </m:r>
                    <m:r>
                      <a:rPr lang="pt-BR" i="0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pt-BR" i="0" dirty="0" smtClean="0">
                        <a:latin typeface="Cambria Math"/>
                      </a:rPr>
                      <m:t>x</m:t>
                    </m:r>
                    <m:r>
                      <a:rPr lang="pt-BR" i="0" dirty="0" smtClean="0">
                        <a:latin typeface="Cambria Math"/>
                      </a:rPr>
                      <m:t>)=</m:t>
                    </m:r>
                    <m:r>
                      <m:rPr>
                        <m:sty m:val="p"/>
                      </m:rPr>
                      <a:rPr lang="pt-BR" i="0" dirty="0" smtClean="0">
                        <a:latin typeface="Cambria Math"/>
                      </a:rPr>
                      <m:t>x</m:t>
                    </m:r>
                    <m:r>
                      <a:rPr lang="pt-BR" b="0" i="0" dirty="0" smtClean="0">
                        <a:latin typeface="Cambria Math"/>
                      </a:rPr>
                      <m:t>²</m:t>
                    </m:r>
                  </m:oMath>
                </a14:m>
                <a:r>
                  <a:rPr lang="pt-BR" dirty="0" smtClean="0"/>
                  <a:t> para </a:t>
                </a:r>
                <a14:m>
                  <m:oMath xmlns:m="http://schemas.openxmlformats.org/officeDocument/2006/math">
                    <m:r>
                      <a:rPr lang="pt-BR" i="0" dirty="0" smtClean="0">
                        <a:latin typeface="Cambria Math"/>
                      </a:rPr>
                      <m:t>0</m:t>
                    </m:r>
                    <m:r>
                      <a:rPr lang="pt-BR" b="0" i="0" dirty="0" smtClean="0">
                        <a:latin typeface="Cambria Math"/>
                      </a:rPr>
                      <m:t>≤</m:t>
                    </m:r>
                    <m:r>
                      <m:rPr>
                        <m:sty m:val="p"/>
                      </m:rPr>
                      <a:rPr lang="pt-BR" i="0" dirty="0" smtClean="0">
                        <a:latin typeface="Cambria Math"/>
                        <a:sym typeface="Symbol" pitchFamily="18" charset="2"/>
                      </a:rPr>
                      <m:t>x</m:t>
                    </m:r>
                    <m:r>
                      <a:rPr lang="pt-BR" b="0" i="0" dirty="0" smtClean="0">
                        <a:latin typeface="Cambria Math"/>
                        <a:sym typeface="Symbol" pitchFamily="18" charset="2"/>
                      </a:rPr>
                      <m:t>&lt;</m:t>
                    </m:r>
                    <m:r>
                      <a:rPr lang="pt-BR" i="0" dirty="0" smtClean="0">
                        <a:latin typeface="Cambria Math"/>
                        <a:sym typeface="Symbol" pitchFamily="18" charset="2"/>
                      </a:rPr>
                      <m:t>1</m:t>
                    </m:r>
                  </m:oMath>
                </a14:m>
                <a:endParaRPr lang="pt-BR" dirty="0" smtClean="0">
                  <a:sym typeface="Symbol" pitchFamily="18" charset="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0" dirty="0" smtClean="0">
                        <a:latin typeface="Cambria Math"/>
                        <a:sym typeface="Symbol" pitchFamily="18" charset="2"/>
                      </a:rPr>
                      <m:t>F</m:t>
                    </m:r>
                    <m:r>
                      <a:rPr lang="pt-BR" i="0" dirty="0" smtClean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m:rPr>
                        <m:sty m:val="p"/>
                      </m:rPr>
                      <a:rPr lang="pt-BR" i="0" dirty="0" smtClean="0">
                        <a:latin typeface="Cambria Math"/>
                        <a:sym typeface="Symbol" pitchFamily="18" charset="2"/>
                      </a:rPr>
                      <m:t>x</m:t>
                    </m:r>
                    <m:r>
                      <a:rPr lang="pt-BR" i="0" dirty="0" smtClean="0">
                        <a:latin typeface="Cambria Math"/>
                        <a:sym typeface="Symbol" pitchFamily="18" charset="2"/>
                      </a:rPr>
                      <m:t>)=1</m:t>
                    </m:r>
                  </m:oMath>
                </a14:m>
                <a:r>
                  <a:rPr lang="pt-BR" dirty="0" smtClean="0">
                    <a:sym typeface="Symbol" pitchFamily="18" charset="2"/>
                  </a:rPr>
                  <a:t> para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0" dirty="0" smtClean="0">
                        <a:latin typeface="Cambria Math"/>
                        <a:sym typeface="Symbol" pitchFamily="18" charset="2"/>
                      </a:rPr>
                      <m:t>x</m:t>
                    </m:r>
                    <m:r>
                      <a:rPr lang="pt-BR" b="0" i="0" dirty="0" smtClean="0">
                        <a:latin typeface="Cambria Math"/>
                        <a:sym typeface="Symbol" pitchFamily="18" charset="2"/>
                      </a:rPr>
                      <m:t>≥</m:t>
                    </m:r>
                    <m:r>
                      <a:rPr lang="pt-BR" i="0" dirty="0" smtClean="0">
                        <a:latin typeface="Cambria Math"/>
                        <a:sym typeface="Symbol" pitchFamily="18" charset="2"/>
                      </a:rPr>
                      <m:t>1</m:t>
                    </m:r>
                  </m:oMath>
                </a14:m>
                <a:endParaRPr lang="pt-BR" dirty="0" smtClean="0">
                  <a:sym typeface="Symbol" pitchFamily="18" charset="2"/>
                </a:endParaRPr>
              </a:p>
              <a:p>
                <a:pPr lvl="1"/>
                <a:r>
                  <a:rPr lang="pt-BR" dirty="0" smtClean="0">
                    <a:sym typeface="Symbol" pitchFamily="18" charset="2"/>
                  </a:rPr>
                  <a:t>Logo a mediana será o valor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0" dirty="0" smtClean="0">
                        <a:latin typeface="Cambria Math"/>
                        <a:sym typeface="Symbol" pitchFamily="18" charset="2"/>
                      </a:rPr>
                      <m:t>x</m:t>
                    </m:r>
                  </m:oMath>
                </a14:m>
                <a:r>
                  <a:rPr lang="pt-BR" dirty="0" smtClean="0">
                    <a:sym typeface="Symbol" pitchFamily="18" charset="2"/>
                  </a:rPr>
                  <a:t> tal 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0" dirty="0" smtClean="0">
                        <a:latin typeface="Cambria Math"/>
                        <a:sym typeface="Symbol" pitchFamily="18" charset="2"/>
                      </a:rPr>
                      <m:t>F</m:t>
                    </m:r>
                    <m:d>
                      <m:dPr>
                        <m:ctrlPr>
                          <a:rPr lang="pt-BR" i="1" dirty="0" smtClean="0">
                            <a:latin typeface="Cambria Math"/>
                            <a:sym typeface="Symbol" pitchFamily="18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i="0" dirty="0" smtClean="0">
                            <a:latin typeface="Cambria Math"/>
                            <a:sym typeface="Symbol" pitchFamily="18" charset="2"/>
                          </a:rPr>
                          <m:t>x</m:t>
                        </m:r>
                        <m:r>
                          <a:rPr lang="pt-BR" i="0" dirty="0" smtClean="0">
                            <a:latin typeface="Cambria Math"/>
                            <a:sym typeface="Symbol" pitchFamily="18" charset="2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pt-BR" b="0" i="0" dirty="0" smtClean="0">
                            <a:latin typeface="Cambria Math"/>
                            <a:sym typeface="Symbol" pitchFamily="18" charset="2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pt-BR" i="0" dirty="0" err="1" smtClean="0">
                            <a:latin typeface="Cambria Math"/>
                            <a:sym typeface="Symbol" pitchFamily="18" charset="2"/>
                          </a:rPr>
                          <m:t>d</m:t>
                        </m:r>
                      </m:e>
                    </m:d>
                    <m:r>
                      <a:rPr lang="pt-BR" i="0" dirty="0" smtClean="0">
                        <a:latin typeface="Cambria Math"/>
                        <a:sym typeface="Symbol" pitchFamily="18" charset="2"/>
                      </a:rPr>
                      <m:t>= 0,5</m:t>
                    </m:r>
                  </m:oMath>
                </a14:m>
                <a:r>
                  <a:rPr lang="pt-BR" dirty="0" smtClean="0">
                    <a:sym typeface="Symbol" pitchFamily="18" charset="2"/>
                  </a:rPr>
                  <a:t>. </a:t>
                </a:r>
              </a:p>
              <a:p>
                <a:pPr lvl="1"/>
                <a:r>
                  <a:rPr lang="pt-BR" dirty="0" smtClean="0">
                    <a:sym typeface="Symbol" pitchFamily="18" charset="2"/>
                  </a:rPr>
                  <a:t>Nesse caso, a mediana é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i="1" smtClean="0">
                            <a:latin typeface="Cambria Math"/>
                            <a:sym typeface="Symbol" pitchFamily="18" charset="2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b="0" i="1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/>
                                <a:sym typeface="Symbol" pitchFamily="18" charset="2"/>
                              </a:rPr>
                              <m:t>1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/>
                                <a:sym typeface="Symbol" pitchFamily="18" charset="2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endParaRPr lang="pt-BR" dirty="0" smtClean="0">
                  <a:sym typeface="Symbol" pitchFamily="18" charset="2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3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2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Moda</a:t>
            </a:r>
            <a:endParaRPr lang="pt-BR" dirty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285875"/>
            <a:ext cx="7769225" cy="349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 smtClean="0"/>
              <a:t>É o valor da variável com maior probabilidade, se X é discreta, ou maior densidade se X for contínua.</a:t>
            </a:r>
          </a:p>
          <a:p>
            <a:pPr eaLnBrk="1" hangingPunct="1">
              <a:lnSpc>
                <a:spcPct val="90000"/>
              </a:lnSpc>
            </a:pPr>
            <a:endParaRPr lang="pt-BR" sz="1400" dirty="0" smtClean="0"/>
          </a:p>
          <a:p>
            <a:pPr eaLnBrk="1" hangingPunct="1">
              <a:lnSpc>
                <a:spcPct val="90000"/>
              </a:lnSpc>
            </a:pPr>
            <a:r>
              <a:rPr lang="pt-BR" dirty="0" smtClean="0"/>
              <a:t>Exemplos: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Se X é discreta tal que </a:t>
            </a:r>
          </a:p>
          <a:p>
            <a:pPr lvl="1" eaLnBrk="1" hangingPunct="1">
              <a:lnSpc>
                <a:spcPct val="90000"/>
              </a:lnSpc>
            </a:pPr>
            <a:endParaRPr lang="pt-BR" sz="1400" dirty="0" smtClean="0"/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A moda m</a:t>
            </a:r>
            <a:r>
              <a:rPr lang="pt-BR" baseline="-25000" dirty="0" smtClean="0"/>
              <a:t>0</a:t>
            </a:r>
            <a:r>
              <a:rPr lang="pt-BR" dirty="0" smtClean="0"/>
              <a:t> =2.</a:t>
            </a:r>
          </a:p>
          <a:p>
            <a:pPr lvl="1" eaLnBrk="1" hangingPunct="1">
              <a:lnSpc>
                <a:spcPct val="90000"/>
              </a:lnSpc>
            </a:pPr>
            <a:endParaRPr lang="pt-BR" sz="1400" dirty="0" smtClean="0"/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Se X é contínua tal que f(x) = 2x para 0</a:t>
            </a:r>
            <a:r>
              <a:rPr lang="pt-BR" dirty="0" smtClean="0">
                <a:sym typeface="Symbol" pitchFamily="18" charset="2"/>
              </a:rPr>
              <a:t> x  1</a:t>
            </a:r>
          </a:p>
          <a:p>
            <a:pPr lvl="1" eaLnBrk="1" hangingPunct="1">
              <a:lnSpc>
                <a:spcPct val="90000"/>
              </a:lnSpc>
            </a:pPr>
            <a:endParaRPr lang="pt-BR" sz="1400" dirty="0" smtClean="0"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A moda m</a:t>
            </a:r>
            <a:r>
              <a:rPr lang="pt-BR" baseline="-25000" dirty="0" smtClean="0"/>
              <a:t>0</a:t>
            </a:r>
            <a:r>
              <a:rPr lang="pt-BR" dirty="0" smtClean="0"/>
              <a:t>  é 1 e a mediana F(</a:t>
            </a:r>
            <a:r>
              <a:rPr lang="pt-BR" dirty="0" err="1"/>
              <a:t>M</a:t>
            </a:r>
            <a:r>
              <a:rPr lang="pt-BR" dirty="0" err="1" smtClean="0"/>
              <a:t>d</a:t>
            </a:r>
            <a:r>
              <a:rPr lang="pt-BR" dirty="0" smtClean="0"/>
              <a:t>)=0,5</a:t>
            </a:r>
          </a:p>
          <a:p>
            <a:pPr lvl="1" eaLnBrk="1" hangingPunct="1">
              <a:lnSpc>
                <a:spcPct val="90000"/>
              </a:lnSpc>
            </a:pPr>
            <a:endParaRPr lang="pt-BR" sz="1400" dirty="0" smtClean="0"/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                                            ,     a Mediana é          .</a:t>
            </a:r>
          </a:p>
        </p:txBody>
      </p:sp>
      <p:graphicFrame>
        <p:nvGraphicFramePr>
          <p:cNvPr id="116772" name="Group 36"/>
          <p:cNvGraphicFramePr>
            <a:graphicFrameLocks noGrp="1"/>
          </p:cNvGraphicFramePr>
          <p:nvPr/>
        </p:nvGraphicFramePr>
        <p:xfrm>
          <a:off x="4572000" y="3000372"/>
          <a:ext cx="3352800" cy="79248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838200"/>
                <a:gridCol w="838200"/>
                <a:gridCol w="914400"/>
                <a:gridCol w="762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-1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P(X)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0,3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0,2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0,5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4098" name="Object 37"/>
          <p:cNvGraphicFramePr>
            <a:graphicFrameLocks noChangeAspect="1"/>
          </p:cNvGraphicFramePr>
          <p:nvPr/>
        </p:nvGraphicFramePr>
        <p:xfrm>
          <a:off x="1143000" y="5429250"/>
          <a:ext cx="4097338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ção" r:id="rId3" imgW="2450880" imgH="469800" progId="Equation.3">
                  <p:embed/>
                </p:oleObj>
              </mc:Choice>
              <mc:Fallback>
                <p:oleObj name="Equação" r:id="rId3" imgW="2450880" imgH="4698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29250"/>
                        <a:ext cx="4097338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7072313" y="5500688"/>
          <a:ext cx="78581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ção" r:id="rId5" imgW="355320" imgH="253800" progId="Equation.3">
                  <p:embed/>
                </p:oleObj>
              </mc:Choice>
              <mc:Fallback>
                <p:oleObj name="Equação" r:id="rId5" imgW="355320" imgH="25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13" y="5500688"/>
                        <a:ext cx="785812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Medidas de Dispersão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Variância</a:t>
            </a:r>
          </a:p>
          <a:p>
            <a:r>
              <a:rPr lang="pt-BR" dirty="0" smtClean="0"/>
              <a:t>Desvio Padrão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758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Variância</a:t>
            </a:r>
            <a:endParaRPr lang="pt-BR" dirty="0"/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Define-se a variância de uma variável aleatória como sendo</a:t>
            </a:r>
          </a:p>
          <a:p>
            <a:pPr eaLnBrk="1" hangingPunct="1"/>
            <a:endParaRPr lang="pt-BR" dirty="0" smtClean="0"/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Para X discreta</a:t>
            </a:r>
          </a:p>
          <a:p>
            <a:pPr eaLnBrk="1" hangingPunct="1"/>
            <a:endParaRPr lang="pt-BR" dirty="0" smtClean="0"/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Para X contínua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946150" y="2357438"/>
          <a:ext cx="39830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ção" r:id="rId3" imgW="1790640" imgH="228600" progId="Equation.3">
                  <p:embed/>
                </p:oleObj>
              </mc:Choice>
              <mc:Fallback>
                <p:oleObj name="Equação" r:id="rId3" imgW="179064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2357438"/>
                        <a:ext cx="3983038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823975"/>
              </p:ext>
            </p:extLst>
          </p:nvPr>
        </p:nvGraphicFramePr>
        <p:xfrm>
          <a:off x="2555776" y="3717032"/>
          <a:ext cx="352901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ção" r:id="rId5" imgW="1587240" imgH="253800" progId="Equation.3">
                  <p:embed/>
                </p:oleObj>
              </mc:Choice>
              <mc:Fallback>
                <p:oleObj name="Equação" r:id="rId5" imgW="158724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717032"/>
                        <a:ext cx="3529013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140958"/>
              </p:ext>
            </p:extLst>
          </p:nvPr>
        </p:nvGraphicFramePr>
        <p:xfrm>
          <a:off x="2627784" y="5085184"/>
          <a:ext cx="336073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ção" r:id="rId7" imgW="1511280" imgH="457200" progId="Equation.3">
                  <p:embed/>
                </p:oleObj>
              </mc:Choice>
              <mc:Fallback>
                <p:oleObj name="Equação" r:id="rId7" imgW="151128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5085184"/>
                        <a:ext cx="3360737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dirty="0" smtClean="0"/>
              <a:t>Desvio </a:t>
            </a:r>
            <a:r>
              <a:rPr lang="pt-BR" dirty="0"/>
              <a:t>Padrão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 desvio padrão é a raiz quadrada da variância</a:t>
            </a:r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Pode-se encontrar o desvio usando a variância dada por 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928688" y="1908175"/>
          <a:ext cx="1554162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ção" r:id="rId3" imgW="698400" imgH="266400" progId="Equation.3">
                  <p:embed/>
                </p:oleObj>
              </mc:Choice>
              <mc:Fallback>
                <p:oleObj name="Equação" r:id="rId3" imgW="698400" imgH="26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908175"/>
                        <a:ext cx="1554162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6"/>
          <p:cNvGraphicFramePr>
            <a:graphicFrameLocks noChangeAspect="1"/>
          </p:cNvGraphicFramePr>
          <p:nvPr/>
        </p:nvGraphicFramePr>
        <p:xfrm>
          <a:off x="974725" y="4286250"/>
          <a:ext cx="27400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ção" r:id="rId5" imgW="1231560" imgH="253800" progId="Equation.3">
                  <p:embed/>
                </p:oleObj>
              </mc:Choice>
              <mc:Fallback>
                <p:oleObj name="Equação" r:id="rId5" imgW="1231560" imgH="25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4286250"/>
                        <a:ext cx="2740025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Propriedades da Variância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0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pt-BR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Seja k uma constante. A variância de uma constante é zero.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dirty="0" smtClean="0">
                        <a:latin typeface="Cambria Math"/>
                        <a:sym typeface="Symbol" pitchFamily="18" charset="2"/>
                      </a:rPr>
                      <m:t>Var</m:t>
                    </m:r>
                    <m:r>
                      <a:rPr lang="pt-BR" dirty="0" smtClean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m:rPr>
                        <m:sty m:val="p"/>
                      </m:rPr>
                      <a:rPr lang="pt-BR" dirty="0" smtClean="0">
                        <a:latin typeface="Cambria Math"/>
                        <a:sym typeface="Symbol" pitchFamily="18" charset="2"/>
                      </a:rPr>
                      <m:t>k</m:t>
                    </m:r>
                    <m:r>
                      <a:rPr lang="pt-BR" dirty="0" smtClean="0">
                        <a:latin typeface="Cambria Math"/>
                        <a:sym typeface="Symbol" pitchFamily="18" charset="2"/>
                      </a:rPr>
                      <m:t>)=0</m:t>
                    </m:r>
                  </m:oMath>
                </a14:m>
                <a:r>
                  <a:rPr lang="pt-BR" dirty="0" smtClean="0">
                    <a:sym typeface="Symbol" pitchFamily="18" charset="2"/>
                  </a:rPr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pt-BR" dirty="0" smtClean="0">
                  <a:sym typeface="Symbol" pitchFamily="18" charset="2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0" dirty="0" smtClean="0">
                        <a:latin typeface="Cambria Math"/>
                        <a:sym typeface="Symbol" pitchFamily="18" charset="2"/>
                      </a:rPr>
                      <m:t>Var</m:t>
                    </m:r>
                    <m:r>
                      <a:rPr lang="pt-BR" i="0" dirty="0" smtClean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m:rPr>
                        <m:sty m:val="p"/>
                      </m:rPr>
                      <a:rPr lang="pt-BR" i="0" dirty="0" err="1" smtClean="0">
                        <a:latin typeface="Cambria Math"/>
                        <a:sym typeface="Symbol" pitchFamily="18" charset="2"/>
                      </a:rPr>
                      <m:t>k</m:t>
                    </m:r>
                    <m:r>
                      <a:rPr lang="pt-BR" i="0" dirty="0" smtClean="0">
                        <a:latin typeface="Cambria Math"/>
                        <a:sym typeface="Symbol" pitchFamily="18" charset="2"/>
                      </a:rPr>
                      <m:t>⋅</m:t>
                    </m:r>
                    <m:r>
                      <m:rPr>
                        <m:sty m:val="p"/>
                      </m:rPr>
                      <a:rPr lang="pt-BR" i="0" dirty="0" err="1" smtClean="0">
                        <a:latin typeface="Cambria Math"/>
                        <a:sym typeface="Symbol" pitchFamily="18" charset="2"/>
                      </a:rPr>
                      <m:t>X</m:t>
                    </m:r>
                    <m:r>
                      <a:rPr lang="pt-BR" i="0" dirty="0" smtClean="0">
                        <a:latin typeface="Cambria Math"/>
                        <a:sym typeface="Symbol" pitchFamily="18" charset="2"/>
                      </a:rPr>
                      <m:t>)=</m:t>
                    </m:r>
                    <m:sSup>
                      <m:sSupPr>
                        <m:ctrlPr>
                          <a:rPr lang="pt-BR" dirty="0" smtClean="0">
                            <a:latin typeface="Cambria Math"/>
                            <a:sym typeface="Symbol" pitchFamily="18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b="0" i="0" dirty="0" smtClean="0">
                            <a:latin typeface="Cambria Math"/>
                            <a:sym typeface="Symbol" pitchFamily="18" charset="2"/>
                          </a:rPr>
                          <m:t>k</m:t>
                        </m:r>
                      </m:e>
                      <m:sup>
                        <m:r>
                          <a:rPr lang="pt-BR" b="0" i="0" dirty="0" smtClean="0">
                            <a:latin typeface="Cambria Math"/>
                            <a:sym typeface="Symbol" pitchFamily="18" charset="2"/>
                          </a:rPr>
                          <m:t>2</m:t>
                        </m:r>
                      </m:sup>
                    </m:sSup>
                    <m:r>
                      <a:rPr lang="pt-BR" i="0" dirty="0" smtClean="0">
                        <a:latin typeface="Cambria Math"/>
                        <a:ea typeface="Cambria Math"/>
                        <a:sym typeface="Symbol" pitchFamily="18" charset="2"/>
                      </a:rPr>
                      <m:t>⋅</m:t>
                    </m:r>
                    <m:r>
                      <m:rPr>
                        <m:sty m:val="p"/>
                      </m:rPr>
                      <a:rPr lang="pt-BR" i="0" dirty="0" smtClean="0">
                        <a:latin typeface="Cambria Math"/>
                        <a:sym typeface="Symbol" pitchFamily="18" charset="2"/>
                      </a:rPr>
                      <m:t>Var</m:t>
                    </m:r>
                    <m:r>
                      <a:rPr lang="pt-BR" i="0" dirty="0" smtClean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m:rPr>
                        <m:sty m:val="p"/>
                      </m:rPr>
                      <a:rPr lang="pt-BR" i="0" dirty="0" smtClean="0">
                        <a:latin typeface="Cambria Math"/>
                        <a:sym typeface="Symbol" pitchFamily="18" charset="2"/>
                      </a:rPr>
                      <m:t>X</m:t>
                    </m:r>
                    <m:r>
                      <a:rPr lang="pt-BR" i="0" dirty="0" smtClean="0"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endParaRPr lang="pt-BR" dirty="0" smtClean="0">
                  <a:sym typeface="Symbol" pitchFamily="18" charset="2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pt-BR" dirty="0" smtClean="0">
                  <a:sym typeface="Symbol" pitchFamily="18" charset="2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dirty="0" smtClean="0">
                        <a:latin typeface="Cambria Math"/>
                        <a:sym typeface="Symbol" pitchFamily="18" charset="2"/>
                      </a:rPr>
                      <m:t>Var</m:t>
                    </m:r>
                    <m:r>
                      <a:rPr lang="pt-BR" dirty="0" smtClean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m:rPr>
                        <m:sty m:val="p"/>
                      </m:rPr>
                      <a:rPr lang="pt-BR" dirty="0" err="1" smtClean="0">
                        <a:latin typeface="Cambria Math"/>
                        <a:sym typeface="Symbol" pitchFamily="18" charset="2"/>
                      </a:rPr>
                      <m:t>X</m:t>
                    </m:r>
                    <m:r>
                      <a:rPr lang="pt-BR" dirty="0" smtClean="0">
                        <a:latin typeface="Cambria Math"/>
                        <a:sym typeface="Symbol" pitchFamily="18" charset="2"/>
                      </a:rPr>
                      <m:t>±</m:t>
                    </m:r>
                    <m:r>
                      <m:rPr>
                        <m:sty m:val="p"/>
                      </m:rPr>
                      <a:rPr lang="pt-BR" dirty="0" err="1" smtClean="0">
                        <a:latin typeface="Cambria Math"/>
                        <a:sym typeface="Symbol" pitchFamily="18" charset="2"/>
                      </a:rPr>
                      <m:t>k</m:t>
                    </m:r>
                    <m:r>
                      <a:rPr lang="pt-BR" dirty="0" smtClean="0">
                        <a:latin typeface="Cambria Math"/>
                        <a:sym typeface="Symbol" pitchFamily="18" charset="2"/>
                      </a:rPr>
                      <m:t>)=</m:t>
                    </m:r>
                    <m:r>
                      <m:rPr>
                        <m:sty m:val="p"/>
                      </m:rPr>
                      <a:rPr lang="pt-BR" dirty="0" smtClean="0">
                        <a:latin typeface="Cambria Math"/>
                        <a:sym typeface="Symbol" pitchFamily="18" charset="2"/>
                      </a:rPr>
                      <m:t>Var</m:t>
                    </m:r>
                    <m:r>
                      <a:rPr lang="pt-BR" dirty="0" smtClean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m:rPr>
                        <m:sty m:val="p"/>
                      </m:rPr>
                      <a:rPr lang="pt-BR" dirty="0" smtClean="0">
                        <a:latin typeface="Cambria Math"/>
                        <a:sym typeface="Symbol" pitchFamily="18" charset="2"/>
                      </a:rPr>
                      <m:t>X</m:t>
                    </m:r>
                    <m:r>
                      <a:rPr lang="pt-BR" dirty="0" smtClean="0"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endParaRPr lang="pt-BR" dirty="0" smtClean="0"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Exemplo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Seja X discreta tal que</a:t>
            </a:r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A esperança de X é</a:t>
            </a:r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A variância de X é</a:t>
            </a:r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O desvio padrão é</a:t>
            </a:r>
          </a:p>
        </p:txBody>
      </p:sp>
      <p:graphicFrame>
        <p:nvGraphicFramePr>
          <p:cNvPr id="120836" name="Group 4"/>
          <p:cNvGraphicFramePr>
            <a:graphicFrameLocks noGrp="1"/>
          </p:cNvGraphicFramePr>
          <p:nvPr/>
        </p:nvGraphicFramePr>
        <p:xfrm>
          <a:off x="4714876" y="1428736"/>
          <a:ext cx="3352800" cy="79248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838200"/>
                <a:gridCol w="838200"/>
                <a:gridCol w="914400"/>
                <a:gridCol w="762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-1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P(X)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0,3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0,2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0,5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7170" name="Object 22"/>
          <p:cNvGraphicFramePr>
            <a:graphicFrameLocks noChangeAspect="1"/>
          </p:cNvGraphicFramePr>
          <p:nvPr/>
        </p:nvGraphicFramePr>
        <p:xfrm>
          <a:off x="474663" y="4138613"/>
          <a:ext cx="82677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ção" r:id="rId3" imgW="4520880" imgH="431640" progId="Equation.3">
                  <p:embed/>
                </p:oleObj>
              </mc:Choice>
              <mc:Fallback>
                <p:oleObj name="Equação" r:id="rId3" imgW="4520880" imgH="4316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4138613"/>
                        <a:ext cx="826770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23"/>
          <p:cNvGraphicFramePr>
            <a:graphicFrameLocks noChangeAspect="1"/>
          </p:cNvGraphicFramePr>
          <p:nvPr/>
        </p:nvGraphicFramePr>
        <p:xfrm>
          <a:off x="1000125" y="2643188"/>
          <a:ext cx="5976938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ção" r:id="rId5" imgW="3301920" imgH="431640" progId="Equation.3">
                  <p:embed/>
                </p:oleObj>
              </mc:Choice>
              <mc:Fallback>
                <p:oleObj name="Equação" r:id="rId5" imgW="3301920" imgH="4316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643188"/>
                        <a:ext cx="5976938" cy="782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24"/>
          <p:cNvGraphicFramePr>
            <a:graphicFrameLocks noChangeAspect="1"/>
          </p:cNvGraphicFramePr>
          <p:nvPr/>
        </p:nvGraphicFramePr>
        <p:xfrm>
          <a:off x="1092200" y="5602288"/>
          <a:ext cx="26225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ção" r:id="rId7" imgW="1231560" imgH="253800" progId="Equation.3">
                  <p:embed/>
                </p:oleObj>
              </mc:Choice>
              <mc:Fallback>
                <p:oleObj name="Equação" r:id="rId7" imgW="1231560" imgH="2538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5602288"/>
                        <a:ext cx="2622550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Exemplo</a:t>
            </a:r>
          </a:p>
        </p:txBody>
      </p:sp>
      <p:sp>
        <p:nvSpPr>
          <p:cNvPr id="819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Seja X uma variável aleatória contínua com a seguinte função de densidade.</a:t>
            </a:r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A esperança de X é 2/3</a:t>
            </a:r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A variância de X é </a:t>
            </a:r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O desvio padrão é</a:t>
            </a:r>
          </a:p>
          <a:p>
            <a:pPr eaLnBrk="1" hangingPunct="1"/>
            <a:endParaRPr lang="pt-BR" smtClean="0"/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928688" y="2286000"/>
          <a:ext cx="3086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ção" r:id="rId3" imgW="1650960" imgH="482400" progId="Equation.3">
                  <p:embed/>
                </p:oleObj>
              </mc:Choice>
              <mc:Fallback>
                <p:oleObj name="Equação" r:id="rId3" imgW="165096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286000"/>
                        <a:ext cx="30861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6"/>
          <p:cNvGraphicFramePr>
            <a:graphicFrameLocks noChangeAspect="1"/>
          </p:cNvGraphicFramePr>
          <p:nvPr/>
        </p:nvGraphicFramePr>
        <p:xfrm>
          <a:off x="3941763" y="4000500"/>
          <a:ext cx="42735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ção" r:id="rId5" imgW="2184120" imgH="469800" progId="Equation.3">
                  <p:embed/>
                </p:oleObj>
              </mc:Choice>
              <mc:Fallback>
                <p:oleObj name="Equação" r:id="rId5" imgW="218412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763" y="4000500"/>
                        <a:ext cx="427355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7"/>
          <p:cNvGraphicFramePr>
            <a:graphicFrameLocks noChangeAspect="1"/>
          </p:cNvGraphicFramePr>
          <p:nvPr/>
        </p:nvGraphicFramePr>
        <p:xfrm>
          <a:off x="4000500" y="5072063"/>
          <a:ext cx="2608263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ção" r:id="rId7" imgW="1333440" imgH="241200" progId="Equation.3">
                  <p:embed/>
                </p:oleObj>
              </mc:Choice>
              <mc:Fallback>
                <p:oleObj name="Equação" r:id="rId7" imgW="133344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5072063"/>
                        <a:ext cx="2608263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2253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Em uma classe, há 6 homens e 3 mulheres. Sorteados 3 alunos ao acaso e sem repetição, faça X: V.A. número de homens sorteados. Calcule s média, a moda e o desvio-padrão da distribuição.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Medidas de Posição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i="1" dirty="0" smtClean="0"/>
              <a:t>ou Medidas de Tendência Central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Média ou esperança matemática</a:t>
            </a:r>
          </a:p>
          <a:p>
            <a:r>
              <a:rPr lang="pt-BR" dirty="0" smtClean="0"/>
              <a:t>Mediana</a:t>
            </a:r>
          </a:p>
          <a:p>
            <a:r>
              <a:rPr lang="pt-BR" dirty="0" smtClean="0"/>
              <a:t>Moda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97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922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X é uma variável aleatória tal que a função repartição é dada por: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dirty="0" smtClean="0"/>
              <a:t>		</a:t>
            </a:r>
            <a:r>
              <a:rPr lang="pt-BR" i="1" dirty="0" smtClean="0"/>
              <a:t>F(x) = 0	para 	x &lt; 0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i="1" dirty="0" smtClean="0"/>
              <a:t>		F(x) = x</a:t>
            </a:r>
            <a:r>
              <a:rPr lang="pt-BR" i="1" baseline="30000" dirty="0" smtClean="0"/>
              <a:t>3</a:t>
            </a:r>
            <a:r>
              <a:rPr lang="pt-BR" i="1" dirty="0" smtClean="0"/>
              <a:t> 	para	0    x    1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i="1" dirty="0" smtClean="0"/>
              <a:t>		F(x) = 1	para 1    x</a:t>
            </a:r>
          </a:p>
          <a:p>
            <a:pPr eaLnBrk="1" hangingPunct="1">
              <a:buFont typeface="Wingdings 2" pitchFamily="18" charset="2"/>
              <a:buNone/>
            </a:pPr>
            <a:endParaRPr lang="pt-BR" i="1" baseline="30000" dirty="0" smtClean="0"/>
          </a:p>
          <a:p>
            <a:pPr marL="796925" lvl="1" indent="-514350" eaLnBrk="1" hangingPunct="1">
              <a:buFont typeface="Trebuchet MS" pitchFamily="34" charset="0"/>
              <a:buAutoNum type="alphaLcPeriod"/>
            </a:pPr>
            <a:r>
              <a:rPr lang="pt-BR" dirty="0" smtClean="0"/>
              <a:t>Calcule a média;</a:t>
            </a:r>
          </a:p>
          <a:p>
            <a:pPr marL="796925" lvl="1" indent="-514350" eaLnBrk="1" hangingPunct="1">
              <a:buFont typeface="Trebuchet MS" pitchFamily="34" charset="0"/>
              <a:buAutoNum type="alphaLcPeriod"/>
            </a:pPr>
            <a:r>
              <a:rPr lang="pt-BR" dirty="0" smtClean="0"/>
              <a:t>Determine a mediana;</a:t>
            </a:r>
          </a:p>
          <a:p>
            <a:pPr marL="796925" lvl="1" indent="-514350" eaLnBrk="1" hangingPunct="1">
              <a:buFont typeface="Trebuchet MS" pitchFamily="34" charset="0"/>
              <a:buAutoNum type="alphaLcPeriod"/>
            </a:pPr>
            <a:r>
              <a:rPr lang="pt-BR" dirty="0" smtClean="0"/>
              <a:t>Calcule a variância.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4572000" y="2800350"/>
          <a:ext cx="2857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3" imgW="126720" imgH="152280" progId="Equation.3">
                  <p:embed/>
                </p:oleObj>
              </mc:Choice>
              <mc:Fallback>
                <p:oleObj name="Equation" r:id="rId3" imgW="126720" imgH="1522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00350"/>
                        <a:ext cx="28575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5214938" y="2800350"/>
          <a:ext cx="2857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5" imgW="126720" imgH="152280" progId="Equation.3">
                  <p:embed/>
                </p:oleObj>
              </mc:Choice>
              <mc:Fallback>
                <p:oleObj name="Equation" r:id="rId5" imgW="126720" imgH="152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2800350"/>
                        <a:ext cx="28575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4500563" y="3228975"/>
          <a:ext cx="2857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7" imgW="126720" imgH="152280" progId="Equation.3">
                  <p:embed/>
                </p:oleObj>
              </mc:Choice>
              <mc:Fallback>
                <p:oleObj name="Equation" r:id="rId7" imgW="126720" imgH="152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228975"/>
                        <a:ext cx="28575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Um jogo consiste em atirar um dado; se der dois ou cinco, a pessoa ganha $ 50,00 por ponto obtido; se der um ou seis, a pessoa ganha $ 100,00 por ponto obtido; se der faces três ou quatro, a pessoa paga $ 150,00 por ponto obtido. Responda: O jogo é honesto? Calcule o desvio-padrão.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Média ou Esperança Matemática</a:t>
            </a:r>
            <a:endParaRPr lang="pt-BR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Uma seguradora paga R$ 30.000,00 em caso de acidente de carro e cobra uma taxa de R$ 1.000,00. Sabe-se que a probabilidade de que um carro sofra um acidente é 3%. Quanto espera a seguradora ganhar por cada carro segurado?</a:t>
            </a:r>
          </a:p>
          <a:p>
            <a:endParaRPr lang="pt-BR" dirty="0" smtClean="0"/>
          </a:p>
          <a:p>
            <a:r>
              <a:rPr lang="pt-BR" dirty="0" smtClean="0"/>
              <a:t>Solução:</a:t>
            </a:r>
          </a:p>
          <a:p>
            <a:pPr lvl="1"/>
            <a:r>
              <a:rPr lang="pt-BR" dirty="0" smtClean="0"/>
              <a:t>Suponhamos que entre 100 carros, 97 dão lucro de R$ 1.000,00 e 3 dão prejuízo de R$ 29.000,00.</a:t>
            </a:r>
          </a:p>
          <a:p>
            <a:pPr lvl="1"/>
            <a:endParaRPr lang="pt-BR" dirty="0" smtClean="0"/>
          </a:p>
          <a:p>
            <a:pPr lvl="2"/>
            <a:r>
              <a:rPr lang="pt-BR" dirty="0" smtClean="0"/>
              <a:t>Lucro total: 97 </a:t>
            </a:r>
            <a:r>
              <a:rPr lang="pt-BR" dirty="0" smtClean="0">
                <a:sym typeface="Symbol" pitchFamily="18" charset="2"/>
              </a:rPr>
              <a:t> 1.000 - 3</a:t>
            </a:r>
            <a:r>
              <a:rPr lang="pt-BR" dirty="0" smtClean="0"/>
              <a:t> </a:t>
            </a:r>
            <a:r>
              <a:rPr lang="pt-BR" dirty="0" smtClean="0">
                <a:sym typeface="Symbol" pitchFamily="18" charset="2"/>
              </a:rPr>
              <a:t> 29.000=10.000,00</a:t>
            </a:r>
          </a:p>
          <a:p>
            <a:pPr lvl="2"/>
            <a:endParaRPr lang="pt-BR" dirty="0" smtClean="0">
              <a:sym typeface="Symbol" pitchFamily="18" charset="2"/>
            </a:endParaRPr>
          </a:p>
          <a:p>
            <a:pPr lvl="2"/>
            <a:r>
              <a:rPr lang="pt-BR" dirty="0" smtClean="0">
                <a:sym typeface="Symbol" pitchFamily="18" charset="2"/>
              </a:rPr>
              <a:t>Lucro médio por carro = 10.000,00/100= R$ 100,00</a:t>
            </a:r>
          </a:p>
          <a:p>
            <a:pPr lvl="2"/>
            <a:endParaRPr lang="pt-BR" dirty="0" smtClean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2550" indent="0">
              <a:buNone/>
            </a:pPr>
            <a:r>
              <a:rPr lang="pt-BR" smtClean="0">
                <a:sym typeface="Symbol" pitchFamily="18" charset="2"/>
              </a:rPr>
              <a:t>Se chamamos X: lucro por carro e E(X) por lucro médio por carro, teremos:</a:t>
            </a:r>
            <a:endParaRPr lang="pt-BR" smtClean="0"/>
          </a:p>
          <a:p>
            <a:endParaRPr lang="pt-BR" smtClean="0"/>
          </a:p>
          <a:p>
            <a:endParaRPr lang="pt-BR" smtClean="0"/>
          </a:p>
          <a:p>
            <a:endParaRPr lang="pt-BR" dirty="0" smtClean="0"/>
          </a:p>
        </p:txBody>
      </p:sp>
      <p:graphicFrame>
        <p:nvGraphicFramePr>
          <p:cNvPr id="1026" name="Object 6"/>
          <p:cNvGraphicFramePr>
            <a:graphicFrameLocks noGrp="1" noChangeAspect="1"/>
          </p:cNvGraphicFramePr>
          <p:nvPr>
            <p:ph type="title"/>
            <p:extLst>
              <p:ext uri="{D42A27DB-BD31-4B8C-83A1-F6EECF244321}">
                <p14:modId xmlns:p14="http://schemas.microsoft.com/office/powerpoint/2010/main" val="645788430"/>
              </p:ext>
            </p:extLst>
          </p:nvPr>
        </p:nvGraphicFramePr>
        <p:xfrm>
          <a:off x="1835696" y="2564904"/>
          <a:ext cx="5710233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ção" r:id="rId3" imgW="3098520" imgH="1015920" progId="Equation.3">
                  <p:embed/>
                </p:oleObj>
              </mc:Choice>
              <mc:Fallback>
                <p:oleObj name="Equação" r:id="rId3" imgW="3098520" imgH="10159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564904"/>
                        <a:ext cx="5710233" cy="18722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500063" y="428625"/>
            <a:ext cx="8183562" cy="785813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pt-BR" sz="3600" b="1" dirty="0" smtClean="0">
                <a:solidFill>
                  <a:schemeClr val="bg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Média </a:t>
            </a:r>
            <a:r>
              <a:rPr lang="pt-BR" sz="3600" b="1" dirty="0">
                <a:solidFill>
                  <a:schemeClr val="bg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ou Esperança Matemática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de Esperança (Média)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Definição para o caso </a:t>
            </a:r>
            <a:r>
              <a:rPr lang="pt-BR" dirty="0" smtClean="0"/>
              <a:t>discreto</a:t>
            </a:r>
          </a:p>
          <a:p>
            <a:pPr>
              <a:lnSpc>
                <a:spcPct val="90000"/>
              </a:lnSpc>
            </a:pPr>
            <a:endParaRPr lang="pt-BR" dirty="0"/>
          </a:p>
          <a:p>
            <a:pPr>
              <a:lnSpc>
                <a:spcPct val="90000"/>
              </a:lnSpc>
            </a:pPr>
            <a:endParaRPr lang="pt-BR" sz="3200" dirty="0" smtClean="0"/>
          </a:p>
          <a:p>
            <a:pPr>
              <a:lnSpc>
                <a:spcPct val="90000"/>
              </a:lnSpc>
            </a:pPr>
            <a:endParaRPr lang="pt-BR" sz="3200" dirty="0"/>
          </a:p>
          <a:p>
            <a:pPr>
              <a:lnSpc>
                <a:spcPct val="90000"/>
              </a:lnSpc>
            </a:pPr>
            <a:r>
              <a:rPr lang="pt-BR" dirty="0"/>
              <a:t>Definição para o caso contínuo</a:t>
            </a:r>
          </a:p>
          <a:p>
            <a:pPr>
              <a:lnSpc>
                <a:spcPct val="90000"/>
              </a:lnSpc>
            </a:pPr>
            <a:endParaRPr lang="pt-BR" dirty="0" smtClean="0"/>
          </a:p>
          <a:p>
            <a:pPr>
              <a:lnSpc>
                <a:spcPct val="90000"/>
              </a:lnSpc>
            </a:pPr>
            <a:endParaRPr lang="pt-BR" dirty="0"/>
          </a:p>
          <a:p>
            <a:pPr>
              <a:lnSpc>
                <a:spcPct val="90000"/>
              </a:lnSpc>
            </a:pPr>
            <a:endParaRPr lang="pt-BR" dirty="0"/>
          </a:p>
          <a:p>
            <a:pPr>
              <a:lnSpc>
                <a:spcPct val="90000"/>
              </a:lnSpc>
            </a:pPr>
            <a:r>
              <a:rPr lang="pt-BR" dirty="0"/>
              <a:t>É um número real e também uma média ponderada. Notação: </a:t>
            </a:r>
            <a:r>
              <a:rPr lang="pt-BR" dirty="0">
                <a:sym typeface="Symbol" pitchFamily="18" charset="2"/>
              </a:rPr>
              <a:t> ou </a:t>
            </a:r>
            <a:r>
              <a:rPr lang="pt-BR" baseline="-25000" dirty="0">
                <a:sym typeface="Symbol" pitchFamily="18" charset="2"/>
              </a:rPr>
              <a:t>x</a:t>
            </a:r>
            <a:r>
              <a:rPr lang="pt-BR" dirty="0">
                <a:sym typeface="Symbol" pitchFamily="18" charset="2"/>
              </a:rPr>
              <a:t>.</a:t>
            </a:r>
          </a:p>
          <a:p>
            <a:endParaRPr lang="pt-BR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466252"/>
              </p:ext>
            </p:extLst>
          </p:nvPr>
        </p:nvGraphicFramePr>
        <p:xfrm>
          <a:off x="3059832" y="1700808"/>
          <a:ext cx="28765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ção" r:id="rId3" imgW="1282700" imgH="431800" progId="Equation.3">
                  <p:embed/>
                </p:oleObj>
              </mc:Choice>
              <mc:Fallback>
                <p:oleObj name="Equação" r:id="rId3" imgW="12827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700808"/>
                        <a:ext cx="287655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55359"/>
              </p:ext>
            </p:extLst>
          </p:nvPr>
        </p:nvGraphicFramePr>
        <p:xfrm>
          <a:off x="3131840" y="3573016"/>
          <a:ext cx="2532062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ção" r:id="rId5" imgW="1130300" imgH="457200" progId="Equation.3">
                  <p:embed/>
                </p:oleObj>
              </mc:Choice>
              <mc:Fallback>
                <p:oleObj name="Equação" r:id="rId5" imgW="11303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3573016"/>
                        <a:ext cx="2532062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8444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Exemplo: Caso Discreto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285875"/>
            <a:ext cx="7769225" cy="1814513"/>
          </a:xfrm>
        </p:spPr>
        <p:txBody>
          <a:bodyPr/>
          <a:lstStyle/>
          <a:p>
            <a:pPr eaLnBrk="1" hangingPunct="1"/>
            <a:r>
              <a:rPr lang="pt-BR" sz="2400" smtClean="0"/>
              <a:t>Suponha que um número seja selecionado entre 1 e 10. Seja X o número de divisores do número selecionado. Calcular o número médio de divisores do número selecionado.</a:t>
            </a:r>
          </a:p>
        </p:txBody>
      </p:sp>
      <p:graphicFrame>
        <p:nvGraphicFramePr>
          <p:cNvPr id="113763" name="Group 99"/>
          <p:cNvGraphicFramePr>
            <a:graphicFrameLocks noGrp="1"/>
          </p:cNvGraphicFramePr>
          <p:nvPr/>
        </p:nvGraphicFramePr>
        <p:xfrm>
          <a:off x="1714480" y="2928934"/>
          <a:ext cx="2571768" cy="339093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939749"/>
                <a:gridCol w="1632019"/>
              </a:tblGrid>
              <a:tr h="3429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pt-BR" sz="1400" u="sng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o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pt-BR" sz="1400" u="sng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o </a:t>
                      </a:r>
                      <a:r>
                        <a:rPr kumimoji="0" lang="pt-BR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 Divisores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27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27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27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27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27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27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27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27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27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27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113797" name="Group 133"/>
          <p:cNvGraphicFramePr>
            <a:graphicFrameLocks noGrp="1"/>
          </p:cNvGraphicFramePr>
          <p:nvPr/>
        </p:nvGraphicFramePr>
        <p:xfrm>
          <a:off x="5500694" y="3143248"/>
          <a:ext cx="2743200" cy="2095502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762000"/>
                <a:gridCol w="1066800"/>
                <a:gridCol w="9144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P(x)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 </a:t>
                      </a: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 P(X)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1/10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1/10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4/10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8/10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2/10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6/10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3/10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12/10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Total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2,7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113798" name="Text Box 134"/>
          <p:cNvSpPr txBox="1">
            <a:spLocks noChangeArrowheads="1"/>
          </p:cNvSpPr>
          <p:nvPr/>
        </p:nvSpPr>
        <p:spPr bwMode="auto">
          <a:xfrm>
            <a:off x="5500688" y="5429250"/>
            <a:ext cx="134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pt-BR" dirty="0">
                <a:latin typeface="+mj-lt"/>
                <a:cs typeface="+mn-cs"/>
              </a:rPr>
              <a:t>E(X)=2,7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Exemplo: Caso Contínuo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Seja X uma variável aleatória contínua com a seguinte função de densidade.</a:t>
            </a:r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A esperança de X é</a:t>
            </a:r>
          </a:p>
          <a:p>
            <a:pPr eaLnBrk="1" hangingPunct="1"/>
            <a:endParaRPr lang="pt-BR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785813" y="2357438"/>
          <a:ext cx="3086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ção" r:id="rId3" imgW="1650960" imgH="482400" progId="Equation.3">
                  <p:embed/>
                </p:oleObj>
              </mc:Choice>
              <mc:Fallback>
                <p:oleObj name="Equação" r:id="rId3" imgW="165096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357438"/>
                        <a:ext cx="30861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846138" y="4286250"/>
          <a:ext cx="465455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ção" r:id="rId5" imgW="2654280" imgH="469800" progId="Equation.3">
                  <p:embed/>
                </p:oleObj>
              </mc:Choice>
              <mc:Fallback>
                <p:oleObj name="Equação" r:id="rId5" imgW="265428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4286250"/>
                        <a:ext cx="4654550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Exemplo Prático: Telecomunicações</a:t>
            </a:r>
            <a:endParaRPr lang="pt-BR" dirty="0"/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 smtClean="0"/>
              <a:t>Suponha que em uma tecnologia de comunicação sem fio, um dispositivo que deseje se conectar a outro deve usar 1 canal de uma faixa de freqüências que suporta 5 canais. Considere X a V.A. que representa o número de canais disponíveis. Logo:</a:t>
            </a:r>
          </a:p>
        </p:txBody>
      </p:sp>
      <p:graphicFrame>
        <p:nvGraphicFramePr>
          <p:cNvPr id="4" name="Group 99"/>
          <p:cNvGraphicFramePr>
            <a:graphicFrameLocks noGrp="1"/>
          </p:cNvGraphicFramePr>
          <p:nvPr/>
        </p:nvGraphicFramePr>
        <p:xfrm>
          <a:off x="928662" y="2714620"/>
          <a:ext cx="3000395" cy="286512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357322"/>
                <a:gridCol w="714380"/>
                <a:gridCol w="928693"/>
              </a:tblGrid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Canais Disponíveis (X)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P(x)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X * P(x)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27289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1/32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27289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5/32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5/32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27289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10/32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20/32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27289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10/32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30/32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27289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5/32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20/32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27289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1/32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5/32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272890"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E[X] =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80/32 = 2,5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6" name="Espaço Reservado para Conteúdo 2"/>
          <p:cNvSpPr txBox="1">
            <a:spLocks/>
          </p:cNvSpPr>
          <p:nvPr/>
        </p:nvSpPr>
        <p:spPr bwMode="auto">
          <a:xfrm>
            <a:off x="4071938" y="2928938"/>
            <a:ext cx="4500562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0" tIns="91440"/>
          <a:lstStyle/>
          <a:p>
            <a:pPr marL="265113" indent="-265113"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pt-BR" sz="1600" dirty="0">
                <a:latin typeface="+mn-lt"/>
                <a:cs typeface="+mn-cs"/>
              </a:rPr>
              <a:t>Este exemplo reforça que o valor da esperança não é necessariamente um dos valores possíveis para E[X].</a:t>
            </a:r>
          </a:p>
          <a:p>
            <a:pPr marL="722313" lvl="1" indent="-265113"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pt-BR" sz="1600" dirty="0">
                <a:latin typeface="+mn-lt"/>
                <a:cs typeface="+mn-cs"/>
              </a:rPr>
              <a:t>Este valor denota o centro da função densidade, em um sentido de média ponderada</a:t>
            </a:r>
          </a:p>
          <a:p>
            <a:pPr marL="722313" lvl="1" indent="-265113"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pt-BR" sz="1600" dirty="0">
                <a:latin typeface="+mn-lt"/>
                <a:cs typeface="+mn-cs"/>
              </a:rPr>
              <a:t>Análogo ao centro de massa de um corpo, em física.</a:t>
            </a:r>
          </a:p>
          <a:p>
            <a:pPr marL="1179513" lvl="2" indent="-265113"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pt-BR" sz="1600" dirty="0">
                <a:latin typeface="+mn-lt"/>
                <a:cs typeface="+mn-cs"/>
              </a:rPr>
              <a:t>É afetado por valores extremos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Propriedades da Média 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Sejam X e Y duas variáveis aleatórias e k uma constante.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dirty="0" smtClean="0"/>
                      <m:t>E</m:t>
                    </m:r>
                    <m:d>
                      <m:dPr>
                        <m:ctrlPr>
                          <a:rPr lang="pt-BR" dirty="0" smtClean="0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dirty="0" smtClean="0"/>
                          <m:t>k</m:t>
                        </m:r>
                      </m:e>
                    </m:d>
                    <m:r>
                      <a:rPr lang="pt-BR" dirty="0" smtClean="0"/>
                      <m:t>=</m:t>
                    </m:r>
                    <m:r>
                      <m:rPr>
                        <m:sty m:val="p"/>
                      </m:rPr>
                      <a:rPr lang="pt-BR" dirty="0" smtClean="0"/>
                      <m:t>k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dirty="0" smtClean="0"/>
                      <m:t>k</m:t>
                    </m:r>
                  </m:oMath>
                </a14:m>
                <a:r>
                  <a:rPr lang="pt-BR" dirty="0" smtClean="0"/>
                  <a:t> sendo uma constante.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dirty="0" smtClean="0"/>
                      <m:t>E</m:t>
                    </m:r>
                    <m:d>
                      <m:dPr>
                        <m:ctrlPr>
                          <a:rPr lang="pt-BR" dirty="0" smtClean="0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dirty="0" smtClean="0"/>
                          <m:t>k</m:t>
                        </m:r>
                        <m:r>
                          <a:rPr lang="pt-BR" dirty="0" smtClean="0"/>
                          <m:t>⋅</m:t>
                        </m:r>
                        <m:r>
                          <m:rPr>
                            <m:sty m:val="p"/>
                          </m:rPr>
                          <a:rPr lang="pt-BR" dirty="0" smtClean="0"/>
                          <m:t>X</m:t>
                        </m:r>
                      </m:e>
                    </m:d>
                    <m:r>
                      <a:rPr lang="pt-BR" dirty="0" smtClean="0"/>
                      <m:t>=</m:t>
                    </m:r>
                    <m:r>
                      <m:rPr>
                        <m:sty m:val="p"/>
                      </m:rPr>
                      <a:rPr lang="pt-BR" dirty="0" err="1" smtClean="0"/>
                      <m:t>k</m:t>
                    </m:r>
                    <m:r>
                      <a:rPr lang="pt-BR" dirty="0" smtClean="0"/>
                      <m:t>⋅</m:t>
                    </m:r>
                    <m:r>
                      <m:rPr>
                        <m:sty m:val="p"/>
                      </m:rPr>
                      <a:rPr lang="pt-BR" dirty="0" err="1" smtClean="0"/>
                      <m:t>E</m:t>
                    </m:r>
                    <m:r>
                      <a:rPr lang="pt-BR" dirty="0" smtClean="0"/>
                      <m:t>(</m:t>
                    </m:r>
                    <m:r>
                      <m:rPr>
                        <m:sty m:val="p"/>
                      </m:rPr>
                      <a:rPr lang="pt-BR" dirty="0" smtClean="0"/>
                      <m:t>X</m:t>
                    </m:r>
                    <m:r>
                      <a:rPr lang="pt-BR" dirty="0" smtClean="0"/>
                      <m:t>)</m:t>
                    </m:r>
                  </m:oMath>
                </a14:m>
                <a:endParaRPr lang="pt-BR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dirty="0" smtClean="0"/>
                      <m:t>E</m:t>
                    </m:r>
                    <m:d>
                      <m:dPr>
                        <m:ctrlPr>
                          <a:rPr lang="pt-BR" dirty="0" smtClean="0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dirty="0" smtClean="0"/>
                          <m:t>X</m:t>
                        </m:r>
                        <m:r>
                          <a:rPr lang="pt-BR" dirty="0" smtClean="0"/>
                          <m:t>±</m:t>
                        </m:r>
                        <m:r>
                          <m:rPr>
                            <m:sty m:val="p"/>
                          </m:rPr>
                          <a:rPr lang="pt-BR" dirty="0" smtClean="0">
                            <a:sym typeface="Symbol" pitchFamily="18" charset="2"/>
                          </a:rPr>
                          <m:t>Y</m:t>
                        </m:r>
                      </m:e>
                    </m:d>
                    <m:r>
                      <a:rPr lang="pt-BR" dirty="0" smtClean="0"/>
                      <m:t>=</m:t>
                    </m:r>
                    <m:r>
                      <m:rPr>
                        <m:sty m:val="p"/>
                      </m:rPr>
                      <a:rPr lang="pt-BR" dirty="0" smtClean="0"/>
                      <m:t>E</m:t>
                    </m:r>
                    <m:d>
                      <m:dPr>
                        <m:ctrlPr>
                          <a:rPr lang="pt-BR" dirty="0" smtClean="0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dirty="0" smtClean="0"/>
                          <m:t>X</m:t>
                        </m:r>
                      </m:e>
                    </m:d>
                    <m:r>
                      <a:rPr lang="pt-BR" dirty="0" smtClean="0"/>
                      <m:t>±</m:t>
                    </m:r>
                    <m:r>
                      <m:rPr>
                        <m:sty m:val="p"/>
                      </m:rPr>
                      <a:rPr lang="pt-BR" dirty="0" smtClean="0">
                        <a:sym typeface="Symbol" pitchFamily="18" charset="2"/>
                      </a:rPr>
                      <m:t>E</m:t>
                    </m:r>
                    <m:r>
                      <a:rPr lang="pt-BR" dirty="0" smtClean="0">
                        <a:sym typeface="Symbol" pitchFamily="18" charset="2"/>
                      </a:rPr>
                      <m:t>(</m:t>
                    </m:r>
                    <m:r>
                      <m:rPr>
                        <m:sty m:val="p"/>
                      </m:rPr>
                      <a:rPr lang="pt-BR" dirty="0" smtClean="0">
                        <a:sym typeface="Symbol" pitchFamily="18" charset="2"/>
                      </a:rPr>
                      <m:t>Y</m:t>
                    </m:r>
                    <m:r>
                      <a:rPr lang="pt-BR" dirty="0" smtClean="0">
                        <a:sym typeface="Symbol" pitchFamily="18" charset="2"/>
                      </a:rPr>
                      <m:t>)</m:t>
                    </m:r>
                  </m:oMath>
                </a14:m>
                <a:endParaRPr lang="pt-BR" dirty="0" smtClean="0">
                  <a:sym typeface="Symbol" pitchFamily="18" charset="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dirty="0" smtClean="0"/>
                      <m:t>E</m:t>
                    </m:r>
                    <m:d>
                      <m:dPr>
                        <m:ctrlPr>
                          <a:rPr lang="pt-BR" dirty="0" smtClean="0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dirty="0" err="1" smtClean="0"/>
                          <m:t>X</m:t>
                        </m:r>
                        <m:r>
                          <a:rPr lang="pt-BR" dirty="0" smtClean="0"/>
                          <m:t>±</m:t>
                        </m:r>
                        <m:r>
                          <m:rPr>
                            <m:sty m:val="p"/>
                          </m:rPr>
                          <a:rPr lang="pt-BR" dirty="0" err="1" smtClean="0">
                            <a:sym typeface="Symbol" pitchFamily="18" charset="2"/>
                          </a:rPr>
                          <m:t>k</m:t>
                        </m:r>
                      </m:e>
                    </m:d>
                    <m:r>
                      <a:rPr lang="pt-BR" dirty="0" smtClean="0"/>
                      <m:t>=</m:t>
                    </m:r>
                    <m:r>
                      <m:rPr>
                        <m:sty m:val="p"/>
                      </m:rPr>
                      <a:rPr lang="pt-BR" dirty="0" smtClean="0"/>
                      <m:t>E</m:t>
                    </m:r>
                    <m:d>
                      <m:dPr>
                        <m:ctrlPr>
                          <a:rPr lang="pt-BR" dirty="0" smtClean="0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dirty="0" smtClean="0"/>
                          <m:t>X</m:t>
                        </m:r>
                      </m:e>
                    </m:d>
                    <m:r>
                      <a:rPr lang="pt-BR" dirty="0" smtClean="0"/>
                      <m:t>±</m:t>
                    </m:r>
                    <m:r>
                      <m:rPr>
                        <m:sty m:val="p"/>
                      </m:rPr>
                      <a:rPr lang="pt-BR" dirty="0" smtClean="0">
                        <a:sym typeface="Symbol" pitchFamily="18" charset="2"/>
                      </a:rPr>
                      <m:t>k</m:t>
                    </m:r>
                  </m:oMath>
                </a14:m>
                <a:endParaRPr lang="pt-BR" dirty="0" smtClean="0">
                  <a:sym typeface="Symbol" pitchFamily="18" charset="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dirty="0" smtClean="0">
                        <a:sym typeface="Symbol" pitchFamily="18" charset="2"/>
                      </a:rPr>
                      <m:t>E</m:t>
                    </m:r>
                    <m:r>
                      <a:rPr lang="pt-BR" dirty="0" smtClean="0">
                        <a:sym typeface="Symbol" pitchFamily="18" charset="2"/>
                      </a:rPr>
                      <m:t>(</m:t>
                    </m:r>
                    <m:r>
                      <m:rPr>
                        <m:sty m:val="p"/>
                      </m:rPr>
                      <a:rPr lang="pt-BR" dirty="0" smtClean="0">
                        <a:sym typeface="Symbol" pitchFamily="18" charset="2"/>
                      </a:rPr>
                      <m:t>X</m:t>
                    </m:r>
                    <m:r>
                      <a:rPr lang="pt-BR" dirty="0" smtClean="0">
                        <a:sym typeface="Symbol" pitchFamily="18" charset="2"/>
                      </a:rPr>
                      <m:t>−)=</m:t>
                    </m:r>
                    <m:r>
                      <m:rPr>
                        <m:sty m:val="p"/>
                      </m:rPr>
                      <a:rPr lang="pt-BR" dirty="0" smtClean="0">
                        <a:sym typeface="Symbol" pitchFamily="18" charset="2"/>
                      </a:rPr>
                      <m:t>E</m:t>
                    </m:r>
                    <m:r>
                      <a:rPr lang="pt-BR" dirty="0" smtClean="0">
                        <a:sym typeface="Symbol" pitchFamily="18" charset="2"/>
                      </a:rPr>
                      <m:t>(</m:t>
                    </m:r>
                    <m:r>
                      <m:rPr>
                        <m:sty m:val="p"/>
                      </m:rPr>
                      <a:rPr lang="pt-BR" dirty="0" smtClean="0">
                        <a:sym typeface="Symbol" pitchFamily="18" charset="2"/>
                      </a:rPr>
                      <m:t>X</m:t>
                    </m:r>
                    <m:r>
                      <a:rPr lang="pt-BR" dirty="0" smtClean="0">
                        <a:sym typeface="Symbol" pitchFamily="18" charset="2"/>
                      </a:rPr>
                      <m:t>)−=0</m:t>
                    </m:r>
                  </m:oMath>
                </a14:m>
                <a:endParaRPr lang="pt-BR" dirty="0" smtClean="0">
                  <a:sym typeface="Symbol" pitchFamily="18" charset="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dirty="0" smtClean="0">
                        <a:sym typeface="Symbol" pitchFamily="18" charset="2"/>
                      </a:rPr>
                      <m:t>E</m:t>
                    </m:r>
                    <m:r>
                      <a:rPr lang="pt-BR" dirty="0" smtClean="0">
                        <a:sym typeface="Symbol" pitchFamily="18" charset="2"/>
                      </a:rPr>
                      <m:t>(</m:t>
                    </m:r>
                    <m:r>
                      <m:rPr>
                        <m:sty m:val="p"/>
                      </m:rPr>
                      <a:rPr lang="pt-BR" dirty="0" smtClean="0">
                        <a:sym typeface="Symbol" pitchFamily="18" charset="2"/>
                      </a:rPr>
                      <m:t>X</m:t>
                    </m:r>
                    <m:r>
                      <a:rPr lang="pt-BR" dirty="0"/>
                      <m:t>⋅</m:t>
                    </m:r>
                    <m:r>
                      <m:rPr>
                        <m:sty m:val="p"/>
                      </m:rPr>
                      <a:rPr lang="pt-BR" dirty="0" smtClean="0">
                        <a:sym typeface="Symbol" pitchFamily="18" charset="2"/>
                      </a:rPr>
                      <m:t>Y</m:t>
                    </m:r>
                    <m:r>
                      <a:rPr lang="pt-BR" dirty="0" smtClean="0">
                        <a:sym typeface="Symbol" pitchFamily="18" charset="2"/>
                      </a:rPr>
                      <m:t>)=</m:t>
                    </m:r>
                    <m:r>
                      <m:rPr>
                        <m:sty m:val="p"/>
                      </m:rPr>
                      <a:rPr lang="pt-BR" dirty="0" smtClean="0">
                        <a:sym typeface="Symbol" pitchFamily="18" charset="2"/>
                      </a:rPr>
                      <m:t>E</m:t>
                    </m:r>
                    <m:r>
                      <a:rPr lang="pt-BR" dirty="0" smtClean="0">
                        <a:sym typeface="Symbol" pitchFamily="18" charset="2"/>
                      </a:rPr>
                      <m:t>(</m:t>
                    </m:r>
                    <m:r>
                      <m:rPr>
                        <m:sty m:val="p"/>
                      </m:rPr>
                      <a:rPr lang="pt-BR" dirty="0" smtClean="0">
                        <a:sym typeface="Symbol" pitchFamily="18" charset="2"/>
                      </a:rPr>
                      <m:t>X</m:t>
                    </m:r>
                    <m:r>
                      <a:rPr lang="pt-BR" dirty="0" smtClean="0">
                        <a:sym typeface="Symbol" pitchFamily="18" charset="2"/>
                      </a:rPr>
                      <m:t>)⋅</m:t>
                    </m:r>
                    <m:r>
                      <m:rPr>
                        <m:sty m:val="p"/>
                      </m:rPr>
                      <a:rPr lang="pt-BR" dirty="0" smtClean="0">
                        <a:sym typeface="Symbol" pitchFamily="18" charset="2"/>
                      </a:rPr>
                      <m:t>E</m:t>
                    </m:r>
                    <m:r>
                      <a:rPr lang="pt-BR" dirty="0" smtClean="0">
                        <a:sym typeface="Symbol" pitchFamily="18" charset="2"/>
                      </a:rPr>
                      <m:t>(</m:t>
                    </m:r>
                    <m:r>
                      <m:rPr>
                        <m:sty m:val="p"/>
                      </m:rPr>
                      <a:rPr lang="pt-BR" dirty="0" smtClean="0">
                        <a:sym typeface="Symbol" pitchFamily="18" charset="2"/>
                      </a:rPr>
                      <m:t>Y</m:t>
                    </m:r>
                    <m:r>
                      <a:rPr lang="pt-BR" dirty="0" smtClean="0"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pt-BR" dirty="0" smtClean="0">
                    <a:sym typeface="Symbol" pitchFamily="18" charset="2"/>
                  </a:rPr>
                  <a:t> 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dirty="0" smtClean="0">
                        <a:sym typeface="Symbol" pitchFamily="18" charset="2"/>
                      </a:rPr>
                      <m:t>X</m:t>
                    </m:r>
                  </m:oMath>
                </a14:m>
                <a:r>
                  <a:rPr lang="pt-BR" dirty="0" smtClean="0">
                    <a:sym typeface="Symbol" pitchFamily="18" charset="2"/>
                  </a:rPr>
                  <a:t>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dirty="0" smtClean="0">
                        <a:sym typeface="Symbol" pitchFamily="18" charset="2"/>
                      </a:rPr>
                      <m:t>Y</m:t>
                    </m:r>
                  </m:oMath>
                </a14:m>
                <a:r>
                  <a:rPr lang="pt-BR" dirty="0" smtClean="0">
                    <a:sym typeface="Symbol" pitchFamily="18" charset="2"/>
                  </a:rPr>
                  <a:t> forem independentes.</a:t>
                </a:r>
              </a:p>
            </p:txBody>
          </p:sp>
        </mc:Choice>
        <mc:Fallback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3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tatistica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Personalizada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txDef>
      <a:spPr/>
      <a:bodyPr vert="horz" lIns="182880" tIns="0">
        <a:noAutofit/>
      </a:bodyPr>
      <a:lstStyle>
        <a:defPPr marL="36576" marR="0" indent="0" algn="r" defTabSz="914400" rtl="0" eaLnBrk="1" fontAlgn="auto" latinLnBrk="0" hangingPunct="1">
          <a:lnSpc>
            <a:spcPct val="150000"/>
          </a:lnSpc>
          <a:spcBef>
            <a:spcPts val="0"/>
          </a:spcBef>
          <a:spcAft>
            <a:spcPts val="0"/>
          </a:spcAft>
          <a:buClr>
            <a:schemeClr val="accent1"/>
          </a:buClr>
          <a:buSzPct val="80000"/>
          <a:buFont typeface="Wingdings 2"/>
          <a:buNone/>
          <a:tabLst/>
          <a:defRPr kumimoji="0" sz="1600" b="1" i="0" u="none" strike="noStrike" kern="1200" cap="none" spc="0" normalizeH="0" baseline="0" noProof="0" dirty="0" smtClean="0">
            <a:ln>
              <a:noFill/>
            </a:ln>
            <a:solidFill>
              <a:schemeClr val="bg2">
                <a:shade val="25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Estatistica</Template>
  <TotalTime>3381</TotalTime>
  <Words>964</Words>
  <Application>Microsoft Office PowerPoint</Application>
  <PresentationFormat>Apresentação na tela (4:3)</PresentationFormat>
  <Paragraphs>218</Paragraphs>
  <Slides>21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21</vt:i4>
      </vt:variant>
    </vt:vector>
  </HeadingPairs>
  <TitlesOfParts>
    <vt:vector size="24" baseType="lpstr">
      <vt:lpstr>Estatistica</vt:lpstr>
      <vt:lpstr>Equação</vt:lpstr>
      <vt:lpstr>Equation</vt:lpstr>
      <vt:lpstr>Probabilidade</vt:lpstr>
      <vt:lpstr>Medidas de Posição</vt:lpstr>
      <vt:lpstr>Média ou Esperança Matemática</vt:lpstr>
      <vt:lpstr>Apresentação do PowerPoint</vt:lpstr>
      <vt:lpstr>Definição de Esperança (Média)</vt:lpstr>
      <vt:lpstr>Exemplo: Caso Discreto</vt:lpstr>
      <vt:lpstr>Exemplo: Caso Contínuo</vt:lpstr>
      <vt:lpstr>Exemplo Prático: Telecomunicações</vt:lpstr>
      <vt:lpstr>Propriedades da Média </vt:lpstr>
      <vt:lpstr>Mediana</vt:lpstr>
      <vt:lpstr>Mediana</vt:lpstr>
      <vt:lpstr>Moda</vt:lpstr>
      <vt:lpstr>Medidas de Dispersão</vt:lpstr>
      <vt:lpstr>Variância</vt:lpstr>
      <vt:lpstr>Desvio Padrão</vt:lpstr>
      <vt:lpstr>Propriedades da Variância</vt:lpstr>
      <vt:lpstr>Exemplo</vt:lpstr>
      <vt:lpstr>Exemplo</vt:lpstr>
      <vt:lpstr>Exercícios</vt:lpstr>
      <vt:lpstr>Exercícios</vt:lpstr>
      <vt:lpstr>Exercícios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Renata</dc:creator>
  <cp:lastModifiedBy>Carol</cp:lastModifiedBy>
  <cp:revision>318</cp:revision>
  <dcterms:created xsi:type="dcterms:W3CDTF">2003-03-05T13:07:41Z</dcterms:created>
  <dcterms:modified xsi:type="dcterms:W3CDTF">2012-03-23T03:19:03Z</dcterms:modified>
</cp:coreProperties>
</file>