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87" r:id="rId13"/>
    <p:sldId id="288" r:id="rId14"/>
    <p:sldId id="286" r:id="rId15"/>
    <p:sldId id="289" r:id="rId16"/>
    <p:sldId id="290" r:id="rId17"/>
    <p:sldId id="291" r:id="rId18"/>
    <p:sldId id="282" r:id="rId19"/>
    <p:sldId id="279" r:id="rId20"/>
    <p:sldId id="269" r:id="rId21"/>
    <p:sldId id="280" r:id="rId22"/>
    <p:sldId id="271" r:id="rId23"/>
    <p:sldId id="292" r:id="rId24"/>
    <p:sldId id="294" r:id="rId25"/>
    <p:sldId id="293" r:id="rId26"/>
    <p:sldId id="295" r:id="rId27"/>
    <p:sldId id="296" r:id="rId28"/>
    <p:sldId id="283" r:id="rId29"/>
    <p:sldId id="285" r:id="rId30"/>
    <p:sldId id="297" r:id="rId3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96" autoAdjust="0"/>
    <p:restoredTop sz="93333" autoAdjust="0"/>
  </p:normalViewPr>
  <p:slideViewPr>
    <p:cSldViewPr>
      <p:cViewPr>
        <p:scale>
          <a:sx n="80" d="100"/>
          <a:sy n="80" d="100"/>
        </p:scale>
        <p:origin x="-594" y="-42"/>
      </p:cViewPr>
      <p:guideLst>
        <p:guide orient="horz" pos="3312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P(X)</c:v>
                </c:pt>
              </c:strCache>
            </c:strRef>
          </c:tx>
          <c:spPr>
            <a:ln w="28575">
              <a:noFill/>
            </a:ln>
          </c:spPr>
          <c:trendline>
            <c:trendlineType val="log"/>
            <c:dispRSqr val="0"/>
            <c:dispEq val="0"/>
          </c:trendline>
          <c:xVal>
            <c:numRef>
              <c:f>Plan1!$A$2:$A$5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Plan1!$B$2:$B$5</c:f>
              <c:numCache>
                <c:formatCode>General</c:formatCode>
                <c:ptCount val="4"/>
                <c:pt idx="0">
                  <c:v>0.34300000000000003</c:v>
                </c:pt>
                <c:pt idx="1">
                  <c:v>0.441</c:v>
                </c:pt>
                <c:pt idx="2">
                  <c:v>0.189</c:v>
                </c:pt>
                <c:pt idx="3">
                  <c:v>2.7E-2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73984"/>
        <c:axId val="22875520"/>
      </c:scatterChart>
      <c:valAx>
        <c:axId val="22873984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22875520"/>
        <c:crosses val="autoZero"/>
        <c:crossBetween val="midCat"/>
        <c:majorUnit val="1"/>
      </c:valAx>
      <c:valAx>
        <c:axId val="2287552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#,##0.00" sourceLinked="0"/>
        <c:majorTickMark val="out"/>
        <c:minorTickMark val="none"/>
        <c:tickLblPos val="nextTo"/>
        <c:crossAx val="22873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P(Q=k)</c:v>
                </c:pt>
              </c:strCache>
            </c:strRef>
          </c:tx>
          <c:invertIfNegative val="0"/>
          <c:cat>
            <c:numRef>
              <c:f>Plan1!$A$2:$A$52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Plan1!$B$2:$B$52</c:f>
              <c:numCache>
                <c:formatCode>General</c:formatCode>
                <c:ptCount val="51"/>
                <c:pt idx="0">
                  <c:v>0.01</c:v>
                </c:pt>
                <c:pt idx="1">
                  <c:v>9.9000000000000008E-3</c:v>
                </c:pt>
                <c:pt idx="2">
                  <c:v>9.8010000000000007E-3</c:v>
                </c:pt>
                <c:pt idx="3">
                  <c:v>9.7029899999999999E-3</c:v>
                </c:pt>
                <c:pt idx="4">
                  <c:v>9.6059600999999998E-3</c:v>
                </c:pt>
                <c:pt idx="5">
                  <c:v>9.5099004989999993E-3</c:v>
                </c:pt>
                <c:pt idx="6">
                  <c:v>9.4148014940099983E-3</c:v>
                </c:pt>
                <c:pt idx="7">
                  <c:v>9.3206534790699E-3</c:v>
                </c:pt>
                <c:pt idx="8">
                  <c:v>9.2274469442792002E-3</c:v>
                </c:pt>
                <c:pt idx="9">
                  <c:v>9.1351724748364067E-3</c:v>
                </c:pt>
                <c:pt idx="10">
                  <c:v>9.0438207500880431E-3</c:v>
                </c:pt>
                <c:pt idx="11">
                  <c:v>8.9533825425871637E-3</c:v>
                </c:pt>
                <c:pt idx="12">
                  <c:v>8.863848717161291E-3</c:v>
                </c:pt>
                <c:pt idx="13">
                  <c:v>8.7752102299896769E-3</c:v>
                </c:pt>
                <c:pt idx="14">
                  <c:v>8.687458127689781E-3</c:v>
                </c:pt>
                <c:pt idx="15">
                  <c:v>8.6005835464128839E-3</c:v>
                </c:pt>
                <c:pt idx="16">
                  <c:v>8.5145777109487536E-3</c:v>
                </c:pt>
                <c:pt idx="17">
                  <c:v>8.4294319338392674E-3</c:v>
                </c:pt>
                <c:pt idx="18">
                  <c:v>8.3451376145008745E-3</c:v>
                </c:pt>
                <c:pt idx="19">
                  <c:v>8.2616862383558635E-3</c:v>
                </c:pt>
                <c:pt idx="20">
                  <c:v>8.179069375972306E-3</c:v>
                </c:pt>
                <c:pt idx="21">
                  <c:v>8.0972786822125827E-3</c:v>
                </c:pt>
                <c:pt idx="22">
                  <c:v>8.0163058953904558E-3</c:v>
                </c:pt>
                <c:pt idx="23">
                  <c:v>7.9361428364365522E-3</c:v>
                </c:pt>
                <c:pt idx="24">
                  <c:v>7.8567814080721873E-3</c:v>
                </c:pt>
                <c:pt idx="25">
                  <c:v>7.7782135939914645E-3</c:v>
                </c:pt>
                <c:pt idx="26">
                  <c:v>7.7004314580515496E-3</c:v>
                </c:pt>
                <c:pt idx="27">
                  <c:v>7.6234271434710349E-3</c:v>
                </c:pt>
                <c:pt idx="28">
                  <c:v>7.5471928720363237E-3</c:v>
                </c:pt>
                <c:pt idx="29">
                  <c:v>7.4717209433159595E-3</c:v>
                </c:pt>
                <c:pt idx="30">
                  <c:v>7.397003733882801E-3</c:v>
                </c:pt>
                <c:pt idx="31">
                  <c:v>7.3230336965439723E-3</c:v>
                </c:pt>
                <c:pt idx="32">
                  <c:v>7.2498033595785327E-3</c:v>
                </c:pt>
                <c:pt idx="33">
                  <c:v>7.177305325982747E-3</c:v>
                </c:pt>
                <c:pt idx="34">
                  <c:v>7.1055322727229201E-3</c:v>
                </c:pt>
                <c:pt idx="35">
                  <c:v>7.0344769499956911E-3</c:v>
                </c:pt>
                <c:pt idx="36">
                  <c:v>6.9641321804957334E-3</c:v>
                </c:pt>
                <c:pt idx="37">
                  <c:v>6.8944908586907761E-3</c:v>
                </c:pt>
                <c:pt idx="38">
                  <c:v>6.8255459501038685E-3</c:v>
                </c:pt>
                <c:pt idx="39">
                  <c:v>6.7572904906028301E-3</c:v>
                </c:pt>
                <c:pt idx="40">
                  <c:v>6.6897175856968005E-3</c:v>
                </c:pt>
                <c:pt idx="41">
                  <c:v>6.6228204098398328E-3</c:v>
                </c:pt>
                <c:pt idx="42">
                  <c:v>6.5565922057414343E-3</c:v>
                </c:pt>
                <c:pt idx="43">
                  <c:v>6.4910262836840194E-3</c:v>
                </c:pt>
                <c:pt idx="44">
                  <c:v>6.4261160208471807E-3</c:v>
                </c:pt>
                <c:pt idx="45">
                  <c:v>6.3618548606387071E-3</c:v>
                </c:pt>
                <c:pt idx="46">
                  <c:v>6.2982363120323206E-3</c:v>
                </c:pt>
                <c:pt idx="47">
                  <c:v>6.2352539489119972E-3</c:v>
                </c:pt>
                <c:pt idx="48">
                  <c:v>6.1729014094228773E-3</c:v>
                </c:pt>
                <c:pt idx="49">
                  <c:v>6.1111723953286481E-3</c:v>
                </c:pt>
                <c:pt idx="50">
                  <c:v>6.050060671375361E-3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361664"/>
        <c:axId val="73379840"/>
      </c:barChart>
      <c:catAx>
        <c:axId val="7336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73379840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73379840"/>
        <c:scaling>
          <c:orientation val="minMax"/>
          <c:max val="1.0000000000000002E-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73361664"/>
        <c:crossesAt val="1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0.72727</cdr:x>
      <cdr:y>0.86178</cdr:y>
    </cdr:from>
    <cdr:to>
      <cdr:x>0.72727</cdr:x>
      <cdr:y>0.89768</cdr:y>
    </cdr:to>
    <cdr:cxnSp macro="">
      <cdr:nvCxnSpPr>
        <cdr:cNvPr id="3" name="Conector reto 2"/>
        <cdr:cNvCxnSpPr/>
      </cdr:nvCxnSpPr>
      <cdr:spPr>
        <a:xfrm xmlns:a="http://schemas.openxmlformats.org/drawingml/2006/main" flipV="1">
          <a:off x="5760640" y="3456384"/>
          <a:ext cx="0" cy="14401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F51F5D64-61F5-4EE5-8C75-4A80F67DFB0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2D3AF-0508-43FB-9D6D-A9C0DFB5CCE1}" type="datetimeFigureOut">
              <a:rPr lang="pt-BR" smtClean="0"/>
              <a:t>10/04/2012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E7453-84E1-4D6C-9D4D-CAE563E9F8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32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E7453-84E1-4D6C-9D4D-CAE563E9F8E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de cantos arredondados 9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958546"/>
          </a:xfrm>
        </p:spPr>
        <p:txBody>
          <a:bodyPr tIns="0">
            <a:normAutofit/>
          </a:bodyPr>
          <a:lstStyle>
            <a:lvl1pPr marL="36576" indent="0" algn="r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3"/>
          </p:nvPr>
        </p:nvSpPr>
        <p:spPr>
          <a:xfrm>
            <a:off x="1643063" y="5715000"/>
            <a:ext cx="6858000" cy="500082"/>
          </a:xfrm>
        </p:spPr>
        <p:txBody>
          <a:bodyPr>
            <a:noAutofit/>
          </a:bodyPr>
          <a:lstStyle>
            <a:lvl1pPr marL="36576" indent="0" algn="r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pt-BR" sz="1600" b="1" kern="1200" dirty="0" smtClean="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Espaço Reservado para Data 1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4F364B-82DA-4D3D-9986-5BAD7F7651F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428736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C2FF9-1DC5-4AE5-91D8-48D4678158E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2264" y="1285861"/>
            <a:ext cx="1981200" cy="4929222"/>
          </a:xfrm>
        </p:spPr>
        <p:txBody>
          <a:bodyPr vert="eaVert"/>
          <a:lstStyle>
            <a:lvl1pPr>
              <a:defRPr>
                <a:solidFill>
                  <a:schemeClr val="accent6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0034" y="1285861"/>
            <a:ext cx="5943600" cy="4929222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CFC40-6FD1-452F-8A70-B5DE03DD977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785818"/>
          </a:xfrm>
        </p:spPr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857784"/>
          </a:xfrm>
        </p:spPr>
        <p:txBody>
          <a:bodyPr/>
          <a:lstStyle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6A934-9E49-4B4C-ABB5-3AE057C5E0F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1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tângulo de cantos arredondados 10"/>
          <p:cNvSpPr/>
          <p:nvPr/>
        </p:nvSpPr>
        <p:spPr>
          <a:xfrm>
            <a:off x="419100" y="433388"/>
            <a:ext cx="8305800" cy="4341812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A8BA7F-EF09-4B53-85B6-F0182FBFF66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631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E035C-C485-4967-BE6D-A7ACE5EB021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28604"/>
            <a:ext cx="8183880" cy="785818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1642446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1642446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2510808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45E2-4531-481D-AA56-96DDCECD1E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FF775-14ED-4E71-A34C-3E92C01C767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2EE6B1-024B-4159-BF01-3DC917FB960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0694" y="1300154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00694" y="2357430"/>
            <a:ext cx="2971800" cy="3706046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85786" y="1357298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EA699-74A7-44AD-9D4F-E9CDEBAD583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1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Arredondar Retângulo em um Canto Único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1" descr="E:\c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824C8D-61DF-4616-B3A6-5E7C03B019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9100" y="433388"/>
            <a:ext cx="8305800" cy="781050"/>
          </a:xfrm>
          <a:prstGeom prst="roundRect">
            <a:avLst>
              <a:gd name="adj" fmla="val 21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86750" cy="78581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1269" name="Espaço Reservado para Texto 3"/>
          <p:cNvSpPr>
            <a:spLocks noGrp="1"/>
          </p:cNvSpPr>
          <p:nvPr>
            <p:ph type="body" idx="1"/>
          </p:nvPr>
        </p:nvSpPr>
        <p:spPr bwMode="auto">
          <a:xfrm>
            <a:off x="500063" y="1285875"/>
            <a:ext cx="8183562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 smtClean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4114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400800" y="6500813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686800" y="6500813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240FC90-1654-43FC-8749-62A95A163E5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E:\cin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03950"/>
            <a:ext cx="1447800" cy="65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Trebuchet MS" pitchFamily="34" charset="0"/>
        </a:defRPr>
      </a:lvl9pPr>
      <a:extLst/>
    </p:titleStyle>
    <p:bodyStyle>
      <a:lvl1pPr marL="265113" indent="-265113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1" fontAlgn="base" hangingPunct="1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1" fontAlgn="base" hangingPunct="1">
        <a:spcBef>
          <a:spcPts val="250"/>
        </a:spcBef>
        <a:spcAft>
          <a:spcPct val="0"/>
        </a:spcAft>
        <a:buClr>
          <a:srgbClr val="58B7C3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1" fontAlgn="base" hangingPunct="1">
        <a:spcBef>
          <a:spcPts val="225"/>
        </a:spcBef>
        <a:spcAft>
          <a:spcPct val="0"/>
        </a:spcAft>
        <a:buClr>
          <a:srgbClr val="58B7C3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1" fontAlgn="base" hangingPunct="1">
        <a:spcBef>
          <a:spcPts val="250"/>
        </a:spcBef>
        <a:spcAft>
          <a:spcPct val="0"/>
        </a:spcAft>
        <a:buClr>
          <a:srgbClr val="DE50E4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928938" y="1820863"/>
            <a:ext cx="5565775" cy="1828800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4071938" y="3684588"/>
            <a:ext cx="4422775" cy="1958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b="1" dirty="0" smtClean="0">
                <a:solidFill>
                  <a:schemeClr val="tx2"/>
                </a:solidFill>
              </a:rPr>
              <a:t>Modelos de Distribuições Discretas:</a:t>
            </a:r>
            <a:endParaRPr lang="pt-BR" sz="1400" b="1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pt-BR" sz="1400" dirty="0" smtClean="0">
                <a:solidFill>
                  <a:schemeClr val="tx2"/>
                </a:solidFill>
              </a:rPr>
              <a:t>Distribuição de Bernoulli</a:t>
            </a:r>
          </a:p>
          <a:p>
            <a:pPr>
              <a:defRPr/>
            </a:pPr>
            <a:r>
              <a:rPr lang="pt-BR" sz="1400" dirty="0" smtClean="0">
                <a:solidFill>
                  <a:schemeClr val="tx2"/>
                </a:solidFill>
              </a:rPr>
              <a:t>Distribuição Binomial</a:t>
            </a:r>
          </a:p>
          <a:p>
            <a:pPr>
              <a:defRPr/>
            </a:pPr>
            <a:r>
              <a:rPr lang="pt-BR" sz="1400" dirty="0" smtClean="0">
                <a:solidFill>
                  <a:schemeClr val="tx2"/>
                </a:solidFill>
              </a:rPr>
              <a:t>Distribuição Geométrica</a:t>
            </a:r>
          </a:p>
          <a:p>
            <a:pPr>
              <a:defRPr/>
            </a:pPr>
            <a:r>
              <a:rPr lang="pt-BR" sz="1400" dirty="0" smtClean="0">
                <a:solidFill>
                  <a:schemeClr val="tx2"/>
                </a:solidFill>
              </a:rPr>
              <a:t>Distribuição de Poisson</a:t>
            </a:r>
          </a:p>
          <a:p>
            <a:pPr>
              <a:defRPr/>
            </a:pPr>
            <a:r>
              <a:rPr lang="pt-BR" sz="1400" dirty="0" smtClean="0">
                <a:solidFill>
                  <a:schemeClr val="tx2"/>
                </a:solidFill>
              </a:rPr>
              <a:t>Distribuição Hipergeométrica</a:t>
            </a:r>
          </a:p>
          <a:p>
            <a:pPr>
              <a:defRPr/>
            </a:pPr>
            <a:endParaRPr lang="pt-BR" sz="1400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Renata Souza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Exemplo: Representação Gráfica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428596" y="1285860"/>
            <a:ext cx="4319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Função de Probabilidade</a:t>
            </a: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655761157"/>
              </p:ext>
            </p:extLst>
          </p:nvPr>
        </p:nvGraphicFramePr>
        <p:xfrm>
          <a:off x="1763688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/>
          <p:cNvSpPr/>
          <p:nvPr/>
        </p:nvSpPr>
        <p:spPr>
          <a:xfrm>
            <a:off x="1763688" y="5373216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923928" y="4766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211960" y="2636912"/>
            <a:ext cx="0" cy="294308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940152" y="4365104"/>
            <a:ext cx="0" cy="121489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7657200" y="5373216"/>
            <a:ext cx="0" cy="20678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02000" y="3284984"/>
            <a:ext cx="0" cy="229501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2207688" y="1773238"/>
            <a:ext cx="55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P(x)</a:t>
            </a:r>
            <a:endParaRPr lang="pt-BR" sz="1800" dirty="0">
              <a:latin typeface="+mj-lt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884368" y="5368570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x</a:t>
            </a:r>
            <a:endParaRPr lang="pt-BR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Exemplo: Características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143000" y="1773238"/>
            <a:ext cx="2703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+mj-lt"/>
              </a:rPr>
              <a:t>Valor </a:t>
            </a:r>
            <a:r>
              <a:rPr lang="en-US" sz="2800" b="1" dirty="0" err="1" smtClean="0">
                <a:latin typeface="+mj-lt"/>
              </a:rPr>
              <a:t>esperado</a:t>
            </a:r>
            <a:endParaRPr lang="pt-BR" sz="2800" b="1" dirty="0">
              <a:latin typeface="+mj-lt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371600" y="2499658"/>
            <a:ext cx="2247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E(X) = </a:t>
            </a:r>
            <a:r>
              <a:rPr lang="en-US" sz="2800" dirty="0">
                <a:latin typeface="+mj-lt"/>
                <a:sym typeface="Symbol" pitchFamily="18" charset="2"/>
              </a:rPr>
              <a:t> = </a:t>
            </a:r>
            <a:r>
              <a:rPr lang="en-US" sz="2800" dirty="0" err="1">
                <a:latin typeface="+mj-lt"/>
                <a:sym typeface="Symbol" pitchFamily="18" charset="2"/>
              </a:rPr>
              <a:t>np</a:t>
            </a:r>
            <a:endParaRPr lang="pt-BR" sz="2800" dirty="0">
              <a:latin typeface="+mj-lt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623474" y="1773238"/>
            <a:ext cx="17188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b="1" dirty="0">
                <a:latin typeface="+mj-lt"/>
              </a:rPr>
              <a:t>Variância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572000" y="2500313"/>
            <a:ext cx="3821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(X) = </a:t>
            </a:r>
            <a:r>
              <a:rPr lang="en-US" sz="2800" dirty="0">
                <a:latin typeface="+mj-lt"/>
                <a:sym typeface="Symbol" pitchFamily="18" charset="2"/>
              </a:rPr>
              <a:t></a:t>
            </a:r>
            <a:r>
              <a:rPr lang="en-US" sz="2800" baseline="30000" dirty="0">
                <a:latin typeface="+mj-lt"/>
                <a:sym typeface="Symbol" pitchFamily="18" charset="2"/>
              </a:rPr>
              <a:t>2</a:t>
            </a:r>
            <a:r>
              <a:rPr lang="en-US" sz="2800" dirty="0">
                <a:latin typeface="+mj-lt"/>
                <a:sym typeface="Symbol" pitchFamily="18" charset="2"/>
              </a:rPr>
              <a:t> = </a:t>
            </a:r>
            <a:r>
              <a:rPr lang="en-US" sz="2800" dirty="0" err="1" smtClean="0">
                <a:latin typeface="+mj-lt"/>
                <a:sym typeface="Symbol" pitchFamily="18" charset="2"/>
              </a:rPr>
              <a:t>np</a:t>
            </a:r>
            <a:r>
              <a:rPr lang="en-US" sz="2800" dirty="0" smtClean="0">
                <a:latin typeface="+mj-lt"/>
                <a:sym typeface="Symbol" pitchFamily="18" charset="2"/>
              </a:rPr>
              <a:t>(1 – p)</a:t>
            </a:r>
            <a:endParaRPr lang="pt-BR" sz="2800" dirty="0">
              <a:latin typeface="+mj-lt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746125" y="3643313"/>
            <a:ext cx="5443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800" dirty="0">
                <a:latin typeface="+mj-lt"/>
              </a:rPr>
              <a:t>Considerando o exemplo, temos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371600" y="4505325"/>
            <a:ext cx="4241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+mj-lt"/>
              </a:rPr>
              <a:t>E(X) = </a:t>
            </a:r>
            <a:r>
              <a:rPr lang="en-US" sz="2800">
                <a:latin typeface="+mj-lt"/>
                <a:sym typeface="Symbol" pitchFamily="18" charset="2"/>
              </a:rPr>
              <a:t> = 3 </a:t>
            </a:r>
            <a:r>
              <a:rPr kumimoji="1" lang="en-US" sz="2800">
                <a:latin typeface="+mj-lt"/>
                <a:sym typeface="Symbol" pitchFamily="18" charset="2"/>
              </a:rPr>
              <a:t> 0,30 = 0,90</a:t>
            </a:r>
            <a:endParaRPr kumimoji="1" lang="pt-BR" sz="2800">
              <a:latin typeface="+mj-lt"/>
              <a:sym typeface="Symbol" pitchFamily="18" charset="2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1371600" y="5114925"/>
            <a:ext cx="7383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+mj-lt"/>
              </a:rPr>
              <a:t>Var(X) = </a:t>
            </a:r>
            <a:r>
              <a:rPr lang="en-US" sz="2800">
                <a:latin typeface="+mj-lt"/>
                <a:sym typeface="Symbol" pitchFamily="18" charset="2"/>
              </a:rPr>
              <a:t></a:t>
            </a:r>
            <a:r>
              <a:rPr lang="en-US" sz="2800" baseline="30000">
                <a:latin typeface="+mj-lt"/>
                <a:sym typeface="Symbol" pitchFamily="18" charset="2"/>
              </a:rPr>
              <a:t>2</a:t>
            </a:r>
            <a:r>
              <a:rPr lang="en-US" sz="2800">
                <a:latin typeface="+mj-lt"/>
                <a:sym typeface="Symbol" pitchFamily="18" charset="2"/>
              </a:rPr>
              <a:t> = np(1-p)= 3 </a:t>
            </a:r>
            <a:r>
              <a:rPr kumimoji="1" lang="en-US" sz="2800">
                <a:latin typeface="+mj-lt"/>
                <a:sym typeface="Symbol" pitchFamily="18" charset="2"/>
              </a:rPr>
              <a:t> 0,30  0,70 = 0,63</a:t>
            </a:r>
            <a:r>
              <a:rPr lang="en-US" sz="2800">
                <a:latin typeface="+mj-lt"/>
                <a:sym typeface="Symbol" pitchFamily="18" charset="2"/>
              </a:rPr>
              <a:t> </a:t>
            </a:r>
            <a:endParaRPr lang="pt-BR" sz="2800"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Geométrica</a:t>
            </a:r>
            <a:endParaRPr lang="pt-BR" dirty="0"/>
          </a:p>
        </p:txBody>
      </p: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914400" y="1857375"/>
            <a:ext cx="3014663" cy="1919288"/>
            <a:chOff x="914400" y="1857364"/>
            <a:chExt cx="3014658" cy="1919299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7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5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3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9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813176" y="3014663"/>
            <a:ext cx="370454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P(não defeituosa) = 1 – p = 4/7</a:t>
            </a:r>
            <a:endParaRPr kumimoji="1" lang="pt-BR" sz="2000" dirty="0">
              <a:latin typeface="+mj-lt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13176" y="2633663"/>
            <a:ext cx="28260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P(defeituosa) = p = 3/7</a:t>
            </a:r>
            <a:endParaRPr kumimoji="1" lang="pt-BR" sz="2000" dirty="0">
              <a:latin typeface="+mj-lt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355976" y="2252663"/>
            <a:ext cx="342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smtClean="0">
                <a:latin typeface="+mj-lt"/>
              </a:rPr>
              <a:t>3 Ensaios de Bernoulli, n = 3</a:t>
            </a:r>
            <a:endParaRPr kumimoji="1" lang="pt-BR" sz="2000">
              <a:latin typeface="+mj-lt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143000" y="4000500"/>
            <a:ext cx="7374716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Seja  Y o número de lâmpadas defeituosas retiradas antes de se retirar uma não defeituosa</a:t>
            </a:r>
            <a:endParaRPr kumimoji="1" lang="pt-BR" sz="2000" dirty="0">
              <a:latin typeface="+mj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143000" y="4709028"/>
            <a:ext cx="74406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O experimento consiste em três ensaios idênticos;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Dois resultados são possíveis;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As probabilidades p e (1-p) são as mesmas em cada ensaio;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Os ensaios são </a:t>
            </a:r>
            <a:r>
              <a:rPr lang="pt-BR" sz="2000" b="1" dirty="0" smtClean="0">
                <a:latin typeface="+mj-lt"/>
              </a:rPr>
              <a:t>independentes </a:t>
            </a:r>
            <a:r>
              <a:rPr lang="pt-BR" sz="2000" dirty="0" smtClean="0">
                <a:latin typeface="+mj-lt"/>
              </a:rPr>
              <a:t>(com reposição). </a:t>
            </a:r>
          </a:p>
          <a:p>
            <a:pPr marL="457200" indent="-457200">
              <a:buFontTx/>
              <a:buAutoNum type="arabicPeriod"/>
              <a:defRPr/>
            </a:pPr>
            <a:endParaRPr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1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Geométrica</a:t>
            </a:r>
            <a:endParaRPr lang="pt-BR" dirty="0"/>
          </a:p>
        </p:txBody>
      </p:sp>
      <p:grpSp>
        <p:nvGrpSpPr>
          <p:cNvPr id="4" name="Grupo 25"/>
          <p:cNvGrpSpPr>
            <a:grpSpLocks/>
          </p:cNvGrpSpPr>
          <p:nvPr/>
        </p:nvGrpSpPr>
        <p:grpSpPr bwMode="auto">
          <a:xfrm>
            <a:off x="914400" y="1857375"/>
            <a:ext cx="3014663" cy="1919288"/>
            <a:chOff x="914400" y="1857364"/>
            <a:chExt cx="3014658" cy="1919299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7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5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3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9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CaixaDeTexto 18"/>
          <p:cNvSpPr txBox="1"/>
          <p:nvPr/>
        </p:nvSpPr>
        <p:spPr>
          <a:xfrm>
            <a:off x="4283968" y="2060848"/>
            <a:ext cx="914400" cy="914400"/>
          </a:xfrm>
          <a:prstGeom prst="rect">
            <a:avLst/>
          </a:prstGeom>
        </p:spPr>
        <p:txBody>
          <a:bodyPr vert="horz" wrap="none" lIns="182880" tIns="0" rtlCol="0">
            <a:noAutofit/>
          </a:bodyPr>
          <a:lstStyle/>
          <a:p>
            <a:pPr marL="36576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</a:pPr>
            <a:endParaRPr kumimoji="0" lang="pt-B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283968" y="1872755"/>
            <a:ext cx="4392488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Qual é a probabilidade de que seja tirada a primeira lâmpada não defeituosa na terceira tentativa? </a:t>
            </a:r>
            <a:endParaRPr kumimoji="1" lang="pt-BR" sz="2000" dirty="0">
              <a:latin typeface="+mj-lt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283968" y="3132934"/>
            <a:ext cx="4253644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smtClean="0">
                <a:latin typeface="+mj-lt"/>
              </a:rPr>
              <a:t>Seja  Y o número de tentativas antes de se retirar uma lâmpada boa</a:t>
            </a:r>
            <a:endParaRPr kumimoji="1" lang="pt-BR" sz="2000">
              <a:latin typeface="+mj-lt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138746" y="4371624"/>
            <a:ext cx="7204844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smtClean="0">
                <a:latin typeface="+mj-lt"/>
                <a:sym typeface="Symbol" pitchFamily="18" charset="2"/>
              </a:rPr>
              <a:t>P(Y=2) = P(defeituosa)</a:t>
            </a:r>
            <a:r>
              <a:rPr kumimoji="1" lang="pt-BR" sz="2000" smtClean="0">
                <a:sym typeface="Symbol" pitchFamily="18" charset="2"/>
              </a:rPr>
              <a:t> </a:t>
            </a:r>
            <a:r>
              <a:rPr kumimoji="1" lang="pt-BR" sz="2000" smtClean="0">
                <a:latin typeface="+mj-lt"/>
                <a:sym typeface="Symbol" pitchFamily="18" charset="2"/>
              </a:rPr>
              <a:t> P(defeituosa)</a:t>
            </a:r>
            <a:r>
              <a:rPr kumimoji="1" lang="pt-BR" sz="2000" smtClean="0">
                <a:sym typeface="Symbol" pitchFamily="18" charset="2"/>
              </a:rPr>
              <a:t> </a:t>
            </a:r>
            <a:r>
              <a:rPr kumimoji="1" lang="pt-BR" sz="2000" smtClean="0">
                <a:latin typeface="+mj-lt"/>
                <a:sym typeface="Symbol" pitchFamily="18" charset="2"/>
              </a:rPr>
              <a:t> P(não defeituosa)</a:t>
            </a:r>
          </a:p>
          <a:p>
            <a:pPr>
              <a:defRPr/>
            </a:pPr>
            <a:r>
              <a:rPr kumimoji="1" lang="pt-BR" sz="2000" smtClean="0">
                <a:latin typeface="+mj-lt"/>
                <a:sym typeface="Symbol" pitchFamily="18" charset="2"/>
              </a:rPr>
              <a:t>P(Y=2) = 3/7 </a:t>
            </a:r>
            <a:r>
              <a:rPr kumimoji="1" lang="pt-BR" sz="2000" smtClean="0">
                <a:sym typeface="Symbol" pitchFamily="18" charset="2"/>
              </a:rPr>
              <a:t> </a:t>
            </a:r>
            <a:r>
              <a:rPr kumimoji="1" lang="pt-BR" sz="2000" smtClean="0">
                <a:latin typeface="+mj-lt"/>
                <a:sym typeface="Symbol" pitchFamily="18" charset="2"/>
              </a:rPr>
              <a:t>3/7</a:t>
            </a:r>
            <a:r>
              <a:rPr kumimoji="1" lang="pt-BR" sz="2000" smtClean="0">
                <a:sym typeface="Symbol" pitchFamily="18" charset="2"/>
              </a:rPr>
              <a:t> </a:t>
            </a:r>
            <a:r>
              <a:rPr kumimoji="1" lang="pt-BR" sz="2000" smtClean="0">
                <a:latin typeface="+mj-lt"/>
                <a:sym typeface="Symbol" pitchFamily="18" charset="2"/>
              </a:rPr>
              <a:t> 4/7</a:t>
            </a:r>
          </a:p>
          <a:p>
            <a:pPr>
              <a:defRPr/>
            </a:pPr>
            <a:r>
              <a:rPr kumimoji="1" lang="pt-BR" sz="2000" smtClean="0">
                <a:latin typeface="+mj-lt"/>
                <a:sym typeface="Symbol" pitchFamily="18" charset="2"/>
              </a:rPr>
              <a:t>P(Y=2) = (3/7)² </a:t>
            </a:r>
            <a:r>
              <a:rPr kumimoji="1" lang="pt-BR" sz="2000" smtClean="0">
                <a:sym typeface="Symbol" pitchFamily="18" charset="2"/>
              </a:rPr>
              <a:t></a:t>
            </a:r>
            <a:r>
              <a:rPr kumimoji="1" lang="pt-BR" sz="2000" smtClean="0">
                <a:latin typeface="+mj-lt"/>
                <a:sym typeface="Symbol" pitchFamily="18" charset="2"/>
              </a:rPr>
              <a:t> 4/7</a:t>
            </a:r>
            <a:endParaRPr kumimoji="1" lang="pt-BR" sz="2000"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01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Geométrica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 smtClean="0"/>
                  <a:t>Considerando uma sequência de Ensaios de Bernoulli, a Distribuição Geométrica pode ser vista como a probabilidade de ocorrer </a:t>
                </a:r>
                <a:r>
                  <a:rPr lang="pt-BR" sz="2400" i="1" dirty="0" smtClean="0"/>
                  <a:t>k</a:t>
                </a:r>
                <a:r>
                  <a:rPr lang="pt-BR" sz="2400" dirty="0" smtClean="0"/>
                  <a:t> ensaios até que haja o primeiro sucesso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endParaRPr lang="pt-BR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𝑝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366840" y="4797152"/>
            <a:ext cx="24384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X </a:t>
            </a:r>
            <a:r>
              <a:rPr lang="en-US" dirty="0">
                <a:latin typeface="+mj-lt"/>
                <a:sym typeface="Symbol" pitchFamily="18" charset="2"/>
              </a:rPr>
              <a:t> </a:t>
            </a:r>
            <a:r>
              <a:rPr lang="en-US" dirty="0" smtClean="0">
                <a:latin typeface="+mj-lt"/>
                <a:sym typeface="Symbol" pitchFamily="18" charset="2"/>
              </a:rPr>
              <a:t>G(p</a:t>
            </a:r>
            <a:r>
              <a:rPr lang="en-US" dirty="0">
                <a:latin typeface="+mj-lt"/>
                <a:sym typeface="Symbol" pitchFamily="18" charset="2"/>
              </a:rPr>
              <a:t>)</a:t>
            </a:r>
            <a:endParaRPr lang="pt-BR" dirty="0">
              <a:latin typeface="+mj-lt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44924" y="3284984"/>
            <a:ext cx="3841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Função de Probabilidade:</a:t>
            </a:r>
          </a:p>
        </p:txBody>
      </p:sp>
    </p:spTree>
    <p:extLst>
      <p:ext uri="{BB962C8B-B14F-4D97-AF65-F5344CB8AC3E}">
        <p14:creationId xmlns:p14="http://schemas.microsoft.com/office/powerpoint/2010/main" val="170358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Geométrica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 smtClean="0"/>
                  <a:t>Observe que:</a:t>
                </a:r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pt-BR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pt-BR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pt-BR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pt-BR" sz="2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297117" y="4865390"/>
                <a:ext cx="1656184" cy="1152128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/>
              <a:p>
                <a:pPr marL="36576" marR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17" y="4865390"/>
                <a:ext cx="1656184" cy="115212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808073" y="4865390"/>
                <a:ext cx="2088232" cy="1152128"/>
              </a:xfrm>
              <a:prstGeom prst="rect">
                <a:avLst/>
              </a:prstGeom>
            </p:spPr>
            <p:txBody>
              <a:bodyPr vert="horz" wrap="none" lIns="182880" tIns="0" rtlCol="0">
                <a:noAutofit/>
              </a:bodyPr>
              <a:lstStyle/>
              <a:p>
                <a:pPr marL="36576" marR="0" indent="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2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𝑉𝑎𝑟</m:t>
                      </m:r>
                      <m:d>
                        <m:d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pt-B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pt-BR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pt-BR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kumimoji="0" lang="pt-BR" sz="20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73" y="4865390"/>
                <a:ext cx="2088232" cy="11521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57613" y="4413548"/>
            <a:ext cx="2335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+mj-lt"/>
              </a:rPr>
              <a:t>Valor Esperado</a:t>
            </a:r>
            <a:endParaRPr lang="pt-BR" b="1" dirty="0">
              <a:latin typeface="+mj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04772" y="4403725"/>
            <a:ext cx="1494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 dirty="0">
                <a:latin typeface="+mj-lt"/>
              </a:rPr>
              <a:t>Variância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24128" y="3419708"/>
            <a:ext cx="26632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dirty="0" smtClean="0">
                <a:latin typeface="+mj-lt"/>
              </a:rPr>
              <a:t>(progressão geométrica)</a:t>
            </a:r>
            <a:endParaRPr 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 smtClean="0"/>
                  <a:t>Uma linha de produção possui probabilidade de 0,01 de produzir uma peça defeituosa. Sabendo que a produção é interrompida para regulagem toda vez que uma peça defeituosa é produzida, estude o comportamento da probabilidade em função da quantidade de peças produzidas antes de ocorrer a primeira defeituosa.</a:t>
                </a:r>
              </a:p>
              <a:p>
                <a:endParaRPr lang="pt-BR" sz="2400" dirty="0"/>
              </a:p>
              <a:p>
                <a:pPr marL="347663" lvl="1" indent="0">
                  <a:buNone/>
                </a:pPr>
                <a:r>
                  <a:rPr lang="pt-BR" sz="2000" dirty="0" smtClean="0"/>
                  <a:t>Q ~ quantidade de peças boas produzidas antes de uma defeituosa</a:t>
                </a:r>
              </a:p>
              <a:p>
                <a:pPr marL="347663" lvl="1" indent="0">
                  <a:buNone/>
                </a:pPr>
                <a:endParaRPr lang="pt-BR" sz="2000" dirty="0" smtClean="0"/>
              </a:p>
              <a:p>
                <a:pPr marL="3476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=0,01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0,99</m:t>
                          </m:r>
                        </m:e>
                        <m: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,     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=0,1,2,…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9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to 13"/>
          <p:cNvCxnSpPr/>
          <p:nvPr/>
        </p:nvCxnSpPr>
        <p:spPr>
          <a:xfrm>
            <a:off x="1320604" y="2348880"/>
            <a:ext cx="155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1320604" y="2996952"/>
            <a:ext cx="155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1320604" y="3645024"/>
            <a:ext cx="155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1320604" y="4293096"/>
            <a:ext cx="155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1320604" y="4941168"/>
            <a:ext cx="155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475656" y="2178412"/>
            <a:ext cx="0" cy="35548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108891"/>
              </p:ext>
            </p:extLst>
          </p:nvPr>
        </p:nvGraphicFramePr>
        <p:xfrm>
          <a:off x="539552" y="2132856"/>
          <a:ext cx="7920879" cy="401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428596" y="1285860"/>
            <a:ext cx="43195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Função de Probabilidade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0000" y="1809080"/>
            <a:ext cx="901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800" dirty="0" smtClean="0">
                <a:latin typeface="+mj-lt"/>
              </a:rPr>
              <a:t>P(Q=k)</a:t>
            </a:r>
            <a:endParaRPr lang="pt-BR" sz="1800" dirty="0">
              <a:latin typeface="+mj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4103" y="544522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800" dirty="0" smtClean="0">
                <a:latin typeface="+mj-lt"/>
              </a:rPr>
              <a:t>k</a:t>
            </a:r>
            <a:endParaRPr lang="pt-BR" sz="1800" dirty="0">
              <a:latin typeface="+mj-lt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1320604" y="5589240"/>
            <a:ext cx="706349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2016000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255577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059832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363589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V="1">
            <a:off x="4139952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471601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5220072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579613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687625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380312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7956376" y="5589240"/>
            <a:ext cx="0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de Poisson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Carros que passam por um cruzamento por minuto, durante uma certa hora do dia.</a:t>
            </a:r>
          </a:p>
          <a:p>
            <a:endParaRPr lang="pt-BR" sz="2400" dirty="0" smtClean="0"/>
          </a:p>
          <a:p>
            <a:r>
              <a:rPr lang="pt-BR" sz="2400" dirty="0" smtClean="0"/>
              <a:t>Erros tipográficos por página, em um material impresso.</a:t>
            </a:r>
          </a:p>
          <a:p>
            <a:endParaRPr lang="pt-BR" sz="2400" dirty="0" smtClean="0"/>
          </a:p>
          <a:p>
            <a:r>
              <a:rPr lang="pt-BR" sz="2400" dirty="0" smtClean="0"/>
              <a:t>Problemas de filas de espera (pacotes perdidos em roteadores, por exemplo)</a:t>
            </a:r>
          </a:p>
          <a:p>
            <a:endParaRPr lang="pt-BR" sz="2400" dirty="0" smtClean="0"/>
          </a:p>
          <a:p>
            <a:r>
              <a:rPr lang="pt-BR" sz="2400" dirty="0" smtClean="0"/>
              <a:t>Defeitos por unidade (m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, m, </a:t>
            </a:r>
            <a:r>
              <a:rPr lang="pt-BR" sz="2400" dirty="0" err="1" smtClean="0"/>
              <a:t>etc</a:t>
            </a:r>
            <a:r>
              <a:rPr lang="pt-BR" sz="2400" dirty="0" smtClean="0"/>
              <a:t>) por peça fabricada</a:t>
            </a:r>
          </a:p>
          <a:p>
            <a:endParaRPr lang="pt-BR" sz="2400" dirty="0" smtClean="0"/>
          </a:p>
          <a:p>
            <a:r>
              <a:rPr lang="pt-BR" sz="2400" dirty="0" smtClean="0"/>
              <a:t>Mortes por ataque de coração por ano, numa cidade.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de Poisson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Representa a distribuição de probabilidade de uma variável aleatória que registra o número de ocorrências sobre um intervalo de tempo ou espaço específicos.</a:t>
            </a:r>
          </a:p>
          <a:p>
            <a:endParaRPr lang="pt-BR" smtClean="0"/>
          </a:p>
          <a:p>
            <a:r>
              <a:rPr lang="pt-BR" smtClean="0"/>
              <a:t>Propriedades do experimento Poisson:</a:t>
            </a:r>
          </a:p>
          <a:p>
            <a:pPr lvl="1">
              <a:buClr>
                <a:schemeClr val="tx1"/>
              </a:buClr>
            </a:pPr>
            <a:r>
              <a:rPr lang="pt-BR" smtClean="0"/>
              <a:t>A probabilidade de uma ocorrência é a mesma para quaisquer dois intervalos de tempo.</a:t>
            </a:r>
          </a:p>
          <a:p>
            <a:pPr lvl="1">
              <a:buClr>
                <a:schemeClr val="tx1"/>
              </a:buClr>
            </a:pPr>
            <a:r>
              <a:rPr lang="pt-BR" smtClean="0"/>
              <a:t>A ocorrência ou não ocorrência em qualquer intervalo é independente da ocorrência ou não-ocorrência em qualquer outro intervalo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Distribuição de Bernoulli</a:t>
            </a:r>
          </a:p>
        </p:txBody>
      </p:sp>
      <p:grpSp>
        <p:nvGrpSpPr>
          <p:cNvPr id="16387" name="Grupo 23"/>
          <p:cNvGrpSpPr>
            <a:grpSpLocks/>
          </p:cNvGrpSpPr>
          <p:nvPr/>
        </p:nvGrpSpPr>
        <p:grpSpPr bwMode="auto">
          <a:xfrm>
            <a:off x="1143000" y="3214687"/>
            <a:ext cx="2943225" cy="1857375"/>
            <a:chOff x="928663" y="3214687"/>
            <a:chExt cx="2943230" cy="1857389"/>
          </a:xfrm>
        </p:grpSpPr>
        <p:sp>
          <p:nvSpPr>
            <p:cNvPr id="123909" name="AutoShape 5"/>
            <p:cNvSpPr>
              <a:spLocks noChangeArrowheads="1"/>
            </p:cNvSpPr>
            <p:nvPr/>
          </p:nvSpPr>
          <p:spPr bwMode="auto">
            <a:xfrm>
              <a:off x="928663" y="3214687"/>
              <a:ext cx="2943230" cy="185738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 dirty="0">
                <a:latin typeface="+mj-lt"/>
              </a:endParaRPr>
            </a:p>
          </p:txBody>
        </p:sp>
        <p:grpSp>
          <p:nvGrpSpPr>
            <p:cNvPr id="16395" name="Group 6"/>
            <p:cNvGrpSpPr>
              <a:grpSpLocks/>
            </p:cNvGrpSpPr>
            <p:nvPr/>
          </p:nvGrpSpPr>
          <p:grpSpPr bwMode="auto">
            <a:xfrm>
              <a:off x="2000234" y="4143381"/>
              <a:ext cx="584200" cy="788988"/>
              <a:chOff x="2369" y="2736"/>
              <a:chExt cx="368" cy="497"/>
            </a:xfrm>
          </p:grpSpPr>
          <p:pic>
            <p:nvPicPr>
              <p:cNvPr id="16404" name="Picture 7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12" name="Oval 8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PT" sz="1400">
                  <a:latin typeface="+mj-lt"/>
                </a:endParaRPr>
              </a:p>
            </p:txBody>
          </p:sp>
        </p:grpSp>
        <p:grpSp>
          <p:nvGrpSpPr>
            <p:cNvPr id="16396" name="Group 9"/>
            <p:cNvGrpSpPr>
              <a:grpSpLocks/>
            </p:cNvGrpSpPr>
            <p:nvPr/>
          </p:nvGrpSpPr>
          <p:grpSpPr bwMode="auto">
            <a:xfrm>
              <a:off x="1071539" y="4000505"/>
              <a:ext cx="584200" cy="788988"/>
              <a:chOff x="2369" y="2736"/>
              <a:chExt cx="368" cy="497"/>
            </a:xfrm>
          </p:grpSpPr>
          <p:pic>
            <p:nvPicPr>
              <p:cNvPr id="16402" name="Picture 10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15" name="Oval 11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PT" sz="1400">
                  <a:latin typeface="+mj-lt"/>
                </a:endParaRPr>
              </a:p>
            </p:txBody>
          </p:sp>
        </p:grpSp>
        <p:grpSp>
          <p:nvGrpSpPr>
            <p:cNvPr id="16397" name="Group 12"/>
            <p:cNvGrpSpPr>
              <a:grpSpLocks/>
            </p:cNvGrpSpPr>
            <p:nvPr/>
          </p:nvGrpSpPr>
          <p:grpSpPr bwMode="auto">
            <a:xfrm>
              <a:off x="1500168" y="3714754"/>
              <a:ext cx="584200" cy="788988"/>
              <a:chOff x="2369" y="2736"/>
              <a:chExt cx="368" cy="497"/>
            </a:xfrm>
          </p:grpSpPr>
          <p:pic>
            <p:nvPicPr>
              <p:cNvPr id="16400" name="Picture 13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918" name="Oval 14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PT" sz="1400">
                  <a:latin typeface="+mj-lt"/>
                </a:endParaRPr>
              </a:p>
            </p:txBody>
          </p:sp>
        </p:grpSp>
        <p:pic>
          <p:nvPicPr>
            <p:cNvPr id="16398" name="Picture 15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6052" y="3714755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9" name="Picture 16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86116" y="4000503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533400" y="1701800"/>
            <a:ext cx="5145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b="1" dirty="0">
                <a:latin typeface="+mj-lt"/>
              </a:rPr>
              <a:t>Uma lâmpada é escolhida ao acaso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5257800" y="2773363"/>
            <a:ext cx="185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kumimoji="1" lang="pt-PT" sz="1400">
              <a:latin typeface="+mj-lt"/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5000625" y="2357438"/>
            <a:ext cx="3500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dirty="0">
                <a:latin typeface="+mj-lt"/>
              </a:rPr>
              <a:t>Sucesso:</a:t>
            </a:r>
          </a:p>
          <a:p>
            <a:pPr>
              <a:defRPr/>
            </a:pPr>
            <a:r>
              <a:rPr kumimoji="1" lang="pt-BR" b="1" dirty="0">
                <a:latin typeface="+mj-lt"/>
              </a:rPr>
              <a:t>A lâmpada é defeituosa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4429125" y="3357563"/>
            <a:ext cx="4286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latin typeface="+mj-lt"/>
              </a:rPr>
              <a:t>X = 0 se a lâmpada não é defeituosa</a:t>
            </a:r>
          </a:p>
          <a:p>
            <a:pPr>
              <a:defRPr/>
            </a:pPr>
            <a:r>
              <a:rPr kumimoji="1" lang="pt-BR" sz="2000" dirty="0">
                <a:latin typeface="+mj-lt"/>
              </a:rPr>
              <a:t>X = 1 se a lâmpada é defeituosa</a:t>
            </a:r>
          </a:p>
          <a:p>
            <a:pPr>
              <a:defRPr/>
            </a:pPr>
            <a:endParaRPr kumimoji="1" lang="pt-BR" sz="2000" dirty="0">
              <a:latin typeface="+mj-lt"/>
            </a:endParaRPr>
          </a:p>
          <a:p>
            <a:pPr>
              <a:defRPr/>
            </a:pPr>
            <a:r>
              <a:rPr kumimoji="1" lang="pt-BR" sz="2000" dirty="0">
                <a:latin typeface="+mj-lt"/>
              </a:rPr>
              <a:t>P(X=1</a:t>
            </a:r>
            <a:r>
              <a:rPr kumimoji="1" lang="pt-BR" sz="2000" dirty="0" smtClean="0">
                <a:latin typeface="+mj-lt"/>
              </a:rPr>
              <a:t>) = </a:t>
            </a:r>
            <a:r>
              <a:rPr kumimoji="1" lang="pt-BR" sz="2000" dirty="0">
                <a:latin typeface="+mj-lt"/>
              </a:rPr>
              <a:t>3/5</a:t>
            </a:r>
          </a:p>
          <a:p>
            <a:pPr>
              <a:defRPr/>
            </a:pPr>
            <a:r>
              <a:rPr kumimoji="1" lang="pt-BR" sz="2000" dirty="0">
                <a:latin typeface="+mj-lt"/>
              </a:rPr>
              <a:t>P(X=0</a:t>
            </a:r>
            <a:r>
              <a:rPr kumimoji="1" lang="pt-BR" sz="2000" dirty="0" smtClean="0">
                <a:latin typeface="+mj-lt"/>
              </a:rPr>
              <a:t>) = </a:t>
            </a:r>
            <a:r>
              <a:rPr kumimoji="1" lang="pt-BR" sz="2000" dirty="0">
                <a:latin typeface="+mj-lt"/>
              </a:rPr>
              <a:t>2/5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1071563" y="2571750"/>
            <a:ext cx="2820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dirty="0">
                <a:latin typeface="+mj-lt"/>
              </a:rPr>
              <a:t>Ensaio de Bernoulli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1071563" y="5286375"/>
            <a:ext cx="3389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latin typeface="+mj-lt"/>
              </a:rPr>
              <a:t>Número de ensaios 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Função de Probabilidade de Poisson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idx="1"/>
          </p:nvPr>
        </p:nvSpPr>
        <p:spPr>
          <a:xfrm>
            <a:off x="428625" y="1285875"/>
            <a:ext cx="8378825" cy="4714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BR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pt-BR" sz="36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Uma </a:t>
            </a:r>
            <a:r>
              <a:rPr lang="en-US" sz="2400" dirty="0" err="1" smtClean="0"/>
              <a:t>variável</a:t>
            </a:r>
            <a:r>
              <a:rPr lang="en-US" sz="2400" dirty="0" smtClean="0"/>
              <a:t> </a:t>
            </a:r>
            <a:r>
              <a:rPr lang="en-US" sz="2400" dirty="0" err="1" smtClean="0"/>
              <a:t>aleatória</a:t>
            </a:r>
            <a:r>
              <a:rPr lang="en-US" sz="2400" dirty="0" smtClean="0"/>
              <a:t> de Poisson </a:t>
            </a:r>
            <a:r>
              <a:rPr lang="en-US" sz="2400" dirty="0" err="1" smtClean="0"/>
              <a:t>não</a:t>
            </a:r>
            <a:r>
              <a:rPr lang="en-US" sz="2400" dirty="0" smtClean="0"/>
              <a:t> tem </a:t>
            </a:r>
            <a:r>
              <a:rPr lang="en-US" sz="2400" dirty="0" err="1" smtClean="0"/>
              <a:t>limites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x = 0,1,2,3,…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P(x) = a </a:t>
            </a:r>
            <a:r>
              <a:rPr lang="en-US" sz="2400" dirty="0" err="1" smtClean="0"/>
              <a:t>probabilidade</a:t>
            </a:r>
            <a:r>
              <a:rPr lang="en-US" sz="2400" dirty="0" smtClean="0"/>
              <a:t> de x </a:t>
            </a:r>
            <a:r>
              <a:rPr lang="en-US" sz="2400" dirty="0" err="1" smtClean="0"/>
              <a:t>ocorrências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intervalo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= valor </a:t>
            </a:r>
            <a:r>
              <a:rPr lang="en-US" sz="2400" dirty="0" err="1" smtClean="0">
                <a:sym typeface="Symbol" pitchFamily="18" charset="2"/>
              </a:rPr>
              <a:t>esperado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ou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número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médio</a:t>
            </a:r>
            <a:r>
              <a:rPr lang="en-US" sz="2400" dirty="0" smtClean="0">
                <a:sym typeface="Symbol" pitchFamily="18" charset="2"/>
              </a:rPr>
              <a:t> de </a:t>
            </a:r>
            <a:r>
              <a:rPr lang="en-US" sz="2400" dirty="0" err="1" smtClean="0">
                <a:sym typeface="Symbol" pitchFamily="18" charset="2"/>
              </a:rPr>
              <a:t>ocorrências</a:t>
            </a:r>
            <a:r>
              <a:rPr lang="en-US" sz="2400" dirty="0" smtClean="0">
                <a:sym typeface="Symbol" pitchFamily="18" charset="2"/>
              </a:rPr>
              <a:t>  </a:t>
            </a:r>
            <a:r>
              <a:rPr lang="en-US" sz="2400" dirty="0" err="1" smtClean="0">
                <a:sym typeface="Symbol" pitchFamily="18" charset="2"/>
              </a:rPr>
              <a:t>em</a:t>
            </a:r>
            <a:r>
              <a:rPr lang="en-US" sz="2400" dirty="0" smtClean="0">
                <a:sym typeface="Symbol" pitchFamily="18" charset="2"/>
              </a:rPr>
              <a:t> um </a:t>
            </a:r>
            <a:r>
              <a:rPr lang="en-US" sz="2400" dirty="0" err="1" smtClean="0"/>
              <a:t>intervalo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1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 = 2,71828 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Valor esperado: E(X) =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pt-BR" dirty="0" smtClean="0"/>
              <a:t> </a:t>
            </a:r>
          </a:p>
          <a:p>
            <a:pPr>
              <a:lnSpc>
                <a:spcPct val="90000"/>
              </a:lnSpc>
            </a:pPr>
            <a:endParaRPr lang="pt-BR" sz="1000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Variância: Var(X)= </a:t>
            </a:r>
            <a:r>
              <a:rPr lang="en-US" sz="2400" dirty="0" smtClean="0">
                <a:sym typeface="Symbol" pitchFamily="18" charset="2"/>
              </a:rPr>
              <a:t></a:t>
            </a:r>
            <a:endParaRPr lang="pt-BR" sz="2400" dirty="0" smtClean="0">
              <a:sym typeface="Symbol" pitchFamily="18" charset="2"/>
            </a:endParaRPr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786188" y="1357313"/>
            <a:ext cx="21336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dirty="0"/>
              <a:t>X </a:t>
            </a:r>
            <a:r>
              <a:rPr lang="en-US" dirty="0">
                <a:sym typeface="Symbol" pitchFamily="18" charset="2"/>
              </a:rPr>
              <a:t> P(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dirty="0">
                <a:sym typeface="Symbol" pitchFamily="18" charset="2"/>
              </a:rPr>
              <a:t>)</a:t>
            </a:r>
            <a:endParaRPr lang="pt-BR" dirty="0">
              <a:sym typeface="Symbol" pitchFamily="18" charset="2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928688" y="1357313"/>
          <a:ext cx="186531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ção" r:id="rId3" imgW="876240" imgH="419040" progId="Equation.3">
                  <p:embed/>
                </p:oleObj>
              </mc:Choice>
              <mc:Fallback>
                <p:oleObj name="Equação" r:id="rId3" imgW="876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7313"/>
                        <a:ext cx="186531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Suponha que é observado o número de chegadas a uma caixa  automática de um banco durante um período de 15 minutos.</a:t>
            </a:r>
          </a:p>
          <a:p>
            <a:endParaRPr lang="pt-BR" sz="2400" smtClean="0"/>
          </a:p>
          <a:p>
            <a:r>
              <a:rPr lang="pt-BR" sz="2400" smtClean="0"/>
              <a:t>A probabilidade de um carro chegar é a mesma para quaisquer dois períodos de tempo de igual cumprimento.</a:t>
            </a:r>
          </a:p>
          <a:p>
            <a:endParaRPr lang="pt-BR" sz="2400" smtClean="0"/>
          </a:p>
          <a:p>
            <a:r>
              <a:rPr lang="pt-BR" sz="2400" smtClean="0"/>
              <a:t>A chegada ou não chegada de um carro em qualquer período de tempo é independente da chegada ou não chegada de um outro carro em qualquer outro período de tempo.</a:t>
            </a:r>
          </a:p>
          <a:p>
            <a:endParaRPr lang="pt-BR" smtClean="0"/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28625" y="142875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latin typeface="+mj-lt"/>
              </a:rPr>
              <a:t>Suponha que o número médio de carros que chegam no </a:t>
            </a:r>
          </a:p>
          <a:p>
            <a:pPr>
              <a:defRPr/>
            </a:pPr>
            <a:r>
              <a:rPr lang="pt-BR">
                <a:latin typeface="+mj-lt"/>
              </a:rPr>
              <a:t>período de 15 minutos é 10, então 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28638" y="2324100"/>
          <a:ext cx="32988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ção" r:id="rId3" imgW="1549080" imgH="419040" progId="Equation.3">
                  <p:embed/>
                </p:oleObj>
              </mc:Choice>
              <mc:Fallback>
                <p:oleObj name="Equação" r:id="rId3" imgW="15490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324100"/>
                        <a:ext cx="3298825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90538" y="3257550"/>
            <a:ext cx="815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>
                <a:latin typeface="+mj-lt"/>
              </a:rPr>
              <a:t>X: número de carros que chegam em qualquer período de 15 minutos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23863" y="4324350"/>
            <a:ext cx="65992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+mj-lt"/>
              </a:rPr>
              <a:t>A probabilidade  de 5 chegadas em 15 minutos</a:t>
            </a:r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936429"/>
              </p:ext>
            </p:extLst>
          </p:nvPr>
        </p:nvGraphicFramePr>
        <p:xfrm>
          <a:off x="660400" y="4913313"/>
          <a:ext cx="341153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ção" r:id="rId5" imgW="1777680" imgH="419040" progId="Equation.3">
                  <p:embed/>
                </p:oleObj>
              </mc:Choice>
              <mc:Fallback>
                <p:oleObj name="Equação" r:id="rId5" imgW="17776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913313"/>
                        <a:ext cx="341153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519613" y="56959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E(X) = 10 e </a:t>
            </a:r>
            <a:r>
              <a:rPr lang="en-US" dirty="0" err="1">
                <a:latin typeface="+mj-lt"/>
              </a:rPr>
              <a:t>Var</a:t>
            </a:r>
            <a:r>
              <a:rPr lang="en-US" dirty="0">
                <a:latin typeface="+mj-lt"/>
              </a:rPr>
              <a:t>(X) = 10 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Hipergeométrica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/>
              <a:t>De maneira semelhante à distribuição binomial, a distribuição hipergeométrica:</a:t>
            </a:r>
          </a:p>
          <a:p>
            <a:pPr marL="0" indent="0">
              <a:buNone/>
            </a:pPr>
            <a:endParaRPr lang="pt-BR" sz="2000" dirty="0"/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/>
              <a:t>O experimento </a:t>
            </a:r>
            <a:r>
              <a:rPr lang="pt-BR" sz="2000" dirty="0" smtClean="0"/>
              <a:t>é composto por </a:t>
            </a:r>
            <a:r>
              <a:rPr lang="pt-BR" sz="2000" i="1" dirty="0" smtClean="0"/>
              <a:t>r</a:t>
            </a:r>
            <a:r>
              <a:rPr lang="pt-BR" sz="2000" dirty="0" smtClean="0"/>
              <a:t> ensaios idênticos</a:t>
            </a:r>
            <a:r>
              <a:rPr lang="pt-BR" sz="2000" dirty="0"/>
              <a:t>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/>
              <a:t>O conjunto é composto por dois tipos de objetos (ou seja, dois resultados são possíveis);</a:t>
            </a:r>
            <a:endParaRPr lang="pt-BR" sz="2000" dirty="0"/>
          </a:p>
          <a:p>
            <a:pPr marL="457200" indent="-457200">
              <a:buFontTx/>
              <a:buAutoNum type="arabicPeriod"/>
              <a:defRPr/>
            </a:pPr>
            <a:r>
              <a:rPr lang="pt-BR" sz="2000" b="1" dirty="0" smtClean="0"/>
              <a:t>Não há reposição (os ensaios passam a ser dependentes)</a:t>
            </a:r>
            <a:r>
              <a:rPr lang="pt-BR" sz="2000" dirty="0" smtClean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19672" y="4220785"/>
            <a:ext cx="1800200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Binomial</a:t>
            </a:r>
            <a:endParaRPr lang="pt-BR" sz="1600" dirty="0"/>
          </a:p>
        </p:txBody>
      </p:sp>
      <p:sp>
        <p:nvSpPr>
          <p:cNvPr id="5" name="Retângulo 4"/>
          <p:cNvSpPr/>
          <p:nvPr/>
        </p:nvSpPr>
        <p:spPr>
          <a:xfrm>
            <a:off x="1619672" y="5301208"/>
            <a:ext cx="1800200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Hipergeométrica</a:t>
            </a:r>
            <a:endParaRPr lang="pt-BR" sz="1600" dirty="0"/>
          </a:p>
        </p:txBody>
      </p:sp>
      <p:sp>
        <p:nvSpPr>
          <p:cNvPr id="6" name="Seta para a direita 5"/>
          <p:cNvSpPr/>
          <p:nvPr/>
        </p:nvSpPr>
        <p:spPr>
          <a:xfrm>
            <a:off x="3779912" y="4374976"/>
            <a:ext cx="93610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779912" y="5445224"/>
            <a:ext cx="936104" cy="2880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07220" y="4165049"/>
            <a:ext cx="2449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dirty="0" smtClean="0">
                <a:latin typeface="+mj-lt"/>
              </a:rPr>
              <a:t>Ensaios de Bernoulli</a:t>
            </a:r>
            <a:br>
              <a:rPr lang="pt-BR" sz="2000" dirty="0" smtClean="0">
                <a:latin typeface="+mj-lt"/>
              </a:rPr>
            </a:br>
            <a:r>
              <a:rPr lang="pt-BR" sz="2000" b="1" dirty="0" smtClean="0">
                <a:latin typeface="+mj-lt"/>
              </a:rPr>
              <a:t>com reposição</a:t>
            </a:r>
            <a:endParaRPr lang="pt-BR" sz="2000" b="1" dirty="0"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07219" y="5235297"/>
            <a:ext cx="2449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2000" dirty="0" smtClean="0">
                <a:latin typeface="+mj-lt"/>
              </a:rPr>
              <a:t>Ensaios de Bernoulli</a:t>
            </a:r>
            <a:br>
              <a:rPr lang="pt-BR" sz="2000" dirty="0" smtClean="0">
                <a:latin typeface="+mj-lt"/>
              </a:rPr>
            </a:br>
            <a:r>
              <a:rPr lang="pt-BR" sz="2000" b="1" dirty="0" smtClean="0">
                <a:latin typeface="+mj-lt"/>
              </a:rPr>
              <a:t>sem reposição</a:t>
            </a:r>
            <a:endParaRPr lang="pt-B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1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Hipergeométrica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32248" y="3861048"/>
            <a:ext cx="457200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latin typeface="+mj-lt"/>
              </a:rPr>
              <a:t>P(001) = 4/7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3/6</a:t>
            </a:r>
            <a:r>
              <a:rPr kumimoji="1" lang="en-US" sz="2000" dirty="0" smtClean="0">
                <a:latin typeface="+mj-lt"/>
              </a:rPr>
              <a:t>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</a:t>
            </a:r>
            <a:r>
              <a:rPr kumimoji="1" lang="en-US" sz="2000" dirty="0" smtClean="0">
                <a:latin typeface="+mj-lt"/>
              </a:rPr>
              <a:t>/5 </a:t>
            </a:r>
            <a:r>
              <a:rPr kumimoji="1" lang="en-US" sz="2000" dirty="0">
                <a:latin typeface="+mj-lt"/>
              </a:rPr>
              <a:t>= </a:t>
            </a:r>
            <a:r>
              <a:rPr kumimoji="1" lang="en-US" sz="2000" dirty="0" smtClean="0">
                <a:latin typeface="+mj-lt"/>
              </a:rPr>
              <a:t>36/210</a:t>
            </a:r>
            <a:endParaRPr kumimoji="1" lang="en-US" sz="2000" dirty="0">
              <a:latin typeface="+mj-lt"/>
            </a:endParaRPr>
          </a:p>
          <a:p>
            <a:pPr>
              <a:defRPr/>
            </a:pPr>
            <a:r>
              <a:rPr kumimoji="1" lang="en-US" sz="2000" dirty="0">
                <a:latin typeface="+mj-lt"/>
              </a:rPr>
              <a:t>P(010) = 4/7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3/6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3/5 </a:t>
            </a:r>
            <a:r>
              <a:rPr kumimoji="1" lang="en-US" sz="2000" dirty="0">
                <a:latin typeface="+mj-lt"/>
                <a:sym typeface="Symbol" pitchFamily="18" charset="2"/>
              </a:rPr>
              <a:t>=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36/210</a:t>
            </a:r>
            <a:endParaRPr kumimoji="1" lang="en-US" sz="2000" dirty="0">
              <a:latin typeface="+mj-lt"/>
              <a:sym typeface="Symbol" pitchFamily="18" charset="2"/>
            </a:endParaRP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P(100) = 3/7 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4/6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3/5 </a:t>
            </a:r>
            <a:r>
              <a:rPr kumimoji="1" lang="en-US" sz="2000" dirty="0">
                <a:latin typeface="+mj-lt"/>
                <a:sym typeface="Symbol" pitchFamily="18" charset="2"/>
              </a:rPr>
              <a:t>=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36/210</a:t>
            </a:r>
            <a:endParaRPr kumimoji="1" lang="en-US" sz="2000" dirty="0">
              <a:latin typeface="+mj-lt"/>
              <a:sym typeface="Symbol" pitchFamily="18" charset="2"/>
            </a:endParaRPr>
          </a:p>
          <a:p>
            <a:pPr>
              <a:defRPr/>
            </a:pPr>
            <a:endParaRPr kumimoji="1" lang="en-US" sz="2000" dirty="0">
              <a:latin typeface="+mj-lt"/>
              <a:sym typeface="Symbol" pitchFamily="18" charset="2"/>
            </a:endParaRP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P(001) + P(010) + P(100)</a:t>
            </a: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3 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36/210</a:t>
            </a:r>
            <a:endParaRPr kumimoji="1" lang="pt-BR" sz="2000" dirty="0">
              <a:latin typeface="+mj-lt"/>
              <a:sym typeface="Symbol" pitchFamily="18" charset="2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929062" y="1500188"/>
            <a:ext cx="4675385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dirty="0" smtClean="0">
                <a:latin typeface="+mj-lt"/>
              </a:rPr>
              <a:t>Qual é a probabilidade de se tirar uma lâmpada defeituosa em três ensaios </a:t>
            </a:r>
            <a:r>
              <a:rPr kumimoji="1" lang="pt-BR" b="1" dirty="0" smtClean="0">
                <a:latin typeface="+mj-lt"/>
              </a:rPr>
              <a:t>sem reposição</a:t>
            </a:r>
            <a:r>
              <a:rPr kumimoji="1" lang="pt-BR" dirty="0" smtClean="0">
                <a:latin typeface="+mj-lt"/>
              </a:rPr>
              <a:t>?</a:t>
            </a:r>
            <a:endParaRPr kumimoji="1" lang="pt-BR" dirty="0">
              <a:latin typeface="+mj-lt"/>
            </a:endParaRPr>
          </a:p>
        </p:txBody>
      </p:sp>
      <p:grpSp>
        <p:nvGrpSpPr>
          <p:cNvPr id="6" name="Grupo 25"/>
          <p:cNvGrpSpPr>
            <a:grpSpLocks/>
          </p:cNvGrpSpPr>
          <p:nvPr/>
        </p:nvGrpSpPr>
        <p:grpSpPr bwMode="auto">
          <a:xfrm>
            <a:off x="642938" y="1500188"/>
            <a:ext cx="3014662" cy="1919287"/>
            <a:chOff x="914400" y="1857364"/>
            <a:chExt cx="3014658" cy="1919299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9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7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5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11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63342" y="2860671"/>
            <a:ext cx="467538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Seja X o número de defeituosas</a:t>
            </a:r>
            <a:endParaRPr kumimoji="1" lang="pt-B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4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Hipergeométrica</a:t>
            </a:r>
            <a:endParaRPr lang="pt-BR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04056" y="2196671"/>
            <a:ext cx="4572000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P(001) + P(010) + P(100)</a:t>
            </a: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3 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36/210</a:t>
            </a:r>
          </a:p>
          <a:p>
            <a:pPr>
              <a:defRPr/>
            </a:pPr>
            <a:r>
              <a:rPr kumimoji="1" lang="en-US" sz="2000" dirty="0" smtClean="0">
                <a:latin typeface="+mj-lt"/>
                <a:sym typeface="Symbol" pitchFamily="18" charset="2"/>
              </a:rPr>
              <a:t>P(X=1) = 3 </a:t>
            </a:r>
            <a:r>
              <a:rPr kumimoji="1" lang="en-US" sz="2000" dirty="0">
                <a:sym typeface="Symbol" pitchFamily="18" charset="2"/>
              </a:rPr>
              <a:t> </a:t>
            </a:r>
            <a:r>
              <a:rPr kumimoji="1" lang="en-US" sz="2000" dirty="0" smtClean="0">
                <a:latin typeface="+mj-lt"/>
                <a:sym typeface="Symbol" pitchFamily="18" charset="2"/>
              </a:rPr>
              <a:t>6/35</a:t>
            </a:r>
            <a:endParaRPr kumimoji="1" lang="pt-BR" sz="2000" dirty="0">
              <a:latin typeface="+mj-lt"/>
              <a:sym typeface="Symbol" pitchFamily="18" charset="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37393" y="1556792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Seja  X o número de defeituosas</a:t>
            </a:r>
            <a:endParaRPr kumimoji="1" lang="pt-BR" sz="2000" dirty="0">
              <a:latin typeface="+mj-lt"/>
            </a:endParaRP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1964255" y="3442742"/>
            <a:ext cx="914400" cy="1071563"/>
          </a:xfrm>
          <a:prstGeom prst="downArrow">
            <a:avLst>
              <a:gd name="adj1" fmla="val 50000"/>
              <a:gd name="adj2" fmla="val 2708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grpSp>
        <p:nvGrpSpPr>
          <p:cNvPr id="25" name="Grupo 23"/>
          <p:cNvGrpSpPr>
            <a:grpSpLocks/>
          </p:cNvGrpSpPr>
          <p:nvPr/>
        </p:nvGrpSpPr>
        <p:grpSpPr bwMode="auto">
          <a:xfrm>
            <a:off x="5229745" y="1556792"/>
            <a:ext cx="3014663" cy="1919288"/>
            <a:chOff x="914400" y="1857364"/>
            <a:chExt cx="3014658" cy="1919299"/>
          </a:xfrm>
        </p:grpSpPr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27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38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28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36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29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34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30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959612" y="3980908"/>
                <a:ext cx="2923685" cy="2012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576" algn="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</a:rPr>
                            <m:t>𝑋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den>
                      </m:f>
                    </m:oMath>
                  </m:oMathPara>
                </a14:m>
                <a:endParaRPr lang="pt-BR" b="0" i="1" dirty="0" smtClean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2" y="3980908"/>
                <a:ext cx="2923685" cy="20120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4345632" y="4297677"/>
            <a:ext cx="4114800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3: número de lâmpadas def.</a:t>
            </a:r>
          </a:p>
          <a:p>
            <a:pPr>
              <a:defRPr/>
            </a:pPr>
            <a:r>
              <a:rPr kumimoji="1" lang="pt-BR" sz="2000" dirty="0" smtClean="0">
                <a:latin typeface="+mj-lt"/>
              </a:rPr>
              <a:t>1: número de “sucessos”</a:t>
            </a:r>
          </a:p>
          <a:p>
            <a:pPr>
              <a:defRPr/>
            </a:pPr>
            <a:r>
              <a:rPr kumimoji="1" lang="pt-BR" sz="2000" dirty="0" smtClean="0">
                <a:latin typeface="+mj-lt"/>
              </a:rPr>
              <a:t>4: número de lâmpadas não def.</a:t>
            </a:r>
          </a:p>
          <a:p>
            <a:pPr>
              <a:defRPr/>
            </a:pPr>
            <a:r>
              <a:rPr kumimoji="1" lang="pt-BR" sz="2000" dirty="0" smtClean="0">
                <a:latin typeface="+mj-lt"/>
              </a:rPr>
              <a:t>2: número de “fracassos”</a:t>
            </a:r>
          </a:p>
          <a:p>
            <a:pPr>
              <a:defRPr/>
            </a:pPr>
            <a:r>
              <a:rPr kumimoji="1" lang="pt-BR" sz="2000" dirty="0" smtClean="0">
                <a:latin typeface="+mj-lt"/>
              </a:rPr>
              <a:t>7: número total de lâmpadas</a:t>
            </a:r>
          </a:p>
          <a:p>
            <a:pPr>
              <a:defRPr/>
            </a:pPr>
            <a:r>
              <a:rPr kumimoji="1" lang="pt-BR" sz="2000" dirty="0" smtClean="0">
                <a:latin typeface="+mj-lt"/>
              </a:rPr>
              <a:t>3: número total de ensaios</a:t>
            </a:r>
            <a:endParaRPr kumimoji="1" lang="pt-BR" sz="2000" dirty="0">
              <a:latin typeface="+mj-lt"/>
            </a:endParaRPr>
          </a:p>
        </p:txBody>
      </p:sp>
      <p:sp>
        <p:nvSpPr>
          <p:cNvPr id="43" name="Chave esquerda 42"/>
          <p:cNvSpPr/>
          <p:nvPr/>
        </p:nvSpPr>
        <p:spPr>
          <a:xfrm>
            <a:off x="3883297" y="4221087"/>
            <a:ext cx="543026" cy="2011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1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Hipergeométrica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500063" y="3225502"/>
                <a:ext cx="6240234" cy="2592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2000" dirty="0" smtClean="0">
                    <a:latin typeface="+mj-lt"/>
                  </a:rPr>
                  <a:t>onde: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𝑃</m:t>
                    </m:r>
                    <m:r>
                      <a:rPr lang="pt-BR" sz="2000" i="1" dirty="0" smtClean="0">
                        <a:latin typeface="Cambria Math"/>
                      </a:rPr>
                      <m:t>(</m:t>
                    </m:r>
                    <m:r>
                      <a:rPr lang="pt-BR" sz="2000" i="1" dirty="0" smtClean="0">
                        <a:latin typeface="Cambria Math"/>
                      </a:rPr>
                      <m:t>𝑋</m:t>
                    </m:r>
                    <m:r>
                      <a:rPr lang="pt-BR" sz="2000" i="1" dirty="0" smtClean="0">
                        <a:latin typeface="Cambria Math"/>
                      </a:rPr>
                      <m:t>=</m:t>
                    </m:r>
                    <m:r>
                      <a:rPr lang="pt-BR" sz="2000" i="1" dirty="0" smtClean="0">
                        <a:latin typeface="Cambria Math"/>
                      </a:rPr>
                      <m:t>𝑥</m:t>
                    </m:r>
                    <m:r>
                      <a:rPr lang="pt-BR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000" dirty="0" smtClean="0">
                    <a:latin typeface="+mj-lt"/>
                  </a:rPr>
                  <a:t>: a probabilidade de </a:t>
                </a:r>
                <a:r>
                  <a:rPr lang="pt-BR" sz="2000" i="1" dirty="0" smtClean="0">
                    <a:latin typeface="+mj-lt"/>
                  </a:rPr>
                  <a:t>x</a:t>
                </a:r>
                <a:r>
                  <a:rPr lang="pt-BR" sz="2000" dirty="0" smtClean="0">
                    <a:latin typeface="+mj-lt"/>
                  </a:rPr>
                  <a:t> sucessos em </a:t>
                </a:r>
                <a:r>
                  <a:rPr lang="pt-BR" sz="2000" i="1" dirty="0" smtClean="0">
                    <a:latin typeface="+mj-lt"/>
                  </a:rPr>
                  <a:t>n</a:t>
                </a:r>
                <a:r>
                  <a:rPr lang="pt-BR" sz="2000" dirty="0" smtClean="0">
                    <a:latin typeface="+mj-lt"/>
                  </a:rPr>
                  <a:t> ensaios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pt-BR" sz="2000" dirty="0" smtClean="0">
                    <a:latin typeface="+mj-lt"/>
                  </a:rPr>
                  <a:t>: número de objetos do tipo I (o que quer se retirar)</a:t>
                </a:r>
              </a:p>
              <a:p>
                <a:pPr>
                  <a:defRPr/>
                </a:pPr>
                <a:r>
                  <a:rPr lang="pt-BR" sz="2000" dirty="0" smtClean="0">
                    <a:latin typeface="+mj-lt"/>
                  </a:rPr>
                  <a:t>x: número de sucessos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𝑁</m:t>
                    </m:r>
                    <m:r>
                      <a:rPr lang="pt-BR" sz="2000" b="0" i="1" dirty="0" smtClean="0">
                        <a:latin typeface="Cambria Math"/>
                      </a:rPr>
                      <m:t>−</m:t>
                    </m:r>
                    <m:r>
                      <a:rPr lang="pt-BR" sz="20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pt-BR" sz="2000" dirty="0" smtClean="0">
                    <a:latin typeface="+mj-lt"/>
                  </a:rPr>
                  <a:t>: número de objetos do tipo II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𝑛</m:t>
                    </m:r>
                    <m:r>
                      <a:rPr lang="pt-BR" sz="2000" b="0" i="1" dirty="0" smtClean="0">
                        <a:latin typeface="Cambria Math"/>
                      </a:rPr>
                      <m:t>−</m:t>
                    </m:r>
                    <m:r>
                      <a:rPr lang="pt-BR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sz="2000" dirty="0" smtClean="0">
                    <a:latin typeface="+mj-lt"/>
                  </a:rPr>
                  <a:t>: número de fracassos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pt-BR" sz="2000" dirty="0" smtClean="0">
                    <a:latin typeface="+mj-lt"/>
                  </a:rPr>
                  <a:t>: número total de objetos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pt-BR" sz="2000" dirty="0">
                    <a:latin typeface="+mj-lt"/>
                  </a:rPr>
                  <a:t>: </a:t>
                </a:r>
                <a:r>
                  <a:rPr lang="pt-BR" sz="2000" dirty="0" smtClean="0">
                    <a:latin typeface="+mj-lt"/>
                  </a:rPr>
                  <a:t>número total de </a:t>
                </a:r>
                <a:r>
                  <a:rPr lang="pt-BR" sz="2000" dirty="0">
                    <a:latin typeface="+mj-lt"/>
                  </a:rPr>
                  <a:t>ensaios</a:t>
                </a:r>
                <a:endParaRPr lang="pt-BR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225502"/>
                <a:ext cx="6240234" cy="2592120"/>
              </a:xfrm>
              <a:prstGeom prst="rect">
                <a:avLst/>
              </a:prstGeom>
              <a:blipFill rotWithShape="1">
                <a:blip r:embed="rId3"/>
                <a:stretch>
                  <a:fillRect l="-977" t="-941" r="-293" b="-21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8596" y="1357298"/>
            <a:ext cx="3841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Função de Probabilidade: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546481" y="1818963"/>
                <a:ext cx="7243137" cy="1372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,  </m:t>
                      </m:r>
                      <m:r>
                        <a:rPr lang="pt-BR" b="0" i="1" smtClean="0">
                          <a:latin typeface="Cambria Math"/>
                        </a:rPr>
                        <m:t>𝑘</m:t>
                      </m:r>
                      <m:r>
                        <a:rPr lang="pt-BR" b="0" i="1" smtClean="0">
                          <a:latin typeface="Cambria Math"/>
                        </a:rPr>
                        <m:t>=0,1,…,</m:t>
                      </m:r>
                      <m:func>
                        <m:func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pt-BR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481" y="1818963"/>
                <a:ext cx="7243137" cy="13722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Hipergeométrica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Representação: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3347864" y="1869062"/>
                <a:ext cx="2438400" cy="8382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𝑋</m:t>
                      </m:r>
                      <m:r>
                        <a:rPr lang="pt-BR" b="0" i="1" smtClean="0">
                          <a:latin typeface="Cambria Math"/>
                        </a:rPr>
                        <m:t>~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𝐻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(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r>
                        <a:rPr lang="pt-BR" b="0" i="1" smtClean="0">
                          <a:latin typeface="Cambria Math"/>
                          <a:sym typeface="Symbol" pitchFamily="18" charset="2"/>
                        </a:rPr>
                        <m:t>,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𝐾</m:t>
                      </m:r>
                      <m:r>
                        <a:rPr lang="pt-BR" b="0" i="1" smtClean="0">
                          <a:latin typeface="Cambria Math"/>
                          <a:sym typeface="Symbol" pitchFamily="18" charset="2"/>
                        </a:rPr>
                        <m:t>,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𝑛</m:t>
                      </m:r>
                      <m:r>
                        <a:rPr lang="pt-BR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1869062"/>
                <a:ext cx="24384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31640" y="3354452"/>
            <a:ext cx="23351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+mj-lt"/>
              </a:rPr>
              <a:t>Valor Esperado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36100" y="3354452"/>
            <a:ext cx="1494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b="1" dirty="0" smtClean="0">
                <a:latin typeface="+mj-lt"/>
              </a:rPr>
              <a:t>Variância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626130" y="5508875"/>
                <a:ext cx="6167201" cy="527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pt-BR" sz="2000" dirty="0" smtClean="0">
                    <a:latin typeface="+mj-lt"/>
                  </a:rPr>
                  <a:t>Aonde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𝑝</m:t>
                    </m:r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pt-BR" sz="2000" dirty="0" smtClean="0">
                    <a:latin typeface="+mj-lt"/>
                  </a:rPr>
                  <a:t> (probabilidade de sucesso no conjunto)</a:t>
                </a:r>
                <a:endParaRPr lang="pt-B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6130" y="5508875"/>
                <a:ext cx="6167201" cy="527773"/>
              </a:xfrm>
              <a:prstGeom prst="rect">
                <a:avLst/>
              </a:prstGeom>
              <a:blipFill rotWithShape="1">
                <a:blip r:embed="rId4"/>
                <a:stretch>
                  <a:fillRect l="-1088" r="-297" b="-814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>
            <a:stCxn id="16" idx="0"/>
            <a:endCxn id="10" idx="2"/>
          </p:cNvCxnSpPr>
          <p:nvPr/>
        </p:nvCxnSpPr>
        <p:spPr>
          <a:xfrm flipV="1">
            <a:off x="7515663" y="3030427"/>
            <a:ext cx="368705" cy="1049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905862" y="2661095"/>
            <a:ext cx="1957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1800" dirty="0" smtClean="0">
                <a:latin typeface="+mj-lt"/>
              </a:rPr>
              <a:t>Fator de correção</a:t>
            </a:r>
            <a:endParaRPr lang="pt-BR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655446" y="4290137"/>
                <a:ext cx="168757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𝑛𝑝</m:t>
                      </m:r>
                    </m:oMath>
                  </m:oMathPara>
                </a14:m>
                <a:endParaRPr lang="pt-BR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446" y="4290137"/>
                <a:ext cx="168757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25" b="-1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4"/>
              <p:cNvSpPr txBox="1">
                <a:spLocks noChangeArrowheads="1"/>
              </p:cNvSpPr>
              <p:nvPr/>
            </p:nvSpPr>
            <p:spPr bwMode="auto">
              <a:xfrm>
                <a:off x="4135103" y="4079842"/>
                <a:ext cx="4096827" cy="861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𝑛𝑝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>
                  <a:latin typeface="+mj-lt"/>
                </a:endParaRPr>
              </a:p>
            </p:txBody>
          </p:sp>
        </mc:Choice>
        <mc:Fallback>
          <p:sp>
            <p:nvSpPr>
              <p:cNvPr id="1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5103" y="4079842"/>
                <a:ext cx="4096827" cy="8613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de cantos arredondados 15"/>
          <p:cNvSpPr/>
          <p:nvPr/>
        </p:nvSpPr>
        <p:spPr>
          <a:xfrm>
            <a:off x="6930933" y="4079842"/>
            <a:ext cx="1169459" cy="8613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Em 320 famílias com 4 crianças cada uma, quantas se esperaria que tivessem:</a:t>
            </a:r>
          </a:p>
          <a:p>
            <a:endParaRPr lang="pt-BR" smtClean="0"/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Nenhuma menina;</a:t>
            </a:r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Três meninos;</a:t>
            </a:r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4 meninos.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Suponha que haja em média 2 suicídios por ano numa população de 50.000. Em uma cidade de 100.000 habitantes, encontre a probabilidade de que em um dado ano tenha havido:</a:t>
            </a:r>
          </a:p>
          <a:p>
            <a:endParaRPr lang="pt-BR" smtClean="0"/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0;</a:t>
            </a:r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1;</a:t>
            </a:r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2;</a:t>
            </a:r>
          </a:p>
          <a:p>
            <a:pPr marL="796925" lvl="1" indent="-514350">
              <a:buFont typeface="Trebuchet MS" pitchFamily="34" charset="0"/>
              <a:buAutoNum type="alphaLcPeriod"/>
            </a:pPr>
            <a:r>
              <a:rPr lang="pt-BR" smtClean="0"/>
              <a:t>2 ou mais suicídios.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Distribuição de Bernoulli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X uma V.A. com dois resultados possíveis:</a:t>
            </a:r>
          </a:p>
          <a:p>
            <a:pPr lvl="1"/>
            <a:r>
              <a:rPr lang="pt-BR" dirty="0" smtClean="0"/>
              <a:t>Fracasso</a:t>
            </a:r>
          </a:p>
          <a:p>
            <a:pPr lvl="1"/>
            <a:r>
              <a:rPr lang="pt-BR" dirty="0" smtClean="0"/>
              <a:t>Sucesso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X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1 sucesso;  P(X=1) = p</a:t>
            </a:r>
          </a:p>
          <a:p>
            <a:r>
              <a:rPr lang="pt-BR" dirty="0" smtClean="0"/>
              <a:t>X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= 0 fracasso; P(X=0) = 1 – p = q</a:t>
            </a:r>
          </a:p>
          <a:p>
            <a:endParaRPr lang="pt-BR" dirty="0" smtClean="0"/>
          </a:p>
          <a:p>
            <a:r>
              <a:rPr lang="pt-BR" dirty="0" smtClean="0"/>
              <a:t>Valor esperado: E(X) = </a:t>
            </a:r>
            <a:r>
              <a:rPr lang="pt-BR" dirty="0" smtClean="0">
                <a:sym typeface="Symbol" pitchFamily="18" charset="2"/>
              </a:rPr>
              <a:t></a:t>
            </a:r>
            <a:r>
              <a:rPr lang="pt-BR" baseline="-25000" dirty="0" smtClean="0">
                <a:sym typeface="Symbol" pitchFamily="18" charset="2"/>
              </a:rPr>
              <a:t>X</a:t>
            </a:r>
            <a:r>
              <a:rPr lang="pt-BR" dirty="0" smtClean="0">
                <a:sym typeface="Symbol" pitchFamily="18" charset="2"/>
              </a:rPr>
              <a:t> = p </a:t>
            </a:r>
          </a:p>
          <a:p>
            <a:endParaRPr lang="pt-BR" dirty="0" smtClean="0">
              <a:sym typeface="Symbol" pitchFamily="18" charset="2"/>
            </a:endParaRPr>
          </a:p>
          <a:p>
            <a:r>
              <a:rPr lang="pt-BR" dirty="0" smtClean="0">
                <a:sym typeface="Symbol" pitchFamily="18" charset="2"/>
              </a:rPr>
              <a:t>Variância: Var(X) = </a:t>
            </a:r>
            <a:r>
              <a:rPr lang="pt-BR" baseline="30000" dirty="0" smtClean="0">
                <a:sym typeface="Symbol" pitchFamily="18" charset="2"/>
              </a:rPr>
              <a:t>2</a:t>
            </a:r>
            <a:r>
              <a:rPr lang="pt-BR" dirty="0" smtClean="0">
                <a:sym typeface="Symbol" pitchFamily="18" charset="2"/>
              </a:rPr>
              <a:t> = </a:t>
            </a:r>
            <a:r>
              <a:rPr lang="pt-BR" dirty="0" err="1" smtClean="0">
                <a:sym typeface="Symbol" pitchFamily="18" charset="2"/>
              </a:rPr>
              <a:t>pq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 smtClean="0"/>
              <a:t>Em </a:t>
            </a:r>
            <a:r>
              <a:rPr lang="pt-BR" sz="2000" dirty="0"/>
              <a:t>uma pequena caixa existem 30 itens entre 4 tipos </a:t>
            </a:r>
            <a:r>
              <a:rPr lang="pt-BR" sz="2000" dirty="0" smtClean="0"/>
              <a:t>diferentes</a:t>
            </a:r>
            <a:r>
              <a:rPr lang="pt-BR" sz="2000" dirty="0"/>
              <a:t>: água, fogo, terra e ar</a:t>
            </a:r>
            <a:r>
              <a:rPr lang="pt-BR" sz="2000" dirty="0" smtClean="0"/>
              <a:t>. Um </a:t>
            </a:r>
            <a:r>
              <a:rPr lang="pt-BR" sz="2000" dirty="0"/>
              <a:t>homem curioso sem ver o interior da caixa, mas conhece seu conteúdo </a:t>
            </a:r>
            <a:r>
              <a:rPr lang="pt-BR" sz="2000" dirty="0" smtClean="0"/>
              <a:t>através </a:t>
            </a:r>
            <a:r>
              <a:rPr lang="pt-BR" sz="2000" dirty="0"/>
              <a:t>de um papel ao </a:t>
            </a:r>
            <a:r>
              <a:rPr lang="pt-BR" sz="2000" dirty="0" smtClean="0"/>
              <a:t>lado </a:t>
            </a:r>
            <a:r>
              <a:rPr lang="pt-BR" sz="2000" dirty="0"/>
              <a:t>com o seguinte escrito: 30-&gt; 13 deles são de fogo, 7 são de ar e 3 de terra. Ele </a:t>
            </a:r>
            <a:r>
              <a:rPr lang="pt-BR" sz="2000" dirty="0" smtClean="0"/>
              <a:t>então</a:t>
            </a:r>
            <a:r>
              <a:rPr lang="pt-BR" sz="2000" dirty="0"/>
              <a:t> </a:t>
            </a:r>
            <a:r>
              <a:rPr lang="pt-BR" sz="2000" dirty="0" smtClean="0"/>
              <a:t>resolve </a:t>
            </a:r>
            <a:r>
              <a:rPr lang="pt-BR" sz="2000" dirty="0"/>
              <a:t>pegar um papel e ver qual a </a:t>
            </a:r>
            <a:r>
              <a:rPr lang="pt-BR" sz="2000" dirty="0" smtClean="0"/>
              <a:t>probabilidade:</a:t>
            </a:r>
          </a:p>
          <a:p>
            <a:pPr marL="0" indent="0">
              <a:buNone/>
            </a:pPr>
            <a:endParaRPr lang="pt-BR" sz="2000" dirty="0" smtClean="0"/>
          </a:p>
          <a:p>
            <a:pPr marL="522288" indent="-457200">
              <a:buFont typeface="+mj-lt"/>
              <a:buAutoNum type="alphaLcParenR"/>
            </a:pPr>
            <a:r>
              <a:rPr lang="pt-BR" sz="2000" dirty="0"/>
              <a:t>D</a:t>
            </a:r>
            <a:r>
              <a:rPr lang="pt-BR" sz="2000" dirty="0" smtClean="0"/>
              <a:t>e </a:t>
            </a:r>
            <a:r>
              <a:rPr lang="pt-BR" sz="2000" dirty="0"/>
              <a:t>que o primeiro elemento de ar ocorra na 8ª retirada (com reposição</a:t>
            </a:r>
            <a:r>
              <a:rPr lang="pt-BR" sz="2000" dirty="0" smtClean="0"/>
              <a:t>). Aqui </a:t>
            </a:r>
            <a:r>
              <a:rPr lang="pt-BR" sz="2000" dirty="0"/>
              <a:t>diga qual o valor esperado e a </a:t>
            </a:r>
            <a:r>
              <a:rPr lang="pt-BR" sz="2000" dirty="0" smtClean="0"/>
              <a:t>variância</a:t>
            </a:r>
            <a:r>
              <a:rPr lang="pt-BR" sz="2000" dirty="0"/>
              <a:t>.</a:t>
            </a:r>
            <a:endParaRPr lang="pt-BR" sz="2000" dirty="0" smtClean="0"/>
          </a:p>
          <a:p>
            <a:pPr marL="522288" indent="-457200">
              <a:buFont typeface="+mj-lt"/>
              <a:buAutoNum type="alphaLcParenR"/>
            </a:pPr>
            <a:endParaRPr lang="pt-BR" sz="2000" dirty="0"/>
          </a:p>
          <a:p>
            <a:pPr marL="522288" indent="-457200">
              <a:buFont typeface="+mj-lt"/>
              <a:buAutoNum type="alphaLcParenR"/>
            </a:pPr>
            <a:r>
              <a:rPr lang="pt-BR" sz="2000" dirty="0" smtClean="0"/>
              <a:t>agora </a:t>
            </a:r>
            <a:r>
              <a:rPr lang="pt-BR" sz="2000" dirty="0"/>
              <a:t>sem reposição, ao retirar 13 deles, que 4 deles sejam de </a:t>
            </a:r>
            <a:r>
              <a:rPr lang="pt-BR" sz="2000" dirty="0" smtClean="0"/>
              <a:t>água. Qual </a:t>
            </a:r>
            <a:r>
              <a:rPr lang="pt-BR" sz="2000" dirty="0"/>
              <a:t>o Valor esperado?! E a variância</a:t>
            </a:r>
            <a:r>
              <a:rPr lang="pt-BR" sz="2000" dirty="0" smtClean="0"/>
              <a:t>?!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74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Binomial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4813176" y="3014663"/>
            <a:ext cx="370454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P(não defeituosa) = 1 – p = 4/7</a:t>
            </a:r>
            <a:endParaRPr kumimoji="1" lang="pt-BR" sz="2000" dirty="0">
              <a:latin typeface="+mj-lt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813176" y="2633663"/>
            <a:ext cx="28260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 smtClean="0">
                <a:latin typeface="+mj-lt"/>
              </a:rPr>
              <a:t>P(defeituosa) = p = 3/7</a:t>
            </a:r>
            <a:endParaRPr kumimoji="1" lang="pt-BR" sz="2000" dirty="0">
              <a:latin typeface="+mj-lt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4355976" y="2252663"/>
            <a:ext cx="3425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smtClean="0">
                <a:latin typeface="+mj-lt"/>
              </a:rPr>
              <a:t>3 Ensaios de Bernoulli, n = 3</a:t>
            </a:r>
            <a:endParaRPr kumimoji="1" lang="pt-BR" sz="2000">
              <a:latin typeface="+mj-lt"/>
            </a:endParaRP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1143000" y="4000500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smtClean="0">
                <a:latin typeface="+mj-lt"/>
              </a:rPr>
              <a:t>Seja  X o número de defeituosas</a:t>
            </a:r>
            <a:endParaRPr kumimoji="1" lang="pt-BR" sz="2000">
              <a:latin typeface="+mj-lt"/>
            </a:endParaRPr>
          </a:p>
        </p:txBody>
      </p:sp>
      <p:grpSp>
        <p:nvGrpSpPr>
          <p:cNvPr id="18440" name="Grupo 25"/>
          <p:cNvGrpSpPr>
            <a:grpSpLocks/>
          </p:cNvGrpSpPr>
          <p:nvPr/>
        </p:nvGrpSpPr>
        <p:grpSpPr bwMode="auto">
          <a:xfrm>
            <a:off x="914400" y="1857375"/>
            <a:ext cx="3014663" cy="1919288"/>
            <a:chOff x="914400" y="1857364"/>
            <a:chExt cx="3014658" cy="1919299"/>
          </a:xfrm>
        </p:grpSpPr>
        <p:sp>
          <p:nvSpPr>
            <p:cNvPr id="125962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18443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8454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965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8444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8452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968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8445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8450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971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18446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7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8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9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1127125" y="4476750"/>
            <a:ext cx="75725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O experimento consiste de três ensaios idênticos;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Dois resultados são possíveis;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As probabilidades p e (1 – p) são as mesmas em cada ensaio;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pt-BR" sz="2000" dirty="0" smtClean="0">
                <a:latin typeface="+mj-lt"/>
              </a:rPr>
              <a:t>Os ensaios são </a:t>
            </a:r>
            <a:r>
              <a:rPr lang="pt-BR" sz="2000" b="1" dirty="0" smtClean="0">
                <a:latin typeface="+mj-lt"/>
              </a:rPr>
              <a:t>independentes</a:t>
            </a:r>
            <a:r>
              <a:rPr lang="pt-BR" sz="2000" dirty="0" smtClean="0">
                <a:latin typeface="+mj-lt"/>
              </a:rPr>
              <a:t> (com reposição). </a:t>
            </a:r>
          </a:p>
          <a:p>
            <a:pPr marL="457200" indent="-457200">
              <a:buFontTx/>
              <a:buAutoNum type="arabicPeriod"/>
              <a:defRPr/>
            </a:pPr>
            <a:endParaRPr lang="pt-BR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Binomial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571500" y="3571875"/>
            <a:ext cx="6242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dirty="0">
                <a:latin typeface="+mj-lt"/>
              </a:rPr>
              <a:t>S= { 111, 110, 101, 011, 001, 010, 100, 000}</a:t>
            </a:r>
            <a:endParaRPr kumimoji="1" lang="pt-BR" dirty="0">
              <a:latin typeface="+mj-lt"/>
            </a:endParaRP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4357688" y="4357688"/>
            <a:ext cx="457200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latin typeface="+mj-lt"/>
              </a:rPr>
              <a:t>P(001) = 4/7 </a:t>
            </a:r>
            <a:r>
              <a:rPr kumimoji="1" lang="en-US" sz="2000" dirty="0">
                <a:latin typeface="+mj-lt"/>
                <a:sym typeface="Symbol" pitchFamily="18" charset="2"/>
              </a:rPr>
              <a:t> </a:t>
            </a:r>
            <a:r>
              <a:rPr kumimoji="1" lang="en-US" sz="2000" dirty="0">
                <a:latin typeface="+mj-lt"/>
              </a:rPr>
              <a:t>4/7 </a:t>
            </a:r>
            <a:r>
              <a:rPr kumimoji="1" lang="en-US" sz="2000" dirty="0">
                <a:latin typeface="+mj-lt"/>
                <a:sym typeface="Symbol" pitchFamily="18" charset="2"/>
              </a:rPr>
              <a:t> 3</a:t>
            </a:r>
            <a:r>
              <a:rPr kumimoji="1" lang="en-US" sz="2000" dirty="0">
                <a:latin typeface="+mj-lt"/>
              </a:rPr>
              <a:t>/7 = 48/343</a:t>
            </a:r>
          </a:p>
          <a:p>
            <a:pPr>
              <a:defRPr/>
            </a:pPr>
            <a:r>
              <a:rPr kumimoji="1" lang="en-US" sz="2000" dirty="0">
                <a:latin typeface="+mj-lt"/>
              </a:rPr>
              <a:t>P(010) = 4/7 </a:t>
            </a:r>
            <a:r>
              <a:rPr kumimoji="1" lang="en-US" sz="2000" dirty="0">
                <a:latin typeface="+mj-lt"/>
                <a:sym typeface="Symbol" pitchFamily="18" charset="2"/>
              </a:rPr>
              <a:t> 3/7  4/7 = 48/343</a:t>
            </a: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P(100) = 3/7  4/7  4/7 = 48/343</a:t>
            </a:r>
          </a:p>
          <a:p>
            <a:pPr>
              <a:defRPr/>
            </a:pPr>
            <a:endParaRPr kumimoji="1" lang="en-US" sz="2000" dirty="0">
              <a:latin typeface="+mj-lt"/>
              <a:sym typeface="Symbol" pitchFamily="18" charset="2"/>
            </a:endParaRP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P(001) + P(010) + P(100)</a:t>
            </a: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3  48/343</a:t>
            </a:r>
            <a:endParaRPr kumimoji="1" lang="pt-BR" sz="2000" dirty="0">
              <a:latin typeface="+mj-lt"/>
              <a:sym typeface="Symbol" pitchFamily="18" charset="2"/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31825" y="4376738"/>
            <a:ext cx="3407984" cy="157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dirty="0">
                <a:latin typeface="+mj-lt"/>
              </a:rPr>
              <a:t>X = 0 </a:t>
            </a:r>
            <a:r>
              <a:rPr kumimoji="1" lang="en-US" dirty="0" smtClean="0">
                <a:latin typeface="+mj-lt"/>
              </a:rPr>
              <a:t>-&gt; </a:t>
            </a:r>
            <a:r>
              <a:rPr kumimoji="1" lang="en-US" dirty="0">
                <a:latin typeface="+mj-lt"/>
              </a:rPr>
              <a:t>{000}</a:t>
            </a:r>
          </a:p>
          <a:p>
            <a:pPr>
              <a:defRPr/>
            </a:pPr>
            <a:r>
              <a:rPr kumimoji="1" lang="en-US" dirty="0">
                <a:latin typeface="+mj-lt"/>
              </a:rPr>
              <a:t>X = 1 </a:t>
            </a:r>
            <a:r>
              <a:rPr kumimoji="1" lang="en-US" dirty="0" smtClean="0">
                <a:latin typeface="+mj-lt"/>
              </a:rPr>
              <a:t>-&gt; </a:t>
            </a:r>
            <a:r>
              <a:rPr kumimoji="1" lang="en-US" dirty="0">
                <a:latin typeface="+mj-lt"/>
              </a:rPr>
              <a:t>{001, 010, 100}</a:t>
            </a:r>
          </a:p>
          <a:p>
            <a:pPr>
              <a:defRPr/>
            </a:pPr>
            <a:r>
              <a:rPr kumimoji="1" lang="en-US" dirty="0">
                <a:latin typeface="+mj-lt"/>
              </a:rPr>
              <a:t>X = 2 </a:t>
            </a:r>
            <a:r>
              <a:rPr kumimoji="1" lang="en-US" dirty="0" smtClean="0">
                <a:latin typeface="+mj-lt"/>
              </a:rPr>
              <a:t>-&gt; </a:t>
            </a:r>
            <a:r>
              <a:rPr kumimoji="1" lang="en-US" dirty="0">
                <a:latin typeface="+mj-lt"/>
              </a:rPr>
              <a:t>{110, 101, 011}</a:t>
            </a:r>
          </a:p>
          <a:p>
            <a:pPr>
              <a:defRPr/>
            </a:pPr>
            <a:r>
              <a:rPr kumimoji="1" lang="en-US" dirty="0">
                <a:latin typeface="+mj-lt"/>
              </a:rPr>
              <a:t>X = 3 </a:t>
            </a:r>
            <a:r>
              <a:rPr kumimoji="1" lang="en-US" dirty="0" smtClean="0">
                <a:latin typeface="+mj-lt"/>
              </a:rPr>
              <a:t>-&gt; </a:t>
            </a:r>
            <a:r>
              <a:rPr kumimoji="1" lang="en-US" dirty="0">
                <a:latin typeface="+mj-lt"/>
              </a:rPr>
              <a:t>{111}</a:t>
            </a:r>
            <a:endParaRPr kumimoji="1" lang="pt-BR" dirty="0">
              <a:latin typeface="+mj-lt"/>
            </a:endParaRP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3929063" y="2428875"/>
            <a:ext cx="4114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pt-BR">
                <a:latin typeface="+mj-lt"/>
              </a:rPr>
              <a:t>Seja  X o número de defeituosas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3929063" y="1809750"/>
            <a:ext cx="460382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en-US" dirty="0">
                <a:latin typeface="+mj-lt"/>
              </a:rPr>
              <a:t>P(</a:t>
            </a:r>
            <a:r>
              <a:rPr kumimoji="1" lang="en-US" dirty="0" err="1">
                <a:latin typeface="+mj-lt"/>
              </a:rPr>
              <a:t>não</a:t>
            </a:r>
            <a:r>
              <a:rPr kumimoji="1" lang="en-US" dirty="0">
                <a:latin typeface="+mj-lt"/>
              </a:rPr>
              <a:t> </a:t>
            </a:r>
            <a:r>
              <a:rPr kumimoji="1" lang="en-US" dirty="0" err="1">
                <a:latin typeface="+mj-lt"/>
              </a:rPr>
              <a:t>defeituosa</a:t>
            </a:r>
            <a:r>
              <a:rPr kumimoji="1" lang="en-US" dirty="0" smtClean="0">
                <a:latin typeface="+mj-lt"/>
              </a:rPr>
              <a:t>) = </a:t>
            </a:r>
            <a:r>
              <a:rPr kumimoji="1" lang="en-US" dirty="0">
                <a:latin typeface="+mj-lt"/>
              </a:rPr>
              <a:t>(</a:t>
            </a:r>
            <a:r>
              <a:rPr kumimoji="1" lang="en-US" dirty="0" smtClean="0">
                <a:latin typeface="+mj-lt"/>
              </a:rPr>
              <a:t>1 – p) = </a:t>
            </a:r>
            <a:r>
              <a:rPr kumimoji="1" lang="en-US" dirty="0">
                <a:latin typeface="+mj-lt"/>
              </a:rPr>
              <a:t>4/7</a:t>
            </a:r>
            <a:endParaRPr kumimoji="1" lang="pt-BR" dirty="0">
              <a:latin typeface="+mj-lt"/>
            </a:endParaRP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3929063" y="1428750"/>
            <a:ext cx="335989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kumimoji="1" lang="pt-BR" dirty="0">
                <a:latin typeface="+mj-lt"/>
              </a:rPr>
              <a:t>P(defeituosa</a:t>
            </a:r>
            <a:r>
              <a:rPr kumimoji="1" lang="pt-BR" dirty="0" smtClean="0">
                <a:latin typeface="+mj-lt"/>
              </a:rPr>
              <a:t>) = </a:t>
            </a:r>
            <a:r>
              <a:rPr kumimoji="1" lang="pt-BR" dirty="0">
                <a:latin typeface="+mj-lt"/>
              </a:rPr>
              <a:t>p </a:t>
            </a:r>
            <a:r>
              <a:rPr kumimoji="1" lang="pt-BR" dirty="0" smtClean="0">
                <a:latin typeface="+mj-lt"/>
              </a:rPr>
              <a:t>= 3/7</a:t>
            </a:r>
            <a:endParaRPr kumimoji="1" lang="pt-BR" dirty="0">
              <a:latin typeface="+mj-lt"/>
            </a:endParaRPr>
          </a:p>
        </p:txBody>
      </p:sp>
      <p:grpSp>
        <p:nvGrpSpPr>
          <p:cNvPr id="19465" name="Grupo 25"/>
          <p:cNvGrpSpPr>
            <a:grpSpLocks/>
          </p:cNvGrpSpPr>
          <p:nvPr/>
        </p:nvGrpSpPr>
        <p:grpSpPr bwMode="auto">
          <a:xfrm>
            <a:off x="642938" y="1500188"/>
            <a:ext cx="3014662" cy="1919287"/>
            <a:chOff x="914400" y="1857364"/>
            <a:chExt cx="3014658" cy="1919299"/>
          </a:xfrm>
        </p:grpSpPr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9478" name="Picture 12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9468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9476" name="Picture 15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9469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9474" name="Picture 18" descr="BD04924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19470" name="Picture 20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1" name="Picture 21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2" name="Picture 22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3" name="Picture 23" descr="BD04924_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Binomial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49680"/>
              </p:ext>
            </p:extLst>
          </p:nvPr>
        </p:nvGraphicFramePr>
        <p:xfrm>
          <a:off x="4214813" y="4929188"/>
          <a:ext cx="3651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ção" r:id="rId3" imgW="1714320" imgH="457200" progId="Equation.3">
                  <p:embed/>
                </p:oleObj>
              </mc:Choice>
              <mc:Fallback>
                <p:oleObj name="Equação" r:id="rId3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929188"/>
                        <a:ext cx="36512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3929063" y="2786063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P(001) + P(010) + P(100)</a:t>
            </a:r>
          </a:p>
          <a:p>
            <a:pPr>
              <a:defRPr/>
            </a:pPr>
            <a:r>
              <a:rPr kumimoji="1" lang="en-US" sz="2000" dirty="0">
                <a:latin typeface="+mj-lt"/>
                <a:sym typeface="Symbol" pitchFamily="18" charset="2"/>
              </a:rPr>
              <a:t>P(X=1) = 3  48/343</a:t>
            </a:r>
            <a:endParaRPr kumimoji="1" lang="pt-BR" sz="2000" dirty="0">
              <a:latin typeface="+mj-lt"/>
              <a:sym typeface="Symbol" pitchFamily="18" charset="2"/>
            </a:endParaRP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3962400" y="1828800"/>
            <a:ext cx="411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 err="1">
                <a:latin typeface="+mj-lt"/>
              </a:rPr>
              <a:t>Seja</a:t>
            </a:r>
            <a:r>
              <a:rPr kumimoji="1" lang="en-US" sz="2000" dirty="0">
                <a:latin typeface="+mj-lt"/>
              </a:rPr>
              <a:t>  X o </a:t>
            </a:r>
            <a:r>
              <a:rPr kumimoji="1" lang="en-US" sz="2000" dirty="0" err="1">
                <a:latin typeface="+mj-lt"/>
              </a:rPr>
              <a:t>número</a:t>
            </a:r>
            <a:r>
              <a:rPr kumimoji="1" lang="en-US" sz="2000" dirty="0">
                <a:latin typeface="+mj-lt"/>
              </a:rPr>
              <a:t> de </a:t>
            </a:r>
            <a:r>
              <a:rPr kumimoji="1" lang="en-US" sz="2000" dirty="0" err="1">
                <a:latin typeface="+mj-lt"/>
              </a:rPr>
              <a:t>defeituosas</a:t>
            </a:r>
            <a:endParaRPr kumimoji="1" lang="pt-BR" sz="2000" dirty="0">
              <a:latin typeface="+mj-lt"/>
            </a:endParaRPr>
          </a:p>
        </p:txBody>
      </p:sp>
      <p:sp>
        <p:nvSpPr>
          <p:cNvPr id="130071" name="AutoShape 23"/>
          <p:cNvSpPr>
            <a:spLocks noChangeArrowheads="1"/>
          </p:cNvSpPr>
          <p:nvPr/>
        </p:nvSpPr>
        <p:spPr bwMode="auto">
          <a:xfrm>
            <a:off x="5357813" y="3714750"/>
            <a:ext cx="914400" cy="1071563"/>
          </a:xfrm>
          <a:prstGeom prst="downArrow">
            <a:avLst>
              <a:gd name="adj1" fmla="val 50000"/>
              <a:gd name="adj2" fmla="val 27083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grpSp>
        <p:nvGrpSpPr>
          <p:cNvPr id="1031" name="Grupo 23"/>
          <p:cNvGrpSpPr>
            <a:grpSpLocks/>
          </p:cNvGrpSpPr>
          <p:nvPr/>
        </p:nvGrpSpPr>
        <p:grpSpPr bwMode="auto">
          <a:xfrm>
            <a:off x="714375" y="2714625"/>
            <a:ext cx="3014663" cy="1919288"/>
            <a:chOff x="914400" y="1857364"/>
            <a:chExt cx="3014658" cy="1919299"/>
          </a:xfrm>
        </p:grpSpPr>
        <p:sp>
          <p:nvSpPr>
            <p:cNvPr id="25" name="AutoShape 10"/>
            <p:cNvSpPr>
              <a:spLocks noChangeArrowheads="1"/>
            </p:cNvSpPr>
            <p:nvPr/>
          </p:nvSpPr>
          <p:spPr bwMode="auto">
            <a:xfrm>
              <a:off x="914400" y="1857364"/>
              <a:ext cx="3014658" cy="1919299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defRPr/>
              </a:pPr>
              <a:endParaRPr lang="pt-BR">
                <a:latin typeface="+mj-lt"/>
              </a:endParaRPr>
            </a:p>
          </p:txBody>
        </p:sp>
        <p:grpSp>
          <p:nvGrpSpPr>
            <p:cNvPr id="1033" name="Group 11"/>
            <p:cNvGrpSpPr>
              <a:grpSpLocks/>
            </p:cNvGrpSpPr>
            <p:nvPr/>
          </p:nvGrpSpPr>
          <p:grpSpPr bwMode="auto">
            <a:xfrm>
              <a:off x="1676400" y="2938463"/>
              <a:ext cx="584200" cy="788988"/>
              <a:chOff x="2369" y="2736"/>
              <a:chExt cx="368" cy="497"/>
            </a:xfrm>
          </p:grpSpPr>
          <p:pic>
            <p:nvPicPr>
              <p:cNvPr id="1044" name="Picture 12" descr="BD0492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034" name="Group 14"/>
            <p:cNvGrpSpPr>
              <a:grpSpLocks/>
            </p:cNvGrpSpPr>
            <p:nvPr/>
          </p:nvGrpSpPr>
          <p:grpSpPr bwMode="auto">
            <a:xfrm>
              <a:off x="990600" y="2606676"/>
              <a:ext cx="584200" cy="788988"/>
              <a:chOff x="2369" y="2736"/>
              <a:chExt cx="368" cy="497"/>
            </a:xfrm>
          </p:grpSpPr>
          <p:pic>
            <p:nvPicPr>
              <p:cNvPr id="1042" name="Picture 15" descr="BD0492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grpSp>
          <p:nvGrpSpPr>
            <p:cNvPr id="1035" name="Group 17"/>
            <p:cNvGrpSpPr>
              <a:grpSpLocks/>
            </p:cNvGrpSpPr>
            <p:nvPr/>
          </p:nvGrpSpPr>
          <p:grpSpPr bwMode="auto">
            <a:xfrm>
              <a:off x="1428728" y="2285992"/>
              <a:ext cx="584200" cy="788988"/>
              <a:chOff x="2369" y="2736"/>
              <a:chExt cx="368" cy="497"/>
            </a:xfrm>
          </p:grpSpPr>
          <p:pic>
            <p:nvPicPr>
              <p:cNvPr id="1040" name="Picture 18" descr="BD0492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369" y="2736"/>
                <a:ext cx="368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48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endParaRPr kumimoji="1" lang="pt-BR" sz="1400">
                  <a:latin typeface="+mj-lt"/>
                </a:endParaRPr>
              </a:p>
            </p:txBody>
          </p:sp>
        </p:grpSp>
        <p:pic>
          <p:nvPicPr>
            <p:cNvPr id="1036" name="Picture 20" descr="BD04924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7422" y="2428868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21" descr="BD04924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1802" y="2857496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8" name="Picture 22" descr="BD04924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73420" y="2285992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9" name="Picture 23" descr="BD04924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2928934"/>
              <a:ext cx="584200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Binomial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000375" y="5357813"/>
            <a:ext cx="2438400" cy="838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X </a:t>
            </a:r>
            <a:r>
              <a:rPr lang="en-US" dirty="0">
                <a:latin typeface="+mj-lt"/>
                <a:sym typeface="Symbol" pitchFamily="18" charset="2"/>
              </a:rPr>
              <a:t> B(</a:t>
            </a:r>
            <a:r>
              <a:rPr lang="en-US" dirty="0" err="1">
                <a:latin typeface="+mj-lt"/>
                <a:sym typeface="Symbol" pitchFamily="18" charset="2"/>
              </a:rPr>
              <a:t>n,p</a:t>
            </a:r>
            <a:r>
              <a:rPr lang="en-US" dirty="0">
                <a:latin typeface="+mj-lt"/>
                <a:sym typeface="Symbol" pitchFamily="18" charset="2"/>
              </a:rPr>
              <a:t>)</a:t>
            </a:r>
            <a:endParaRPr lang="pt-BR" dirty="0">
              <a:latin typeface="+mj-lt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500063" y="1857375"/>
          <a:ext cx="3868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ção" r:id="rId3" imgW="1815840" imgH="457200" progId="Equation.3">
                  <p:embed/>
                </p:oleObj>
              </mc:Choice>
              <mc:Fallback>
                <p:oleObj name="Equação" r:id="rId3" imgW="18158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857375"/>
                        <a:ext cx="386873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00063" y="2786063"/>
            <a:ext cx="7135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onde</a:t>
            </a:r>
            <a:r>
              <a:rPr lang="en-US" dirty="0">
                <a:latin typeface="+mj-lt"/>
              </a:rPr>
              <a:t>:</a:t>
            </a:r>
          </a:p>
          <a:p>
            <a:pPr>
              <a:defRPr/>
            </a:pPr>
            <a:r>
              <a:rPr lang="en-US" dirty="0">
                <a:latin typeface="+mj-lt"/>
              </a:rPr>
              <a:t>p(x) = a </a:t>
            </a:r>
            <a:r>
              <a:rPr lang="en-US" dirty="0" err="1">
                <a:latin typeface="+mj-lt"/>
              </a:rPr>
              <a:t>probabilidade</a:t>
            </a:r>
            <a:r>
              <a:rPr lang="en-US" dirty="0">
                <a:latin typeface="+mj-lt"/>
              </a:rPr>
              <a:t> de x </a:t>
            </a:r>
            <a:r>
              <a:rPr lang="en-US" dirty="0" err="1">
                <a:latin typeface="+mj-lt"/>
              </a:rPr>
              <a:t>sucessos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em</a:t>
            </a:r>
            <a:r>
              <a:rPr lang="en-US" dirty="0">
                <a:latin typeface="+mj-lt"/>
              </a:rPr>
              <a:t> n </a:t>
            </a:r>
            <a:r>
              <a:rPr lang="en-US" dirty="0" err="1">
                <a:latin typeface="+mj-lt"/>
              </a:rPr>
              <a:t>ensaios</a:t>
            </a:r>
            <a:r>
              <a:rPr lang="en-US" dirty="0">
                <a:latin typeface="+mj-lt"/>
              </a:rPr>
              <a:t> </a:t>
            </a:r>
          </a:p>
          <a:p>
            <a:pPr>
              <a:defRPr/>
            </a:pPr>
            <a:r>
              <a:rPr lang="en-US" dirty="0">
                <a:latin typeface="+mj-lt"/>
              </a:rPr>
              <a:t>n = o </a:t>
            </a:r>
            <a:r>
              <a:rPr lang="en-US" dirty="0" err="1">
                <a:latin typeface="+mj-lt"/>
              </a:rPr>
              <a:t>número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ensaios</a:t>
            </a:r>
            <a:r>
              <a:rPr lang="en-US" dirty="0">
                <a:latin typeface="+mj-lt"/>
              </a:rPr>
              <a:t>  </a:t>
            </a:r>
            <a:endParaRPr lang="pt-BR" dirty="0">
              <a:latin typeface="+mj-lt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143125" y="4264025"/>
            <a:ext cx="6350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 = </a:t>
            </a:r>
            <a:r>
              <a:rPr lang="en-US" sz="2000" dirty="0" err="1">
                <a:latin typeface="+mj-lt"/>
              </a:rPr>
              <a:t>probabilidade</a:t>
            </a:r>
            <a:r>
              <a:rPr lang="en-US" sz="2000" dirty="0">
                <a:latin typeface="+mj-lt"/>
              </a:rPr>
              <a:t> de um </a:t>
            </a:r>
            <a:r>
              <a:rPr lang="en-US" sz="2000" dirty="0" err="1">
                <a:latin typeface="+mj-lt"/>
              </a:rPr>
              <a:t>sucesso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em</a:t>
            </a:r>
            <a:r>
              <a:rPr lang="en-US" sz="2000" dirty="0">
                <a:latin typeface="+mj-lt"/>
              </a:rPr>
              <a:t> um </a:t>
            </a:r>
            <a:r>
              <a:rPr lang="en-US" sz="2000" dirty="0" err="1">
                <a:latin typeface="+mj-lt"/>
              </a:rPr>
              <a:t>ensaio</a:t>
            </a: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(1-p) = </a:t>
            </a:r>
            <a:r>
              <a:rPr lang="en-US" sz="2000" dirty="0" err="1">
                <a:latin typeface="+mj-lt"/>
              </a:rPr>
              <a:t>probabildidade</a:t>
            </a:r>
            <a:r>
              <a:rPr lang="en-US" sz="2000" dirty="0">
                <a:latin typeface="+mj-lt"/>
              </a:rPr>
              <a:t> de um </a:t>
            </a:r>
            <a:r>
              <a:rPr lang="en-US" sz="2000" dirty="0" err="1">
                <a:latin typeface="+mj-lt"/>
              </a:rPr>
              <a:t>fracasso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em</a:t>
            </a:r>
            <a:r>
              <a:rPr lang="en-US" sz="2000" dirty="0">
                <a:latin typeface="+mj-lt"/>
              </a:rPr>
              <a:t> um </a:t>
            </a:r>
            <a:r>
              <a:rPr lang="en-US" sz="2000" dirty="0" err="1">
                <a:latin typeface="+mj-lt"/>
              </a:rPr>
              <a:t>ensaio</a:t>
            </a:r>
            <a:endParaRPr lang="pt-BR" sz="2000" dirty="0">
              <a:latin typeface="+mj-lt"/>
            </a:endParaRP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28596" y="1357298"/>
            <a:ext cx="3841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t-BR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Função de Probabilidade: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Distribuição Binomial</a:t>
            </a:r>
          </a:p>
        </p:txBody>
      </p:sp>
      <p:sp>
        <p:nvSpPr>
          <p:cNvPr id="20483" name="Rectangle 23"/>
          <p:cNvSpPr>
            <a:spLocks noGrp="1" noChangeArrowheads="1"/>
          </p:cNvSpPr>
          <p:nvPr>
            <p:ph idx="1"/>
          </p:nvPr>
        </p:nvSpPr>
        <p:spPr>
          <a:xfrm>
            <a:off x="428625" y="1357313"/>
            <a:ext cx="7769225" cy="4113212"/>
          </a:xfrm>
        </p:spPr>
        <p:txBody>
          <a:bodyPr/>
          <a:lstStyle/>
          <a:p>
            <a:r>
              <a:rPr lang="pt-BR" dirty="0" smtClean="0"/>
              <a:t> Seja X uma V.A. Binomial com parâmetros </a:t>
            </a:r>
            <a:r>
              <a:rPr lang="pt-BR" i="1" dirty="0" smtClean="0"/>
              <a:t>n</a:t>
            </a:r>
            <a:r>
              <a:rPr lang="pt-BR" dirty="0" smtClean="0"/>
              <a:t> e </a:t>
            </a:r>
            <a:r>
              <a:rPr lang="pt-BR" i="1" dirty="0" smtClean="0"/>
              <a:t>p,</a:t>
            </a:r>
            <a:r>
              <a:rPr lang="pt-BR" dirty="0" smtClean="0"/>
              <a:t> onde </a:t>
            </a:r>
            <a:r>
              <a:rPr lang="pt-BR" i="1" dirty="0" smtClean="0"/>
              <a:t>p </a:t>
            </a:r>
            <a:r>
              <a:rPr lang="pt-BR" dirty="0" smtClean="0"/>
              <a:t>é a probabilidade de sucesso.</a:t>
            </a:r>
          </a:p>
          <a:p>
            <a:endParaRPr lang="pt-BR" dirty="0" smtClean="0"/>
          </a:p>
          <a:p>
            <a:r>
              <a:rPr lang="pt-BR" dirty="0" smtClean="0"/>
              <a:t>X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pt-BR" dirty="0" smtClean="0"/>
              <a:t>{0,1,2,..</a:t>
            </a:r>
            <a:r>
              <a:rPr lang="pt-BR" i="1" dirty="0" smtClean="0"/>
              <a:t>n</a:t>
            </a: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Valor esperado: E(X) = </a:t>
            </a:r>
            <a:r>
              <a:rPr lang="pt-BR" dirty="0" smtClean="0">
                <a:sym typeface="Symbol" pitchFamily="18" charset="2"/>
              </a:rPr>
              <a:t></a:t>
            </a:r>
            <a:r>
              <a:rPr lang="pt-BR" baseline="-25000" dirty="0" smtClean="0">
                <a:sym typeface="Symbol" pitchFamily="18" charset="2"/>
              </a:rPr>
              <a:t>X</a:t>
            </a:r>
            <a:r>
              <a:rPr lang="pt-BR" dirty="0" smtClean="0">
                <a:sym typeface="Symbol" pitchFamily="18" charset="2"/>
              </a:rPr>
              <a:t> = </a:t>
            </a:r>
            <a:r>
              <a:rPr lang="pt-BR" dirty="0" err="1" smtClean="0">
                <a:sym typeface="Symbol" pitchFamily="18" charset="2"/>
              </a:rPr>
              <a:t>np</a:t>
            </a:r>
            <a:r>
              <a:rPr lang="pt-BR" dirty="0" smtClean="0">
                <a:sym typeface="Symbol" pitchFamily="18" charset="2"/>
              </a:rPr>
              <a:t> </a:t>
            </a:r>
          </a:p>
          <a:p>
            <a:endParaRPr lang="pt-BR" dirty="0" smtClean="0">
              <a:sym typeface="Symbol" pitchFamily="18" charset="2"/>
            </a:endParaRPr>
          </a:p>
          <a:p>
            <a:r>
              <a:rPr lang="pt-BR" dirty="0" smtClean="0">
                <a:sym typeface="Symbol" pitchFamily="18" charset="2"/>
              </a:rPr>
              <a:t>Variância: Var(X) = </a:t>
            </a:r>
            <a:r>
              <a:rPr lang="pt-BR" baseline="30000" dirty="0" smtClean="0">
                <a:sym typeface="Symbol" pitchFamily="18" charset="2"/>
              </a:rPr>
              <a:t>2</a:t>
            </a:r>
            <a:r>
              <a:rPr lang="pt-BR" dirty="0" smtClean="0">
                <a:sym typeface="Symbol" pitchFamily="18" charset="2"/>
              </a:rPr>
              <a:t> = </a:t>
            </a:r>
            <a:r>
              <a:rPr lang="pt-BR" dirty="0" err="1" smtClean="0">
                <a:sym typeface="Symbol" pitchFamily="18" charset="2"/>
              </a:rPr>
              <a:t>npq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Exemplo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428625" y="1389063"/>
            <a:ext cx="7537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Considere uma loja de roupas que receba  3 clientes </a:t>
            </a:r>
            <a:endParaRPr lang="pt-BR">
              <a:latin typeface="+mj-lt"/>
            </a:endParaRP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57225" y="1846263"/>
            <a:ext cx="5592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+mj-lt"/>
              </a:rPr>
              <a:t>p = o cliente faz compra = 0,30</a:t>
            </a:r>
          </a:p>
          <a:p>
            <a:pPr>
              <a:defRPr/>
            </a:pPr>
            <a:r>
              <a:rPr lang="pt-BR">
                <a:latin typeface="+mj-lt"/>
              </a:rPr>
              <a:t>(1-p) = o cliente não faz compra = 0,70</a:t>
            </a:r>
          </a:p>
        </p:txBody>
      </p:sp>
      <p:graphicFrame>
        <p:nvGraphicFramePr>
          <p:cNvPr id="131079" name="Group 7"/>
          <p:cNvGraphicFramePr>
            <a:graphicFrameLocks noGrp="1"/>
          </p:cNvGraphicFramePr>
          <p:nvPr/>
        </p:nvGraphicFramePr>
        <p:xfrm>
          <a:off x="1114396" y="2813068"/>
          <a:ext cx="2819400" cy="274320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/>
                <a:gridCol w="13716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p(x)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0,343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0,441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0,189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0,027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2946400" y="5705475"/>
            <a:ext cx="63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j-lt"/>
              </a:rPr>
              <a:t>1,00</a:t>
            </a:r>
            <a:endParaRPr lang="pt-BR" sz="1800">
              <a:latin typeface="+mj-lt"/>
            </a:endParaRPr>
          </a:p>
        </p:txBody>
      </p:sp>
      <p:graphicFrame>
        <p:nvGraphicFramePr>
          <p:cNvPr id="3074" name="Object 30"/>
          <p:cNvGraphicFramePr>
            <a:graphicFrameLocks noChangeAspect="1"/>
          </p:cNvGraphicFramePr>
          <p:nvPr/>
        </p:nvGraphicFramePr>
        <p:xfrm>
          <a:off x="5126038" y="3270250"/>
          <a:ext cx="16541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ção" r:id="rId3" imgW="1168200" imgH="393480" progId="Equation.3">
                  <p:embed/>
                </p:oleObj>
              </mc:Choice>
              <mc:Fallback>
                <p:oleObj name="Equação" r:id="rId3" imgW="11682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3270250"/>
                        <a:ext cx="165417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3" name="Line 31"/>
          <p:cNvSpPr>
            <a:spLocks noChangeShapeType="1"/>
          </p:cNvSpPr>
          <p:nvPr/>
        </p:nvSpPr>
        <p:spPr bwMode="auto">
          <a:xfrm>
            <a:off x="4162425" y="35750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1362075" y="5705475"/>
            <a:ext cx="693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latin typeface="+mj-lt"/>
              </a:rPr>
              <a:t>Total</a:t>
            </a:r>
            <a:endParaRPr lang="pt-BR" sz="1800">
              <a:latin typeface="+mj-lt"/>
            </a:endParaRPr>
          </a:p>
        </p:txBody>
      </p:sp>
      <p:graphicFrame>
        <p:nvGraphicFramePr>
          <p:cNvPr id="3075" name="Object 33"/>
          <p:cNvGraphicFramePr>
            <a:graphicFrameLocks noChangeAspect="1"/>
          </p:cNvGraphicFramePr>
          <p:nvPr/>
        </p:nvGraphicFramePr>
        <p:xfrm>
          <a:off x="5153025" y="3879850"/>
          <a:ext cx="16017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ção" r:id="rId5" imgW="1130040" imgH="393480" progId="Equation.3">
                  <p:embed/>
                </p:oleObj>
              </mc:Choice>
              <mc:Fallback>
                <p:oleObj name="Equação" r:id="rId5" imgW="113004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879850"/>
                        <a:ext cx="16017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6" name="Line 34"/>
          <p:cNvSpPr>
            <a:spLocks noChangeShapeType="1"/>
          </p:cNvSpPr>
          <p:nvPr/>
        </p:nvSpPr>
        <p:spPr bwMode="auto">
          <a:xfrm>
            <a:off x="4162425" y="4184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graphicFrame>
        <p:nvGraphicFramePr>
          <p:cNvPr id="3076" name="Object 35"/>
          <p:cNvGraphicFramePr>
            <a:graphicFrameLocks noChangeAspect="1"/>
          </p:cNvGraphicFramePr>
          <p:nvPr/>
        </p:nvGraphicFramePr>
        <p:xfrm>
          <a:off x="5153025" y="4489450"/>
          <a:ext cx="16017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ção" r:id="rId7" imgW="1130040" imgH="393480" progId="Equation.3">
                  <p:embed/>
                </p:oleObj>
              </mc:Choice>
              <mc:Fallback>
                <p:oleObj name="Equação" r:id="rId7" imgW="113004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4489450"/>
                        <a:ext cx="16017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8" name="Line 36"/>
          <p:cNvSpPr>
            <a:spLocks noChangeShapeType="1"/>
          </p:cNvSpPr>
          <p:nvPr/>
        </p:nvSpPr>
        <p:spPr bwMode="auto">
          <a:xfrm>
            <a:off x="4162425" y="47529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graphicFrame>
        <p:nvGraphicFramePr>
          <p:cNvPr id="3077" name="Object 37"/>
          <p:cNvGraphicFramePr>
            <a:graphicFrameLocks noChangeAspect="1"/>
          </p:cNvGraphicFramePr>
          <p:nvPr/>
        </p:nvGraphicFramePr>
        <p:xfrm>
          <a:off x="5126038" y="5022850"/>
          <a:ext cx="16541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ção" r:id="rId9" imgW="1168200" imgH="393480" progId="Equation.3">
                  <p:embed/>
                </p:oleObj>
              </mc:Choice>
              <mc:Fallback>
                <p:oleObj name="Equação" r:id="rId9" imgW="11682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5022850"/>
                        <a:ext cx="165417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0" name="Line 38"/>
          <p:cNvSpPr>
            <a:spLocks noChangeShapeType="1"/>
          </p:cNvSpPr>
          <p:nvPr/>
        </p:nvSpPr>
        <p:spPr bwMode="auto">
          <a:xfrm>
            <a:off x="4162425" y="5327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pt-BR">
              <a:latin typeface="+mj-lt"/>
            </a:endParaRPr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4000500" y="2786063"/>
            <a:ext cx="4747964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>
                <a:latin typeface="+mj-lt"/>
              </a:rPr>
              <a:t>X - número de clientes que compram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atistic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ersonalizada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txDef>
      <a:spPr/>
      <a:bodyPr vert="horz" lIns="182880" tIns="0">
        <a:noAutofit/>
      </a:bodyPr>
      <a:lstStyle>
        <a:defPPr marL="36576" marR="0" indent="0" algn="r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>
            <a:schemeClr val="accent1"/>
          </a:buClr>
          <a:buSzPct val="80000"/>
          <a:buFont typeface="Wingdings 2"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bg2">
                <a:shade val="2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</Template>
  <TotalTime>4717</TotalTime>
  <Words>1675</Words>
  <Application>Microsoft Office PowerPoint</Application>
  <PresentationFormat>Apresentação na tela (4:3)</PresentationFormat>
  <Paragraphs>261</Paragraphs>
  <Slides>30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Estatistica</vt:lpstr>
      <vt:lpstr>Equação</vt:lpstr>
      <vt:lpstr>Probabilidade</vt:lpstr>
      <vt:lpstr>Distribuição de Bernoulli</vt:lpstr>
      <vt:lpstr>Distribuição de Bernoulli</vt:lpstr>
      <vt:lpstr>Distribuição Binomial</vt:lpstr>
      <vt:lpstr>Distribuição Binomial</vt:lpstr>
      <vt:lpstr>Distribuição Binomial</vt:lpstr>
      <vt:lpstr>Distribuição Binomial</vt:lpstr>
      <vt:lpstr>Distribuição Binomial</vt:lpstr>
      <vt:lpstr>Exemplo</vt:lpstr>
      <vt:lpstr>Exemplo: Representação Gráfica</vt:lpstr>
      <vt:lpstr>Exemplo: Características</vt:lpstr>
      <vt:lpstr>Distribuição Geométrica</vt:lpstr>
      <vt:lpstr>Distribuição Geométrica</vt:lpstr>
      <vt:lpstr>Distribuição Geométrica</vt:lpstr>
      <vt:lpstr>Distribuição Geométrica</vt:lpstr>
      <vt:lpstr>Exemplo</vt:lpstr>
      <vt:lpstr>Exemplo</vt:lpstr>
      <vt:lpstr>Distribuição de Poisson</vt:lpstr>
      <vt:lpstr>Distribuição de Poisson</vt:lpstr>
      <vt:lpstr>Função de Probabilidade de Poisson</vt:lpstr>
      <vt:lpstr>Exemplo</vt:lpstr>
      <vt:lpstr>Exemplo</vt:lpstr>
      <vt:lpstr>Distribuição Hipergeométrica</vt:lpstr>
      <vt:lpstr>Distribuição Hipergeométrica</vt:lpstr>
      <vt:lpstr>Distribuição Hipergeométrica</vt:lpstr>
      <vt:lpstr>Distribuição Hipergeométrica</vt:lpstr>
      <vt:lpstr>Distribuição Hipergeométrica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Diogo</cp:lastModifiedBy>
  <cp:revision>384</cp:revision>
  <dcterms:created xsi:type="dcterms:W3CDTF">2003-03-05T13:07:41Z</dcterms:created>
  <dcterms:modified xsi:type="dcterms:W3CDTF">2012-04-11T01:15:51Z</dcterms:modified>
</cp:coreProperties>
</file>