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handoutMasterIdLst>
    <p:handoutMasterId r:id="rId24"/>
  </p:handoutMasterIdLst>
  <p:sldIdLst>
    <p:sldId id="256" r:id="rId2"/>
    <p:sldId id="269" r:id="rId3"/>
    <p:sldId id="278" r:id="rId4"/>
    <p:sldId id="257" r:id="rId5"/>
    <p:sldId id="259" r:id="rId6"/>
    <p:sldId id="272" r:id="rId7"/>
    <p:sldId id="270" r:id="rId8"/>
    <p:sldId id="279" r:id="rId9"/>
    <p:sldId id="280" r:id="rId10"/>
    <p:sldId id="263" r:id="rId11"/>
    <p:sldId id="273" r:id="rId12"/>
    <p:sldId id="271" r:id="rId13"/>
    <p:sldId id="281" r:id="rId14"/>
    <p:sldId id="282" r:id="rId15"/>
    <p:sldId id="283" r:id="rId16"/>
    <p:sldId id="265" r:id="rId17"/>
    <p:sldId id="267" r:id="rId18"/>
    <p:sldId id="284" r:id="rId19"/>
    <p:sldId id="274" r:id="rId20"/>
    <p:sldId id="275" r:id="rId21"/>
    <p:sldId id="276" r:id="rId22"/>
    <p:sldId id="277" r:id="rId23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102" d="100"/>
          <a:sy n="102" d="100"/>
        </p:scale>
        <p:origin x="-1164" y="-102"/>
      </p:cViewPr>
      <p:guideLst>
        <p:guide orient="horz" pos="3312"/>
        <p:guide pos="32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fld id="{F002E82A-60CF-4CF9-8AC3-B105F24B322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35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14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tângulo de cantos arredondados 9"/>
          <p:cNvSpPr/>
          <p:nvPr/>
        </p:nvSpPr>
        <p:spPr>
          <a:xfrm>
            <a:off x="419100" y="433388"/>
            <a:ext cx="8305800" cy="3109912"/>
          </a:xfrm>
          <a:prstGeom prst="roundRect">
            <a:avLst>
              <a:gd name="adj" fmla="val 4578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11" descr="E:\ci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03950"/>
            <a:ext cx="1447800" cy="65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bg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1958546"/>
          </a:xfrm>
        </p:spPr>
        <p:txBody>
          <a:bodyPr tIns="0">
            <a:normAutofit/>
          </a:bodyPr>
          <a:lstStyle>
            <a:lvl1pPr marL="36576" indent="0" algn="r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3"/>
          </p:nvPr>
        </p:nvSpPr>
        <p:spPr>
          <a:xfrm>
            <a:off x="1643063" y="5715000"/>
            <a:ext cx="6858000" cy="500082"/>
          </a:xfrm>
        </p:spPr>
        <p:txBody>
          <a:bodyPr>
            <a:noAutofit/>
          </a:bodyPr>
          <a:lstStyle>
            <a:lvl1pPr marL="36576" indent="0" algn="r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lang="pt-BR" sz="1600" b="1" kern="1200" dirty="0" smtClean="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Espaço Reservado para Data 18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A7C8A73-BD5E-451D-A192-BF3476E6987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2" name="Picture 11" descr="E:\ci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03950"/>
            <a:ext cx="1447800" cy="65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183880" cy="1051560"/>
          </a:xfrm>
        </p:spPr>
        <p:txBody>
          <a:bodyPr/>
          <a:lstStyle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0034" y="1428736"/>
            <a:ext cx="8183880" cy="4187952"/>
          </a:xfrm>
        </p:spPr>
        <p:txBody>
          <a:bodyPr vert="eaVert"/>
          <a:lstStyle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0B824-3F61-44F5-A11A-E658F53AF05C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72264" y="1285861"/>
            <a:ext cx="1981200" cy="4929222"/>
          </a:xfrm>
        </p:spPr>
        <p:txBody>
          <a:bodyPr vert="eaVert"/>
          <a:lstStyle>
            <a:lvl1pPr>
              <a:defRPr>
                <a:solidFill>
                  <a:schemeClr val="accent6"/>
                </a:solidFill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0034" y="1285861"/>
            <a:ext cx="5943600" cy="4929222"/>
          </a:xfrm>
        </p:spPr>
        <p:txBody>
          <a:bodyPr vert="eaVert"/>
          <a:lstStyle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FE871-A2AB-401B-94AC-CD84D249B66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14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tângulo de cantos arredondados 9"/>
          <p:cNvSpPr/>
          <p:nvPr/>
        </p:nvSpPr>
        <p:spPr>
          <a:xfrm>
            <a:off x="419100" y="433388"/>
            <a:ext cx="8305800" cy="3109912"/>
          </a:xfrm>
          <a:prstGeom prst="roundRect">
            <a:avLst>
              <a:gd name="adj" fmla="val 4578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11" descr="E:\ci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03950"/>
            <a:ext cx="1447800" cy="65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bg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1958546"/>
          </a:xfrm>
        </p:spPr>
        <p:txBody>
          <a:bodyPr tIns="0">
            <a:normAutofit/>
          </a:bodyPr>
          <a:lstStyle>
            <a:lvl1pPr marL="36576" indent="0" algn="r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3"/>
          </p:nvPr>
        </p:nvSpPr>
        <p:spPr>
          <a:xfrm>
            <a:off x="1643063" y="5715000"/>
            <a:ext cx="6858000" cy="500082"/>
          </a:xfrm>
        </p:spPr>
        <p:txBody>
          <a:bodyPr>
            <a:noAutofit/>
          </a:bodyPr>
          <a:lstStyle>
            <a:lvl1pPr marL="36576" indent="0" algn="r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lang="pt-BR" sz="1600" b="1" kern="1200" dirty="0" smtClean="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Espaço Reservado para Data 18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EBCDC26-B776-495D-9C90-23EFC4144BE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3880" cy="785818"/>
          </a:xfrm>
        </p:spPr>
        <p:txBody>
          <a:bodyPr/>
          <a:lstStyle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285860"/>
            <a:ext cx="8183880" cy="4857784"/>
          </a:xfrm>
        </p:spPr>
        <p:txBody>
          <a:bodyPr/>
          <a:lstStyle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D8705-5C4A-4D51-8F84-7F8D1D2B67A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1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tângulo de cantos arredondados 10"/>
          <p:cNvSpPr/>
          <p:nvPr/>
        </p:nvSpPr>
        <p:spPr>
          <a:xfrm>
            <a:off x="419100" y="433388"/>
            <a:ext cx="8305800" cy="4341812"/>
          </a:xfrm>
          <a:prstGeom prst="roundRect">
            <a:avLst>
              <a:gd name="adj" fmla="val 21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11" descr="E:\ci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03950"/>
            <a:ext cx="1447800" cy="65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B36C60-B733-456C-A285-EF138DB10E20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" name="Picture 11" descr="E:\ci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03950"/>
            <a:ext cx="1447800" cy="65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71472" y="1428736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86314" y="1428736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31301-B36D-43B2-8A00-56D660F0D999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28604"/>
            <a:ext cx="8183880" cy="785818"/>
          </a:xfrm>
        </p:spPr>
        <p:txBody>
          <a:bodyPr/>
          <a:lstStyle>
            <a:lvl1pPr>
              <a:defRPr b="1"/>
            </a:lvl1pPr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7224" y="1642446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52169" y="1642446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7224" y="2510808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52169" y="2510808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BFA72-4578-430E-94C2-29BC7C2D417C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45878-5E75-45C9-BA5D-A88E11AADBDE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6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" name="Picture 11" descr="E:\ci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03950"/>
            <a:ext cx="1447800" cy="65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613838E-7E1F-4AC3-A7DE-B0BDCD0D0B5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7" name="Picture 11" descr="E:\ci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03950"/>
            <a:ext cx="1447800" cy="65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00694" y="1300154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500694" y="2357430"/>
            <a:ext cx="2971800" cy="3706046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785786" y="1357298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8FA2B-F8C8-4AE0-BBCF-64386EABB412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14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Arredondar Retângulo em um Canto Único 10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11" descr="E:\ci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03950"/>
            <a:ext cx="1447800" cy="65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8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6F20887-0911-487B-B90F-0938458A527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1" name="Picture 11" descr="E:\ci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03950"/>
            <a:ext cx="1447800" cy="65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19100" y="433388"/>
            <a:ext cx="8305800" cy="781050"/>
          </a:xfrm>
          <a:prstGeom prst="roundRect">
            <a:avLst>
              <a:gd name="adj" fmla="val 21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Espaço Reservado para Título 12"/>
          <p:cNvSpPr>
            <a:spLocks noGrp="1"/>
          </p:cNvSpPr>
          <p:nvPr>
            <p:ph type="title"/>
          </p:nvPr>
        </p:nvSpPr>
        <p:spPr>
          <a:xfrm>
            <a:off x="428625" y="428625"/>
            <a:ext cx="8286750" cy="785813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extLst/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11269" name="Espaço Reservado para Texto 3"/>
          <p:cNvSpPr>
            <a:spLocks noGrp="1"/>
          </p:cNvSpPr>
          <p:nvPr>
            <p:ph type="body" idx="1"/>
          </p:nvPr>
        </p:nvSpPr>
        <p:spPr bwMode="auto">
          <a:xfrm>
            <a:off x="500063" y="1285875"/>
            <a:ext cx="8183562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 smtClean="0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2"/>
          </p:nvPr>
        </p:nvSpPr>
        <p:spPr>
          <a:xfrm>
            <a:off x="4114800" y="6500813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Rodapé 17"/>
          <p:cNvSpPr>
            <a:spLocks noGrp="1"/>
          </p:cNvSpPr>
          <p:nvPr>
            <p:ph type="ftr" sz="quarter" idx="3"/>
          </p:nvPr>
        </p:nvSpPr>
        <p:spPr>
          <a:xfrm>
            <a:off x="6400800" y="6500813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686800" y="6500813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EBCDC26-B776-495D-9C90-23EFC4144BE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" name="Picture 11" descr="E:\cin.gif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6203950"/>
            <a:ext cx="1447800" cy="65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9pPr>
      <a:extLst/>
    </p:titleStyle>
    <p:bodyStyle>
      <a:lvl1pPr marL="265113" indent="-265113" algn="l" rtl="0" eaLnBrk="1" fontAlgn="base" hangingPunct="1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1" fontAlgn="base" hangingPunct="1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5813" indent="-182563" algn="l" rtl="0" eaLnBrk="1" fontAlgn="base" hangingPunct="1">
        <a:spcBef>
          <a:spcPts val="250"/>
        </a:spcBef>
        <a:spcAft>
          <a:spcPct val="0"/>
        </a:spcAft>
        <a:buClr>
          <a:srgbClr val="58B7C3"/>
        </a:buClr>
        <a:buSzPct val="100000"/>
        <a:buFont typeface="Wingdings 2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182563" algn="l" rtl="0" eaLnBrk="1" fontAlgn="base" hangingPunct="1">
        <a:spcBef>
          <a:spcPts val="225"/>
        </a:spcBef>
        <a:spcAft>
          <a:spcPct val="0"/>
        </a:spcAft>
        <a:buClr>
          <a:srgbClr val="58B7C3"/>
        </a:buClr>
        <a:buSzPct val="112000"/>
        <a:buFont typeface="Verdana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1" fontAlgn="base" hangingPunct="1">
        <a:spcBef>
          <a:spcPts val="250"/>
        </a:spcBef>
        <a:spcAft>
          <a:spcPct val="0"/>
        </a:spcAft>
        <a:buClr>
          <a:srgbClr val="DE50E4"/>
        </a:buClr>
        <a:buSzPct val="100000"/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33.png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6.png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3286125" y="1820863"/>
            <a:ext cx="5208588" cy="1828800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Probabilidade</a:t>
            </a:r>
            <a:endParaRPr lang="pt-BR" dirty="0"/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>
          <a:xfrm>
            <a:off x="4429125" y="3684588"/>
            <a:ext cx="4065588" cy="195897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pt-BR" sz="1800" b="1" dirty="0" smtClean="0">
                <a:solidFill>
                  <a:schemeClr val="tx2"/>
                </a:solidFill>
              </a:rPr>
              <a:t>Modelos de Distribuições </a:t>
            </a:r>
            <a:r>
              <a:rPr lang="pt-BR" sz="1800" b="1" dirty="0" smtClean="0">
                <a:solidFill>
                  <a:schemeClr val="tx2"/>
                </a:solidFill>
              </a:rPr>
              <a:t>Contínuas:</a:t>
            </a:r>
            <a:endParaRPr lang="pt-BR" b="1" dirty="0" smtClean="0">
              <a:solidFill>
                <a:schemeClr val="tx2"/>
              </a:solidFill>
            </a:endParaRPr>
          </a:p>
          <a:p>
            <a:pPr>
              <a:defRPr/>
            </a:pPr>
            <a:r>
              <a:rPr lang="pt-BR" dirty="0" smtClean="0">
                <a:solidFill>
                  <a:schemeClr val="tx2"/>
                </a:solidFill>
              </a:rPr>
              <a:t>Distribuição Uniforme</a:t>
            </a:r>
          </a:p>
          <a:p>
            <a:pPr>
              <a:defRPr/>
            </a:pPr>
            <a:r>
              <a:rPr lang="pt-BR" dirty="0" smtClean="0">
                <a:solidFill>
                  <a:schemeClr val="tx2"/>
                </a:solidFill>
              </a:rPr>
              <a:t>Distribuição Exponencial</a:t>
            </a:r>
          </a:p>
          <a:p>
            <a:pPr>
              <a:defRPr/>
            </a:pPr>
            <a:r>
              <a:rPr lang="pt-BR" dirty="0" smtClean="0">
                <a:solidFill>
                  <a:schemeClr val="tx2"/>
                </a:solidFill>
              </a:rPr>
              <a:t>Distribuição Normal</a:t>
            </a:r>
          </a:p>
          <a:p>
            <a:pPr>
              <a:defRPr/>
            </a:pP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/>
              <a:t>Renata Souza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Exemplo: X </a:t>
            </a:r>
            <a:r>
              <a:rPr lang="pt-BR">
                <a:sym typeface="Symbol" pitchFamily="18" charset="2"/>
              </a:rPr>
              <a:t> Exp[1]</a:t>
            </a:r>
            <a:endParaRPr lang="pt-BR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1268760"/>
            <a:ext cx="5210175" cy="5200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Exemplo:</a:t>
            </a:r>
            <a:endParaRPr lang="pt-BR" dirty="0"/>
          </a:p>
        </p:txBody>
      </p:sp>
      <p:sp>
        <p:nvSpPr>
          <p:cNvPr id="4104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Os defeitos de um tecido seguem a distribuição de Poisson com média de um defeito a cada 400m. Qual a probabilidade de que o intervalo entre os dois defeitos consecutivos seja entre 800m e 1000m?</a:t>
            </a:r>
          </a:p>
          <a:p>
            <a:endParaRPr lang="pt-BR" smtClean="0"/>
          </a:p>
          <a:p>
            <a:pPr>
              <a:buFont typeface="Wingdings 2" pitchFamily="18" charset="2"/>
              <a:buNone/>
            </a:pPr>
            <a:r>
              <a:rPr lang="pt-BR" smtClean="0"/>
              <a:t>		    , logo               e 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857250" y="3989388"/>
          <a:ext cx="11430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Equação" r:id="rId3" imgW="444240" imgH="203040" progId="Equation.3">
                  <p:embed/>
                </p:oleObj>
              </mc:Choice>
              <mc:Fallback>
                <p:oleObj name="Equação" r:id="rId3" imgW="44424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989388"/>
                        <a:ext cx="1143000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3000375" y="4030663"/>
          <a:ext cx="14287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Equação" r:id="rId5" imgW="596880" imgH="177480" progId="Equation.3">
                  <p:embed/>
                </p:oleObj>
              </mc:Choice>
              <mc:Fallback>
                <p:oleObj name="Equação" r:id="rId5" imgW="596880" imgH="177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4030663"/>
                        <a:ext cx="142875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4786313" y="4037013"/>
          <a:ext cx="15716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Equação" r:id="rId7" imgW="647640" imgH="215640" progId="Equation.3">
                  <p:embed/>
                </p:oleObj>
              </mc:Choice>
              <mc:Fallback>
                <p:oleObj name="Equação" r:id="rId7" imgW="64764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4037013"/>
                        <a:ext cx="157162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1000125" y="4703763"/>
          <a:ext cx="6072188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Equação" r:id="rId9" imgW="2819160" imgH="203040" progId="Equation.3">
                  <p:embed/>
                </p:oleObj>
              </mc:Choice>
              <mc:Fallback>
                <p:oleObj name="Equação" r:id="rId9" imgW="281916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4703763"/>
                        <a:ext cx="6072188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2143125" y="5132388"/>
          <a:ext cx="6143625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Equação" r:id="rId11" imgW="2793960" imgH="330120" progId="Equation.3">
                  <p:embed/>
                </p:oleObj>
              </mc:Choice>
              <mc:Fallback>
                <p:oleObj name="Equação" r:id="rId11" imgW="2793960" imgH="3301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5132388"/>
                        <a:ext cx="6143625" cy="725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Distribuição Normal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Tem sido usada em uma ampla variedade de aplicações práticas nas quais as variáveis aleatórias são: </a:t>
            </a:r>
          </a:p>
          <a:p>
            <a:pPr lvl="1"/>
            <a:r>
              <a:rPr lang="pt-BR" smtClean="0"/>
              <a:t>Alturas e pesos de pessoas</a:t>
            </a:r>
          </a:p>
          <a:p>
            <a:pPr lvl="1"/>
            <a:r>
              <a:rPr lang="pt-BR" smtClean="0"/>
              <a:t>Medições</a:t>
            </a:r>
          </a:p>
          <a:p>
            <a:pPr lvl="1"/>
            <a:r>
              <a:rPr lang="pt-BR" smtClean="0"/>
              <a:t>Índices, etc.</a:t>
            </a:r>
          </a:p>
          <a:p>
            <a:r>
              <a:rPr lang="pt-BR" smtClean="0"/>
              <a:t>Parâmetros: média e desvio padrão.</a:t>
            </a:r>
          </a:p>
          <a:p>
            <a:r>
              <a:rPr lang="pt-BR" smtClean="0"/>
              <a:t>Exemplo:</a:t>
            </a:r>
          </a:p>
          <a:p>
            <a:pPr lvl="1"/>
            <a:r>
              <a:rPr lang="pt-BR" smtClean="0"/>
              <a:t>Os salários dos diretores das empresas em São Paulo, distribuem-se normalmente com média de R$ 20.000,00 e desvio padrão de R$ 500,00.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Normal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dirty="0" smtClean="0"/>
                  <a:t>Dizemos que uma variável aleatória contínua X tem distribuição Normal com parâmetros </a:t>
                </a:r>
                <a:r>
                  <a:rPr lang="el-GR" dirty="0" smtClean="0"/>
                  <a:t>μ</a:t>
                </a:r>
                <a:r>
                  <a:rPr lang="pt-BR" dirty="0" smtClean="0"/>
                  <a:t> e </a:t>
                </a:r>
                <a:r>
                  <a:rPr lang="el-GR" dirty="0" smtClean="0"/>
                  <a:t>σ</a:t>
                </a:r>
                <a:r>
                  <a:rPr lang="pt-BR" dirty="0" smtClean="0"/>
                  <a:t>², se sua função de densidade é dada por: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/>
                        </a:rPr>
                        <m:t>f</m:t>
                      </m:r>
                      <m:d>
                        <m:dPr>
                          <m:ctrlPr>
                            <a:rPr lang="pt-BR" b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pt-BR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>
                              <a:latin typeface="Cambria Math"/>
                              <a:ea typeface="Cambria Math"/>
                            </a:rPr>
                            <m:t>σ</m:t>
                          </m:r>
                          <m:rad>
                            <m:radPr>
                              <m:degHide m:val="on"/>
                              <m:ctrlPr>
                                <a:rPr lang="pt-BR" i="1" smtClean="0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pt-BR" b="0" i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/>
                              <a:ea typeface="Cambria Math"/>
                            </a:rPr>
                            <m:t>e</m:t>
                          </m:r>
                        </m:e>
                        <m:sup>
                          <m:r>
                            <a:rPr lang="pt-BR" b="0" i="0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b="0" i="0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b="0" i="0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b="0" i="0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b="0" i="0" smtClean="0">
                                          <a:latin typeface="Cambria Math"/>
                                          <a:ea typeface="Cambria Math"/>
                                        </a:rPr>
                                        <m:t>x</m:t>
                                      </m:r>
                                      <m:r>
                                        <a:rPr lang="pt-BR" b="0" i="0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b="0" i="1" smtClean="0">
                                          <a:latin typeface="Cambria Math"/>
                                          <a:ea typeface="Cambria Math"/>
                                        </a:rPr>
                                        <m:t>μ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b="0" i="0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b="0" i="0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pt-BR" b="0" i="0" smtClean="0">
                          <a:latin typeface="Cambria Math"/>
                          <a:ea typeface="Cambria Math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/>
                          <a:ea typeface="Cambria Math"/>
                        </a:rPr>
                        <m:t>para</m:t>
                      </m:r>
                      <m:r>
                        <a:rPr lang="pt-BR" b="0" i="0" smtClean="0">
                          <a:latin typeface="Cambria Math"/>
                          <a:ea typeface="Cambria Math"/>
                        </a:rPr>
                        <m:t> −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∞&lt;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&lt;∞</m:t>
                      </m:r>
                    </m:oMath>
                  </m:oMathPara>
                </a14:m>
                <a:endParaRPr lang="pt-BR" b="0" dirty="0" smtClean="0"/>
              </a:p>
              <a:p>
                <a:pPr marL="0" indent="0">
                  <a:buNone/>
                </a:pPr>
                <a:endParaRPr lang="pt-BR" b="0" dirty="0" smtClean="0"/>
              </a:p>
              <a:p>
                <a:pPr marL="0" indent="0">
                  <a:buNone/>
                </a:pPr>
                <a:r>
                  <a:rPr lang="pt-BR" b="0" dirty="0" smtClean="0"/>
                  <a:t>Notação:</a:t>
                </a: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72" t="-3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352800" y="5013176"/>
            <a:ext cx="2438400" cy="8382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US" dirty="0">
                <a:latin typeface="+mj-lt"/>
              </a:rPr>
              <a:t>X </a:t>
            </a:r>
            <a:r>
              <a:rPr lang="en-US" dirty="0">
                <a:latin typeface="+mj-lt"/>
                <a:sym typeface="Symbol" pitchFamily="18" charset="2"/>
              </a:rPr>
              <a:t> </a:t>
            </a:r>
            <a:r>
              <a:rPr lang="en-US" dirty="0" smtClean="0">
                <a:latin typeface="+mj-lt"/>
                <a:sym typeface="Symbol" pitchFamily="18" charset="2"/>
              </a:rPr>
              <a:t>N(</a:t>
            </a:r>
            <a:r>
              <a:rPr lang="el-GR" dirty="0"/>
              <a:t>μ</a:t>
            </a:r>
            <a:r>
              <a:rPr lang="en-US" dirty="0" smtClean="0">
                <a:latin typeface="+mj-lt"/>
                <a:sym typeface="Symbol" pitchFamily="18" charset="2"/>
              </a:rPr>
              <a:t>, </a:t>
            </a:r>
            <a:r>
              <a:rPr lang="el-GR" dirty="0"/>
              <a:t>σ</a:t>
            </a:r>
            <a:r>
              <a:rPr lang="pt-BR" dirty="0"/>
              <a:t>²</a:t>
            </a:r>
            <a:r>
              <a:rPr lang="en-US" dirty="0" smtClean="0">
                <a:latin typeface="+mj-lt"/>
                <a:sym typeface="Symbol" pitchFamily="18" charset="2"/>
              </a:rPr>
              <a:t>)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5474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Distribuição </a:t>
            </a:r>
            <a:r>
              <a:rPr lang="pt-BR" dirty="0" smtClean="0"/>
              <a:t>Normal</a:t>
            </a:r>
            <a:endParaRPr lang="pt-BR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285875"/>
            <a:ext cx="7769225" cy="5286375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pt-BR" dirty="0"/>
              <a:t>Principais características</a:t>
            </a:r>
          </a:p>
          <a:p>
            <a:pPr lvl="1">
              <a:lnSpc>
                <a:spcPct val="90000"/>
              </a:lnSpc>
            </a:pPr>
            <a:endParaRPr lang="pt-BR" dirty="0" smtClean="0"/>
          </a:p>
          <a:p>
            <a:pPr lvl="1">
              <a:lnSpc>
                <a:spcPct val="90000"/>
              </a:lnSpc>
            </a:pPr>
            <a:r>
              <a:rPr lang="pt-BR" dirty="0" smtClean="0"/>
              <a:t>O </a:t>
            </a:r>
            <a:r>
              <a:rPr lang="pt-BR" dirty="0"/>
              <a:t>ponto máximo de f(x) é o ponto X = </a:t>
            </a:r>
            <a:r>
              <a:rPr lang="pt-BR" dirty="0">
                <a:sym typeface="Symbol" pitchFamily="18" charset="2"/>
              </a:rPr>
              <a:t>.</a:t>
            </a:r>
          </a:p>
          <a:p>
            <a:pPr lvl="1">
              <a:lnSpc>
                <a:spcPct val="90000"/>
              </a:lnSpc>
            </a:pPr>
            <a:r>
              <a:rPr lang="pt-BR" dirty="0">
                <a:sym typeface="Symbol" pitchFamily="18" charset="2"/>
              </a:rPr>
              <a:t>Os pontos de inflexão da função são: </a:t>
            </a:r>
            <a:br>
              <a:rPr lang="pt-BR" dirty="0">
                <a:sym typeface="Symbol" pitchFamily="18" charset="2"/>
              </a:rPr>
            </a:br>
            <a:r>
              <a:rPr lang="pt-BR" dirty="0">
                <a:sym typeface="Symbol" pitchFamily="18" charset="2"/>
              </a:rPr>
              <a:t>X =  +  e X =  - </a:t>
            </a:r>
          </a:p>
          <a:p>
            <a:pPr lvl="1">
              <a:lnSpc>
                <a:spcPct val="90000"/>
              </a:lnSpc>
            </a:pPr>
            <a:r>
              <a:rPr lang="pt-BR" dirty="0">
                <a:sym typeface="Symbol" pitchFamily="18" charset="2"/>
              </a:rPr>
              <a:t>A curva é simétrica com relação a  </a:t>
            </a:r>
            <a:r>
              <a:rPr lang="pt-BR" dirty="0" smtClean="0">
                <a:sym typeface="Symbol" pitchFamily="18" charset="2"/>
              </a:rPr>
              <a:t>.</a:t>
            </a:r>
          </a:p>
          <a:p>
            <a:pPr lvl="1">
              <a:lnSpc>
                <a:spcPct val="90000"/>
              </a:lnSpc>
            </a:pPr>
            <a:endParaRPr lang="pt-BR" dirty="0" smtClean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pt-BR" baseline="30000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pt-BR" baseline="30000" dirty="0" smtClean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pt-BR" baseline="30000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pt-BR" sz="1000" dirty="0"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pt-BR" dirty="0"/>
              <a:t>Se X </a:t>
            </a:r>
            <a:r>
              <a:rPr lang="pt-BR" dirty="0">
                <a:sym typeface="Symbol" pitchFamily="18" charset="2"/>
              </a:rPr>
              <a:t>N(, </a:t>
            </a:r>
            <a:r>
              <a:rPr lang="pt-BR" baseline="30000" dirty="0">
                <a:sym typeface="Symbol" pitchFamily="18" charset="2"/>
              </a:rPr>
              <a:t>2</a:t>
            </a:r>
            <a:r>
              <a:rPr lang="pt-BR" dirty="0">
                <a:sym typeface="Symbol" pitchFamily="18" charset="2"/>
              </a:rPr>
              <a:t>) então a variável aleatória</a:t>
            </a:r>
            <a:endParaRPr lang="pt-BR" dirty="0"/>
          </a:p>
          <a:p>
            <a:pPr>
              <a:lnSpc>
                <a:spcPct val="90000"/>
              </a:lnSpc>
            </a:pPr>
            <a:endParaRPr lang="pt-B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4"/>
              <p:cNvSpPr txBox="1"/>
              <p:nvPr/>
            </p:nvSpPr>
            <p:spPr>
              <a:xfrm>
                <a:off x="2394205" y="4295589"/>
                <a:ext cx="1294996" cy="340019"/>
              </a:xfrm>
              <a:prstGeom prst="rect">
                <a:avLst/>
              </a:prstGeom>
            </p:spPr>
            <p:txBody>
              <a:bodyPr vert="horz" wrap="none" lIns="182880" tIns="0" rtlCol="0">
                <a:no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marR="0" indent="0" algn="r" defTabSz="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2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pt-B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ctrlPr>
                            <a:rPr kumimoji="0" lang="pt-BR" sz="18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pt-B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</m:d>
                      <m:r>
                        <a:rPr kumimoji="0" lang="pt-B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pt-B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𝜇</m:t>
                      </m:r>
                    </m:oMath>
                  </m:oMathPara>
                </a14:m>
                <a:endParaRPr kumimoji="0" lang="pt-BR" sz="1800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1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205" y="4295589"/>
                <a:ext cx="1294996" cy="340019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5"/>
              <p:cNvSpPr txBox="1"/>
              <p:nvPr/>
            </p:nvSpPr>
            <p:spPr>
              <a:xfrm>
                <a:off x="5038662" y="4294115"/>
                <a:ext cx="1736859" cy="342966"/>
              </a:xfrm>
              <a:prstGeom prst="rect">
                <a:avLst/>
              </a:prstGeom>
            </p:spPr>
            <p:txBody>
              <a:bodyPr vert="horz" wrap="none" lIns="182880" tIns="0" rtlCol="0">
                <a:no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marR="0" indent="0" algn="ctr" defTabSz="9144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2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pt-B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𝑉𝑎𝑟</m:t>
                      </m:r>
                      <m:d>
                        <m:dPr>
                          <m:ctrlPr>
                            <a:rPr kumimoji="0" lang="pt-BR" sz="18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pt-B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</m:d>
                      <m:r>
                        <a:rPr kumimoji="0" lang="pt-B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pt-B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𝜎</m:t>
                      </m:r>
                      <m:r>
                        <a:rPr kumimoji="0" lang="pt-B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²</m:t>
                      </m:r>
                    </m:oMath>
                  </m:oMathPara>
                </a14:m>
                <a:endParaRPr kumimoji="0" lang="pt-BR" sz="1800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2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662" y="4294115"/>
                <a:ext cx="1736859" cy="342966"/>
              </a:xfrm>
              <a:prstGeom prst="rect">
                <a:avLst/>
              </a:prstGeom>
              <a:blipFill rotWithShape="1">
                <a:blip r:embed="rId3"/>
                <a:stretch>
                  <a:fillRect t="-1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51720" y="3789040"/>
            <a:ext cx="19799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pt-BR" sz="2000" b="1" dirty="0" smtClean="0">
                <a:latin typeface="+mj-lt"/>
              </a:rPr>
              <a:t>Valor Esperado</a:t>
            </a:r>
            <a:endParaRPr lang="pt-BR" sz="2000" b="1" dirty="0">
              <a:latin typeface="+mj-lt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5278395" y="3791184"/>
            <a:ext cx="12772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pt-BR" sz="2000" b="1" dirty="0">
                <a:latin typeface="+mj-lt"/>
              </a:rPr>
              <a:t>Variância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4"/>
              <p:cNvSpPr>
                <a:spLocks noChangeArrowheads="1"/>
              </p:cNvSpPr>
              <p:nvPr/>
            </p:nvSpPr>
            <p:spPr bwMode="auto">
              <a:xfrm>
                <a:off x="3010980" y="5415474"/>
                <a:ext cx="2828420" cy="8382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/>
                        </a:rPr>
                        <m:t>Z</m:t>
                      </m:r>
                      <m:r>
                        <a:rPr lang="pt-BR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/>
                            </a:rPr>
                            <m:t>X</m:t>
                          </m:r>
                          <m:r>
                            <a:rPr lang="pt-BR" b="0" i="0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/>
                            </a:rPr>
                            <m:t>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/>
                            </a:rPr>
                            <m:t>σ</m:t>
                          </m:r>
                        </m:den>
                      </m:f>
                      <m:r>
                        <a:rPr lang="pt-BR" b="0" i="0" smtClean="0">
                          <a:latin typeface="Cambria Math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/>
                        </a:rPr>
                        <m:t>N</m:t>
                      </m:r>
                      <m:r>
                        <a:rPr lang="pt-BR" b="0" i="0" smtClean="0">
                          <a:latin typeface="Cambria Math"/>
                        </a:rPr>
                        <m:t>(0, 1)</m:t>
                      </m:r>
                    </m:oMath>
                  </m:oMathPara>
                </a14:m>
                <a:endParaRPr lang="pt-BR" dirty="0">
                  <a:latin typeface="+mj-lt"/>
                </a:endParaRPr>
              </a:p>
            </p:txBody>
          </p:sp>
        </mc:Choice>
        <mc:Fallback>
          <p:sp>
            <p:nvSpPr>
              <p:cNvPr id="17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10980" y="5415474"/>
                <a:ext cx="2828420" cy="8382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05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Z ~ N(0, 1)</a:t>
            </a:r>
            <a:endParaRPr lang="pt-BR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1268760"/>
            <a:ext cx="5210175" cy="5200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3081"/>
          <p:cNvSpPr txBox="1">
            <a:spLocks noChangeArrowheads="1"/>
          </p:cNvSpPr>
          <p:nvPr/>
        </p:nvSpPr>
        <p:spPr bwMode="auto">
          <a:xfrm>
            <a:off x="4331072" y="3685729"/>
            <a:ext cx="889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pt-BR" dirty="0">
                <a:latin typeface="+mj-lt"/>
              </a:rPr>
              <a:t>68,26%</a:t>
            </a:r>
          </a:p>
        </p:txBody>
      </p:sp>
      <p:sp>
        <p:nvSpPr>
          <p:cNvPr id="7" name="Text Box 3082"/>
          <p:cNvSpPr txBox="1">
            <a:spLocks noChangeArrowheads="1"/>
          </p:cNvSpPr>
          <p:nvPr/>
        </p:nvSpPr>
        <p:spPr bwMode="auto">
          <a:xfrm>
            <a:off x="4283968" y="4293096"/>
            <a:ext cx="889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pt-BR" dirty="0">
                <a:latin typeface="+mj-lt"/>
              </a:rPr>
              <a:t>95,44%</a:t>
            </a:r>
          </a:p>
        </p:txBody>
      </p:sp>
      <p:sp>
        <p:nvSpPr>
          <p:cNvPr id="8" name="Text Box 3083"/>
          <p:cNvSpPr txBox="1">
            <a:spLocks noChangeArrowheads="1"/>
          </p:cNvSpPr>
          <p:nvPr/>
        </p:nvSpPr>
        <p:spPr bwMode="auto">
          <a:xfrm>
            <a:off x="4283968" y="4934496"/>
            <a:ext cx="889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pt-BR" dirty="0">
                <a:latin typeface="+mj-lt"/>
              </a:rPr>
              <a:t>99,72%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5172968" y="3869085"/>
            <a:ext cx="19112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stCxn id="6" idx="1"/>
          </p:cNvCxnSpPr>
          <p:nvPr/>
        </p:nvCxnSpPr>
        <p:spPr>
          <a:xfrm flipH="1">
            <a:off x="4139952" y="3869085"/>
            <a:ext cx="19112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5172968" y="4476452"/>
            <a:ext cx="83919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3491880" y="4476452"/>
            <a:ext cx="792088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3491880" y="4476452"/>
            <a:ext cx="0" cy="968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flipV="1">
            <a:off x="6012160" y="4476452"/>
            <a:ext cx="0" cy="759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8" idx="3"/>
          </p:cNvCxnSpPr>
          <p:nvPr/>
        </p:nvCxnSpPr>
        <p:spPr>
          <a:xfrm>
            <a:off x="5172968" y="5117852"/>
            <a:ext cx="1487264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8" idx="1"/>
          </p:cNvCxnSpPr>
          <p:nvPr/>
        </p:nvCxnSpPr>
        <p:spPr>
          <a:xfrm flipH="1">
            <a:off x="2843808" y="5117852"/>
            <a:ext cx="144016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V="1">
            <a:off x="2843808" y="5117852"/>
            <a:ext cx="0" cy="327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6660232" y="5117852"/>
            <a:ext cx="0" cy="327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076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X</a:t>
            </a:r>
            <a:r>
              <a:rPr lang="pt-BR" dirty="0" smtClean="0">
                <a:sym typeface="Symbol" pitchFamily="18" charset="2"/>
              </a:rPr>
              <a:t> </a:t>
            </a:r>
            <a:r>
              <a:rPr lang="pt-BR" dirty="0" smtClean="0"/>
              <a:t>N(3,16)</a:t>
            </a:r>
            <a:endParaRPr lang="pt-BR" dirty="0">
              <a:sym typeface="Symbol" pitchFamily="18" charset="2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1268760"/>
            <a:ext cx="5210175" cy="5200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4" name="Text Box 4"/>
          <p:cNvSpPr txBox="1">
            <a:spLocks noChangeArrowheads="1"/>
          </p:cNvSpPr>
          <p:nvPr/>
        </p:nvSpPr>
        <p:spPr bwMode="auto">
          <a:xfrm>
            <a:off x="4632091" y="558924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pt-BR" sz="1200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</a:t>
            </a:r>
            <a:endParaRPr lang="pt-BR" sz="12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6" name="Text Box 4"/>
          <p:cNvSpPr txBox="1">
            <a:spLocks noChangeArrowheads="1"/>
          </p:cNvSpPr>
          <p:nvPr/>
        </p:nvSpPr>
        <p:spPr bwMode="auto">
          <a:xfrm>
            <a:off x="5220072" y="5589443"/>
            <a:ext cx="5309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pt-BR" sz="1200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 + 4</a:t>
            </a:r>
            <a:endParaRPr lang="pt-BR" sz="12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7" name="Text Box 4"/>
          <p:cNvSpPr txBox="1">
            <a:spLocks noChangeArrowheads="1"/>
          </p:cNvSpPr>
          <p:nvPr/>
        </p:nvSpPr>
        <p:spPr bwMode="auto">
          <a:xfrm>
            <a:off x="3655132" y="5583426"/>
            <a:ext cx="4924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pt-BR" sz="1200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3 - 4</a:t>
            </a:r>
            <a:endParaRPr lang="pt-BR" sz="12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Probabilidades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831" name="Text Box 1535"/>
              <p:cNvSpPr txBox="1">
                <a:spLocks noChangeArrowheads="1"/>
              </p:cNvSpPr>
              <p:nvPr/>
            </p:nvSpPr>
            <p:spPr bwMode="auto">
              <a:xfrm>
                <a:off x="1115616" y="3515142"/>
                <a:ext cx="2664296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dirty="0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pt-BR" sz="20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000" b="0" i="1" dirty="0" smtClean="0">
                              <a:latin typeface="Cambria Math"/>
                            </a:rPr>
                            <m:t>−1≤</m:t>
                          </m:r>
                          <m:r>
                            <a:rPr lang="pt-BR" sz="2000" b="0" i="1" dirty="0" smtClean="0">
                              <a:latin typeface="Cambria Math"/>
                            </a:rPr>
                            <m:t>𝑋</m:t>
                          </m:r>
                          <m:r>
                            <a:rPr lang="pt-BR" sz="2000" b="0" i="1" dirty="0" smtClean="0">
                              <a:latin typeface="Cambria Math"/>
                            </a:rPr>
                            <m:t>≤3</m:t>
                          </m:r>
                        </m:e>
                      </m:d>
                      <m:r>
                        <a:rPr lang="pt-BR" sz="2000" b="0" i="1" dirty="0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BR" sz="2000" b="0" i="1" dirty="0" smtClean="0">
                  <a:latin typeface="Cambria Math"/>
                </a:endParaRPr>
              </a:p>
              <a:p>
                <a:pPr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dirty="0" smtClean="0">
                          <a:latin typeface="Cambria Math"/>
                        </a:rPr>
                        <m:t>𝑃</m:t>
                      </m:r>
                      <m:r>
                        <a:rPr lang="pt-BR" sz="2000" b="0" i="1" dirty="0" smtClean="0">
                          <a:latin typeface="Cambria Math"/>
                        </a:rPr>
                        <m:t>(3≤</m:t>
                      </m:r>
                      <m:r>
                        <a:rPr lang="pt-BR" sz="2000" b="0" i="1" dirty="0" smtClean="0">
                          <a:latin typeface="Cambria Math"/>
                        </a:rPr>
                        <m:t>𝑋</m:t>
                      </m:r>
                      <m:r>
                        <a:rPr lang="pt-BR" sz="2000" b="0" i="1" dirty="0" smtClean="0">
                          <a:latin typeface="Cambria Math"/>
                        </a:rPr>
                        <m:t>≤7)</m:t>
                      </m:r>
                    </m:oMath>
                  </m:oMathPara>
                </a14:m>
                <a:endParaRPr lang="pt-BR" sz="2000" dirty="0">
                  <a:latin typeface="+mj-lt"/>
                </a:endParaRPr>
              </a:p>
            </p:txBody>
          </p:sp>
        </mc:Choice>
        <mc:Fallback>
          <p:sp>
            <p:nvSpPr>
              <p:cNvPr id="184831" name="Text Box 15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6" y="3515142"/>
                <a:ext cx="2664296" cy="707886"/>
              </a:xfrm>
              <a:prstGeom prst="rect">
                <a:avLst/>
              </a:prstGeom>
              <a:blipFill rotWithShape="1">
                <a:blip r:embed="rId2"/>
                <a:stretch>
                  <a:fillRect b="-948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upo 1"/>
          <p:cNvGrpSpPr/>
          <p:nvPr/>
        </p:nvGrpSpPr>
        <p:grpSpPr>
          <a:xfrm>
            <a:off x="4335310" y="1700809"/>
            <a:ext cx="3646665" cy="4032447"/>
            <a:chOff x="3491880" y="1268760"/>
            <a:chExt cx="5210175" cy="5200650"/>
          </a:xfrm>
        </p:grpSpPr>
        <p:pic>
          <p:nvPicPr>
            <p:cNvPr id="153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1268760"/>
              <a:ext cx="5210175" cy="52006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38" name="Text Box 4"/>
            <p:cNvSpPr txBox="1">
              <a:spLocks noChangeArrowheads="1"/>
            </p:cNvSpPr>
            <p:nvPr/>
          </p:nvSpPr>
          <p:spPr bwMode="auto">
            <a:xfrm>
              <a:off x="6103838" y="5589240"/>
              <a:ext cx="376067" cy="337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pt-BR" sz="1050" b="1" dirty="0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pt-BR" sz="105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9" name="Text Box 4"/>
            <p:cNvSpPr txBox="1">
              <a:spLocks noChangeArrowheads="1"/>
            </p:cNvSpPr>
            <p:nvPr/>
          </p:nvSpPr>
          <p:spPr bwMode="auto">
            <a:xfrm>
              <a:off x="6652984" y="5589443"/>
              <a:ext cx="715028" cy="337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pt-BR" sz="1050" b="1" dirty="0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3 + 4</a:t>
              </a:r>
              <a:endParaRPr lang="pt-BR" sz="105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0" name="Text Box 4"/>
            <p:cNvSpPr txBox="1">
              <a:spLocks noChangeArrowheads="1"/>
            </p:cNvSpPr>
            <p:nvPr/>
          </p:nvSpPr>
          <p:spPr bwMode="auto">
            <a:xfrm>
              <a:off x="5094000" y="5583426"/>
              <a:ext cx="664643" cy="337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pt-BR" sz="1050" b="1" dirty="0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3 - 4</a:t>
              </a:r>
              <a:endParaRPr lang="pt-BR" sz="105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Probabilidades</a:t>
            </a:r>
            <a:endParaRPr lang="pt-BR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355520"/>
            <a:ext cx="3672408" cy="36656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1545"/>
              <p:cNvSpPr>
                <a:spLocks noChangeArrowheads="1"/>
              </p:cNvSpPr>
              <p:nvPr/>
            </p:nvSpPr>
            <p:spPr bwMode="auto">
              <a:xfrm>
                <a:off x="1619672" y="5301208"/>
                <a:ext cx="5904657" cy="84296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800" b="0" i="1" smtClean="0">
                              <a:latin typeface="Cambria Math"/>
                            </a:rPr>
                            <m:t>≤</m:t>
                          </m:r>
                          <m:r>
                            <a:rPr lang="pt-BR" sz="28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pt-BR" sz="2800" b="0" i="1" smtClean="0">
                              <a:latin typeface="Cambria Math"/>
                            </a:rPr>
                            <m:t>≤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sz="2800" b="0" i="1" smtClean="0">
                          <a:latin typeface="Cambria Math"/>
                        </a:rPr>
                        <m:t>=</m:t>
                      </m:r>
                      <m:r>
                        <a:rPr lang="pt-BR" sz="2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pt-BR" sz="2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800" b="0" i="1" smtClean="0">
                              <a:latin typeface="Cambria Math"/>
                            </a:rPr>
                            <m:t>≤</m:t>
                          </m:r>
                          <m:r>
                            <a:rPr lang="pt-BR" sz="2800" b="0" i="1" smtClean="0">
                              <a:latin typeface="Cambria Math"/>
                            </a:rPr>
                            <m:t>𝑍</m:t>
                          </m:r>
                          <m:r>
                            <a:rPr lang="pt-BR" sz="2800" b="0" i="1" smtClean="0">
                              <a:latin typeface="Cambria Math"/>
                            </a:rPr>
                            <m:t>≤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800" dirty="0">
                  <a:latin typeface="+mj-lt"/>
                </a:endParaRPr>
              </a:p>
            </p:txBody>
          </p:sp>
        </mc:Choice>
        <mc:Fallback>
          <p:sp>
            <p:nvSpPr>
              <p:cNvPr id="5" name="Rectangle 15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672" y="5301208"/>
                <a:ext cx="5904657" cy="84296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Box 1542"/>
              <p:cNvSpPr txBox="1">
                <a:spLocks noChangeArrowheads="1"/>
              </p:cNvSpPr>
              <p:nvPr/>
            </p:nvSpPr>
            <p:spPr bwMode="auto">
              <a:xfrm>
                <a:off x="539552" y="2849562"/>
                <a:ext cx="396044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−1≤</m:t>
                          </m:r>
                          <m:r>
                            <a:rPr lang="pt-BR" sz="2000" b="0" i="1" smtClean="0">
                              <a:latin typeface="Cambria Math"/>
                            </a:rPr>
                            <m:t>𝑍</m:t>
                          </m:r>
                          <m:r>
                            <a:rPr lang="pt-BR" sz="2000" b="0" i="1" smtClean="0">
                              <a:latin typeface="Cambria Math"/>
                            </a:rPr>
                            <m:t>≤0</m:t>
                          </m:r>
                        </m:e>
                      </m:d>
                      <m:r>
                        <a:rPr lang="pt-BR" sz="2000" b="0" i="1" smtClean="0">
                          <a:latin typeface="Cambria Math"/>
                        </a:rPr>
                        <m:t>=</m:t>
                      </m:r>
                      <m:r>
                        <a:rPr lang="pt-BR" sz="2000" b="0" i="1" smtClean="0">
                          <a:latin typeface="Cambria Math"/>
                        </a:rPr>
                        <m:t>𝑃</m:t>
                      </m:r>
                      <m:r>
                        <a:rPr lang="pt-BR" sz="2000" b="0" i="1" smtClean="0">
                          <a:latin typeface="Cambria Math"/>
                        </a:rPr>
                        <m:t>(0≤</m:t>
                      </m:r>
                      <m:r>
                        <a:rPr lang="pt-BR" sz="2000" b="0" i="1" smtClean="0">
                          <a:latin typeface="Cambria Math"/>
                        </a:rPr>
                        <m:t>𝑍</m:t>
                      </m:r>
                      <m:r>
                        <a:rPr lang="pt-BR" sz="2000" b="0" i="1" smtClean="0">
                          <a:latin typeface="Cambria Math"/>
                        </a:rPr>
                        <m:t>≤1)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6" name="Text Box 15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2849562"/>
                <a:ext cx="3960440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515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15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820014"/>
              </p:ext>
            </p:extLst>
          </p:nvPr>
        </p:nvGraphicFramePr>
        <p:xfrm>
          <a:off x="971600" y="3789040"/>
          <a:ext cx="116681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Equation" r:id="rId6" imgW="749160" imgH="393480" progId="Equation.3">
                  <p:embed/>
                </p:oleObj>
              </mc:Choice>
              <mc:Fallback>
                <p:oleObj name="Equation" r:id="rId6" imgW="749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789040"/>
                        <a:ext cx="1166812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679442"/>
              </p:ext>
            </p:extLst>
          </p:nvPr>
        </p:nvGraphicFramePr>
        <p:xfrm>
          <a:off x="2915816" y="3717032"/>
          <a:ext cx="122396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Equation" r:id="rId8" imgW="787320" imgH="393480" progId="Equation.3">
                  <p:embed/>
                </p:oleObj>
              </mc:Choice>
              <mc:Fallback>
                <p:oleObj name="Equation" r:id="rId8" imgW="7873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717032"/>
                        <a:ext cx="1223962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705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Exemplo: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As alturas dos alunos de determinada escola são normalmente distribuídas com média 1,60m e desvio-padrão 0,30m. Encontre a probabilidade de um aluno medir entre 1,50m e 1,80m?</a:t>
            </a:r>
          </a:p>
          <a:p>
            <a:pPr>
              <a:buFont typeface="Wingdings 2" pitchFamily="18" charset="2"/>
              <a:buNone/>
              <a:defRPr/>
            </a:pPr>
            <a:r>
              <a:rPr lang="pt-BR" dirty="0" smtClean="0"/>
              <a:t>	P(1,50 ≤ X ≤ 1,80) = P(z</a:t>
            </a:r>
            <a:r>
              <a:rPr lang="pt-BR" baseline="-25000" dirty="0" smtClean="0"/>
              <a:t>1 </a:t>
            </a:r>
            <a:r>
              <a:rPr lang="pt-BR" dirty="0" smtClean="0"/>
              <a:t>≤ z ≤ z</a:t>
            </a:r>
            <a:r>
              <a:rPr lang="pt-BR" baseline="-25000" dirty="0" smtClean="0"/>
              <a:t>2</a:t>
            </a:r>
            <a:r>
              <a:rPr lang="pt-BR" dirty="0" smtClean="0"/>
              <a:t>)</a:t>
            </a:r>
          </a:p>
          <a:p>
            <a:pPr>
              <a:buFont typeface="Wingdings 2" pitchFamily="18" charset="2"/>
              <a:buNone/>
              <a:defRPr/>
            </a:pPr>
            <a:r>
              <a:rPr lang="pt-BR" dirty="0" smtClean="0"/>
              <a:t>					   </a:t>
            </a:r>
          </a:p>
          <a:p>
            <a:pPr>
              <a:buFont typeface="Wingdings 2" pitchFamily="18" charset="2"/>
              <a:buNone/>
              <a:defRPr/>
            </a:pPr>
            <a:r>
              <a:rPr lang="pt-BR" sz="2000" dirty="0" smtClean="0"/>
              <a:t>					    e</a:t>
            </a:r>
            <a:endParaRPr lang="pt-BR" dirty="0" smtClean="0"/>
          </a:p>
          <a:p>
            <a:pPr>
              <a:buFont typeface="Wingdings 2" pitchFamily="18" charset="2"/>
              <a:buNone/>
              <a:defRPr/>
            </a:pPr>
            <a:r>
              <a:rPr lang="pt-BR" dirty="0" smtClean="0"/>
              <a:t>	</a:t>
            </a:r>
          </a:p>
          <a:p>
            <a:pPr>
              <a:buFont typeface="Wingdings 2" pitchFamily="18" charset="2"/>
              <a:buNone/>
              <a:defRPr/>
            </a:pPr>
            <a:r>
              <a:rPr lang="pt-BR" dirty="0" smtClean="0"/>
              <a:t>	P(-0,33 ≤ z ≤ 0,67) = 0,1293 + 0,2486 = 0,3779</a:t>
            </a:r>
          </a:p>
          <a:p>
            <a:pPr>
              <a:buFont typeface="Wingdings 2" pitchFamily="18" charset="2"/>
              <a:buNone/>
              <a:defRPr/>
            </a:pPr>
            <a:r>
              <a:rPr lang="pt-BR" dirty="0" smtClean="0"/>
              <a:t>				     =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37,79%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1000125" y="4286250"/>
          <a:ext cx="352901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ção" r:id="rId3" imgW="2070000" imgH="419040" progId="Equation.3">
                  <p:embed/>
                </p:oleObj>
              </mc:Choice>
              <mc:Fallback>
                <p:oleObj name="Equação" r:id="rId3" imgW="207000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4286250"/>
                        <a:ext cx="3529013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ção" r:id="rId5" imgW="114120" imgH="215640" progId="Equation.3">
                  <p:embed/>
                </p:oleObj>
              </mc:Choice>
              <mc:Fallback>
                <p:oleObj name="Equação" r:id="rId5" imgW="11412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4916488" y="4286250"/>
          <a:ext cx="34417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ção" r:id="rId7" imgW="2019240" imgH="419040" progId="Equation.3">
                  <p:embed/>
                </p:oleObj>
              </mc:Choice>
              <mc:Fallback>
                <p:oleObj name="Equação" r:id="rId7" imgW="201924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6488" y="4286250"/>
                        <a:ext cx="3441700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Distribuição Uniforme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400" smtClean="0"/>
              <a:t>Seja X uma variável aleatória que representa o tempo de vôo de uma aeronave viajando de Chicago até Nova York.</a:t>
            </a:r>
          </a:p>
          <a:p>
            <a:endParaRPr lang="pt-BR" sz="2400" smtClean="0"/>
          </a:p>
          <a:p>
            <a:r>
              <a:rPr lang="pt-BR" sz="2400" smtClean="0"/>
              <a:t>Suponha que o tempo de vôo pode ser qualquer valor no intervalo de 120 até 140 minutos.</a:t>
            </a:r>
          </a:p>
          <a:p>
            <a:endParaRPr lang="pt-BR" sz="2400" smtClean="0"/>
          </a:p>
          <a:p>
            <a:r>
              <a:rPr lang="pt-BR" sz="2400" smtClean="0"/>
              <a:t>Suponha que os intervalos de um minuto são equiprováveis.</a:t>
            </a:r>
          </a:p>
          <a:p>
            <a:endParaRPr lang="pt-BR" sz="2400" smtClean="0"/>
          </a:p>
          <a:p>
            <a:r>
              <a:rPr lang="pt-BR" sz="2400" smtClean="0"/>
              <a:t>Parâmetro da distribuição: um intervalo [a,b]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Um ponto é escolhido ao acaso na reta [1,4]. Calcular:</a:t>
            </a:r>
          </a:p>
          <a:p>
            <a:pPr>
              <a:defRPr/>
            </a:pPr>
            <a:endParaRPr lang="pt-BR" sz="2400" dirty="0" smtClean="0"/>
          </a:p>
          <a:p>
            <a:pPr marL="514350" indent="-514350">
              <a:buFont typeface="+mj-lt"/>
              <a:buAutoNum type="alphaLcPeriod"/>
              <a:defRPr/>
            </a:pPr>
            <a:r>
              <a:rPr lang="pt-BR" sz="2400" dirty="0" smtClean="0"/>
              <a:t>Probabilidade de que o ponto escolhido esteja entre 2 e 3;</a:t>
            </a:r>
          </a:p>
          <a:p>
            <a:pPr marL="514350" indent="-514350">
              <a:buFont typeface="+mj-lt"/>
              <a:buAutoNum type="alphaLcPeriod"/>
              <a:defRPr/>
            </a:pPr>
            <a:r>
              <a:rPr lang="pt-BR" sz="2400" dirty="0" smtClean="0"/>
              <a:t>Entre 0,5 e 2,5;</a:t>
            </a:r>
          </a:p>
          <a:p>
            <a:pPr marL="514350" indent="-514350">
              <a:buFont typeface="+mj-lt"/>
              <a:buAutoNum type="alphaLcPeriod"/>
              <a:defRPr/>
            </a:pPr>
            <a:r>
              <a:rPr lang="pt-BR" sz="2400" dirty="0" smtClean="0"/>
              <a:t>Seja exatamente 2;</a:t>
            </a:r>
          </a:p>
          <a:p>
            <a:pPr marL="514350" indent="-514350">
              <a:buFont typeface="+mj-lt"/>
              <a:buAutoNum type="alphaLcPeriod"/>
              <a:defRPr/>
            </a:pPr>
            <a:r>
              <a:rPr lang="pt-BR" sz="2400" dirty="0" smtClean="0"/>
              <a:t>A média dessa distribuição;</a:t>
            </a:r>
          </a:p>
          <a:p>
            <a:pPr marL="514350" indent="-514350">
              <a:buFont typeface="+mj-lt"/>
              <a:buAutoNum type="alphaLcPeriod"/>
              <a:defRPr/>
            </a:pPr>
            <a:r>
              <a:rPr lang="pt-BR" sz="2400" dirty="0" smtClean="0"/>
              <a:t>A variância dessa distribuição.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Se as interrupções no suprimento de energia elétrica ocorrem segundo uma distribuição de Poisson com a média de uma interrupção por mês(4 semanas), qual a probabilidade de que entre duas interrupções consecutivas haja um intervalo de :</a:t>
            </a:r>
          </a:p>
          <a:p>
            <a:pPr marL="457200" indent="-457200">
              <a:buFont typeface="+mj-lt"/>
              <a:buAutoNum type="alphaLcPeriod"/>
              <a:defRPr/>
            </a:pPr>
            <a:r>
              <a:rPr lang="pt-BR" sz="2400" dirty="0" smtClean="0"/>
              <a:t>Menos de uma semana;</a:t>
            </a:r>
          </a:p>
          <a:p>
            <a:pPr marL="457200" indent="-457200">
              <a:buFont typeface="+mj-lt"/>
              <a:buAutoNum type="alphaLcPeriod"/>
              <a:defRPr/>
            </a:pPr>
            <a:r>
              <a:rPr lang="pt-BR" sz="2400" dirty="0" smtClean="0"/>
              <a:t>Entre dez e doze semanas;</a:t>
            </a:r>
          </a:p>
          <a:p>
            <a:pPr marL="457200" indent="-457200">
              <a:buFont typeface="+mj-lt"/>
              <a:buAutoNum type="alphaLcPeriod"/>
              <a:defRPr/>
            </a:pPr>
            <a:r>
              <a:rPr lang="pt-BR" sz="2400" dirty="0" smtClean="0"/>
              <a:t>Exatamente um mês;</a:t>
            </a:r>
          </a:p>
          <a:p>
            <a:pPr marL="457200" indent="-457200">
              <a:buFont typeface="+mj-lt"/>
              <a:buAutoNum type="alphaLcPeriod"/>
              <a:defRPr/>
            </a:pPr>
            <a:r>
              <a:rPr lang="pt-BR" sz="2400" dirty="0" smtClean="0"/>
              <a:t>Mais de três semanas.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Suponha que o diâmetro médio dos parafusos produzidos por uma fábrica é de 0,25 polegadas, e o desvio-padrão 0,02 polegadas. Um parafuso é considerado defeituoso se seu diâmetro é maior que 0,28 polegadas e menor que 0,20 polegadas.</a:t>
            </a:r>
          </a:p>
          <a:p>
            <a:pPr marL="457200" indent="-457200">
              <a:buFont typeface="+mj-lt"/>
              <a:buAutoNum type="alphaLcPeriod"/>
              <a:defRPr/>
            </a:pPr>
            <a:r>
              <a:rPr lang="pt-BR" sz="2400" dirty="0" smtClean="0"/>
              <a:t>Encontre a porcentagem dos parafusos defeituosos;</a:t>
            </a:r>
          </a:p>
          <a:p>
            <a:pPr marL="457200" indent="-457200">
              <a:buFont typeface="+mj-lt"/>
              <a:buAutoNum type="alphaLcPeriod"/>
              <a:defRPr/>
            </a:pPr>
            <a:r>
              <a:rPr lang="pt-BR" sz="2400" dirty="0" smtClean="0"/>
              <a:t>Qual deve ser a medida mínima para que tenhamos no máximo 12% de parafusos defeituosos? (</a:t>
            </a:r>
            <a:r>
              <a:rPr lang="pt-BR" sz="2400" smtClean="0"/>
              <a:t>Considerando apenas que </a:t>
            </a:r>
            <a:r>
              <a:rPr lang="pt-BR" sz="2400" dirty="0" smtClean="0"/>
              <a:t>um parafuso é defeituoso abaixo desse valor mínimo)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Uniforme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dirty="0" smtClean="0"/>
                  <a:t>Uma variável aleatória X tem distribuição Uniforme Contínua no intervalo [a, b], se sua função de probabilidade é dada por: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/>
                        </a:rPr>
                        <m:t>f</m:t>
                      </m:r>
                      <m:d>
                        <m:dPr>
                          <m:ctrlPr>
                            <a:rPr lang="pt-BR" b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pt-BR" b="0" i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smtClean="0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pt-BR" b="0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0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latin typeface="Cambria Math"/>
                                    </a:rPr>
                                    <m:t>b</m:t>
                                  </m:r>
                                  <m:r>
                                    <a:rPr lang="pt-BR" b="0" i="0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latin typeface="Cambria Math"/>
                                    </a:rPr>
                                    <m:t>a</m:t>
                                  </m:r>
                                </m:den>
                              </m:f>
                              <m:r>
                                <a:rPr lang="pt-BR" b="0" i="0" smtClean="0">
                                  <a:latin typeface="Cambria Math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/>
                                </a:rPr>
                                <m:t>a</m:t>
                              </m:r>
                              <m:r>
                                <a:rPr lang="pt-BR" b="0" i="0" smtClean="0">
                                  <a:latin typeface="Cambria Math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/>
                                </a:rPr>
                                <m:t>x</m:t>
                              </m:r>
                              <m:r>
                                <a:rPr lang="pt-BR" b="0" i="0" smtClean="0">
                                  <a:latin typeface="Cambria Math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/>
                                </a:rPr>
                                <m:t>b</m:t>
                              </m:r>
                              <m:r>
                                <a:rPr lang="pt-BR" b="0" i="0" smtClean="0">
                                  <a:latin typeface="Cambria Math"/>
                                </a:rPr>
                                <m:t>;</m:t>
                              </m:r>
                            </m:e>
                            <m:e>
                              <m:r>
                                <a:rPr lang="pt-BR" b="0" i="0" smtClean="0">
                                  <a:latin typeface="Cambria Math"/>
                                </a:rPr>
                                <m:t>         0, 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/>
                                </a:rPr>
                                <m:t>caso</m:t>
                              </m:r>
                              <m:r>
                                <a:rPr lang="pt-BR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/>
                                </a:rPr>
                                <m:t>contr</m:t>
                              </m:r>
                              <m:r>
                                <a:rPr lang="pt-BR" b="0" i="0" smtClean="0">
                                  <a:latin typeface="Cambria Math"/>
                                </a:rPr>
                                <m:t>á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/>
                                </a:rPr>
                                <m:t>rio</m:t>
                              </m:r>
                              <m:r>
                                <a:rPr lang="pt-BR" b="0" i="0" smtClean="0">
                                  <a:latin typeface="Cambria Math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b="0" dirty="0" smtClean="0"/>
              </a:p>
              <a:p>
                <a:pPr marL="0" indent="0">
                  <a:buNone/>
                </a:pPr>
                <a:endParaRPr lang="pt-BR" b="0" dirty="0" smtClean="0"/>
              </a:p>
              <a:p>
                <a:pPr marL="0" indent="0">
                  <a:buNone/>
                </a:pPr>
                <a:r>
                  <a:rPr lang="pt-BR" b="0" dirty="0" smtClean="0"/>
                  <a:t>Notação:</a:t>
                </a: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72" t="-3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352800" y="5013176"/>
            <a:ext cx="2438400" cy="8382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US" dirty="0">
                <a:latin typeface="+mj-lt"/>
              </a:rPr>
              <a:t>X </a:t>
            </a:r>
            <a:r>
              <a:rPr lang="en-US" dirty="0">
                <a:latin typeface="+mj-lt"/>
                <a:sym typeface="Symbol" pitchFamily="18" charset="2"/>
              </a:rPr>
              <a:t> </a:t>
            </a:r>
            <a:r>
              <a:rPr lang="en-US" dirty="0">
                <a:latin typeface="+mj-lt"/>
                <a:sym typeface="Symbol" pitchFamily="18" charset="2"/>
              </a:rPr>
              <a:t>U</a:t>
            </a:r>
            <a:r>
              <a:rPr lang="en-US" dirty="0" smtClean="0">
                <a:latin typeface="+mj-lt"/>
                <a:sym typeface="Symbol" pitchFamily="18" charset="2"/>
              </a:rPr>
              <a:t>(a, b)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0197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Distribuição Uniforme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285875"/>
            <a:ext cx="7769225" cy="5286375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pt-BR" dirty="0" smtClean="0"/>
              <a:t>A </a:t>
            </a:r>
            <a:r>
              <a:rPr lang="pt-BR" dirty="0" smtClean="0"/>
              <a:t>função de distribuição F(x) é dada por:</a:t>
            </a:r>
          </a:p>
          <a:p>
            <a:pPr>
              <a:lnSpc>
                <a:spcPct val="90000"/>
              </a:lnSpc>
            </a:pPr>
            <a:endParaRPr lang="pt-BR" dirty="0" smtClean="0"/>
          </a:p>
          <a:p>
            <a:pPr>
              <a:lnSpc>
                <a:spcPct val="90000"/>
              </a:lnSpc>
            </a:pPr>
            <a:endParaRPr lang="pt-BR" dirty="0" smtClean="0"/>
          </a:p>
          <a:p>
            <a:pPr>
              <a:lnSpc>
                <a:spcPct val="90000"/>
              </a:lnSpc>
            </a:pPr>
            <a:endParaRPr lang="pt-BR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pt-BR" dirty="0" smtClean="0"/>
              <a:t>Logo,</a:t>
            </a:r>
            <a:endParaRPr lang="pt-BR" dirty="0" smtClean="0"/>
          </a:p>
          <a:p>
            <a:pPr marL="0" indent="0">
              <a:lnSpc>
                <a:spcPct val="90000"/>
              </a:lnSpc>
              <a:buNone/>
            </a:pPr>
            <a:endParaRPr lang="pt-BR" dirty="0" smtClean="0"/>
          </a:p>
          <a:p>
            <a:pPr>
              <a:lnSpc>
                <a:spcPct val="90000"/>
              </a:lnSpc>
            </a:pPr>
            <a:endParaRPr lang="pt-BR" dirty="0" smtClean="0"/>
          </a:p>
          <a:p>
            <a:pPr>
              <a:lnSpc>
                <a:spcPct val="90000"/>
              </a:lnSpc>
            </a:pPr>
            <a:endParaRPr lang="pt-BR" dirty="0" smtClean="0"/>
          </a:p>
          <a:p>
            <a:pPr>
              <a:lnSpc>
                <a:spcPct val="90000"/>
              </a:lnSpc>
            </a:pPr>
            <a:endParaRPr lang="pt-BR" dirty="0" smtClean="0"/>
          </a:p>
          <a:p>
            <a:pPr>
              <a:lnSpc>
                <a:spcPct val="90000"/>
              </a:lnSpc>
            </a:pPr>
            <a:endParaRPr lang="pt-BR" dirty="0" smtClean="0"/>
          </a:p>
          <a:p>
            <a:pPr>
              <a:lnSpc>
                <a:spcPct val="90000"/>
              </a:lnSpc>
            </a:pPr>
            <a:endParaRPr lang="pt-BR" dirty="0" smtClean="0"/>
          </a:p>
          <a:p>
            <a:pPr>
              <a:lnSpc>
                <a:spcPct val="90000"/>
              </a:lnSpc>
            </a:pPr>
            <a:endParaRPr lang="pt-BR" dirty="0" smtClean="0"/>
          </a:p>
        </p:txBody>
      </p:sp>
      <p:graphicFrame>
        <p:nvGraphicFramePr>
          <p:cNvPr id="102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485582"/>
              </p:ext>
            </p:extLst>
          </p:nvPr>
        </p:nvGraphicFramePr>
        <p:xfrm>
          <a:off x="2843808" y="2060848"/>
          <a:ext cx="2733675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ção" r:id="rId3" imgW="1612800" imgH="457200" progId="Equation.3">
                  <p:embed/>
                </p:oleObj>
              </mc:Choice>
              <mc:Fallback>
                <p:oleObj name="Equação" r:id="rId3" imgW="16128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060848"/>
                        <a:ext cx="2733675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575203"/>
              </p:ext>
            </p:extLst>
          </p:nvPr>
        </p:nvGraphicFramePr>
        <p:xfrm>
          <a:off x="1691680" y="3140968"/>
          <a:ext cx="2157412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ção" r:id="rId5" imgW="1663560" imgH="838080" progId="Equation.3">
                  <p:embed/>
                </p:oleObj>
              </mc:Choice>
              <mc:Fallback>
                <p:oleObj name="Equação" r:id="rId5" imgW="1663560" imgH="8380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140968"/>
                        <a:ext cx="2157412" cy="1087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4"/>
              <p:cNvSpPr txBox="1"/>
              <p:nvPr/>
            </p:nvSpPr>
            <p:spPr>
              <a:xfrm>
                <a:off x="2196720" y="5229200"/>
                <a:ext cx="1799544" cy="685478"/>
              </a:xfrm>
              <a:prstGeom prst="rect">
                <a:avLst/>
              </a:prstGeom>
            </p:spPr>
            <p:txBody>
              <a:bodyPr vert="horz" wrap="none" lIns="182880" tIns="0" rtlCol="0">
                <a:no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marR="0" indent="0" algn="r" defTabSz="9144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2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pt-B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ctrlPr>
                            <a:rPr kumimoji="0" lang="pt-BR" sz="20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pt-B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</m:d>
                      <m:r>
                        <a:rPr kumimoji="0" lang="pt-B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pt-BR" sz="20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pt-B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𝑎</m:t>
                          </m:r>
                          <m:r>
                            <a:rPr kumimoji="0" lang="pt-B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pt-B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𝑏</m:t>
                          </m:r>
                        </m:num>
                        <m:den>
                          <m:r>
                            <a:rPr kumimoji="0" lang="pt-B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0" lang="pt-BR" sz="2000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720" y="5229200"/>
                <a:ext cx="1799544" cy="68547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5"/>
              <p:cNvSpPr txBox="1"/>
              <p:nvPr/>
            </p:nvSpPr>
            <p:spPr>
              <a:xfrm>
                <a:off x="4779356" y="5119786"/>
                <a:ext cx="2384931" cy="794892"/>
              </a:xfrm>
              <a:prstGeom prst="rect">
                <a:avLst/>
              </a:prstGeom>
            </p:spPr>
            <p:txBody>
              <a:bodyPr vert="horz" wrap="none" lIns="182880" tIns="0" rtlCol="0">
                <a:no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marR="0" indent="0" algn="ctr" defTabSz="9144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2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pt-B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𝑉𝑎𝑟</m:t>
                      </m:r>
                      <m:d>
                        <m:dPr>
                          <m:ctrlPr>
                            <a:rPr kumimoji="0" lang="pt-BR" sz="20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pt-B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</m:d>
                      <m:r>
                        <a:rPr kumimoji="0" lang="pt-B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pt-BR" sz="20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pt-B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pt-B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𝑏</m:t>
                          </m:r>
                          <m:r>
                            <a:rPr kumimoji="0" lang="pt-B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pt-B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𝑎</m:t>
                          </m:r>
                          <m:r>
                            <a:rPr kumimoji="0" lang="pt-B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)²</m:t>
                          </m:r>
                        </m:num>
                        <m:den>
                          <m:r>
                            <a:rPr kumimoji="0" lang="pt-B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kumimoji="0" lang="pt-BR" sz="2000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356" y="5119786"/>
                <a:ext cx="2384931" cy="79489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928897" y="4667944"/>
            <a:ext cx="23351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pt-BR" b="1" dirty="0" smtClean="0">
                <a:latin typeface="+mj-lt"/>
              </a:rPr>
              <a:t>Valor Esperado</a:t>
            </a:r>
            <a:endParaRPr lang="pt-BR" b="1" dirty="0">
              <a:latin typeface="+mj-lt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224404" y="4670088"/>
            <a:ext cx="14948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pt-BR" b="1" dirty="0">
                <a:latin typeface="+mj-lt"/>
              </a:rPr>
              <a:t>Variância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Exemplo: X </a:t>
            </a:r>
            <a:r>
              <a:rPr lang="pt-BR">
                <a:sym typeface="Symbol" pitchFamily="18" charset="2"/>
              </a:rPr>
              <a:t> U[3,7]</a:t>
            </a:r>
            <a:endParaRPr lang="pt-BR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1268760"/>
            <a:ext cx="5210175" cy="5200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Exemplo:</a:t>
            </a:r>
            <a:endParaRPr lang="pt-BR" dirty="0"/>
          </a:p>
        </p:txBody>
      </p:sp>
      <p:sp>
        <p:nvSpPr>
          <p:cNvPr id="205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ponto é escolhido ao acaso no segmento de reta [0,2]. Qual será a probabilidade de que o ponto escolhido esteja entre 1 e 3/2?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			, para 0    x    2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857250" y="2946400"/>
          <a:ext cx="3440113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ção" r:id="rId3" imgW="1612800" imgH="393480" progId="Equation.3">
                  <p:embed/>
                </p:oleObj>
              </mc:Choice>
              <mc:Fallback>
                <p:oleObj name="Equação" r:id="rId3" imgW="161280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946400"/>
                        <a:ext cx="3440113" cy="83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0685"/>
              </p:ext>
            </p:extLst>
          </p:nvPr>
        </p:nvGraphicFramePr>
        <p:xfrm>
          <a:off x="5508104" y="3140968"/>
          <a:ext cx="3571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ção" r:id="rId5" imgW="126720" imgH="152280" progId="Equation.3">
                  <p:embed/>
                </p:oleObj>
              </mc:Choice>
              <mc:Fallback>
                <p:oleObj name="Equação" r:id="rId5" imgW="126720" imgH="152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3140968"/>
                        <a:ext cx="35718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927294"/>
              </p:ext>
            </p:extLst>
          </p:nvPr>
        </p:nvGraphicFramePr>
        <p:xfrm>
          <a:off x="6084168" y="3140968"/>
          <a:ext cx="3571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ção" r:id="rId7" imgW="126720" imgH="152280" progId="Equation.3">
                  <p:embed/>
                </p:oleObj>
              </mc:Choice>
              <mc:Fallback>
                <p:oleObj name="Equação" r:id="rId7" imgW="126720" imgH="152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3140968"/>
                        <a:ext cx="357187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2500313" y="4357688"/>
          <a:ext cx="38163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ção" r:id="rId9" imgW="1752480" imgH="393480" progId="Equation.3">
                  <p:embed/>
                </p:oleObj>
              </mc:Choice>
              <mc:Fallback>
                <p:oleObj name="Equação" r:id="rId9" imgW="175248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4357688"/>
                        <a:ext cx="381635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Distribuição Exponencial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É muito útil para descrever o tempo que se leva para completar uma tarefa. Exemplo:</a:t>
            </a:r>
          </a:p>
          <a:p>
            <a:pPr lvl="1"/>
            <a:r>
              <a:rPr lang="pt-BR" smtClean="0"/>
              <a:t>O tempo para carregar um caminhão considerando que em média gasta-se 15 minutos para realizar esta tarefa.</a:t>
            </a:r>
          </a:p>
          <a:p>
            <a:r>
              <a:rPr lang="pt-BR" smtClean="0"/>
              <a:t>Outras situações típicas:</a:t>
            </a:r>
          </a:p>
          <a:p>
            <a:pPr lvl="1"/>
            <a:r>
              <a:rPr lang="pt-BR" smtClean="0"/>
              <a:t>Tempo de chegadas de pacotes em um roteador, tempo de vida de aparelhos, tempo de espera em restaurantes, caixas de banco, etc.</a:t>
            </a:r>
          </a:p>
          <a:p>
            <a:r>
              <a:rPr lang="pt-BR" smtClean="0"/>
              <a:t>Parâmetro: média (ex: tempo médio) ou valor esperado.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Exponencial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sz="2600" dirty="0" smtClean="0"/>
                  <a:t>Uma variável aleatória contínua X, assumindo valores não negativos, segue o modelo Exponencial com parâmetro </a:t>
                </a:r>
                <a:r>
                  <a:rPr lang="el-GR" sz="2600" dirty="0" smtClean="0"/>
                  <a:t>λ</a:t>
                </a:r>
                <a:r>
                  <a:rPr lang="pt-BR" sz="2600" dirty="0" smtClean="0"/>
                  <a:t> &gt; 0 se sua densidade é: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/>
                        </a:rPr>
                        <m:t>f</m:t>
                      </m:r>
                      <m:d>
                        <m:dPr>
                          <m:ctrlPr>
                            <a:rPr lang="pt-BR" b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pt-BR" b="0" i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pt-BR" b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latin typeface="Cambria Math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pt-BR" b="0" i="0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latin typeface="Cambria Math"/>
                                    </a:rPr>
                                    <m:t>λx</m:t>
                                  </m:r>
                                </m:sup>
                              </m:sSup>
                              <m:r>
                                <a:rPr lang="pt-BR" b="0" i="0" smtClean="0">
                                  <a:latin typeface="Cambria Math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/>
                                </a:rPr>
                                <m:t>x</m:t>
                              </m:r>
                              <m:r>
                                <a:rPr lang="pt-BR" b="0" i="0" smtClean="0">
                                  <a:latin typeface="Cambria Math"/>
                                </a:rPr>
                                <m:t>≥0;</m:t>
                              </m:r>
                            </m:e>
                            <m:e>
                              <m:r>
                                <a:rPr lang="pt-BR" b="0" i="0" smtClean="0">
                                  <a:latin typeface="Cambria Math"/>
                                </a:rPr>
                                <m:t>0,  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/>
                                </a:rPr>
                                <m:t>caso</m:t>
                              </m:r>
                              <m:r>
                                <a:rPr lang="pt-BR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/>
                                </a:rPr>
                                <m:t>contr</m:t>
                              </m:r>
                              <m:r>
                                <a:rPr lang="pt-BR" b="0" i="0" smtClean="0">
                                  <a:latin typeface="Cambria Math"/>
                                </a:rPr>
                                <m:t>á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/>
                                </a:rPr>
                                <m:t>rio</m:t>
                              </m:r>
                              <m:r>
                                <a:rPr lang="pt-BR" b="0" i="0" smtClean="0">
                                  <a:latin typeface="Cambria Math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b="0" dirty="0" smtClean="0"/>
              </a:p>
              <a:p>
                <a:pPr marL="0" indent="0">
                  <a:buNone/>
                </a:pPr>
                <a:endParaRPr lang="pt-BR" b="0" dirty="0" smtClean="0"/>
              </a:p>
              <a:p>
                <a:pPr marL="0" indent="0">
                  <a:buNone/>
                </a:pPr>
                <a:r>
                  <a:rPr lang="pt-BR" b="0" dirty="0" smtClean="0"/>
                  <a:t>Notação:</a:t>
                </a: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72" t="-1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352800" y="5013176"/>
            <a:ext cx="2438400" cy="8382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US" dirty="0">
                <a:latin typeface="+mj-lt"/>
              </a:rPr>
              <a:t>X </a:t>
            </a:r>
            <a:r>
              <a:rPr lang="en-US" dirty="0">
                <a:latin typeface="+mj-lt"/>
                <a:sym typeface="Symbol" pitchFamily="18" charset="2"/>
              </a:rPr>
              <a:t> </a:t>
            </a:r>
            <a:r>
              <a:rPr lang="en-US" dirty="0" err="1" smtClean="0">
                <a:latin typeface="+mj-lt"/>
                <a:sym typeface="Symbol" pitchFamily="18" charset="2"/>
              </a:rPr>
              <a:t>Exp</a:t>
            </a:r>
            <a:r>
              <a:rPr lang="en-US" dirty="0" smtClean="0">
                <a:latin typeface="+mj-lt"/>
                <a:sym typeface="Symbol" pitchFamily="18" charset="2"/>
              </a:rPr>
              <a:t>(</a:t>
            </a:r>
            <a:r>
              <a:rPr lang="el-GR" dirty="0"/>
              <a:t>λ</a:t>
            </a:r>
            <a:r>
              <a:rPr lang="en-US" dirty="0" smtClean="0">
                <a:latin typeface="+mj-lt"/>
                <a:sym typeface="Symbol" pitchFamily="18" charset="2"/>
              </a:rPr>
              <a:t>)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350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Distribuição </a:t>
            </a:r>
            <a:r>
              <a:rPr lang="pt-BR" dirty="0" smtClean="0"/>
              <a:t>Exponencial</a:t>
            </a:r>
            <a:endParaRPr lang="pt-BR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285875"/>
            <a:ext cx="7769225" cy="5286375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pt-BR" dirty="0" smtClean="0"/>
              <a:t>A </a:t>
            </a:r>
            <a:r>
              <a:rPr lang="pt-BR" dirty="0" smtClean="0"/>
              <a:t>função de distribuição F(x) é dada por:</a:t>
            </a:r>
          </a:p>
          <a:p>
            <a:pPr>
              <a:lnSpc>
                <a:spcPct val="90000"/>
              </a:lnSpc>
            </a:pPr>
            <a:endParaRPr lang="pt-BR" dirty="0" smtClean="0"/>
          </a:p>
          <a:p>
            <a:pPr>
              <a:lnSpc>
                <a:spcPct val="90000"/>
              </a:lnSpc>
            </a:pPr>
            <a:endParaRPr lang="pt-BR" dirty="0" smtClean="0"/>
          </a:p>
          <a:p>
            <a:pPr>
              <a:lnSpc>
                <a:spcPct val="90000"/>
              </a:lnSpc>
            </a:pPr>
            <a:endParaRPr lang="pt-BR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pt-BR" dirty="0" smtClean="0"/>
              <a:t>Logo,</a:t>
            </a:r>
            <a:endParaRPr lang="pt-BR" dirty="0" smtClean="0"/>
          </a:p>
          <a:p>
            <a:pPr marL="0" indent="0">
              <a:lnSpc>
                <a:spcPct val="90000"/>
              </a:lnSpc>
              <a:buNone/>
            </a:pPr>
            <a:endParaRPr lang="pt-BR" dirty="0" smtClean="0"/>
          </a:p>
          <a:p>
            <a:pPr>
              <a:lnSpc>
                <a:spcPct val="90000"/>
              </a:lnSpc>
            </a:pPr>
            <a:endParaRPr lang="pt-BR" dirty="0" smtClean="0"/>
          </a:p>
          <a:p>
            <a:pPr>
              <a:lnSpc>
                <a:spcPct val="90000"/>
              </a:lnSpc>
            </a:pPr>
            <a:endParaRPr lang="pt-BR" dirty="0" smtClean="0"/>
          </a:p>
          <a:p>
            <a:pPr>
              <a:lnSpc>
                <a:spcPct val="90000"/>
              </a:lnSpc>
            </a:pPr>
            <a:endParaRPr lang="pt-BR" dirty="0" smtClean="0"/>
          </a:p>
          <a:p>
            <a:pPr>
              <a:lnSpc>
                <a:spcPct val="90000"/>
              </a:lnSpc>
            </a:pPr>
            <a:endParaRPr lang="pt-BR" dirty="0" smtClean="0"/>
          </a:p>
          <a:p>
            <a:pPr>
              <a:lnSpc>
                <a:spcPct val="90000"/>
              </a:lnSpc>
            </a:pPr>
            <a:endParaRPr lang="pt-BR" dirty="0" smtClean="0"/>
          </a:p>
          <a:p>
            <a:pPr>
              <a:lnSpc>
                <a:spcPct val="90000"/>
              </a:lnSpc>
            </a:pPr>
            <a:endParaRPr lang="pt-B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4"/>
              <p:cNvSpPr txBox="1"/>
              <p:nvPr/>
            </p:nvSpPr>
            <p:spPr>
              <a:xfrm>
                <a:off x="2448994" y="5174493"/>
                <a:ext cx="1294996" cy="685478"/>
              </a:xfrm>
              <a:prstGeom prst="rect">
                <a:avLst/>
              </a:prstGeom>
            </p:spPr>
            <p:txBody>
              <a:bodyPr vert="horz" wrap="none" lIns="182880" tIns="0" rtlCol="0">
                <a:no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marR="0" indent="0" algn="r" defTabSz="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2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pt-B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ctrlPr>
                            <a:rPr kumimoji="0" lang="pt-BR" sz="20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pt-B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</m:d>
                      <m:r>
                        <a:rPr kumimoji="0" lang="pt-B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pt-B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pt-B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pt-B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kumimoji="0" lang="pt-BR" sz="2000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994" y="5174493"/>
                <a:ext cx="1294996" cy="68547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5"/>
              <p:cNvSpPr txBox="1"/>
              <p:nvPr/>
            </p:nvSpPr>
            <p:spPr>
              <a:xfrm>
                <a:off x="5103390" y="5117066"/>
                <a:ext cx="1736859" cy="794892"/>
              </a:xfrm>
              <a:prstGeom prst="rect">
                <a:avLst/>
              </a:prstGeom>
            </p:spPr>
            <p:txBody>
              <a:bodyPr vert="horz" wrap="none" lIns="182880" tIns="0" rtlCol="0">
                <a:no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marR="0" indent="0" algn="ctr" defTabSz="9144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2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pt-B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𝑉𝑎𝑟</m:t>
                      </m:r>
                      <m:d>
                        <m:dPr>
                          <m:ctrlPr>
                            <a:rPr kumimoji="0" lang="pt-BR" sz="20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pt-B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</m:d>
                      <m:r>
                        <a:rPr kumimoji="0" lang="pt-B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pt-B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pt-B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0" lang="pt-B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pt-B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𝜆</m:t>
                              </m:r>
                            </m:e>
                            <m:sup>
                              <m:r>
                                <a:rPr kumimoji="0" lang="pt-BR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pt-BR" sz="2000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390" y="5117066"/>
                <a:ext cx="1736859" cy="79489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928897" y="4667944"/>
            <a:ext cx="23351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pt-BR" b="1" dirty="0" smtClean="0">
                <a:latin typeface="+mj-lt"/>
              </a:rPr>
              <a:t>Valor Esperado</a:t>
            </a:r>
            <a:endParaRPr lang="pt-BR" b="1" dirty="0">
              <a:latin typeface="+mj-lt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224404" y="4670088"/>
            <a:ext cx="14948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pt-BR" b="1" dirty="0">
                <a:latin typeface="+mj-lt"/>
              </a:rPr>
              <a:t>Variância</a:t>
            </a: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591202"/>
              </p:ext>
            </p:extLst>
          </p:nvPr>
        </p:nvGraphicFramePr>
        <p:xfrm>
          <a:off x="2735325" y="1988840"/>
          <a:ext cx="3057525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name="Equação" r:id="rId5" imgW="1803400" imgH="469900" progId="Equation.3">
                  <p:embed/>
                </p:oleObj>
              </mc:Choice>
              <mc:Fallback>
                <p:oleObj name="Equação" r:id="rId5" imgW="18034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325" y="1988840"/>
                        <a:ext cx="3057525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940731"/>
              </p:ext>
            </p:extLst>
          </p:nvPr>
        </p:nvGraphicFramePr>
        <p:xfrm>
          <a:off x="1691680" y="3068960"/>
          <a:ext cx="262731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5" name="Equação" r:id="rId7" imgW="1549400" imgH="457200" progId="Equation.3">
                  <p:embed/>
                </p:oleObj>
              </mc:Choice>
              <mc:Fallback>
                <p:oleObj name="Equação" r:id="rId7" imgW="15494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068960"/>
                        <a:ext cx="2627313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904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tatística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Personalizada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txDef>
      <a:spPr/>
      <a:bodyPr vert="horz" wrap="none" lIns="182880" tIns="0" rtlCol="0">
        <a:noAutofit/>
      </a:bodyPr>
      <a:lstStyle>
        <a:defPPr marL="36576" marR="0" indent="0" algn="r" defTabSz="914400" rtl="0" eaLnBrk="1" fontAlgn="auto" latinLnBrk="0" hangingPunct="1">
          <a:lnSpc>
            <a:spcPct val="150000"/>
          </a:lnSpc>
          <a:spcBef>
            <a:spcPts val="0"/>
          </a:spcBef>
          <a:spcAft>
            <a:spcPts val="0"/>
          </a:spcAft>
          <a:buClr>
            <a:schemeClr val="accent1"/>
          </a:buClr>
          <a:buSzPct val="80000"/>
          <a:buFont typeface="Wingdings 2"/>
          <a:buNone/>
          <a:tabLst/>
          <a:defRPr kumimoji="0" sz="2000" b="0" i="1" u="none" strike="noStrike" kern="1200" cap="none" spc="0" normalizeH="0" baseline="0" noProof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Cambria Math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Estatística</Template>
  <TotalTime>4278</TotalTime>
  <Words>918</Words>
  <Application>Microsoft Office PowerPoint</Application>
  <PresentationFormat>Apresentação na tela (4:3)</PresentationFormat>
  <Paragraphs>150</Paragraphs>
  <Slides>22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22</vt:i4>
      </vt:variant>
    </vt:vector>
  </HeadingPairs>
  <TitlesOfParts>
    <vt:vector size="25" baseType="lpstr">
      <vt:lpstr>Estatística</vt:lpstr>
      <vt:lpstr>Equação</vt:lpstr>
      <vt:lpstr>Equation</vt:lpstr>
      <vt:lpstr>Probabilidade</vt:lpstr>
      <vt:lpstr>Distribuição Uniforme</vt:lpstr>
      <vt:lpstr>Distribuição Uniforme</vt:lpstr>
      <vt:lpstr>Distribuição Uniforme</vt:lpstr>
      <vt:lpstr>Exemplo: X  U[3,7]</vt:lpstr>
      <vt:lpstr>Exemplo:</vt:lpstr>
      <vt:lpstr>Distribuição Exponencial</vt:lpstr>
      <vt:lpstr>Distribuição Exponencial</vt:lpstr>
      <vt:lpstr>Distribuição Exponencial</vt:lpstr>
      <vt:lpstr>Exemplo: X  Exp[1]</vt:lpstr>
      <vt:lpstr>Exemplo:</vt:lpstr>
      <vt:lpstr>Distribuição Normal</vt:lpstr>
      <vt:lpstr>Distribuição Normal</vt:lpstr>
      <vt:lpstr>Distribuição Normal</vt:lpstr>
      <vt:lpstr>Exemplo: Z ~ N(0, 1)</vt:lpstr>
      <vt:lpstr>Exemplo: X N(3,16)</vt:lpstr>
      <vt:lpstr>Probabilidades</vt:lpstr>
      <vt:lpstr>Probabilidades</vt:lpstr>
      <vt:lpstr>Exemplo:</vt:lpstr>
      <vt:lpstr>Exercícios</vt:lpstr>
      <vt:lpstr>Exercícios</vt:lpstr>
      <vt:lpstr>Exercícios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Renata</dc:creator>
  <cp:lastModifiedBy>Carol</cp:lastModifiedBy>
  <cp:revision>394</cp:revision>
  <dcterms:created xsi:type="dcterms:W3CDTF">2003-03-05T13:07:41Z</dcterms:created>
  <dcterms:modified xsi:type="dcterms:W3CDTF">2012-04-17T20:38:28Z</dcterms:modified>
</cp:coreProperties>
</file>