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44"/>
  </p:notesMasterIdLst>
  <p:handoutMasterIdLst>
    <p:handoutMasterId r:id="rId45"/>
  </p:handoutMasterIdLst>
  <p:sldIdLst>
    <p:sldId id="256" r:id="rId2"/>
    <p:sldId id="270" r:id="rId3"/>
    <p:sldId id="271" r:id="rId4"/>
    <p:sldId id="273" r:id="rId5"/>
    <p:sldId id="272" r:id="rId6"/>
    <p:sldId id="274" r:id="rId7"/>
    <p:sldId id="275" r:id="rId8"/>
    <p:sldId id="276" r:id="rId9"/>
    <p:sldId id="277" r:id="rId10"/>
    <p:sldId id="278" r:id="rId11"/>
    <p:sldId id="279" r:id="rId12"/>
    <p:sldId id="280" r:id="rId13"/>
    <p:sldId id="281" r:id="rId14"/>
    <p:sldId id="282" r:id="rId15"/>
    <p:sldId id="283" r:id="rId16"/>
    <p:sldId id="284" r:id="rId17"/>
    <p:sldId id="287" r:id="rId18"/>
    <p:sldId id="285" r:id="rId19"/>
    <p:sldId id="288" r:id="rId20"/>
    <p:sldId id="289" r:id="rId21"/>
    <p:sldId id="290" r:id="rId22"/>
    <p:sldId id="291" r:id="rId23"/>
    <p:sldId id="292" r:id="rId24"/>
    <p:sldId id="293" r:id="rId25"/>
    <p:sldId id="294" r:id="rId26"/>
    <p:sldId id="310" r:id="rId27"/>
    <p:sldId id="295" r:id="rId28"/>
    <p:sldId id="296" r:id="rId29"/>
    <p:sldId id="311" r:id="rId30"/>
    <p:sldId id="312"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Lst>
  <p:sldSz cx="9144000" cy="6858000" type="screen4x3"/>
  <p:notesSz cx="6997700" cy="92837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Estilo Médio 1 - Ênfas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Estilo Claro 3 - Ênfas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8" d="100"/>
          <a:sy n="78" d="100"/>
        </p:scale>
        <p:origin x="-924" y="-96"/>
      </p:cViewPr>
      <p:guideLst>
        <p:guide orient="horz" pos="3456"/>
        <p:guide pos="50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Planilha_do_Microsoft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Planilha_do_Microsoft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a:lstStyle/>
          <a:p>
            <a:pPr>
              <a:defRPr/>
            </a:pPr>
            <a:r>
              <a:rPr lang="en-US" dirty="0"/>
              <a:t>Escolha de Hospitais como Maternidade</a:t>
            </a:r>
          </a:p>
        </c:rich>
      </c:tx>
      <c:layout/>
      <c:overlay val="0"/>
    </c:title>
    <c:autoTitleDeleted val="0"/>
    <c:plotArea>
      <c:layout/>
      <c:barChart>
        <c:barDir val="col"/>
        <c:grouping val="clustered"/>
        <c:varyColors val="0"/>
        <c:ser>
          <c:idx val="0"/>
          <c:order val="0"/>
          <c:tx>
            <c:strRef>
              <c:f>Plan1!$B$1</c:f>
              <c:strCache>
                <c:ptCount val="1"/>
                <c:pt idx="0">
                  <c:v>Número de recém nascidos</c:v>
                </c:pt>
              </c:strCache>
            </c:strRef>
          </c:tx>
          <c:invertIfNegative val="0"/>
          <c:cat>
            <c:strRef>
              <c:f>Plan1!$A$2:$A$4</c:f>
              <c:strCache>
                <c:ptCount val="3"/>
                <c:pt idx="0">
                  <c:v>Hospital B</c:v>
                </c:pt>
                <c:pt idx="1">
                  <c:v>Hospital C</c:v>
                </c:pt>
                <c:pt idx="2">
                  <c:v>Hospital A</c:v>
                </c:pt>
              </c:strCache>
            </c:strRef>
          </c:cat>
          <c:val>
            <c:numRef>
              <c:f>Plan1!$B$2:$B$4</c:f>
              <c:numCache>
                <c:formatCode>General</c:formatCode>
                <c:ptCount val="3"/>
                <c:pt idx="0">
                  <c:v>198</c:v>
                </c:pt>
                <c:pt idx="1">
                  <c:v>160</c:v>
                </c:pt>
                <c:pt idx="2">
                  <c:v>138</c:v>
                </c:pt>
              </c:numCache>
            </c:numRef>
          </c:val>
        </c:ser>
        <c:dLbls>
          <c:showLegendKey val="0"/>
          <c:showVal val="0"/>
          <c:showCatName val="0"/>
          <c:showSerName val="0"/>
          <c:showPercent val="0"/>
          <c:showBubbleSize val="0"/>
        </c:dLbls>
        <c:gapWidth val="150"/>
        <c:axId val="67508480"/>
        <c:axId val="67543040"/>
      </c:barChart>
      <c:catAx>
        <c:axId val="67508480"/>
        <c:scaling>
          <c:orientation val="minMax"/>
        </c:scaling>
        <c:delete val="0"/>
        <c:axPos val="b"/>
        <c:majorTickMark val="out"/>
        <c:minorTickMark val="none"/>
        <c:tickLblPos val="nextTo"/>
        <c:crossAx val="67543040"/>
        <c:crosses val="autoZero"/>
        <c:auto val="1"/>
        <c:lblAlgn val="ctr"/>
        <c:lblOffset val="100"/>
        <c:noMultiLvlLbl val="0"/>
      </c:catAx>
      <c:valAx>
        <c:axId val="67543040"/>
        <c:scaling>
          <c:orientation val="minMax"/>
        </c:scaling>
        <c:delete val="0"/>
        <c:axPos val="l"/>
        <c:majorGridlines/>
        <c:numFmt formatCode="General" sourceLinked="1"/>
        <c:majorTickMark val="out"/>
        <c:minorTickMark val="none"/>
        <c:tickLblPos val="nextTo"/>
        <c:crossAx val="67508480"/>
        <c:crosses val="autoZero"/>
        <c:crossBetween val="between"/>
      </c:valAx>
    </c:plotArea>
    <c:legend>
      <c:legendPos val="r"/>
      <c:layout/>
      <c:overlay val="0"/>
    </c:legend>
    <c:plotVisOnly val="1"/>
    <c:dispBlanksAs val="gap"/>
    <c:showDLblsOverMax val="0"/>
  </c:chart>
  <c:txPr>
    <a:bodyPr/>
    <a:lstStyle/>
    <a:p>
      <a:pPr>
        <a:defRPr sz="1800"/>
      </a:pPr>
      <a:endParaRPr lang="pt-B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a:lstStyle/>
          <a:p>
            <a:pPr>
              <a:defRPr/>
            </a:pPr>
            <a:r>
              <a:rPr lang="en-US" dirty="0"/>
              <a:t>Número de recém nascidos</a:t>
            </a:r>
          </a:p>
        </c:rich>
      </c:tx>
      <c:layout/>
      <c:overlay val="0"/>
    </c:title>
    <c:autoTitleDeleted val="0"/>
    <c:plotArea>
      <c:layout/>
      <c:pieChart>
        <c:varyColors val="1"/>
        <c:ser>
          <c:idx val="0"/>
          <c:order val="0"/>
          <c:tx>
            <c:strRef>
              <c:f>Plan1!$B$1</c:f>
              <c:strCache>
                <c:ptCount val="1"/>
                <c:pt idx="0">
                  <c:v>Número de recém nascidos</c:v>
                </c:pt>
              </c:strCache>
            </c:strRef>
          </c:tx>
          <c:dLbls>
            <c:showLegendKey val="0"/>
            <c:showVal val="0"/>
            <c:showCatName val="0"/>
            <c:showSerName val="0"/>
            <c:showPercent val="1"/>
            <c:showBubbleSize val="0"/>
            <c:showLeaderLines val="1"/>
          </c:dLbls>
          <c:cat>
            <c:strRef>
              <c:f>Plan1!$A$2:$A$4</c:f>
              <c:strCache>
                <c:ptCount val="3"/>
                <c:pt idx="0">
                  <c:v>Hospital B</c:v>
                </c:pt>
                <c:pt idx="1">
                  <c:v>Hospital C</c:v>
                </c:pt>
                <c:pt idx="2">
                  <c:v>Hospital A</c:v>
                </c:pt>
              </c:strCache>
            </c:strRef>
          </c:cat>
          <c:val>
            <c:numRef>
              <c:f>Plan1!$B$2:$B$4</c:f>
              <c:numCache>
                <c:formatCode>General</c:formatCode>
                <c:ptCount val="3"/>
                <c:pt idx="0">
                  <c:v>198</c:v>
                </c:pt>
                <c:pt idx="1">
                  <c:v>160</c:v>
                </c:pt>
                <c:pt idx="2">
                  <c:v>138</c:v>
                </c:pt>
              </c:numCache>
            </c:numRef>
          </c:val>
        </c:ser>
        <c:dLbls>
          <c:showLegendKey val="0"/>
          <c:showVal val="0"/>
          <c:showCatName val="0"/>
          <c:showSerName val="0"/>
          <c:showPercent val="1"/>
          <c:showBubbleSize val="0"/>
          <c:showLeaderLines val="1"/>
        </c:dLbls>
        <c:firstSliceAng val="0"/>
      </c:pieChart>
    </c:plotArea>
    <c:legend>
      <c:legendPos val="r"/>
      <c:layout>
        <c:manualLayout>
          <c:xMode val="edge"/>
          <c:yMode val="edge"/>
          <c:x val="0.62193516710693952"/>
          <c:y val="0.42316683800319288"/>
          <c:w val="0.17011137692853062"/>
          <c:h val="0.27728587262558446"/>
        </c:manualLayout>
      </c:layout>
      <c:overlay val="0"/>
    </c:legend>
    <c:plotVisOnly val="1"/>
    <c:dispBlanksAs val="gap"/>
    <c:showDLblsOverMax val="0"/>
  </c:chart>
  <c:txPr>
    <a:bodyPr/>
    <a:lstStyle/>
    <a:p>
      <a:pPr>
        <a:defRPr sz="1800"/>
      </a:pPr>
      <a:endParaRPr lang="pt-B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3281F3-8B66-4D78-B81D-79331345B9C1}" type="doc">
      <dgm:prSet loTypeId="urn:microsoft.com/office/officeart/2005/8/layout/hierarchy2" loCatId="hierarchy" qsTypeId="urn:microsoft.com/office/officeart/2005/8/quickstyle/simple4" qsCatId="simple" csTypeId="urn:microsoft.com/office/officeart/2005/8/colors/accent6_2" csCatId="accent6" phldr="1"/>
      <dgm:spPr/>
      <dgm:t>
        <a:bodyPr/>
        <a:lstStyle/>
        <a:p>
          <a:endParaRPr lang="pt-BR"/>
        </a:p>
      </dgm:t>
    </dgm:pt>
    <dgm:pt modelId="{318D76C5-C494-4179-BA2A-32DA2A350788}">
      <dgm:prSet phldrT="[Texto]"/>
      <dgm:spPr/>
      <dgm:t>
        <a:bodyPr/>
        <a:lstStyle/>
        <a:p>
          <a:r>
            <a:rPr lang="pt-BR" dirty="0" smtClean="0"/>
            <a:t>Variável</a:t>
          </a:r>
          <a:endParaRPr lang="pt-BR" dirty="0"/>
        </a:p>
      </dgm:t>
    </dgm:pt>
    <dgm:pt modelId="{E274BDFE-37D7-472C-AFB0-3146FDBBEE96}" type="parTrans" cxnId="{8640D106-36E3-4C39-8816-B3C953C9030C}">
      <dgm:prSet/>
      <dgm:spPr/>
      <dgm:t>
        <a:bodyPr/>
        <a:lstStyle/>
        <a:p>
          <a:endParaRPr lang="pt-BR"/>
        </a:p>
      </dgm:t>
    </dgm:pt>
    <dgm:pt modelId="{9B84DBCA-B3E0-4D88-A764-12DB5F67CC6D}" type="sibTrans" cxnId="{8640D106-36E3-4C39-8816-B3C953C9030C}">
      <dgm:prSet/>
      <dgm:spPr/>
      <dgm:t>
        <a:bodyPr/>
        <a:lstStyle/>
        <a:p>
          <a:endParaRPr lang="pt-BR"/>
        </a:p>
      </dgm:t>
    </dgm:pt>
    <dgm:pt modelId="{F3A4603A-9ED9-486A-8D04-9AF2040D63E9}">
      <dgm:prSet phldrT="[Texto]"/>
      <dgm:spPr/>
      <dgm:t>
        <a:bodyPr/>
        <a:lstStyle/>
        <a:p>
          <a:r>
            <a:rPr lang="pt-BR" dirty="0" smtClean="0"/>
            <a:t>Qualitativa</a:t>
          </a:r>
          <a:endParaRPr lang="pt-BR" dirty="0"/>
        </a:p>
      </dgm:t>
    </dgm:pt>
    <dgm:pt modelId="{97FBC321-C01B-45F1-9490-E2D6134AB86E}" type="parTrans" cxnId="{526F3D39-6908-4CC1-AA76-31776D4EBCE0}">
      <dgm:prSet/>
      <dgm:spPr/>
      <dgm:t>
        <a:bodyPr/>
        <a:lstStyle/>
        <a:p>
          <a:endParaRPr lang="pt-BR"/>
        </a:p>
      </dgm:t>
    </dgm:pt>
    <dgm:pt modelId="{00A487E8-0C9D-4A5E-8F93-D05E919CC2BA}" type="sibTrans" cxnId="{526F3D39-6908-4CC1-AA76-31776D4EBCE0}">
      <dgm:prSet/>
      <dgm:spPr/>
      <dgm:t>
        <a:bodyPr/>
        <a:lstStyle/>
        <a:p>
          <a:endParaRPr lang="pt-BR"/>
        </a:p>
      </dgm:t>
    </dgm:pt>
    <dgm:pt modelId="{07B2342A-3F73-4D5B-A758-4EFC0B03FC03}">
      <dgm:prSet phldrT="[Texto]"/>
      <dgm:spPr/>
      <dgm:t>
        <a:bodyPr/>
        <a:lstStyle/>
        <a:p>
          <a:r>
            <a:rPr lang="pt-BR" dirty="0" smtClean="0"/>
            <a:t>Nominal</a:t>
          </a:r>
          <a:endParaRPr lang="pt-BR" dirty="0"/>
        </a:p>
      </dgm:t>
    </dgm:pt>
    <dgm:pt modelId="{896836DD-75EC-4DCA-B491-D94EC44678C2}" type="parTrans" cxnId="{6C14F03C-77DD-4048-93E5-32AA763550F6}">
      <dgm:prSet/>
      <dgm:spPr/>
      <dgm:t>
        <a:bodyPr/>
        <a:lstStyle/>
        <a:p>
          <a:endParaRPr lang="pt-BR"/>
        </a:p>
      </dgm:t>
    </dgm:pt>
    <dgm:pt modelId="{5109BED7-C260-4A5D-9C83-13B1CB73BB43}" type="sibTrans" cxnId="{6C14F03C-77DD-4048-93E5-32AA763550F6}">
      <dgm:prSet/>
      <dgm:spPr/>
      <dgm:t>
        <a:bodyPr/>
        <a:lstStyle/>
        <a:p>
          <a:endParaRPr lang="pt-BR"/>
        </a:p>
      </dgm:t>
    </dgm:pt>
    <dgm:pt modelId="{D1FC7416-648B-487B-9463-023814DB3462}">
      <dgm:prSet phldrT="[Texto]"/>
      <dgm:spPr/>
      <dgm:t>
        <a:bodyPr/>
        <a:lstStyle/>
        <a:p>
          <a:r>
            <a:rPr lang="pt-BR" dirty="0" smtClean="0"/>
            <a:t>Ordinal</a:t>
          </a:r>
          <a:endParaRPr lang="pt-BR" dirty="0"/>
        </a:p>
      </dgm:t>
    </dgm:pt>
    <dgm:pt modelId="{F71CE334-8AB1-4622-A592-2265294E000A}" type="parTrans" cxnId="{2E879CE9-7338-49E3-A36E-E281277ECAF3}">
      <dgm:prSet/>
      <dgm:spPr/>
      <dgm:t>
        <a:bodyPr/>
        <a:lstStyle/>
        <a:p>
          <a:endParaRPr lang="pt-BR"/>
        </a:p>
      </dgm:t>
    </dgm:pt>
    <dgm:pt modelId="{621C9BFA-B00D-4F03-84D8-A7F35B753995}" type="sibTrans" cxnId="{2E879CE9-7338-49E3-A36E-E281277ECAF3}">
      <dgm:prSet/>
      <dgm:spPr/>
      <dgm:t>
        <a:bodyPr/>
        <a:lstStyle/>
        <a:p>
          <a:endParaRPr lang="pt-BR"/>
        </a:p>
      </dgm:t>
    </dgm:pt>
    <dgm:pt modelId="{A86AF904-25E2-4CBE-AB12-436253F7078E}">
      <dgm:prSet phldrT="[Texto]"/>
      <dgm:spPr/>
      <dgm:t>
        <a:bodyPr/>
        <a:lstStyle/>
        <a:p>
          <a:r>
            <a:rPr lang="pt-BR" dirty="0" smtClean="0"/>
            <a:t>Quantitativa</a:t>
          </a:r>
          <a:endParaRPr lang="pt-BR" dirty="0"/>
        </a:p>
      </dgm:t>
    </dgm:pt>
    <dgm:pt modelId="{F1A8E8F6-2875-409D-B0A3-DC6A68F16E74}" type="parTrans" cxnId="{D2DF79A1-0CA9-4D65-BCDD-19F9DFC48462}">
      <dgm:prSet/>
      <dgm:spPr/>
      <dgm:t>
        <a:bodyPr/>
        <a:lstStyle/>
        <a:p>
          <a:endParaRPr lang="pt-BR"/>
        </a:p>
      </dgm:t>
    </dgm:pt>
    <dgm:pt modelId="{F7E3C7DC-3EE5-46FF-A402-78A2BB524193}" type="sibTrans" cxnId="{D2DF79A1-0CA9-4D65-BCDD-19F9DFC48462}">
      <dgm:prSet/>
      <dgm:spPr/>
      <dgm:t>
        <a:bodyPr/>
        <a:lstStyle/>
        <a:p>
          <a:endParaRPr lang="pt-BR"/>
        </a:p>
      </dgm:t>
    </dgm:pt>
    <dgm:pt modelId="{DDB50618-2E3C-4F82-BE1C-86A28AB6A212}">
      <dgm:prSet phldrT="[Texto]"/>
      <dgm:spPr/>
      <dgm:t>
        <a:bodyPr/>
        <a:lstStyle/>
        <a:p>
          <a:r>
            <a:rPr lang="pt-BR" dirty="0" smtClean="0"/>
            <a:t>Discreta</a:t>
          </a:r>
          <a:endParaRPr lang="pt-BR" dirty="0"/>
        </a:p>
      </dgm:t>
    </dgm:pt>
    <dgm:pt modelId="{491738BA-0436-44D4-860F-2C5E288E4703}" type="parTrans" cxnId="{D17C9638-0FAF-4E60-8CD8-ABD390552EBE}">
      <dgm:prSet/>
      <dgm:spPr/>
      <dgm:t>
        <a:bodyPr/>
        <a:lstStyle/>
        <a:p>
          <a:endParaRPr lang="pt-BR"/>
        </a:p>
      </dgm:t>
    </dgm:pt>
    <dgm:pt modelId="{1BBB12D7-DAF8-45FB-BBCD-9C5B9C758F6B}" type="sibTrans" cxnId="{D17C9638-0FAF-4E60-8CD8-ABD390552EBE}">
      <dgm:prSet/>
      <dgm:spPr/>
      <dgm:t>
        <a:bodyPr/>
        <a:lstStyle/>
        <a:p>
          <a:endParaRPr lang="pt-BR"/>
        </a:p>
      </dgm:t>
    </dgm:pt>
    <dgm:pt modelId="{D3FCA4BE-6DFB-4CF9-A156-E29AC448092E}">
      <dgm:prSet phldrT="[Texto]"/>
      <dgm:spPr/>
      <dgm:t>
        <a:bodyPr/>
        <a:lstStyle/>
        <a:p>
          <a:r>
            <a:rPr lang="pt-BR" dirty="0" smtClean="0"/>
            <a:t>Contínua</a:t>
          </a:r>
          <a:endParaRPr lang="pt-BR" dirty="0"/>
        </a:p>
      </dgm:t>
    </dgm:pt>
    <dgm:pt modelId="{6FE1AF1B-905D-4B78-93F0-ED50AA9B4A44}" type="parTrans" cxnId="{9B887092-6E42-4AB4-817B-82F3DEC6B4FF}">
      <dgm:prSet/>
      <dgm:spPr/>
      <dgm:t>
        <a:bodyPr/>
        <a:lstStyle/>
        <a:p>
          <a:endParaRPr lang="pt-BR"/>
        </a:p>
      </dgm:t>
    </dgm:pt>
    <dgm:pt modelId="{D2F20F24-8DC7-4F35-B2E1-3B1D7F2B628F}" type="sibTrans" cxnId="{9B887092-6E42-4AB4-817B-82F3DEC6B4FF}">
      <dgm:prSet/>
      <dgm:spPr/>
      <dgm:t>
        <a:bodyPr/>
        <a:lstStyle/>
        <a:p>
          <a:endParaRPr lang="pt-BR"/>
        </a:p>
      </dgm:t>
    </dgm:pt>
    <dgm:pt modelId="{B61D43C1-7CCD-411D-B265-41888933FEBB}" type="pres">
      <dgm:prSet presAssocID="{A23281F3-8B66-4D78-B81D-79331345B9C1}" presName="diagram" presStyleCnt="0">
        <dgm:presLayoutVars>
          <dgm:chPref val="1"/>
          <dgm:dir/>
          <dgm:animOne val="branch"/>
          <dgm:animLvl val="lvl"/>
          <dgm:resizeHandles val="exact"/>
        </dgm:presLayoutVars>
      </dgm:prSet>
      <dgm:spPr/>
      <dgm:t>
        <a:bodyPr/>
        <a:lstStyle/>
        <a:p>
          <a:endParaRPr lang="pt-BR"/>
        </a:p>
      </dgm:t>
    </dgm:pt>
    <dgm:pt modelId="{75BF5EAD-078F-4636-AA88-7D25B814C61A}" type="pres">
      <dgm:prSet presAssocID="{318D76C5-C494-4179-BA2A-32DA2A350788}" presName="root1" presStyleCnt="0"/>
      <dgm:spPr/>
    </dgm:pt>
    <dgm:pt modelId="{25B74658-0CAE-4B79-80E8-C849540017E3}" type="pres">
      <dgm:prSet presAssocID="{318D76C5-C494-4179-BA2A-32DA2A350788}" presName="LevelOneTextNode" presStyleLbl="node0" presStyleIdx="0" presStyleCnt="1">
        <dgm:presLayoutVars>
          <dgm:chPref val="3"/>
        </dgm:presLayoutVars>
      </dgm:prSet>
      <dgm:spPr/>
      <dgm:t>
        <a:bodyPr/>
        <a:lstStyle/>
        <a:p>
          <a:endParaRPr lang="pt-BR"/>
        </a:p>
      </dgm:t>
    </dgm:pt>
    <dgm:pt modelId="{48E9D532-696D-4D56-A700-04D0D0A854D2}" type="pres">
      <dgm:prSet presAssocID="{318D76C5-C494-4179-BA2A-32DA2A350788}" presName="level2hierChild" presStyleCnt="0"/>
      <dgm:spPr/>
    </dgm:pt>
    <dgm:pt modelId="{D4D54F37-A089-489C-B419-1C27FFC4903E}" type="pres">
      <dgm:prSet presAssocID="{97FBC321-C01B-45F1-9490-E2D6134AB86E}" presName="conn2-1" presStyleLbl="parChTrans1D2" presStyleIdx="0" presStyleCnt="2"/>
      <dgm:spPr/>
      <dgm:t>
        <a:bodyPr/>
        <a:lstStyle/>
        <a:p>
          <a:endParaRPr lang="pt-BR"/>
        </a:p>
      </dgm:t>
    </dgm:pt>
    <dgm:pt modelId="{45EACF1A-2007-4864-B017-623B2881A460}" type="pres">
      <dgm:prSet presAssocID="{97FBC321-C01B-45F1-9490-E2D6134AB86E}" presName="connTx" presStyleLbl="parChTrans1D2" presStyleIdx="0" presStyleCnt="2"/>
      <dgm:spPr/>
      <dgm:t>
        <a:bodyPr/>
        <a:lstStyle/>
        <a:p>
          <a:endParaRPr lang="pt-BR"/>
        </a:p>
      </dgm:t>
    </dgm:pt>
    <dgm:pt modelId="{3B0B4495-7910-49A5-BB9E-520F9AFFC6F9}" type="pres">
      <dgm:prSet presAssocID="{F3A4603A-9ED9-486A-8D04-9AF2040D63E9}" presName="root2" presStyleCnt="0"/>
      <dgm:spPr/>
    </dgm:pt>
    <dgm:pt modelId="{2A9FE916-A83E-4EDB-83C1-87DDD6173B17}" type="pres">
      <dgm:prSet presAssocID="{F3A4603A-9ED9-486A-8D04-9AF2040D63E9}" presName="LevelTwoTextNode" presStyleLbl="node2" presStyleIdx="0" presStyleCnt="2">
        <dgm:presLayoutVars>
          <dgm:chPref val="3"/>
        </dgm:presLayoutVars>
      </dgm:prSet>
      <dgm:spPr/>
      <dgm:t>
        <a:bodyPr/>
        <a:lstStyle/>
        <a:p>
          <a:endParaRPr lang="pt-BR"/>
        </a:p>
      </dgm:t>
    </dgm:pt>
    <dgm:pt modelId="{674B577A-FB81-4385-A400-94ED5DB80B08}" type="pres">
      <dgm:prSet presAssocID="{F3A4603A-9ED9-486A-8D04-9AF2040D63E9}" presName="level3hierChild" presStyleCnt="0"/>
      <dgm:spPr/>
    </dgm:pt>
    <dgm:pt modelId="{55DEF31C-4373-472F-A74B-C379984520A5}" type="pres">
      <dgm:prSet presAssocID="{896836DD-75EC-4DCA-B491-D94EC44678C2}" presName="conn2-1" presStyleLbl="parChTrans1D3" presStyleIdx="0" presStyleCnt="4"/>
      <dgm:spPr/>
      <dgm:t>
        <a:bodyPr/>
        <a:lstStyle/>
        <a:p>
          <a:endParaRPr lang="pt-BR"/>
        </a:p>
      </dgm:t>
    </dgm:pt>
    <dgm:pt modelId="{1E504DD5-D5B6-4E4E-979D-99E69AA113AD}" type="pres">
      <dgm:prSet presAssocID="{896836DD-75EC-4DCA-B491-D94EC44678C2}" presName="connTx" presStyleLbl="parChTrans1D3" presStyleIdx="0" presStyleCnt="4"/>
      <dgm:spPr/>
      <dgm:t>
        <a:bodyPr/>
        <a:lstStyle/>
        <a:p>
          <a:endParaRPr lang="pt-BR"/>
        </a:p>
      </dgm:t>
    </dgm:pt>
    <dgm:pt modelId="{A2BF7478-CC2A-43AC-8A1E-E425FAB81E3A}" type="pres">
      <dgm:prSet presAssocID="{07B2342A-3F73-4D5B-A758-4EFC0B03FC03}" presName="root2" presStyleCnt="0"/>
      <dgm:spPr/>
    </dgm:pt>
    <dgm:pt modelId="{5D62B475-C484-42FD-ACD1-D42EA75DD145}" type="pres">
      <dgm:prSet presAssocID="{07B2342A-3F73-4D5B-A758-4EFC0B03FC03}" presName="LevelTwoTextNode" presStyleLbl="node3" presStyleIdx="0" presStyleCnt="4">
        <dgm:presLayoutVars>
          <dgm:chPref val="3"/>
        </dgm:presLayoutVars>
      </dgm:prSet>
      <dgm:spPr/>
      <dgm:t>
        <a:bodyPr/>
        <a:lstStyle/>
        <a:p>
          <a:endParaRPr lang="pt-BR"/>
        </a:p>
      </dgm:t>
    </dgm:pt>
    <dgm:pt modelId="{13B10BA2-4D07-4986-8D8B-88D398C94DA9}" type="pres">
      <dgm:prSet presAssocID="{07B2342A-3F73-4D5B-A758-4EFC0B03FC03}" presName="level3hierChild" presStyleCnt="0"/>
      <dgm:spPr/>
    </dgm:pt>
    <dgm:pt modelId="{8D6EA87F-5AB8-47ED-9998-2BC700B3AC88}" type="pres">
      <dgm:prSet presAssocID="{F71CE334-8AB1-4622-A592-2265294E000A}" presName="conn2-1" presStyleLbl="parChTrans1D3" presStyleIdx="1" presStyleCnt="4"/>
      <dgm:spPr/>
      <dgm:t>
        <a:bodyPr/>
        <a:lstStyle/>
        <a:p>
          <a:endParaRPr lang="pt-BR"/>
        </a:p>
      </dgm:t>
    </dgm:pt>
    <dgm:pt modelId="{03F40281-8B9F-46A6-967C-DEF56AFC26A3}" type="pres">
      <dgm:prSet presAssocID="{F71CE334-8AB1-4622-A592-2265294E000A}" presName="connTx" presStyleLbl="parChTrans1D3" presStyleIdx="1" presStyleCnt="4"/>
      <dgm:spPr/>
      <dgm:t>
        <a:bodyPr/>
        <a:lstStyle/>
        <a:p>
          <a:endParaRPr lang="pt-BR"/>
        </a:p>
      </dgm:t>
    </dgm:pt>
    <dgm:pt modelId="{1B155B06-B5CD-4065-9B0B-8FC047FC0AD9}" type="pres">
      <dgm:prSet presAssocID="{D1FC7416-648B-487B-9463-023814DB3462}" presName="root2" presStyleCnt="0"/>
      <dgm:spPr/>
    </dgm:pt>
    <dgm:pt modelId="{F1189F89-5F79-4EAB-BE0F-58E1E101CD57}" type="pres">
      <dgm:prSet presAssocID="{D1FC7416-648B-487B-9463-023814DB3462}" presName="LevelTwoTextNode" presStyleLbl="node3" presStyleIdx="1" presStyleCnt="4">
        <dgm:presLayoutVars>
          <dgm:chPref val="3"/>
        </dgm:presLayoutVars>
      </dgm:prSet>
      <dgm:spPr/>
      <dgm:t>
        <a:bodyPr/>
        <a:lstStyle/>
        <a:p>
          <a:endParaRPr lang="pt-BR"/>
        </a:p>
      </dgm:t>
    </dgm:pt>
    <dgm:pt modelId="{AF49A839-CC23-4AE4-A0CF-ED11BD7D8F17}" type="pres">
      <dgm:prSet presAssocID="{D1FC7416-648B-487B-9463-023814DB3462}" presName="level3hierChild" presStyleCnt="0"/>
      <dgm:spPr/>
    </dgm:pt>
    <dgm:pt modelId="{A3479958-ED61-47F3-A2E5-B2D8A221BFE8}" type="pres">
      <dgm:prSet presAssocID="{F1A8E8F6-2875-409D-B0A3-DC6A68F16E74}" presName="conn2-1" presStyleLbl="parChTrans1D2" presStyleIdx="1" presStyleCnt="2"/>
      <dgm:spPr/>
      <dgm:t>
        <a:bodyPr/>
        <a:lstStyle/>
        <a:p>
          <a:endParaRPr lang="pt-BR"/>
        </a:p>
      </dgm:t>
    </dgm:pt>
    <dgm:pt modelId="{4C663040-9609-4207-A6CC-BFD5E89D4FDD}" type="pres">
      <dgm:prSet presAssocID="{F1A8E8F6-2875-409D-B0A3-DC6A68F16E74}" presName="connTx" presStyleLbl="parChTrans1D2" presStyleIdx="1" presStyleCnt="2"/>
      <dgm:spPr/>
      <dgm:t>
        <a:bodyPr/>
        <a:lstStyle/>
        <a:p>
          <a:endParaRPr lang="pt-BR"/>
        </a:p>
      </dgm:t>
    </dgm:pt>
    <dgm:pt modelId="{C09D4FF4-3EBB-4F7B-8CEE-E27E10094112}" type="pres">
      <dgm:prSet presAssocID="{A86AF904-25E2-4CBE-AB12-436253F7078E}" presName="root2" presStyleCnt="0"/>
      <dgm:spPr/>
    </dgm:pt>
    <dgm:pt modelId="{2C58B951-7624-4FBB-ACE0-D538A6397AA4}" type="pres">
      <dgm:prSet presAssocID="{A86AF904-25E2-4CBE-AB12-436253F7078E}" presName="LevelTwoTextNode" presStyleLbl="node2" presStyleIdx="1" presStyleCnt="2">
        <dgm:presLayoutVars>
          <dgm:chPref val="3"/>
        </dgm:presLayoutVars>
      </dgm:prSet>
      <dgm:spPr/>
      <dgm:t>
        <a:bodyPr/>
        <a:lstStyle/>
        <a:p>
          <a:endParaRPr lang="pt-BR"/>
        </a:p>
      </dgm:t>
    </dgm:pt>
    <dgm:pt modelId="{B4D58F17-8DA3-41CA-9AFE-85BD9CB4D721}" type="pres">
      <dgm:prSet presAssocID="{A86AF904-25E2-4CBE-AB12-436253F7078E}" presName="level3hierChild" presStyleCnt="0"/>
      <dgm:spPr/>
    </dgm:pt>
    <dgm:pt modelId="{41AE53F6-3B5C-43BF-A644-EC94F5F0B10A}" type="pres">
      <dgm:prSet presAssocID="{491738BA-0436-44D4-860F-2C5E288E4703}" presName="conn2-1" presStyleLbl="parChTrans1D3" presStyleIdx="2" presStyleCnt="4"/>
      <dgm:spPr/>
      <dgm:t>
        <a:bodyPr/>
        <a:lstStyle/>
        <a:p>
          <a:endParaRPr lang="pt-BR"/>
        </a:p>
      </dgm:t>
    </dgm:pt>
    <dgm:pt modelId="{E822A30E-566C-4359-BD65-4236A9B7FDC4}" type="pres">
      <dgm:prSet presAssocID="{491738BA-0436-44D4-860F-2C5E288E4703}" presName="connTx" presStyleLbl="parChTrans1D3" presStyleIdx="2" presStyleCnt="4"/>
      <dgm:spPr/>
      <dgm:t>
        <a:bodyPr/>
        <a:lstStyle/>
        <a:p>
          <a:endParaRPr lang="pt-BR"/>
        </a:p>
      </dgm:t>
    </dgm:pt>
    <dgm:pt modelId="{A39F5519-85F7-40B1-90EA-58821BA42B69}" type="pres">
      <dgm:prSet presAssocID="{DDB50618-2E3C-4F82-BE1C-86A28AB6A212}" presName="root2" presStyleCnt="0"/>
      <dgm:spPr/>
    </dgm:pt>
    <dgm:pt modelId="{AA2B77D5-C101-440F-A107-E4F8551E1C95}" type="pres">
      <dgm:prSet presAssocID="{DDB50618-2E3C-4F82-BE1C-86A28AB6A212}" presName="LevelTwoTextNode" presStyleLbl="node3" presStyleIdx="2" presStyleCnt="4">
        <dgm:presLayoutVars>
          <dgm:chPref val="3"/>
        </dgm:presLayoutVars>
      </dgm:prSet>
      <dgm:spPr/>
      <dgm:t>
        <a:bodyPr/>
        <a:lstStyle/>
        <a:p>
          <a:endParaRPr lang="pt-BR"/>
        </a:p>
      </dgm:t>
    </dgm:pt>
    <dgm:pt modelId="{C75A7520-64DB-47DC-B6C1-94C536F7D0D3}" type="pres">
      <dgm:prSet presAssocID="{DDB50618-2E3C-4F82-BE1C-86A28AB6A212}" presName="level3hierChild" presStyleCnt="0"/>
      <dgm:spPr/>
    </dgm:pt>
    <dgm:pt modelId="{CA1D8307-563E-4369-8267-B57573574AB1}" type="pres">
      <dgm:prSet presAssocID="{6FE1AF1B-905D-4B78-93F0-ED50AA9B4A44}" presName="conn2-1" presStyleLbl="parChTrans1D3" presStyleIdx="3" presStyleCnt="4"/>
      <dgm:spPr/>
      <dgm:t>
        <a:bodyPr/>
        <a:lstStyle/>
        <a:p>
          <a:endParaRPr lang="pt-BR"/>
        </a:p>
      </dgm:t>
    </dgm:pt>
    <dgm:pt modelId="{D2401568-A43C-442A-9064-A0123237EC04}" type="pres">
      <dgm:prSet presAssocID="{6FE1AF1B-905D-4B78-93F0-ED50AA9B4A44}" presName="connTx" presStyleLbl="parChTrans1D3" presStyleIdx="3" presStyleCnt="4"/>
      <dgm:spPr/>
      <dgm:t>
        <a:bodyPr/>
        <a:lstStyle/>
        <a:p>
          <a:endParaRPr lang="pt-BR"/>
        </a:p>
      </dgm:t>
    </dgm:pt>
    <dgm:pt modelId="{F8E1D10F-0ADC-4E7B-BD7C-DF59DEE63841}" type="pres">
      <dgm:prSet presAssocID="{D3FCA4BE-6DFB-4CF9-A156-E29AC448092E}" presName="root2" presStyleCnt="0"/>
      <dgm:spPr/>
    </dgm:pt>
    <dgm:pt modelId="{A0333095-B56A-4738-8591-89B832EAFECD}" type="pres">
      <dgm:prSet presAssocID="{D3FCA4BE-6DFB-4CF9-A156-E29AC448092E}" presName="LevelTwoTextNode" presStyleLbl="node3" presStyleIdx="3" presStyleCnt="4">
        <dgm:presLayoutVars>
          <dgm:chPref val="3"/>
        </dgm:presLayoutVars>
      </dgm:prSet>
      <dgm:spPr/>
      <dgm:t>
        <a:bodyPr/>
        <a:lstStyle/>
        <a:p>
          <a:endParaRPr lang="pt-BR"/>
        </a:p>
      </dgm:t>
    </dgm:pt>
    <dgm:pt modelId="{981CF3A0-040C-4AB3-91D4-65FD6890B658}" type="pres">
      <dgm:prSet presAssocID="{D3FCA4BE-6DFB-4CF9-A156-E29AC448092E}" presName="level3hierChild" presStyleCnt="0"/>
      <dgm:spPr/>
    </dgm:pt>
  </dgm:ptLst>
  <dgm:cxnLst>
    <dgm:cxn modelId="{2E879CE9-7338-49E3-A36E-E281277ECAF3}" srcId="{F3A4603A-9ED9-486A-8D04-9AF2040D63E9}" destId="{D1FC7416-648B-487B-9463-023814DB3462}" srcOrd="1" destOrd="0" parTransId="{F71CE334-8AB1-4622-A592-2265294E000A}" sibTransId="{621C9BFA-B00D-4F03-84D8-A7F35B753995}"/>
    <dgm:cxn modelId="{D8AE479F-5E44-4D08-8B7D-0CF6C52879F4}" type="presOf" srcId="{6FE1AF1B-905D-4B78-93F0-ED50AA9B4A44}" destId="{D2401568-A43C-442A-9064-A0123237EC04}" srcOrd="1" destOrd="0" presId="urn:microsoft.com/office/officeart/2005/8/layout/hierarchy2"/>
    <dgm:cxn modelId="{F306838C-042A-406D-BFAE-66D494B96F93}" type="presOf" srcId="{F3A4603A-9ED9-486A-8D04-9AF2040D63E9}" destId="{2A9FE916-A83E-4EDB-83C1-87DDD6173B17}" srcOrd="0" destOrd="0" presId="urn:microsoft.com/office/officeart/2005/8/layout/hierarchy2"/>
    <dgm:cxn modelId="{43181724-ECDA-4B23-826A-490604675420}" type="presOf" srcId="{6FE1AF1B-905D-4B78-93F0-ED50AA9B4A44}" destId="{CA1D8307-563E-4369-8267-B57573574AB1}" srcOrd="0" destOrd="0" presId="urn:microsoft.com/office/officeart/2005/8/layout/hierarchy2"/>
    <dgm:cxn modelId="{9B887092-6E42-4AB4-817B-82F3DEC6B4FF}" srcId="{A86AF904-25E2-4CBE-AB12-436253F7078E}" destId="{D3FCA4BE-6DFB-4CF9-A156-E29AC448092E}" srcOrd="1" destOrd="0" parTransId="{6FE1AF1B-905D-4B78-93F0-ED50AA9B4A44}" sibTransId="{D2F20F24-8DC7-4F35-B2E1-3B1D7F2B628F}"/>
    <dgm:cxn modelId="{36E76F99-5128-48C7-971A-7B6DF87927DC}" type="presOf" srcId="{318D76C5-C494-4179-BA2A-32DA2A350788}" destId="{25B74658-0CAE-4B79-80E8-C849540017E3}" srcOrd="0" destOrd="0" presId="urn:microsoft.com/office/officeart/2005/8/layout/hierarchy2"/>
    <dgm:cxn modelId="{6C14F03C-77DD-4048-93E5-32AA763550F6}" srcId="{F3A4603A-9ED9-486A-8D04-9AF2040D63E9}" destId="{07B2342A-3F73-4D5B-A758-4EFC0B03FC03}" srcOrd="0" destOrd="0" parTransId="{896836DD-75EC-4DCA-B491-D94EC44678C2}" sibTransId="{5109BED7-C260-4A5D-9C83-13B1CB73BB43}"/>
    <dgm:cxn modelId="{D1D4998A-2278-401B-A50B-D61324777F6D}" type="presOf" srcId="{A23281F3-8B66-4D78-B81D-79331345B9C1}" destId="{B61D43C1-7CCD-411D-B265-41888933FEBB}" srcOrd="0" destOrd="0" presId="urn:microsoft.com/office/officeart/2005/8/layout/hierarchy2"/>
    <dgm:cxn modelId="{526F3D39-6908-4CC1-AA76-31776D4EBCE0}" srcId="{318D76C5-C494-4179-BA2A-32DA2A350788}" destId="{F3A4603A-9ED9-486A-8D04-9AF2040D63E9}" srcOrd="0" destOrd="0" parTransId="{97FBC321-C01B-45F1-9490-E2D6134AB86E}" sibTransId="{00A487E8-0C9D-4A5E-8F93-D05E919CC2BA}"/>
    <dgm:cxn modelId="{8CDE9E8E-72AD-4550-9BA5-9C1FC61F9A85}" type="presOf" srcId="{F71CE334-8AB1-4622-A592-2265294E000A}" destId="{8D6EA87F-5AB8-47ED-9998-2BC700B3AC88}" srcOrd="0" destOrd="0" presId="urn:microsoft.com/office/officeart/2005/8/layout/hierarchy2"/>
    <dgm:cxn modelId="{B7CF288E-20FD-4EC7-BF14-890E4E09C3C6}" type="presOf" srcId="{896836DD-75EC-4DCA-B491-D94EC44678C2}" destId="{1E504DD5-D5B6-4E4E-979D-99E69AA113AD}" srcOrd="1" destOrd="0" presId="urn:microsoft.com/office/officeart/2005/8/layout/hierarchy2"/>
    <dgm:cxn modelId="{D2DF79A1-0CA9-4D65-BCDD-19F9DFC48462}" srcId="{318D76C5-C494-4179-BA2A-32DA2A350788}" destId="{A86AF904-25E2-4CBE-AB12-436253F7078E}" srcOrd="1" destOrd="0" parTransId="{F1A8E8F6-2875-409D-B0A3-DC6A68F16E74}" sibTransId="{F7E3C7DC-3EE5-46FF-A402-78A2BB524193}"/>
    <dgm:cxn modelId="{817188DA-3F31-44A4-8A3A-5A9AEB5CE476}" type="presOf" srcId="{F1A8E8F6-2875-409D-B0A3-DC6A68F16E74}" destId="{4C663040-9609-4207-A6CC-BFD5E89D4FDD}" srcOrd="1" destOrd="0" presId="urn:microsoft.com/office/officeart/2005/8/layout/hierarchy2"/>
    <dgm:cxn modelId="{744D58A2-AACA-474F-A613-7665C226DAE9}" type="presOf" srcId="{491738BA-0436-44D4-860F-2C5E288E4703}" destId="{E822A30E-566C-4359-BD65-4236A9B7FDC4}" srcOrd="1" destOrd="0" presId="urn:microsoft.com/office/officeart/2005/8/layout/hierarchy2"/>
    <dgm:cxn modelId="{EEE49679-C7AA-422D-BD0E-1D9723A0C90F}" type="presOf" srcId="{A86AF904-25E2-4CBE-AB12-436253F7078E}" destId="{2C58B951-7624-4FBB-ACE0-D538A6397AA4}" srcOrd="0" destOrd="0" presId="urn:microsoft.com/office/officeart/2005/8/layout/hierarchy2"/>
    <dgm:cxn modelId="{D17C9638-0FAF-4E60-8CD8-ABD390552EBE}" srcId="{A86AF904-25E2-4CBE-AB12-436253F7078E}" destId="{DDB50618-2E3C-4F82-BE1C-86A28AB6A212}" srcOrd="0" destOrd="0" parTransId="{491738BA-0436-44D4-860F-2C5E288E4703}" sibTransId="{1BBB12D7-DAF8-45FB-BBCD-9C5B9C758F6B}"/>
    <dgm:cxn modelId="{4701D106-490D-4E70-9D52-ED82A2E24F7D}" type="presOf" srcId="{97FBC321-C01B-45F1-9490-E2D6134AB86E}" destId="{D4D54F37-A089-489C-B419-1C27FFC4903E}" srcOrd="0" destOrd="0" presId="urn:microsoft.com/office/officeart/2005/8/layout/hierarchy2"/>
    <dgm:cxn modelId="{488E1DA5-3B62-4880-ABE9-A293C7A996F2}" type="presOf" srcId="{F71CE334-8AB1-4622-A592-2265294E000A}" destId="{03F40281-8B9F-46A6-967C-DEF56AFC26A3}" srcOrd="1" destOrd="0" presId="urn:microsoft.com/office/officeart/2005/8/layout/hierarchy2"/>
    <dgm:cxn modelId="{88A92C82-DC15-4C98-8435-95F4760B6E00}" type="presOf" srcId="{F1A8E8F6-2875-409D-B0A3-DC6A68F16E74}" destId="{A3479958-ED61-47F3-A2E5-B2D8A221BFE8}" srcOrd="0" destOrd="0" presId="urn:microsoft.com/office/officeart/2005/8/layout/hierarchy2"/>
    <dgm:cxn modelId="{A6DA1D1D-4DA9-4249-8434-828D3A2BE989}" type="presOf" srcId="{97FBC321-C01B-45F1-9490-E2D6134AB86E}" destId="{45EACF1A-2007-4864-B017-623B2881A460}" srcOrd="1" destOrd="0" presId="urn:microsoft.com/office/officeart/2005/8/layout/hierarchy2"/>
    <dgm:cxn modelId="{C31EB411-B871-4782-903C-4CDCAF18081B}" type="presOf" srcId="{896836DD-75EC-4DCA-B491-D94EC44678C2}" destId="{55DEF31C-4373-472F-A74B-C379984520A5}" srcOrd="0" destOrd="0" presId="urn:microsoft.com/office/officeart/2005/8/layout/hierarchy2"/>
    <dgm:cxn modelId="{A6A39DE7-9C69-4913-9AD5-AE73C41D3790}" type="presOf" srcId="{491738BA-0436-44D4-860F-2C5E288E4703}" destId="{41AE53F6-3B5C-43BF-A644-EC94F5F0B10A}" srcOrd="0" destOrd="0" presId="urn:microsoft.com/office/officeart/2005/8/layout/hierarchy2"/>
    <dgm:cxn modelId="{61B6CCEE-7135-47D3-AD4F-8853D10473D9}" type="presOf" srcId="{07B2342A-3F73-4D5B-A758-4EFC0B03FC03}" destId="{5D62B475-C484-42FD-ACD1-D42EA75DD145}" srcOrd="0" destOrd="0" presId="urn:microsoft.com/office/officeart/2005/8/layout/hierarchy2"/>
    <dgm:cxn modelId="{0ED5B88B-3FEE-41E7-A4AB-2CB53CCCA6C8}" type="presOf" srcId="{DDB50618-2E3C-4F82-BE1C-86A28AB6A212}" destId="{AA2B77D5-C101-440F-A107-E4F8551E1C95}" srcOrd="0" destOrd="0" presId="urn:microsoft.com/office/officeart/2005/8/layout/hierarchy2"/>
    <dgm:cxn modelId="{8640D106-36E3-4C39-8816-B3C953C9030C}" srcId="{A23281F3-8B66-4D78-B81D-79331345B9C1}" destId="{318D76C5-C494-4179-BA2A-32DA2A350788}" srcOrd="0" destOrd="0" parTransId="{E274BDFE-37D7-472C-AFB0-3146FDBBEE96}" sibTransId="{9B84DBCA-B3E0-4D88-A764-12DB5F67CC6D}"/>
    <dgm:cxn modelId="{82A61000-9F0B-46A0-853B-04EB43CD2913}" type="presOf" srcId="{D1FC7416-648B-487B-9463-023814DB3462}" destId="{F1189F89-5F79-4EAB-BE0F-58E1E101CD57}" srcOrd="0" destOrd="0" presId="urn:microsoft.com/office/officeart/2005/8/layout/hierarchy2"/>
    <dgm:cxn modelId="{BC7F9C6C-0AAD-4DC1-BF38-F4E1A4ACA885}" type="presOf" srcId="{D3FCA4BE-6DFB-4CF9-A156-E29AC448092E}" destId="{A0333095-B56A-4738-8591-89B832EAFECD}" srcOrd="0" destOrd="0" presId="urn:microsoft.com/office/officeart/2005/8/layout/hierarchy2"/>
    <dgm:cxn modelId="{6EFC8D07-DD5A-4C46-8972-5FB75782040E}" type="presParOf" srcId="{B61D43C1-7CCD-411D-B265-41888933FEBB}" destId="{75BF5EAD-078F-4636-AA88-7D25B814C61A}" srcOrd="0" destOrd="0" presId="urn:microsoft.com/office/officeart/2005/8/layout/hierarchy2"/>
    <dgm:cxn modelId="{337DFC32-AF8C-41E2-ACD5-A804510D80D3}" type="presParOf" srcId="{75BF5EAD-078F-4636-AA88-7D25B814C61A}" destId="{25B74658-0CAE-4B79-80E8-C849540017E3}" srcOrd="0" destOrd="0" presId="urn:microsoft.com/office/officeart/2005/8/layout/hierarchy2"/>
    <dgm:cxn modelId="{947871E4-A86B-401B-AEBE-4A816CCC20C6}" type="presParOf" srcId="{75BF5EAD-078F-4636-AA88-7D25B814C61A}" destId="{48E9D532-696D-4D56-A700-04D0D0A854D2}" srcOrd="1" destOrd="0" presId="urn:microsoft.com/office/officeart/2005/8/layout/hierarchy2"/>
    <dgm:cxn modelId="{603B9672-FF49-4101-A218-AF25185DBB2D}" type="presParOf" srcId="{48E9D532-696D-4D56-A700-04D0D0A854D2}" destId="{D4D54F37-A089-489C-B419-1C27FFC4903E}" srcOrd="0" destOrd="0" presId="urn:microsoft.com/office/officeart/2005/8/layout/hierarchy2"/>
    <dgm:cxn modelId="{173AF79A-6A4E-41D4-BFF7-8212DB333081}" type="presParOf" srcId="{D4D54F37-A089-489C-B419-1C27FFC4903E}" destId="{45EACF1A-2007-4864-B017-623B2881A460}" srcOrd="0" destOrd="0" presId="urn:microsoft.com/office/officeart/2005/8/layout/hierarchy2"/>
    <dgm:cxn modelId="{20C12A80-5479-441B-9A2B-6DD6065C1108}" type="presParOf" srcId="{48E9D532-696D-4D56-A700-04D0D0A854D2}" destId="{3B0B4495-7910-49A5-BB9E-520F9AFFC6F9}" srcOrd="1" destOrd="0" presId="urn:microsoft.com/office/officeart/2005/8/layout/hierarchy2"/>
    <dgm:cxn modelId="{CA4A3194-5C9B-4B8D-951B-0A38ABBB50D2}" type="presParOf" srcId="{3B0B4495-7910-49A5-BB9E-520F9AFFC6F9}" destId="{2A9FE916-A83E-4EDB-83C1-87DDD6173B17}" srcOrd="0" destOrd="0" presId="urn:microsoft.com/office/officeart/2005/8/layout/hierarchy2"/>
    <dgm:cxn modelId="{C79BA7C4-7398-460A-B94E-62B3A0834055}" type="presParOf" srcId="{3B0B4495-7910-49A5-BB9E-520F9AFFC6F9}" destId="{674B577A-FB81-4385-A400-94ED5DB80B08}" srcOrd="1" destOrd="0" presId="urn:microsoft.com/office/officeart/2005/8/layout/hierarchy2"/>
    <dgm:cxn modelId="{3BEB87C6-213A-4620-A62E-B52E5F7B12BB}" type="presParOf" srcId="{674B577A-FB81-4385-A400-94ED5DB80B08}" destId="{55DEF31C-4373-472F-A74B-C379984520A5}" srcOrd="0" destOrd="0" presId="urn:microsoft.com/office/officeart/2005/8/layout/hierarchy2"/>
    <dgm:cxn modelId="{1D63099A-CE94-4F92-8581-80EE75CBDA88}" type="presParOf" srcId="{55DEF31C-4373-472F-A74B-C379984520A5}" destId="{1E504DD5-D5B6-4E4E-979D-99E69AA113AD}" srcOrd="0" destOrd="0" presId="urn:microsoft.com/office/officeart/2005/8/layout/hierarchy2"/>
    <dgm:cxn modelId="{F801FE1F-FEBB-4B96-8E9F-D786B106F7D9}" type="presParOf" srcId="{674B577A-FB81-4385-A400-94ED5DB80B08}" destId="{A2BF7478-CC2A-43AC-8A1E-E425FAB81E3A}" srcOrd="1" destOrd="0" presId="urn:microsoft.com/office/officeart/2005/8/layout/hierarchy2"/>
    <dgm:cxn modelId="{0DAF4800-D2A5-4F21-9BE4-EA6C8627212D}" type="presParOf" srcId="{A2BF7478-CC2A-43AC-8A1E-E425FAB81E3A}" destId="{5D62B475-C484-42FD-ACD1-D42EA75DD145}" srcOrd="0" destOrd="0" presId="urn:microsoft.com/office/officeart/2005/8/layout/hierarchy2"/>
    <dgm:cxn modelId="{05804FA9-C7C1-48B8-91AC-2FDBBF39FB71}" type="presParOf" srcId="{A2BF7478-CC2A-43AC-8A1E-E425FAB81E3A}" destId="{13B10BA2-4D07-4986-8D8B-88D398C94DA9}" srcOrd="1" destOrd="0" presId="urn:microsoft.com/office/officeart/2005/8/layout/hierarchy2"/>
    <dgm:cxn modelId="{88DD0420-2439-4303-8ED0-D3FD70DF896C}" type="presParOf" srcId="{674B577A-FB81-4385-A400-94ED5DB80B08}" destId="{8D6EA87F-5AB8-47ED-9998-2BC700B3AC88}" srcOrd="2" destOrd="0" presId="urn:microsoft.com/office/officeart/2005/8/layout/hierarchy2"/>
    <dgm:cxn modelId="{73C32FD9-0017-4678-B7C7-1D08C18A0DDC}" type="presParOf" srcId="{8D6EA87F-5AB8-47ED-9998-2BC700B3AC88}" destId="{03F40281-8B9F-46A6-967C-DEF56AFC26A3}" srcOrd="0" destOrd="0" presId="urn:microsoft.com/office/officeart/2005/8/layout/hierarchy2"/>
    <dgm:cxn modelId="{163B5060-B5BB-4DDC-8C36-B3C67A41838B}" type="presParOf" srcId="{674B577A-FB81-4385-A400-94ED5DB80B08}" destId="{1B155B06-B5CD-4065-9B0B-8FC047FC0AD9}" srcOrd="3" destOrd="0" presId="urn:microsoft.com/office/officeart/2005/8/layout/hierarchy2"/>
    <dgm:cxn modelId="{2E2533EF-F1C5-4D99-A74E-65F28D1B15B2}" type="presParOf" srcId="{1B155B06-B5CD-4065-9B0B-8FC047FC0AD9}" destId="{F1189F89-5F79-4EAB-BE0F-58E1E101CD57}" srcOrd="0" destOrd="0" presId="urn:microsoft.com/office/officeart/2005/8/layout/hierarchy2"/>
    <dgm:cxn modelId="{5771540C-8B1E-4758-90FD-AFDBBE754DD2}" type="presParOf" srcId="{1B155B06-B5CD-4065-9B0B-8FC047FC0AD9}" destId="{AF49A839-CC23-4AE4-A0CF-ED11BD7D8F17}" srcOrd="1" destOrd="0" presId="urn:microsoft.com/office/officeart/2005/8/layout/hierarchy2"/>
    <dgm:cxn modelId="{862C5D11-E1CC-4C6B-86F4-7EC7BDEE93A2}" type="presParOf" srcId="{48E9D532-696D-4D56-A700-04D0D0A854D2}" destId="{A3479958-ED61-47F3-A2E5-B2D8A221BFE8}" srcOrd="2" destOrd="0" presId="urn:microsoft.com/office/officeart/2005/8/layout/hierarchy2"/>
    <dgm:cxn modelId="{4CB2FE94-3642-4B99-8CB8-AA02AA6ABE91}" type="presParOf" srcId="{A3479958-ED61-47F3-A2E5-B2D8A221BFE8}" destId="{4C663040-9609-4207-A6CC-BFD5E89D4FDD}" srcOrd="0" destOrd="0" presId="urn:microsoft.com/office/officeart/2005/8/layout/hierarchy2"/>
    <dgm:cxn modelId="{12F17A38-C3F5-49F2-92CE-31C3542A3BF9}" type="presParOf" srcId="{48E9D532-696D-4D56-A700-04D0D0A854D2}" destId="{C09D4FF4-3EBB-4F7B-8CEE-E27E10094112}" srcOrd="3" destOrd="0" presId="urn:microsoft.com/office/officeart/2005/8/layout/hierarchy2"/>
    <dgm:cxn modelId="{66673070-0C74-4513-8D39-47D9301D9DE5}" type="presParOf" srcId="{C09D4FF4-3EBB-4F7B-8CEE-E27E10094112}" destId="{2C58B951-7624-4FBB-ACE0-D538A6397AA4}" srcOrd="0" destOrd="0" presId="urn:microsoft.com/office/officeart/2005/8/layout/hierarchy2"/>
    <dgm:cxn modelId="{1F2C6205-41D3-4A7E-ACC6-E2CACFFDFEFD}" type="presParOf" srcId="{C09D4FF4-3EBB-4F7B-8CEE-E27E10094112}" destId="{B4D58F17-8DA3-41CA-9AFE-85BD9CB4D721}" srcOrd="1" destOrd="0" presId="urn:microsoft.com/office/officeart/2005/8/layout/hierarchy2"/>
    <dgm:cxn modelId="{479616B2-2ADB-49CD-88D6-8592E329F444}" type="presParOf" srcId="{B4D58F17-8DA3-41CA-9AFE-85BD9CB4D721}" destId="{41AE53F6-3B5C-43BF-A644-EC94F5F0B10A}" srcOrd="0" destOrd="0" presId="urn:microsoft.com/office/officeart/2005/8/layout/hierarchy2"/>
    <dgm:cxn modelId="{75A12E30-FA02-41F8-9092-06DFA1D70B93}" type="presParOf" srcId="{41AE53F6-3B5C-43BF-A644-EC94F5F0B10A}" destId="{E822A30E-566C-4359-BD65-4236A9B7FDC4}" srcOrd="0" destOrd="0" presId="urn:microsoft.com/office/officeart/2005/8/layout/hierarchy2"/>
    <dgm:cxn modelId="{4619CF3C-C425-4065-9835-5DDFF49ED4CC}" type="presParOf" srcId="{B4D58F17-8DA3-41CA-9AFE-85BD9CB4D721}" destId="{A39F5519-85F7-40B1-90EA-58821BA42B69}" srcOrd="1" destOrd="0" presId="urn:microsoft.com/office/officeart/2005/8/layout/hierarchy2"/>
    <dgm:cxn modelId="{79FD19DA-BC0E-4783-90CC-0A5B41A6E16F}" type="presParOf" srcId="{A39F5519-85F7-40B1-90EA-58821BA42B69}" destId="{AA2B77D5-C101-440F-A107-E4F8551E1C95}" srcOrd="0" destOrd="0" presId="urn:microsoft.com/office/officeart/2005/8/layout/hierarchy2"/>
    <dgm:cxn modelId="{F5F1E6B8-4BE5-46A1-8CF0-EB34509CFC27}" type="presParOf" srcId="{A39F5519-85F7-40B1-90EA-58821BA42B69}" destId="{C75A7520-64DB-47DC-B6C1-94C536F7D0D3}" srcOrd="1" destOrd="0" presId="urn:microsoft.com/office/officeart/2005/8/layout/hierarchy2"/>
    <dgm:cxn modelId="{D540E68B-B23F-482F-8391-8A6CF4281C0F}" type="presParOf" srcId="{B4D58F17-8DA3-41CA-9AFE-85BD9CB4D721}" destId="{CA1D8307-563E-4369-8267-B57573574AB1}" srcOrd="2" destOrd="0" presId="urn:microsoft.com/office/officeart/2005/8/layout/hierarchy2"/>
    <dgm:cxn modelId="{9746EF7B-AA0D-4A63-B9B5-95352AE45771}" type="presParOf" srcId="{CA1D8307-563E-4369-8267-B57573574AB1}" destId="{D2401568-A43C-442A-9064-A0123237EC04}" srcOrd="0" destOrd="0" presId="urn:microsoft.com/office/officeart/2005/8/layout/hierarchy2"/>
    <dgm:cxn modelId="{98E21BCD-0207-43CE-98E2-F9F477C77C8F}" type="presParOf" srcId="{B4D58F17-8DA3-41CA-9AFE-85BD9CB4D721}" destId="{F8E1D10F-0ADC-4E7B-BD7C-DF59DEE63841}" srcOrd="3" destOrd="0" presId="urn:microsoft.com/office/officeart/2005/8/layout/hierarchy2"/>
    <dgm:cxn modelId="{887347C4-DB60-4E30-8BE5-964082EAC7BE}" type="presParOf" srcId="{F8E1D10F-0ADC-4E7B-BD7C-DF59DEE63841}" destId="{A0333095-B56A-4738-8591-89B832EAFECD}" srcOrd="0" destOrd="0" presId="urn:microsoft.com/office/officeart/2005/8/layout/hierarchy2"/>
    <dgm:cxn modelId="{F2A2F8CF-240D-4241-BCAE-5A400EC50A4F}" type="presParOf" srcId="{F8E1D10F-0ADC-4E7B-BD7C-DF59DEE63841}" destId="{981CF3A0-040C-4AB3-91D4-65FD6890B65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74658-0CAE-4B79-80E8-C849540017E3}">
      <dsp:nvSpPr>
        <dsp:cNvPr id="0" name=""/>
        <dsp:cNvSpPr/>
      </dsp:nvSpPr>
      <dsp:spPr>
        <a:xfrm>
          <a:off x="197" y="1316713"/>
          <a:ext cx="1389435" cy="694717"/>
        </a:xfrm>
        <a:prstGeom prst="roundRect">
          <a:avLst>
            <a:gd name="adj" fmla="val 10000"/>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pt-BR" sz="1900" kern="1200" dirty="0" smtClean="0"/>
            <a:t>Variável</a:t>
          </a:r>
          <a:endParaRPr lang="pt-BR" sz="1900" kern="1200" dirty="0"/>
        </a:p>
      </dsp:txBody>
      <dsp:txXfrm>
        <a:off x="20545" y="1337061"/>
        <a:ext cx="1348739" cy="654021"/>
      </dsp:txXfrm>
    </dsp:sp>
    <dsp:sp modelId="{D4D54F37-A089-489C-B419-1C27FFC4903E}">
      <dsp:nvSpPr>
        <dsp:cNvPr id="0" name=""/>
        <dsp:cNvSpPr/>
      </dsp:nvSpPr>
      <dsp:spPr>
        <a:xfrm rot="18289469">
          <a:off x="1180907" y="1245822"/>
          <a:ext cx="973224" cy="37573"/>
        </a:xfrm>
        <a:custGeom>
          <a:avLst/>
          <a:gdLst/>
          <a:ahLst/>
          <a:cxnLst/>
          <a:rect l="0" t="0" r="0" b="0"/>
          <a:pathLst>
            <a:path>
              <a:moveTo>
                <a:pt x="0" y="18786"/>
              </a:moveTo>
              <a:lnTo>
                <a:pt x="973224" y="18786"/>
              </a:lnTo>
            </a:path>
          </a:pathLst>
        </a:custGeom>
        <a:noFill/>
        <a:ln w="9525" cap="flat" cmpd="sng" algn="ctr">
          <a:solidFill>
            <a:schemeClr val="accent6">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a:off x="1643188" y="1240278"/>
        <a:ext cx="48661" cy="48661"/>
      </dsp:txXfrm>
    </dsp:sp>
    <dsp:sp modelId="{2A9FE916-A83E-4EDB-83C1-87DDD6173B17}">
      <dsp:nvSpPr>
        <dsp:cNvPr id="0" name=""/>
        <dsp:cNvSpPr/>
      </dsp:nvSpPr>
      <dsp:spPr>
        <a:xfrm>
          <a:off x="1945406" y="517788"/>
          <a:ext cx="1389435" cy="694717"/>
        </a:xfrm>
        <a:prstGeom prst="roundRect">
          <a:avLst>
            <a:gd name="adj" fmla="val 10000"/>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pt-BR" sz="1900" kern="1200" dirty="0" smtClean="0"/>
            <a:t>Qualitativa</a:t>
          </a:r>
          <a:endParaRPr lang="pt-BR" sz="1900" kern="1200" dirty="0"/>
        </a:p>
      </dsp:txBody>
      <dsp:txXfrm>
        <a:off x="1965754" y="538136"/>
        <a:ext cx="1348739" cy="654021"/>
      </dsp:txXfrm>
    </dsp:sp>
    <dsp:sp modelId="{55DEF31C-4373-472F-A74B-C379984520A5}">
      <dsp:nvSpPr>
        <dsp:cNvPr id="0" name=""/>
        <dsp:cNvSpPr/>
      </dsp:nvSpPr>
      <dsp:spPr>
        <a:xfrm rot="19457599">
          <a:off x="3270509" y="646628"/>
          <a:ext cx="684437" cy="37573"/>
        </a:xfrm>
        <a:custGeom>
          <a:avLst/>
          <a:gdLst/>
          <a:ahLst/>
          <a:cxnLst/>
          <a:rect l="0" t="0" r="0" b="0"/>
          <a:pathLst>
            <a:path>
              <a:moveTo>
                <a:pt x="0" y="18786"/>
              </a:moveTo>
              <a:lnTo>
                <a:pt x="684437" y="18786"/>
              </a:lnTo>
            </a:path>
          </a:pathLst>
        </a:custGeom>
        <a:noFill/>
        <a:ln w="9525" cap="flat"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a:off x="3595617" y="648304"/>
        <a:ext cx="34221" cy="34221"/>
      </dsp:txXfrm>
    </dsp:sp>
    <dsp:sp modelId="{5D62B475-C484-42FD-ACD1-D42EA75DD145}">
      <dsp:nvSpPr>
        <dsp:cNvPr id="0" name=""/>
        <dsp:cNvSpPr/>
      </dsp:nvSpPr>
      <dsp:spPr>
        <a:xfrm>
          <a:off x="3890615" y="118325"/>
          <a:ext cx="1389435" cy="694717"/>
        </a:xfrm>
        <a:prstGeom prst="roundRect">
          <a:avLst>
            <a:gd name="adj" fmla="val 10000"/>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pt-BR" sz="1900" kern="1200" dirty="0" smtClean="0"/>
            <a:t>Nominal</a:t>
          </a:r>
          <a:endParaRPr lang="pt-BR" sz="1900" kern="1200" dirty="0"/>
        </a:p>
      </dsp:txBody>
      <dsp:txXfrm>
        <a:off x="3910963" y="138673"/>
        <a:ext cx="1348739" cy="654021"/>
      </dsp:txXfrm>
    </dsp:sp>
    <dsp:sp modelId="{8D6EA87F-5AB8-47ED-9998-2BC700B3AC88}">
      <dsp:nvSpPr>
        <dsp:cNvPr id="0" name=""/>
        <dsp:cNvSpPr/>
      </dsp:nvSpPr>
      <dsp:spPr>
        <a:xfrm rot="2142401">
          <a:off x="3270509" y="1046091"/>
          <a:ext cx="684437" cy="37573"/>
        </a:xfrm>
        <a:custGeom>
          <a:avLst/>
          <a:gdLst/>
          <a:ahLst/>
          <a:cxnLst/>
          <a:rect l="0" t="0" r="0" b="0"/>
          <a:pathLst>
            <a:path>
              <a:moveTo>
                <a:pt x="0" y="18786"/>
              </a:moveTo>
              <a:lnTo>
                <a:pt x="684437" y="18786"/>
              </a:lnTo>
            </a:path>
          </a:pathLst>
        </a:custGeom>
        <a:noFill/>
        <a:ln w="9525" cap="flat"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a:off x="3595617" y="1047767"/>
        <a:ext cx="34221" cy="34221"/>
      </dsp:txXfrm>
    </dsp:sp>
    <dsp:sp modelId="{F1189F89-5F79-4EAB-BE0F-58E1E101CD57}">
      <dsp:nvSpPr>
        <dsp:cNvPr id="0" name=""/>
        <dsp:cNvSpPr/>
      </dsp:nvSpPr>
      <dsp:spPr>
        <a:xfrm>
          <a:off x="3890615" y="917250"/>
          <a:ext cx="1389435" cy="694717"/>
        </a:xfrm>
        <a:prstGeom prst="roundRect">
          <a:avLst>
            <a:gd name="adj" fmla="val 10000"/>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pt-BR" sz="1900" kern="1200" dirty="0" smtClean="0"/>
            <a:t>Ordinal</a:t>
          </a:r>
          <a:endParaRPr lang="pt-BR" sz="1900" kern="1200" dirty="0"/>
        </a:p>
      </dsp:txBody>
      <dsp:txXfrm>
        <a:off x="3910963" y="937598"/>
        <a:ext cx="1348739" cy="654021"/>
      </dsp:txXfrm>
    </dsp:sp>
    <dsp:sp modelId="{A3479958-ED61-47F3-A2E5-B2D8A221BFE8}">
      <dsp:nvSpPr>
        <dsp:cNvPr id="0" name=""/>
        <dsp:cNvSpPr/>
      </dsp:nvSpPr>
      <dsp:spPr>
        <a:xfrm rot="3310531">
          <a:off x="1180907" y="2044747"/>
          <a:ext cx="973224" cy="37573"/>
        </a:xfrm>
        <a:custGeom>
          <a:avLst/>
          <a:gdLst/>
          <a:ahLst/>
          <a:cxnLst/>
          <a:rect l="0" t="0" r="0" b="0"/>
          <a:pathLst>
            <a:path>
              <a:moveTo>
                <a:pt x="0" y="18786"/>
              </a:moveTo>
              <a:lnTo>
                <a:pt x="973224" y="18786"/>
              </a:lnTo>
            </a:path>
          </a:pathLst>
        </a:custGeom>
        <a:noFill/>
        <a:ln w="9525" cap="flat" cmpd="sng" algn="ctr">
          <a:solidFill>
            <a:schemeClr val="accent6">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a:off x="1643188" y="2039203"/>
        <a:ext cx="48661" cy="48661"/>
      </dsp:txXfrm>
    </dsp:sp>
    <dsp:sp modelId="{2C58B951-7624-4FBB-ACE0-D538A6397AA4}">
      <dsp:nvSpPr>
        <dsp:cNvPr id="0" name=""/>
        <dsp:cNvSpPr/>
      </dsp:nvSpPr>
      <dsp:spPr>
        <a:xfrm>
          <a:off x="1945406" y="2115638"/>
          <a:ext cx="1389435" cy="694717"/>
        </a:xfrm>
        <a:prstGeom prst="roundRect">
          <a:avLst>
            <a:gd name="adj" fmla="val 10000"/>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pt-BR" sz="1900" kern="1200" dirty="0" smtClean="0"/>
            <a:t>Quantitativa</a:t>
          </a:r>
          <a:endParaRPr lang="pt-BR" sz="1900" kern="1200" dirty="0"/>
        </a:p>
      </dsp:txBody>
      <dsp:txXfrm>
        <a:off x="1965754" y="2135986"/>
        <a:ext cx="1348739" cy="654021"/>
      </dsp:txXfrm>
    </dsp:sp>
    <dsp:sp modelId="{41AE53F6-3B5C-43BF-A644-EC94F5F0B10A}">
      <dsp:nvSpPr>
        <dsp:cNvPr id="0" name=""/>
        <dsp:cNvSpPr/>
      </dsp:nvSpPr>
      <dsp:spPr>
        <a:xfrm rot="19457599">
          <a:off x="3270509" y="2244479"/>
          <a:ext cx="684437" cy="37573"/>
        </a:xfrm>
        <a:custGeom>
          <a:avLst/>
          <a:gdLst/>
          <a:ahLst/>
          <a:cxnLst/>
          <a:rect l="0" t="0" r="0" b="0"/>
          <a:pathLst>
            <a:path>
              <a:moveTo>
                <a:pt x="0" y="18786"/>
              </a:moveTo>
              <a:lnTo>
                <a:pt x="684437" y="18786"/>
              </a:lnTo>
            </a:path>
          </a:pathLst>
        </a:custGeom>
        <a:noFill/>
        <a:ln w="9525" cap="flat"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a:off x="3595617" y="2246154"/>
        <a:ext cx="34221" cy="34221"/>
      </dsp:txXfrm>
    </dsp:sp>
    <dsp:sp modelId="{AA2B77D5-C101-440F-A107-E4F8551E1C95}">
      <dsp:nvSpPr>
        <dsp:cNvPr id="0" name=""/>
        <dsp:cNvSpPr/>
      </dsp:nvSpPr>
      <dsp:spPr>
        <a:xfrm>
          <a:off x="3890615" y="1716175"/>
          <a:ext cx="1389435" cy="694717"/>
        </a:xfrm>
        <a:prstGeom prst="roundRect">
          <a:avLst>
            <a:gd name="adj" fmla="val 10000"/>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pt-BR" sz="1900" kern="1200" dirty="0" smtClean="0"/>
            <a:t>Discreta</a:t>
          </a:r>
          <a:endParaRPr lang="pt-BR" sz="1900" kern="1200" dirty="0"/>
        </a:p>
      </dsp:txBody>
      <dsp:txXfrm>
        <a:off x="3910963" y="1736523"/>
        <a:ext cx="1348739" cy="654021"/>
      </dsp:txXfrm>
    </dsp:sp>
    <dsp:sp modelId="{CA1D8307-563E-4369-8267-B57573574AB1}">
      <dsp:nvSpPr>
        <dsp:cNvPr id="0" name=""/>
        <dsp:cNvSpPr/>
      </dsp:nvSpPr>
      <dsp:spPr>
        <a:xfrm rot="2142401">
          <a:off x="3270509" y="2643941"/>
          <a:ext cx="684437" cy="37573"/>
        </a:xfrm>
        <a:custGeom>
          <a:avLst/>
          <a:gdLst/>
          <a:ahLst/>
          <a:cxnLst/>
          <a:rect l="0" t="0" r="0" b="0"/>
          <a:pathLst>
            <a:path>
              <a:moveTo>
                <a:pt x="0" y="18786"/>
              </a:moveTo>
              <a:lnTo>
                <a:pt x="684437" y="18786"/>
              </a:lnTo>
            </a:path>
          </a:pathLst>
        </a:custGeom>
        <a:noFill/>
        <a:ln w="9525" cap="flat"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a:off x="3595617" y="2645617"/>
        <a:ext cx="34221" cy="34221"/>
      </dsp:txXfrm>
    </dsp:sp>
    <dsp:sp modelId="{A0333095-B56A-4738-8591-89B832EAFECD}">
      <dsp:nvSpPr>
        <dsp:cNvPr id="0" name=""/>
        <dsp:cNvSpPr/>
      </dsp:nvSpPr>
      <dsp:spPr>
        <a:xfrm>
          <a:off x="3890615" y="2515101"/>
          <a:ext cx="1389435" cy="694717"/>
        </a:xfrm>
        <a:prstGeom prst="roundRect">
          <a:avLst>
            <a:gd name="adj" fmla="val 10000"/>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pt-BR" sz="1900" kern="1200" dirty="0" smtClean="0"/>
            <a:t>Contínua</a:t>
          </a:r>
          <a:endParaRPr lang="pt-BR" sz="1900" kern="1200" dirty="0"/>
        </a:p>
      </dsp:txBody>
      <dsp:txXfrm>
        <a:off x="3910963" y="2535449"/>
        <a:ext cx="1348739" cy="6540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a:latin typeface="Comic Sans MS" pitchFamily="66" charset="0"/>
                <a:cs typeface="+mn-cs"/>
              </a:defRPr>
            </a:lvl1pPr>
          </a:lstStyle>
          <a:p>
            <a:pPr>
              <a:defRPr/>
            </a:pPr>
            <a:endParaRPr lang="en-US" dirty="0"/>
          </a:p>
        </p:txBody>
      </p:sp>
      <p:sp>
        <p:nvSpPr>
          <p:cNvPr id="2867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a:latin typeface="Comic Sans MS" pitchFamily="66" charset="0"/>
                <a:cs typeface="+mn-cs"/>
              </a:defRPr>
            </a:lvl1pPr>
          </a:lstStyle>
          <a:p>
            <a:pPr>
              <a:defRPr/>
            </a:pPr>
            <a:endParaRPr lang="en-US" dirty="0"/>
          </a:p>
        </p:txBody>
      </p:sp>
      <p:sp>
        <p:nvSpPr>
          <p:cNvPr id="2867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a:latin typeface="Comic Sans MS" pitchFamily="66" charset="0"/>
                <a:cs typeface="+mn-cs"/>
              </a:defRPr>
            </a:lvl1pPr>
          </a:lstStyle>
          <a:p>
            <a:pPr>
              <a:defRPr/>
            </a:pPr>
            <a:endParaRPr lang="en-US" dirty="0"/>
          </a:p>
        </p:txBody>
      </p:sp>
      <p:sp>
        <p:nvSpPr>
          <p:cNvPr id="2867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a:latin typeface="Comic Sans MS" pitchFamily="66" charset="0"/>
                <a:cs typeface="+mn-cs"/>
              </a:defRPr>
            </a:lvl1pPr>
          </a:lstStyle>
          <a:p>
            <a:pPr>
              <a:defRPr/>
            </a:pPr>
            <a:fld id="{D98EC240-C7A5-42AC-9081-A8DB7507E851}" type="slidenum">
              <a:rPr lang="en-US"/>
              <a:pPr>
                <a:defRPr/>
              </a:pPr>
              <a:t>‹nº›</a:t>
            </a:fld>
            <a:endParaRPr lang="en-US" dirty="0"/>
          </a:p>
        </p:txBody>
      </p:sp>
    </p:spTree>
    <p:extLst>
      <p:ext uri="{BB962C8B-B14F-4D97-AF65-F5344CB8AC3E}">
        <p14:creationId xmlns:p14="http://schemas.microsoft.com/office/powerpoint/2010/main" val="1865475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vl1pPr>
          </a:lstStyle>
          <a:p>
            <a:pPr>
              <a:defRPr/>
            </a:pPr>
            <a:endParaRPr lang="pt-BR" dirty="0"/>
          </a:p>
        </p:txBody>
      </p:sp>
      <p:sp>
        <p:nvSpPr>
          <p:cNvPr id="3" name="Espaço Reservado para Data 2"/>
          <p:cNvSpPr>
            <a:spLocks noGrp="1"/>
          </p:cNvSpPr>
          <p:nvPr>
            <p:ph type="dt" idx="1"/>
          </p:nvPr>
        </p:nvSpPr>
        <p:spPr>
          <a:xfrm>
            <a:off x="3963988" y="0"/>
            <a:ext cx="3032125" cy="463550"/>
          </a:xfrm>
          <a:prstGeom prst="rect">
            <a:avLst/>
          </a:prstGeom>
        </p:spPr>
        <p:txBody>
          <a:bodyPr vert="horz" lIns="91440" tIns="45720" rIns="91440" bIns="45720" rtlCol="0"/>
          <a:lstStyle>
            <a:lvl1pPr algn="r">
              <a:defRPr sz="1200"/>
            </a:lvl1pPr>
          </a:lstStyle>
          <a:p>
            <a:pPr>
              <a:defRPr/>
            </a:pPr>
            <a:fld id="{49752DF7-9E97-486A-A315-827EEB274E48}" type="datetimeFigureOut">
              <a:rPr lang="pt-BR"/>
              <a:pPr>
                <a:defRPr/>
              </a:pPr>
              <a:t>02/05/2012</a:t>
            </a:fld>
            <a:endParaRPr lang="pt-BR" dirty="0"/>
          </a:p>
        </p:txBody>
      </p:sp>
      <p:sp>
        <p:nvSpPr>
          <p:cNvPr id="4" name="Espaço Reservado para Imagem de Slide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1440" tIns="45720" rIns="91440" bIns="45720" rtlCol="0" anchor="ctr"/>
          <a:lstStyle/>
          <a:p>
            <a:pPr lvl="0"/>
            <a:endParaRPr lang="pt-BR" noProof="0" dirty="0" smtClean="0"/>
          </a:p>
        </p:txBody>
      </p:sp>
      <p:sp>
        <p:nvSpPr>
          <p:cNvPr id="5" name="Espaço Reservado para Anotações 4"/>
          <p:cNvSpPr>
            <a:spLocks noGrp="1"/>
          </p:cNvSpPr>
          <p:nvPr>
            <p:ph type="body" sz="quarter" idx="3"/>
          </p:nvPr>
        </p:nvSpPr>
        <p:spPr>
          <a:xfrm>
            <a:off x="700088" y="4410075"/>
            <a:ext cx="5597525" cy="4176713"/>
          </a:xfrm>
          <a:prstGeom prst="rect">
            <a:avLst/>
          </a:prstGeom>
        </p:spPr>
        <p:txBody>
          <a:bodyPr vert="horz" lIns="91440" tIns="45720" rIns="91440" bIns="45720"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8818563"/>
            <a:ext cx="3032125" cy="463550"/>
          </a:xfrm>
          <a:prstGeom prst="rect">
            <a:avLst/>
          </a:prstGeom>
        </p:spPr>
        <p:txBody>
          <a:bodyPr vert="horz" lIns="91440" tIns="45720" rIns="91440" bIns="45720" rtlCol="0" anchor="b"/>
          <a:lstStyle>
            <a:lvl1pPr algn="l">
              <a:defRPr sz="1200"/>
            </a:lvl1pPr>
          </a:lstStyle>
          <a:p>
            <a:pPr>
              <a:defRPr/>
            </a:pPr>
            <a:endParaRPr lang="pt-BR" dirty="0"/>
          </a:p>
        </p:txBody>
      </p:sp>
      <p:sp>
        <p:nvSpPr>
          <p:cNvPr id="7" name="Espaço Reservado para Número de Slide 6"/>
          <p:cNvSpPr>
            <a:spLocks noGrp="1"/>
          </p:cNvSpPr>
          <p:nvPr>
            <p:ph type="sldNum" sz="quarter" idx="5"/>
          </p:nvPr>
        </p:nvSpPr>
        <p:spPr>
          <a:xfrm>
            <a:off x="3963988" y="8818563"/>
            <a:ext cx="3032125" cy="463550"/>
          </a:xfrm>
          <a:prstGeom prst="rect">
            <a:avLst/>
          </a:prstGeom>
        </p:spPr>
        <p:txBody>
          <a:bodyPr vert="horz" lIns="91440" tIns="45720" rIns="91440" bIns="45720" rtlCol="0" anchor="b"/>
          <a:lstStyle>
            <a:lvl1pPr algn="r">
              <a:defRPr sz="1200"/>
            </a:lvl1pPr>
          </a:lstStyle>
          <a:p>
            <a:pPr>
              <a:defRPr/>
            </a:pPr>
            <a:fld id="{ABD19BE3-C572-4DC0-9E3F-7C62AC1A31AE}" type="slidenum">
              <a:rPr lang="pt-BR"/>
              <a:pPr>
                <a:defRPr/>
              </a:pPr>
              <a:t>‹nº›</a:t>
            </a:fld>
            <a:endParaRPr lang="pt-BR" dirty="0"/>
          </a:p>
        </p:txBody>
      </p:sp>
    </p:spTree>
    <p:extLst>
      <p:ext uri="{BB962C8B-B14F-4D97-AF65-F5344CB8AC3E}">
        <p14:creationId xmlns:p14="http://schemas.microsoft.com/office/powerpoint/2010/main" val="40205059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de título">
    <p:bg>
      <p:bgRef idx="1002">
        <a:schemeClr val="bg2"/>
      </p:bgRef>
    </p:bg>
    <p:spTree>
      <p:nvGrpSpPr>
        <p:cNvPr id="1" name=""/>
        <p:cNvGrpSpPr/>
        <p:nvPr/>
      </p:nvGrpSpPr>
      <p:grpSpPr>
        <a:xfrm>
          <a:off x="0" y="0"/>
          <a:ext cx="0" cy="0"/>
          <a:chOff x="0" y="0"/>
          <a:chExt cx="0" cy="0"/>
        </a:xfrm>
      </p:grpSpPr>
      <p:sp>
        <p:nvSpPr>
          <p:cNvPr id="6" name="Retângulo de cantos arredondados 1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7" name="Retângulo de cantos arredondados 9"/>
          <p:cNvSpPr/>
          <p:nvPr/>
        </p:nvSpPr>
        <p:spPr>
          <a:xfrm>
            <a:off x="419100" y="433388"/>
            <a:ext cx="8305800" cy="3109912"/>
          </a:xfrm>
          <a:prstGeom prst="roundRect">
            <a:avLst>
              <a:gd name="adj" fmla="val 4578"/>
            </a:avLst>
          </a:prstGeom>
          <a:ln/>
        </p:spPr>
        <p:style>
          <a:lnRef idx="1">
            <a:schemeClr val="accent6"/>
          </a:lnRef>
          <a:fillRef idx="3">
            <a:schemeClr val="accent6"/>
          </a:fillRef>
          <a:effectRef idx="2">
            <a:schemeClr val="accent6"/>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5" name="Título 4"/>
          <p:cNvSpPr>
            <a:spLocks noGrp="1"/>
          </p:cNvSpPr>
          <p:nvPr>
            <p:ph type="ctrTitle"/>
          </p:nvPr>
        </p:nvSpPr>
        <p:spPr>
          <a:xfrm>
            <a:off x="722376" y="1820206"/>
            <a:ext cx="7772400" cy="1828800"/>
          </a:xfrm>
        </p:spPr>
        <p:txBody>
          <a:bodyPr lIns="45720" rIns="45720" bIns="45720"/>
          <a:lstStyle>
            <a:lvl1pPr algn="r">
              <a:defRPr sz="4500" b="1">
                <a:solidFill>
                  <a:schemeClr val="bg1"/>
                </a:solidFill>
                <a:effectLst>
                  <a:outerShdw blurRad="53975" dist="22860" dir="5400000" algn="tl" rotWithShape="0">
                    <a:srgbClr val="000000">
                      <a:alpha val="55000"/>
                    </a:srgbClr>
                  </a:outerShdw>
                </a:effectLst>
              </a:defRPr>
            </a:lvl1pPr>
            <a:extLst/>
          </a:lstStyle>
          <a:p>
            <a:r>
              <a:rPr lang="pt-BR" smtClean="0"/>
              <a:t>Clique para editar o título mestre</a:t>
            </a:r>
            <a:endParaRPr lang="en-US" dirty="0"/>
          </a:p>
        </p:txBody>
      </p:sp>
      <p:sp>
        <p:nvSpPr>
          <p:cNvPr id="20" name="Subtítulo 19"/>
          <p:cNvSpPr>
            <a:spLocks noGrp="1"/>
          </p:cNvSpPr>
          <p:nvPr>
            <p:ph type="subTitle" idx="1"/>
          </p:nvPr>
        </p:nvSpPr>
        <p:spPr>
          <a:xfrm>
            <a:off x="722376" y="3685032"/>
            <a:ext cx="7772400" cy="1958546"/>
          </a:xfrm>
        </p:spPr>
        <p:txBody>
          <a:bodyPr tIns="0">
            <a:normAutofit/>
          </a:bodyPr>
          <a:lstStyle>
            <a:lvl1pPr marL="36576" indent="0" algn="r">
              <a:lnSpc>
                <a:spcPct val="150000"/>
              </a:lnSpc>
              <a:spcBef>
                <a:spcPts val="0"/>
              </a:spcBef>
              <a:buNone/>
              <a:defRPr sz="1600">
                <a:solidFill>
                  <a:schemeClr val="tx1">
                    <a:lumMod val="65000"/>
                    <a:lumOff val="3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dirty="0" smtClean="0"/>
              <a:t>Clique para editar o estilo do subtítulo mestre</a:t>
            </a:r>
            <a:endParaRPr lang="en-US" dirty="0"/>
          </a:p>
        </p:txBody>
      </p:sp>
      <p:sp>
        <p:nvSpPr>
          <p:cNvPr id="18" name="Espaço Reservado para Texto 17"/>
          <p:cNvSpPr>
            <a:spLocks noGrp="1"/>
          </p:cNvSpPr>
          <p:nvPr>
            <p:ph type="body" sz="quarter" idx="13"/>
          </p:nvPr>
        </p:nvSpPr>
        <p:spPr>
          <a:xfrm>
            <a:off x="1643063" y="5715000"/>
            <a:ext cx="6858000" cy="500082"/>
          </a:xfrm>
        </p:spPr>
        <p:txBody>
          <a:bodyPr>
            <a:noAutofit/>
          </a:bodyPr>
          <a:lstStyle>
            <a:lvl1pPr marL="36576" indent="0" algn="r" rtl="0" eaLnBrk="1" latinLnBrk="0" hangingPunct="1">
              <a:lnSpc>
                <a:spcPct val="150000"/>
              </a:lnSpc>
              <a:spcBef>
                <a:spcPts val="0"/>
              </a:spcBef>
              <a:buClr>
                <a:schemeClr val="accent1"/>
              </a:buClr>
              <a:buSzPct val="80000"/>
              <a:buFont typeface="Wingdings 2"/>
              <a:buNone/>
              <a:defRPr kumimoji="0" lang="pt-BR" sz="1600" b="1" kern="1200" dirty="0" smtClean="0">
                <a:solidFill>
                  <a:schemeClr val="bg2">
                    <a:shade val="25000"/>
                  </a:schemeClr>
                </a:solidFill>
                <a:effectLst/>
                <a:latin typeface="+mn-lt"/>
                <a:ea typeface="+mn-ea"/>
                <a:cs typeface="+mn-cs"/>
              </a:defRPr>
            </a:lvl1pPr>
            <a:lvl2pPr>
              <a:buNone/>
              <a:defRPr/>
            </a:lvl2pPr>
            <a:lvl3pPr>
              <a:buNone/>
              <a:defRPr/>
            </a:lvl3pPr>
            <a:lvl4pPr>
              <a:buNone/>
              <a:defRPr/>
            </a:lvl4pPr>
            <a:lvl5pPr>
              <a:buNone/>
              <a:defRPr/>
            </a:lvl5pPr>
          </a:lstStyle>
          <a:p>
            <a:pPr lvl="0"/>
            <a:r>
              <a:rPr lang="pt-BR" smtClean="0"/>
              <a:t>Clique para editar o texto mestre</a:t>
            </a:r>
          </a:p>
        </p:txBody>
      </p:sp>
      <p:sp>
        <p:nvSpPr>
          <p:cNvPr id="9" name="Espaço Reservado para Data 18"/>
          <p:cNvSpPr>
            <a:spLocks noGrp="1"/>
          </p:cNvSpPr>
          <p:nvPr>
            <p:ph type="dt" sz="half" idx="14"/>
          </p:nvPr>
        </p:nvSpPr>
        <p:spPr/>
        <p:txBody>
          <a:bodyPr/>
          <a:lstStyle>
            <a:lvl1pPr>
              <a:defRPr/>
            </a:lvl1pPr>
            <a:extLst/>
          </a:lstStyle>
          <a:p>
            <a:pPr>
              <a:defRPr/>
            </a:pPr>
            <a:endParaRPr lang="pt-BR" dirty="0"/>
          </a:p>
        </p:txBody>
      </p:sp>
      <p:sp>
        <p:nvSpPr>
          <p:cNvPr id="10" name="Espaço Reservado para Rodapé 7"/>
          <p:cNvSpPr>
            <a:spLocks noGrp="1"/>
          </p:cNvSpPr>
          <p:nvPr>
            <p:ph type="ftr" sz="quarter" idx="15"/>
          </p:nvPr>
        </p:nvSpPr>
        <p:spPr/>
        <p:txBody>
          <a:bodyPr/>
          <a:lstStyle>
            <a:lvl1pPr>
              <a:defRPr/>
            </a:lvl1pPr>
            <a:extLst/>
          </a:lstStyle>
          <a:p>
            <a:pPr>
              <a:defRPr/>
            </a:pPr>
            <a:endParaRPr lang="pt-BR" dirty="0"/>
          </a:p>
        </p:txBody>
      </p:sp>
      <p:sp>
        <p:nvSpPr>
          <p:cNvPr id="11" name="Espaço Reservado para Número de Slide 10"/>
          <p:cNvSpPr>
            <a:spLocks noGrp="1"/>
          </p:cNvSpPr>
          <p:nvPr>
            <p:ph type="sldNum" sz="quarter" idx="16"/>
          </p:nvPr>
        </p:nvSpPr>
        <p:spPr/>
        <p:txBody>
          <a:bodyPr/>
          <a:lstStyle>
            <a:lvl1pPr>
              <a:defRPr/>
            </a:lvl1pPr>
            <a:extLst/>
          </a:lstStyle>
          <a:p>
            <a:pPr>
              <a:defRPr/>
            </a:pPr>
            <a:fld id="{A4EA7C59-910B-4217-B651-E5200F7DE9D8}" type="slidenum">
              <a:rPr lang="pt-BR" smtClean="0"/>
              <a:pPr>
                <a:defRPr/>
              </a:pPr>
              <a:t>‹nº›</a:t>
            </a:fld>
            <a:endParaRPr lang="pt-BR" dirty="0"/>
          </a:p>
        </p:txBody>
      </p:sp>
      <p:pic>
        <p:nvPicPr>
          <p:cNvPr id="13" name="Picture 11" descr="E:\cin.gif"/>
          <p:cNvPicPr>
            <a:picLocks noChangeAspect="1" noChangeArrowheads="1"/>
          </p:cNvPicPr>
          <p:nvPr userDrawn="1"/>
        </p:nvPicPr>
        <p:blipFill>
          <a:blip r:embed="rId2"/>
          <a:stretch>
            <a:fillRect/>
          </a:stretch>
        </p:blipFill>
        <p:spPr bwMode="auto">
          <a:xfrm>
            <a:off x="0" y="6286500"/>
            <a:ext cx="1724025" cy="571500"/>
          </a:xfrm>
          <a:prstGeom prst="rect">
            <a:avLst/>
          </a:prstGeom>
          <a:ln>
            <a:noFill/>
          </a:ln>
          <a:effectLst>
            <a:outerShdw blurRad="292100" dist="139700" dir="2700000" algn="tl" rotWithShape="0">
              <a:srgbClr val="333333">
                <a:alpha val="65000"/>
              </a:srgbClr>
            </a:outerShdw>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500034" y="285728"/>
            <a:ext cx="8183880" cy="1051560"/>
          </a:xfrm>
        </p:spPr>
        <p:txBody>
          <a:bodyPr/>
          <a:lstStyle>
            <a:extLst/>
          </a:lstStyle>
          <a:p>
            <a:r>
              <a:rPr lang="pt-BR" smtClean="0"/>
              <a:t>Clique para editar o título mestre</a:t>
            </a:r>
            <a:endParaRPr lang="en-US" dirty="0"/>
          </a:p>
        </p:txBody>
      </p:sp>
      <p:sp>
        <p:nvSpPr>
          <p:cNvPr id="3" name="Espaço Reservado para Texto Vertical 2"/>
          <p:cNvSpPr>
            <a:spLocks noGrp="1"/>
          </p:cNvSpPr>
          <p:nvPr>
            <p:ph type="body" orient="vert" idx="1"/>
          </p:nvPr>
        </p:nvSpPr>
        <p:spPr>
          <a:xfrm>
            <a:off x="500034" y="1428736"/>
            <a:ext cx="8183880" cy="4187952"/>
          </a:xfrm>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24"/>
          <p:cNvSpPr>
            <a:spLocks noGrp="1"/>
          </p:cNvSpPr>
          <p:nvPr>
            <p:ph type="dt" sz="half" idx="10"/>
          </p:nvPr>
        </p:nvSpPr>
        <p:spPr/>
        <p:txBody>
          <a:bodyPr/>
          <a:lstStyle>
            <a:lvl1pPr>
              <a:defRPr/>
            </a:lvl1pPr>
          </a:lstStyle>
          <a:p>
            <a:pPr>
              <a:defRPr/>
            </a:pPr>
            <a:endParaRPr lang="pt-BR" dirty="0"/>
          </a:p>
        </p:txBody>
      </p:sp>
      <p:sp>
        <p:nvSpPr>
          <p:cNvPr id="5" name="Espaço Reservado para Rodapé 17"/>
          <p:cNvSpPr>
            <a:spLocks noGrp="1"/>
          </p:cNvSpPr>
          <p:nvPr>
            <p:ph type="ftr" sz="quarter" idx="11"/>
          </p:nvPr>
        </p:nvSpPr>
        <p:spPr/>
        <p:txBody>
          <a:bodyPr/>
          <a:lstStyle>
            <a:lvl1pPr>
              <a:defRPr/>
            </a:lvl1pPr>
          </a:lstStyle>
          <a:p>
            <a:pPr>
              <a:defRPr/>
            </a:pPr>
            <a:endParaRPr lang="pt-BR" dirty="0"/>
          </a:p>
        </p:txBody>
      </p:sp>
      <p:sp>
        <p:nvSpPr>
          <p:cNvPr id="6" name="Espaço Reservado para Número de Slide 4"/>
          <p:cNvSpPr>
            <a:spLocks noGrp="1"/>
          </p:cNvSpPr>
          <p:nvPr>
            <p:ph type="sldNum" sz="quarter" idx="12"/>
          </p:nvPr>
        </p:nvSpPr>
        <p:spPr/>
        <p:txBody>
          <a:bodyPr/>
          <a:lstStyle>
            <a:lvl1pPr>
              <a:defRPr/>
            </a:lvl1pPr>
          </a:lstStyle>
          <a:p>
            <a:pPr>
              <a:defRPr/>
            </a:pPr>
            <a:fld id="{9905ABD4-99B7-4DBB-83CD-01352C58BEFE}" type="slidenum">
              <a:rPr lang="pt-BR" smtClean="0"/>
              <a:pPr>
                <a:defRPr/>
              </a:pPr>
              <a:t>‹nº›</a:t>
            </a:fld>
            <a:endParaRPr lang="pt-BR"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72264" y="1285861"/>
            <a:ext cx="1981200" cy="4929222"/>
          </a:xfrm>
        </p:spPr>
        <p:txBody>
          <a:bodyPr vert="eaVert"/>
          <a:lstStyle>
            <a:lvl1pPr>
              <a:defRPr>
                <a:solidFill>
                  <a:schemeClr val="accent6"/>
                </a:solidFill>
              </a:defRPr>
            </a:lvl1pPr>
            <a:extLst/>
          </a:lstStyle>
          <a:p>
            <a:r>
              <a:rPr lang="pt-BR" smtClean="0"/>
              <a:t>Clique para editar o título mestre</a:t>
            </a:r>
            <a:endParaRPr lang="en-US" dirty="0"/>
          </a:p>
        </p:txBody>
      </p:sp>
      <p:sp>
        <p:nvSpPr>
          <p:cNvPr id="3" name="Espaço Reservado para Texto Vertical 2"/>
          <p:cNvSpPr>
            <a:spLocks noGrp="1"/>
          </p:cNvSpPr>
          <p:nvPr>
            <p:ph type="body" orient="vert" idx="1"/>
          </p:nvPr>
        </p:nvSpPr>
        <p:spPr>
          <a:xfrm>
            <a:off x="500034" y="1285861"/>
            <a:ext cx="5943600" cy="4929222"/>
          </a:xfrm>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24"/>
          <p:cNvSpPr>
            <a:spLocks noGrp="1"/>
          </p:cNvSpPr>
          <p:nvPr>
            <p:ph type="dt" sz="half" idx="10"/>
          </p:nvPr>
        </p:nvSpPr>
        <p:spPr/>
        <p:txBody>
          <a:bodyPr/>
          <a:lstStyle>
            <a:lvl1pPr>
              <a:defRPr/>
            </a:lvl1pPr>
          </a:lstStyle>
          <a:p>
            <a:pPr>
              <a:defRPr/>
            </a:pPr>
            <a:endParaRPr lang="pt-BR" dirty="0"/>
          </a:p>
        </p:txBody>
      </p:sp>
      <p:sp>
        <p:nvSpPr>
          <p:cNvPr id="5" name="Espaço Reservado para Rodapé 17"/>
          <p:cNvSpPr>
            <a:spLocks noGrp="1"/>
          </p:cNvSpPr>
          <p:nvPr>
            <p:ph type="ftr" sz="quarter" idx="11"/>
          </p:nvPr>
        </p:nvSpPr>
        <p:spPr/>
        <p:txBody>
          <a:bodyPr/>
          <a:lstStyle>
            <a:lvl1pPr>
              <a:defRPr/>
            </a:lvl1pPr>
          </a:lstStyle>
          <a:p>
            <a:pPr>
              <a:defRPr/>
            </a:pPr>
            <a:endParaRPr lang="pt-BR" dirty="0"/>
          </a:p>
        </p:txBody>
      </p:sp>
      <p:sp>
        <p:nvSpPr>
          <p:cNvPr id="6" name="Espaço Reservado para Número de Slide 4"/>
          <p:cNvSpPr>
            <a:spLocks noGrp="1"/>
          </p:cNvSpPr>
          <p:nvPr>
            <p:ph type="sldNum" sz="quarter" idx="12"/>
          </p:nvPr>
        </p:nvSpPr>
        <p:spPr/>
        <p:txBody>
          <a:bodyPr/>
          <a:lstStyle>
            <a:lvl1pPr>
              <a:defRPr/>
            </a:lvl1pPr>
          </a:lstStyle>
          <a:p>
            <a:pPr>
              <a:defRPr/>
            </a:pPr>
            <a:fld id="{FB30666A-55AE-4090-BA52-82E55B23019C}" type="slidenum">
              <a:rPr lang="pt-BR" smtClean="0"/>
              <a:pPr>
                <a:defRPr/>
              </a:pPr>
              <a:t>‹nº›</a:t>
            </a:fld>
            <a:endParaRPr lang="pt-BR"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Slide de título">
    <p:bg>
      <p:bgRef idx="1002">
        <a:schemeClr val="bg2"/>
      </p:bgRef>
    </p:bg>
    <p:spTree>
      <p:nvGrpSpPr>
        <p:cNvPr id="1" name=""/>
        <p:cNvGrpSpPr/>
        <p:nvPr/>
      </p:nvGrpSpPr>
      <p:grpSpPr>
        <a:xfrm>
          <a:off x="0" y="0"/>
          <a:ext cx="0" cy="0"/>
          <a:chOff x="0" y="0"/>
          <a:chExt cx="0" cy="0"/>
        </a:xfrm>
      </p:grpSpPr>
      <p:sp>
        <p:nvSpPr>
          <p:cNvPr id="6" name="Retângulo de cantos arredondados 1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7" name="Retângulo de cantos arredondados 9"/>
          <p:cNvSpPr/>
          <p:nvPr/>
        </p:nvSpPr>
        <p:spPr>
          <a:xfrm>
            <a:off x="419100" y="433388"/>
            <a:ext cx="8305800" cy="3109912"/>
          </a:xfrm>
          <a:prstGeom prst="roundRect">
            <a:avLst>
              <a:gd name="adj" fmla="val 4578"/>
            </a:avLst>
          </a:prstGeom>
          <a:ln/>
        </p:spPr>
        <p:style>
          <a:lnRef idx="1">
            <a:schemeClr val="accent6"/>
          </a:lnRef>
          <a:fillRef idx="3">
            <a:schemeClr val="accent6"/>
          </a:fillRef>
          <a:effectRef idx="2">
            <a:schemeClr val="accent6"/>
          </a:effectRef>
          <a:fontRef idx="minor">
            <a:schemeClr val="lt1"/>
          </a:fontRef>
        </p:style>
        <p:txBody>
          <a:bodyPr anchor="ctr"/>
          <a:lstStyle>
            <a:extLst/>
          </a:lstStyle>
          <a:p>
            <a:pPr algn="ctr" fontAlgn="auto">
              <a:spcBef>
                <a:spcPts val="0"/>
              </a:spcBef>
              <a:spcAft>
                <a:spcPts val="0"/>
              </a:spcAft>
              <a:defRPr/>
            </a:pPr>
            <a:endParaRPr lang="en-US" dirty="0"/>
          </a:p>
        </p:txBody>
      </p:sp>
      <p:pic>
        <p:nvPicPr>
          <p:cNvPr id="8" name="Picture 11" descr="E:\cin.gif"/>
          <p:cNvPicPr>
            <a:picLocks noChangeAspect="1" noChangeArrowheads="1"/>
          </p:cNvPicPr>
          <p:nvPr/>
        </p:nvPicPr>
        <p:blipFill>
          <a:blip r:embed="rId2"/>
          <a:srcRect/>
          <a:stretch>
            <a:fillRect/>
          </a:stretch>
        </p:blipFill>
        <p:spPr bwMode="auto">
          <a:xfrm>
            <a:off x="0" y="6203950"/>
            <a:ext cx="1447800" cy="654050"/>
          </a:xfrm>
          <a:prstGeom prst="rect">
            <a:avLst/>
          </a:prstGeom>
          <a:ln>
            <a:noFill/>
          </a:ln>
          <a:effectLst>
            <a:outerShdw blurRad="292100" dist="139700" dir="2700000" algn="tl" rotWithShape="0">
              <a:srgbClr val="333333">
                <a:alpha val="65000"/>
              </a:srgbClr>
            </a:outerShdw>
          </a:effectLst>
        </p:spPr>
      </p:pic>
      <p:sp>
        <p:nvSpPr>
          <p:cNvPr id="5" name="Título 4"/>
          <p:cNvSpPr>
            <a:spLocks noGrp="1"/>
          </p:cNvSpPr>
          <p:nvPr>
            <p:ph type="ctrTitle"/>
          </p:nvPr>
        </p:nvSpPr>
        <p:spPr>
          <a:xfrm>
            <a:off x="722376" y="1820206"/>
            <a:ext cx="7772400" cy="1828800"/>
          </a:xfrm>
        </p:spPr>
        <p:txBody>
          <a:bodyPr lIns="45720" rIns="45720" bIns="45720"/>
          <a:lstStyle>
            <a:lvl1pPr algn="r">
              <a:defRPr sz="4500" b="1">
                <a:solidFill>
                  <a:schemeClr val="bg1"/>
                </a:solidFill>
                <a:effectLst>
                  <a:outerShdw blurRad="53975" dist="22860" dir="5400000" algn="tl" rotWithShape="0">
                    <a:srgbClr val="000000">
                      <a:alpha val="55000"/>
                    </a:srgbClr>
                  </a:outerShdw>
                </a:effectLst>
              </a:defRPr>
            </a:lvl1pPr>
            <a:extLst/>
          </a:lstStyle>
          <a:p>
            <a:r>
              <a:rPr lang="pt-BR" smtClean="0"/>
              <a:t>Clique para editar o título mestre</a:t>
            </a:r>
            <a:endParaRPr lang="en-US" dirty="0"/>
          </a:p>
        </p:txBody>
      </p:sp>
      <p:sp>
        <p:nvSpPr>
          <p:cNvPr id="20" name="Subtítulo 19"/>
          <p:cNvSpPr>
            <a:spLocks noGrp="1"/>
          </p:cNvSpPr>
          <p:nvPr>
            <p:ph type="subTitle" idx="1"/>
          </p:nvPr>
        </p:nvSpPr>
        <p:spPr>
          <a:xfrm>
            <a:off x="722376" y="3685032"/>
            <a:ext cx="7772400" cy="1958546"/>
          </a:xfrm>
        </p:spPr>
        <p:txBody>
          <a:bodyPr tIns="0">
            <a:normAutofit/>
          </a:bodyPr>
          <a:lstStyle>
            <a:lvl1pPr marL="36576" indent="0" algn="r">
              <a:lnSpc>
                <a:spcPct val="150000"/>
              </a:lnSpc>
              <a:spcBef>
                <a:spcPts val="0"/>
              </a:spcBef>
              <a:buNone/>
              <a:defRPr sz="16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smtClean="0"/>
              <a:t>Clique para editar o estilo do subtítulo mestre</a:t>
            </a:r>
            <a:endParaRPr lang="en-US" dirty="0"/>
          </a:p>
        </p:txBody>
      </p:sp>
      <p:sp>
        <p:nvSpPr>
          <p:cNvPr id="18" name="Espaço Reservado para Texto 17"/>
          <p:cNvSpPr>
            <a:spLocks noGrp="1"/>
          </p:cNvSpPr>
          <p:nvPr>
            <p:ph type="body" sz="quarter" idx="13"/>
          </p:nvPr>
        </p:nvSpPr>
        <p:spPr>
          <a:xfrm>
            <a:off x="1643063" y="5715000"/>
            <a:ext cx="6858000" cy="500082"/>
          </a:xfrm>
        </p:spPr>
        <p:txBody>
          <a:bodyPr>
            <a:noAutofit/>
          </a:bodyPr>
          <a:lstStyle>
            <a:lvl1pPr marL="36576" indent="0" algn="r" rtl="0" eaLnBrk="1" latinLnBrk="0" hangingPunct="1">
              <a:lnSpc>
                <a:spcPct val="150000"/>
              </a:lnSpc>
              <a:spcBef>
                <a:spcPts val="0"/>
              </a:spcBef>
              <a:buClr>
                <a:schemeClr val="accent1"/>
              </a:buClr>
              <a:buSzPct val="80000"/>
              <a:buFont typeface="Wingdings 2"/>
              <a:buNone/>
              <a:defRPr kumimoji="0" lang="pt-BR" sz="1600" b="1" kern="1200" dirty="0" smtClean="0">
                <a:solidFill>
                  <a:schemeClr val="bg2">
                    <a:shade val="25000"/>
                  </a:schemeClr>
                </a:solidFill>
                <a:effectLst/>
                <a:latin typeface="+mn-lt"/>
                <a:ea typeface="+mn-ea"/>
                <a:cs typeface="+mn-cs"/>
              </a:defRPr>
            </a:lvl1pPr>
            <a:lvl2pPr>
              <a:buNone/>
              <a:defRPr/>
            </a:lvl2pPr>
            <a:lvl3pPr>
              <a:buNone/>
              <a:defRPr/>
            </a:lvl3pPr>
            <a:lvl4pPr>
              <a:buNone/>
              <a:defRPr/>
            </a:lvl4pPr>
            <a:lvl5pPr>
              <a:buNone/>
              <a:defRPr/>
            </a:lvl5pPr>
          </a:lstStyle>
          <a:p>
            <a:pPr lvl="0"/>
            <a:r>
              <a:rPr lang="pt-BR" smtClean="0"/>
              <a:t>Clique para editar o texto mestre</a:t>
            </a:r>
          </a:p>
        </p:txBody>
      </p:sp>
      <p:sp>
        <p:nvSpPr>
          <p:cNvPr id="9" name="Espaço Reservado para Data 18"/>
          <p:cNvSpPr>
            <a:spLocks noGrp="1"/>
          </p:cNvSpPr>
          <p:nvPr>
            <p:ph type="dt" sz="half" idx="14"/>
          </p:nvPr>
        </p:nvSpPr>
        <p:spPr/>
        <p:txBody>
          <a:bodyPr/>
          <a:lstStyle>
            <a:lvl1pPr>
              <a:defRPr/>
            </a:lvl1pPr>
            <a:extLst/>
          </a:lstStyle>
          <a:p>
            <a:pPr>
              <a:defRPr/>
            </a:pPr>
            <a:endParaRPr lang="pt-BR" dirty="0"/>
          </a:p>
        </p:txBody>
      </p:sp>
      <p:sp>
        <p:nvSpPr>
          <p:cNvPr id="10" name="Espaço Reservado para Rodapé 7"/>
          <p:cNvSpPr>
            <a:spLocks noGrp="1"/>
          </p:cNvSpPr>
          <p:nvPr>
            <p:ph type="ftr" sz="quarter" idx="15"/>
          </p:nvPr>
        </p:nvSpPr>
        <p:spPr/>
        <p:txBody>
          <a:bodyPr/>
          <a:lstStyle>
            <a:lvl1pPr>
              <a:defRPr/>
            </a:lvl1pPr>
            <a:extLst/>
          </a:lstStyle>
          <a:p>
            <a:pPr>
              <a:defRPr/>
            </a:pPr>
            <a:endParaRPr lang="pt-BR" dirty="0"/>
          </a:p>
        </p:txBody>
      </p:sp>
      <p:sp>
        <p:nvSpPr>
          <p:cNvPr id="11" name="Espaço Reservado para Número de Slide 10"/>
          <p:cNvSpPr>
            <a:spLocks noGrp="1"/>
          </p:cNvSpPr>
          <p:nvPr>
            <p:ph type="sldNum" sz="quarter" idx="16"/>
          </p:nvPr>
        </p:nvSpPr>
        <p:spPr/>
        <p:txBody>
          <a:bodyPr/>
          <a:lstStyle>
            <a:lvl1pPr>
              <a:defRPr/>
            </a:lvl1pPr>
            <a:extLst/>
          </a:lstStyle>
          <a:p>
            <a:pPr>
              <a:defRPr/>
            </a:pPr>
            <a:fld id="{F7191AB0-F659-44CA-8CA6-A242D317A1B7}" type="slidenum">
              <a:rPr lang="pt-BR" smtClean="0"/>
              <a:pPr>
                <a:defRPr/>
              </a:pPr>
              <a:t>‹nº›</a:t>
            </a:fld>
            <a:endParaRPr lang="pt-BR"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28625" y="428625"/>
            <a:ext cx="8286750" cy="785813"/>
          </a:xfrm>
        </p:spPr>
        <p:txBody>
          <a:bodyPr/>
          <a:lstStyle/>
          <a:p>
            <a:r>
              <a:rPr lang="pt-BR" smtClean="0"/>
              <a:t>Clique para editar o estilo do título mestre</a:t>
            </a:r>
            <a:endParaRPr lang="pt-BR"/>
          </a:p>
        </p:txBody>
      </p:sp>
      <p:sp>
        <p:nvSpPr>
          <p:cNvPr id="3" name="Espaço Reservado para Texto 2"/>
          <p:cNvSpPr>
            <a:spLocks noGrp="1"/>
          </p:cNvSpPr>
          <p:nvPr>
            <p:ph type="body" sz="half" idx="1"/>
          </p:nvPr>
        </p:nvSpPr>
        <p:spPr>
          <a:xfrm>
            <a:off x="500063" y="1285875"/>
            <a:ext cx="4014787" cy="5000625"/>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67250" y="1285875"/>
            <a:ext cx="4016375" cy="5000625"/>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24"/>
          <p:cNvSpPr>
            <a:spLocks noGrp="1"/>
          </p:cNvSpPr>
          <p:nvPr>
            <p:ph type="dt" sz="half" idx="10"/>
          </p:nvPr>
        </p:nvSpPr>
        <p:spPr/>
        <p:txBody>
          <a:bodyPr/>
          <a:lstStyle>
            <a:lvl1pPr>
              <a:defRPr/>
            </a:lvl1pPr>
          </a:lstStyle>
          <a:p>
            <a:pPr>
              <a:defRPr/>
            </a:pPr>
            <a:endParaRPr lang="pt-BR" dirty="0"/>
          </a:p>
        </p:txBody>
      </p:sp>
      <p:sp>
        <p:nvSpPr>
          <p:cNvPr id="6" name="Espaço Reservado para Rodapé 17"/>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720450C1-1441-4B4F-8A32-A5F57E46A258}" type="slidenum">
              <a:rPr lang="pt-BR"/>
              <a:pPr>
                <a:defRPr/>
              </a:pPr>
              <a:t>‹nº›</a:t>
            </a:fld>
            <a:endParaRPr lang="pt-B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Título e gráfico">
    <p:spTree>
      <p:nvGrpSpPr>
        <p:cNvPr id="1" name=""/>
        <p:cNvGrpSpPr/>
        <p:nvPr/>
      </p:nvGrpSpPr>
      <p:grpSpPr>
        <a:xfrm>
          <a:off x="0" y="0"/>
          <a:ext cx="0" cy="0"/>
          <a:chOff x="0" y="0"/>
          <a:chExt cx="0" cy="0"/>
        </a:xfrm>
      </p:grpSpPr>
      <p:sp>
        <p:nvSpPr>
          <p:cNvPr id="2" name="Título 1"/>
          <p:cNvSpPr>
            <a:spLocks noGrp="1"/>
          </p:cNvSpPr>
          <p:nvPr>
            <p:ph type="title"/>
          </p:nvPr>
        </p:nvSpPr>
        <p:spPr>
          <a:xfrm>
            <a:off x="428625" y="428625"/>
            <a:ext cx="8286750" cy="785813"/>
          </a:xfrm>
        </p:spPr>
        <p:txBody>
          <a:bodyPr/>
          <a:lstStyle/>
          <a:p>
            <a:r>
              <a:rPr lang="pt-BR" smtClean="0"/>
              <a:t>Clique para editar o estilo do título mestre</a:t>
            </a:r>
            <a:endParaRPr lang="pt-BR"/>
          </a:p>
        </p:txBody>
      </p:sp>
      <p:sp>
        <p:nvSpPr>
          <p:cNvPr id="3" name="Espaço Reservado para Gráfico 2"/>
          <p:cNvSpPr>
            <a:spLocks noGrp="1"/>
          </p:cNvSpPr>
          <p:nvPr>
            <p:ph type="chart" idx="1"/>
          </p:nvPr>
        </p:nvSpPr>
        <p:spPr>
          <a:xfrm>
            <a:off x="500063" y="1285875"/>
            <a:ext cx="8183562" cy="5000625"/>
          </a:xfrm>
        </p:spPr>
        <p:txBody>
          <a:bodyPr/>
          <a:lstStyle/>
          <a:p>
            <a:pPr lvl="0"/>
            <a:endParaRPr lang="pt-BR" noProof="0" dirty="0"/>
          </a:p>
        </p:txBody>
      </p:sp>
      <p:sp>
        <p:nvSpPr>
          <p:cNvPr id="4" name="Espaço Reservado para Data 24"/>
          <p:cNvSpPr>
            <a:spLocks noGrp="1"/>
          </p:cNvSpPr>
          <p:nvPr>
            <p:ph type="dt" sz="half" idx="10"/>
          </p:nvPr>
        </p:nvSpPr>
        <p:spPr/>
        <p:txBody>
          <a:bodyPr/>
          <a:lstStyle>
            <a:lvl1pPr>
              <a:defRPr/>
            </a:lvl1pPr>
          </a:lstStyle>
          <a:p>
            <a:pPr>
              <a:defRPr/>
            </a:pPr>
            <a:endParaRPr lang="pt-BR" dirty="0"/>
          </a:p>
        </p:txBody>
      </p:sp>
      <p:sp>
        <p:nvSpPr>
          <p:cNvPr id="5" name="Espaço Reservado para Rodapé 17"/>
          <p:cNvSpPr>
            <a:spLocks noGrp="1"/>
          </p:cNvSpPr>
          <p:nvPr>
            <p:ph type="ftr" sz="quarter" idx="11"/>
          </p:nvPr>
        </p:nvSpPr>
        <p:spPr/>
        <p:txBody>
          <a:bodyPr/>
          <a:lstStyle>
            <a:lvl1pPr>
              <a:defRPr/>
            </a:lvl1pPr>
          </a:lstStyle>
          <a:p>
            <a:pPr>
              <a:defRPr/>
            </a:pPr>
            <a:endParaRPr lang="pt-BR" dirty="0"/>
          </a:p>
        </p:txBody>
      </p:sp>
      <p:sp>
        <p:nvSpPr>
          <p:cNvPr id="6" name="Espaço Reservado para Número de Slide 4"/>
          <p:cNvSpPr>
            <a:spLocks noGrp="1"/>
          </p:cNvSpPr>
          <p:nvPr>
            <p:ph type="sldNum" sz="quarter" idx="12"/>
          </p:nvPr>
        </p:nvSpPr>
        <p:spPr/>
        <p:txBody>
          <a:bodyPr/>
          <a:lstStyle>
            <a:lvl1pPr>
              <a:defRPr/>
            </a:lvl1pPr>
          </a:lstStyle>
          <a:p>
            <a:pPr>
              <a:defRPr/>
            </a:pPr>
            <a:fld id="{0E906AAE-77D9-4978-A7E5-7E8C6ADD54AA}" type="slidenum">
              <a:rPr lang="pt-BR"/>
              <a:pPr>
                <a:defRPr/>
              </a:pPr>
              <a:t>‹nº›</a:t>
            </a:fld>
            <a:endParaRPr lang="pt-B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428625" y="428625"/>
            <a:ext cx="8286750" cy="785813"/>
          </a:xfrm>
        </p:spPr>
        <p:txBody>
          <a:bodyPr/>
          <a:lstStyle/>
          <a:p>
            <a:r>
              <a:rPr lang="pt-BR" smtClean="0"/>
              <a:t>Clique para editar o estilo do título mestre</a:t>
            </a:r>
            <a:endParaRPr lang="pt-BR"/>
          </a:p>
        </p:txBody>
      </p:sp>
      <p:sp>
        <p:nvSpPr>
          <p:cNvPr id="3" name="Espaço Reservado para Tabela 2"/>
          <p:cNvSpPr>
            <a:spLocks noGrp="1"/>
          </p:cNvSpPr>
          <p:nvPr>
            <p:ph type="tbl" idx="1"/>
          </p:nvPr>
        </p:nvSpPr>
        <p:spPr>
          <a:xfrm>
            <a:off x="500063" y="1285875"/>
            <a:ext cx="8183562" cy="5000625"/>
          </a:xfrm>
        </p:spPr>
        <p:txBody>
          <a:bodyPr/>
          <a:lstStyle/>
          <a:p>
            <a:pPr lvl="0"/>
            <a:endParaRPr lang="pt-BR" noProof="0" dirty="0"/>
          </a:p>
        </p:txBody>
      </p:sp>
      <p:sp>
        <p:nvSpPr>
          <p:cNvPr id="4" name="Espaço Reservado para Data 24"/>
          <p:cNvSpPr>
            <a:spLocks noGrp="1"/>
          </p:cNvSpPr>
          <p:nvPr>
            <p:ph type="dt" sz="half" idx="10"/>
          </p:nvPr>
        </p:nvSpPr>
        <p:spPr/>
        <p:txBody>
          <a:bodyPr/>
          <a:lstStyle>
            <a:lvl1pPr>
              <a:defRPr/>
            </a:lvl1pPr>
          </a:lstStyle>
          <a:p>
            <a:pPr>
              <a:defRPr/>
            </a:pPr>
            <a:endParaRPr lang="pt-BR" dirty="0"/>
          </a:p>
        </p:txBody>
      </p:sp>
      <p:sp>
        <p:nvSpPr>
          <p:cNvPr id="5" name="Espaço Reservado para Rodapé 17"/>
          <p:cNvSpPr>
            <a:spLocks noGrp="1"/>
          </p:cNvSpPr>
          <p:nvPr>
            <p:ph type="ftr" sz="quarter" idx="11"/>
          </p:nvPr>
        </p:nvSpPr>
        <p:spPr/>
        <p:txBody>
          <a:bodyPr/>
          <a:lstStyle>
            <a:lvl1pPr>
              <a:defRPr/>
            </a:lvl1pPr>
          </a:lstStyle>
          <a:p>
            <a:pPr>
              <a:defRPr/>
            </a:pPr>
            <a:endParaRPr lang="pt-BR" dirty="0"/>
          </a:p>
        </p:txBody>
      </p:sp>
      <p:sp>
        <p:nvSpPr>
          <p:cNvPr id="6" name="Espaço Reservado para Número de Slide 4"/>
          <p:cNvSpPr>
            <a:spLocks noGrp="1"/>
          </p:cNvSpPr>
          <p:nvPr>
            <p:ph type="sldNum" sz="quarter" idx="12"/>
          </p:nvPr>
        </p:nvSpPr>
        <p:spPr/>
        <p:txBody>
          <a:bodyPr/>
          <a:lstStyle>
            <a:lvl1pPr>
              <a:defRPr/>
            </a:lvl1pPr>
          </a:lstStyle>
          <a:p>
            <a:pPr>
              <a:defRPr/>
            </a:pPr>
            <a:fld id="{BF4AAD9A-3426-4103-BC48-2F1935C90616}" type="slidenum">
              <a:rPr lang="pt-BR"/>
              <a:pPr>
                <a:defRPr/>
              </a:pPr>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00034" y="428604"/>
            <a:ext cx="8183880" cy="785818"/>
          </a:xfrm>
        </p:spPr>
        <p:txBody>
          <a:bodyPr/>
          <a:lstStyle>
            <a:extLst/>
          </a:lstStyle>
          <a:p>
            <a:r>
              <a:rPr lang="pt-BR" smtClean="0"/>
              <a:t>Clique para editar o título mestre</a:t>
            </a:r>
            <a:endParaRPr lang="en-US" dirty="0"/>
          </a:p>
        </p:txBody>
      </p:sp>
      <p:sp>
        <p:nvSpPr>
          <p:cNvPr id="3" name="Espaço Reservado para Conteúdo 2"/>
          <p:cNvSpPr>
            <a:spLocks noGrp="1"/>
          </p:cNvSpPr>
          <p:nvPr>
            <p:ph idx="1"/>
          </p:nvPr>
        </p:nvSpPr>
        <p:spPr>
          <a:xfrm>
            <a:off x="500034" y="1285860"/>
            <a:ext cx="8183880" cy="4857784"/>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extLst/>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en-US" dirty="0"/>
          </a:p>
        </p:txBody>
      </p:sp>
      <p:sp>
        <p:nvSpPr>
          <p:cNvPr id="4" name="Espaço Reservado para Data 24"/>
          <p:cNvSpPr>
            <a:spLocks noGrp="1"/>
          </p:cNvSpPr>
          <p:nvPr>
            <p:ph type="dt" sz="half" idx="10"/>
          </p:nvPr>
        </p:nvSpPr>
        <p:spPr/>
        <p:txBody>
          <a:bodyPr/>
          <a:lstStyle>
            <a:lvl1pPr>
              <a:defRPr/>
            </a:lvl1pPr>
          </a:lstStyle>
          <a:p>
            <a:pPr>
              <a:defRPr/>
            </a:pPr>
            <a:endParaRPr lang="pt-BR" dirty="0"/>
          </a:p>
        </p:txBody>
      </p:sp>
      <p:sp>
        <p:nvSpPr>
          <p:cNvPr id="5" name="Espaço Reservado para Rodapé 17"/>
          <p:cNvSpPr>
            <a:spLocks noGrp="1"/>
          </p:cNvSpPr>
          <p:nvPr>
            <p:ph type="ftr" sz="quarter" idx="11"/>
          </p:nvPr>
        </p:nvSpPr>
        <p:spPr/>
        <p:txBody>
          <a:bodyPr/>
          <a:lstStyle>
            <a:lvl1pPr>
              <a:defRPr/>
            </a:lvl1pPr>
          </a:lstStyle>
          <a:p>
            <a:pPr>
              <a:defRPr/>
            </a:pPr>
            <a:endParaRPr lang="pt-BR" dirty="0"/>
          </a:p>
        </p:txBody>
      </p:sp>
      <p:sp>
        <p:nvSpPr>
          <p:cNvPr id="6" name="Espaço Reservado para Número de Slide 4"/>
          <p:cNvSpPr>
            <a:spLocks noGrp="1"/>
          </p:cNvSpPr>
          <p:nvPr>
            <p:ph type="sldNum" sz="quarter" idx="12"/>
          </p:nvPr>
        </p:nvSpPr>
        <p:spPr/>
        <p:txBody>
          <a:bodyPr/>
          <a:lstStyle>
            <a:lvl1pPr>
              <a:defRPr/>
            </a:lvl1pPr>
          </a:lstStyle>
          <a:p>
            <a:pPr>
              <a:defRPr/>
            </a:pPr>
            <a:fld id="{6CD435B8-AD77-4834-9395-A935E87B2CDF}" type="slidenum">
              <a:rPr lang="pt-BR" smtClean="0"/>
              <a:pPr>
                <a:defRPr/>
              </a:pPr>
              <a:t>‹nº›</a:t>
            </a:fld>
            <a:endParaRPr lang="pt-B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4" name="Retângulo de cantos arredondados 1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5" name="Retângulo de cantos arredondados 10"/>
          <p:cNvSpPr/>
          <p:nvPr/>
        </p:nvSpPr>
        <p:spPr>
          <a:xfrm>
            <a:off x="419100" y="433388"/>
            <a:ext cx="8305800" cy="4341812"/>
          </a:xfrm>
          <a:prstGeom prst="roundRect">
            <a:avLst>
              <a:gd name="adj" fmla="val 2127"/>
            </a:avLst>
          </a:prstGeom>
          <a:ln/>
        </p:spPr>
        <p:style>
          <a:lnRef idx="1">
            <a:schemeClr val="accent6"/>
          </a:lnRef>
          <a:fillRef idx="3">
            <a:schemeClr val="accent6"/>
          </a:fillRef>
          <a:effectRef idx="2">
            <a:schemeClr val="accent6"/>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ítulo 1"/>
          <p:cNvSpPr>
            <a:spLocks noGrp="1"/>
          </p:cNvSpPr>
          <p:nvPr>
            <p:ph type="title"/>
          </p:nvPr>
        </p:nvSpPr>
        <p:spPr>
          <a:xfrm>
            <a:off x="468344" y="4928616"/>
            <a:ext cx="8183880" cy="676656"/>
          </a:xfrm>
        </p:spPr>
        <p:txBody>
          <a:bodyPr lIns="91440" bIns="0" anchor="b"/>
          <a:lstStyle>
            <a:lvl1pPr algn="l">
              <a:buNone/>
              <a:defRPr sz="3600" b="0" cap="none" baseline="0">
                <a:solidFill>
                  <a:schemeClr val="tx1">
                    <a:lumMod val="75000"/>
                    <a:lumOff val="25000"/>
                  </a:schemeClr>
                </a:solidFill>
                <a:effectLst/>
              </a:defRPr>
            </a:lvl1pPr>
            <a:extLst/>
          </a:lstStyle>
          <a:p>
            <a:r>
              <a:rPr lang="pt-BR" dirty="0" smtClean="0"/>
              <a:t>Clique para editar o título mestre</a:t>
            </a:r>
            <a:endParaRPr lang="en-US" dirty="0"/>
          </a:p>
        </p:txBody>
      </p:sp>
      <p:sp>
        <p:nvSpPr>
          <p:cNvPr id="3" name="Espaço Reservado para Texto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6">
                    <a:lumMod val="5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dirty="0" smtClean="0"/>
              <a:t>Clique para editar o texto mestre</a:t>
            </a:r>
          </a:p>
        </p:txBody>
      </p:sp>
      <p:sp>
        <p:nvSpPr>
          <p:cNvPr id="7" name="Espaço Reservado para Data 3"/>
          <p:cNvSpPr>
            <a:spLocks noGrp="1"/>
          </p:cNvSpPr>
          <p:nvPr>
            <p:ph type="dt" sz="half" idx="10"/>
          </p:nvPr>
        </p:nvSpPr>
        <p:spPr/>
        <p:txBody>
          <a:bodyPr/>
          <a:lstStyle>
            <a:lvl1pPr>
              <a:defRPr/>
            </a:lvl1pPr>
            <a:extLst/>
          </a:lstStyle>
          <a:p>
            <a:pPr>
              <a:defRPr/>
            </a:pPr>
            <a:endParaRPr lang="pt-BR" dirty="0"/>
          </a:p>
        </p:txBody>
      </p:sp>
      <p:sp>
        <p:nvSpPr>
          <p:cNvPr id="8" name="Espaço Reservado para Rodapé 4"/>
          <p:cNvSpPr>
            <a:spLocks noGrp="1"/>
          </p:cNvSpPr>
          <p:nvPr>
            <p:ph type="ftr" sz="quarter" idx="11"/>
          </p:nvPr>
        </p:nvSpPr>
        <p:spPr/>
        <p:txBody>
          <a:bodyPr/>
          <a:lstStyle>
            <a:lvl1pPr>
              <a:defRPr/>
            </a:lvl1pPr>
            <a:extLst/>
          </a:lstStyle>
          <a:p>
            <a:pPr>
              <a:defRPr/>
            </a:pPr>
            <a:endParaRPr lang="pt-BR" dirty="0"/>
          </a:p>
        </p:txBody>
      </p:sp>
      <p:sp>
        <p:nvSpPr>
          <p:cNvPr id="9" name="Espaço Reservado para Número de Slide 5"/>
          <p:cNvSpPr>
            <a:spLocks noGrp="1"/>
          </p:cNvSpPr>
          <p:nvPr>
            <p:ph type="sldNum" sz="quarter" idx="12"/>
          </p:nvPr>
        </p:nvSpPr>
        <p:spPr/>
        <p:txBody>
          <a:bodyPr/>
          <a:lstStyle>
            <a:lvl1pPr>
              <a:defRPr/>
            </a:lvl1pPr>
            <a:extLst/>
          </a:lstStyle>
          <a:p>
            <a:pPr>
              <a:defRPr/>
            </a:pPr>
            <a:fld id="{420BE25D-918E-4CE0-BF6F-6544C2224BAA}" type="slidenum">
              <a:rPr lang="pt-BR" smtClean="0"/>
              <a:pPr>
                <a:defRPr/>
              </a:pPr>
              <a:t>‹nº›</a:t>
            </a:fld>
            <a:endParaRPr lang="pt-BR" dirty="0"/>
          </a:p>
        </p:txBody>
      </p:sp>
      <p:pic>
        <p:nvPicPr>
          <p:cNvPr id="11" name="Picture 11" descr="E:\cin.gif"/>
          <p:cNvPicPr>
            <a:picLocks noChangeAspect="1" noChangeArrowheads="1"/>
          </p:cNvPicPr>
          <p:nvPr userDrawn="1"/>
        </p:nvPicPr>
        <p:blipFill>
          <a:blip r:embed="rId2"/>
          <a:stretch>
            <a:fillRect/>
          </a:stretch>
        </p:blipFill>
        <p:spPr bwMode="auto">
          <a:xfrm>
            <a:off x="0" y="6286500"/>
            <a:ext cx="1724025" cy="571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título mestre</a:t>
            </a:r>
            <a:endParaRPr lang="en-US"/>
          </a:p>
        </p:txBody>
      </p:sp>
      <p:sp>
        <p:nvSpPr>
          <p:cNvPr id="3" name="Espaço Reservado para Conteúdo 2"/>
          <p:cNvSpPr>
            <a:spLocks noGrp="1"/>
          </p:cNvSpPr>
          <p:nvPr>
            <p:ph sz="half" idx="1"/>
          </p:nvPr>
        </p:nvSpPr>
        <p:spPr>
          <a:xfrm>
            <a:off x="571472" y="1428736"/>
            <a:ext cx="3931920" cy="4389120"/>
          </a:xfrm>
        </p:spPr>
        <p:txBody>
          <a:bodyPr/>
          <a:lstStyle>
            <a:lvl1pPr>
              <a:defRPr sz="2600"/>
            </a:lvl1pPr>
            <a:lvl2pPr>
              <a:defRPr sz="22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786314" y="1428736"/>
            <a:ext cx="3931920" cy="4389120"/>
          </a:xfrm>
        </p:spPr>
        <p:txBody>
          <a:bodyPr/>
          <a:lstStyle>
            <a:lvl1pPr>
              <a:defRPr sz="2600"/>
            </a:lvl1pPr>
            <a:lvl2pPr>
              <a:defRPr sz="22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24"/>
          <p:cNvSpPr>
            <a:spLocks noGrp="1"/>
          </p:cNvSpPr>
          <p:nvPr>
            <p:ph type="dt" sz="half" idx="10"/>
          </p:nvPr>
        </p:nvSpPr>
        <p:spPr/>
        <p:txBody>
          <a:bodyPr/>
          <a:lstStyle>
            <a:lvl1pPr>
              <a:defRPr/>
            </a:lvl1pPr>
          </a:lstStyle>
          <a:p>
            <a:pPr>
              <a:defRPr/>
            </a:pPr>
            <a:endParaRPr lang="pt-BR" dirty="0"/>
          </a:p>
        </p:txBody>
      </p:sp>
      <p:sp>
        <p:nvSpPr>
          <p:cNvPr id="6" name="Espaço Reservado para Rodapé 17"/>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18CC83CF-D9B1-405C-BB52-2CF86ABA0E0A}" type="slidenum">
              <a:rPr lang="pt-BR" smtClean="0"/>
              <a:pPr>
                <a:defRPr/>
              </a:pPr>
              <a:t>‹nº›</a:t>
            </a:fld>
            <a:endParaRPr lang="pt-BR"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2920" y="428604"/>
            <a:ext cx="8183880" cy="785818"/>
          </a:xfrm>
        </p:spPr>
        <p:txBody>
          <a:bodyPr/>
          <a:lstStyle>
            <a:lvl1pPr>
              <a:defRPr b="1"/>
            </a:lvl1pPr>
            <a:extLst/>
          </a:lstStyle>
          <a:p>
            <a:r>
              <a:rPr lang="pt-BR" smtClean="0"/>
              <a:t>Clique para editar o título mestre</a:t>
            </a:r>
            <a:endParaRPr lang="en-US" dirty="0"/>
          </a:p>
        </p:txBody>
      </p:sp>
      <p:sp>
        <p:nvSpPr>
          <p:cNvPr id="3" name="Espaço Reservado para Texto 2"/>
          <p:cNvSpPr>
            <a:spLocks noGrp="1"/>
          </p:cNvSpPr>
          <p:nvPr>
            <p:ph type="body" idx="1"/>
          </p:nvPr>
        </p:nvSpPr>
        <p:spPr>
          <a:xfrm>
            <a:off x="607224" y="1642446"/>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4" name="Espaço Reservado para Texto 3"/>
          <p:cNvSpPr>
            <a:spLocks noGrp="1"/>
          </p:cNvSpPr>
          <p:nvPr>
            <p:ph type="body" sz="half" idx="3"/>
          </p:nvPr>
        </p:nvSpPr>
        <p:spPr>
          <a:xfrm>
            <a:off x="4652169" y="1642446"/>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5" name="Espaço Reservado para Conteúdo 4"/>
          <p:cNvSpPr>
            <a:spLocks noGrp="1"/>
          </p:cNvSpPr>
          <p:nvPr>
            <p:ph sz="quarter" idx="2"/>
          </p:nvPr>
        </p:nvSpPr>
        <p:spPr>
          <a:xfrm>
            <a:off x="607224" y="2510808"/>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Conteúdo 5"/>
          <p:cNvSpPr>
            <a:spLocks noGrp="1"/>
          </p:cNvSpPr>
          <p:nvPr>
            <p:ph sz="quarter" idx="4"/>
          </p:nvPr>
        </p:nvSpPr>
        <p:spPr>
          <a:xfrm>
            <a:off x="4652169" y="2510808"/>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24"/>
          <p:cNvSpPr>
            <a:spLocks noGrp="1"/>
          </p:cNvSpPr>
          <p:nvPr>
            <p:ph type="dt" sz="half" idx="10"/>
          </p:nvPr>
        </p:nvSpPr>
        <p:spPr/>
        <p:txBody>
          <a:bodyPr/>
          <a:lstStyle>
            <a:lvl1pPr>
              <a:defRPr/>
            </a:lvl1pPr>
          </a:lstStyle>
          <a:p>
            <a:pPr>
              <a:defRPr/>
            </a:pPr>
            <a:endParaRPr lang="pt-BR" dirty="0"/>
          </a:p>
        </p:txBody>
      </p:sp>
      <p:sp>
        <p:nvSpPr>
          <p:cNvPr id="8" name="Espaço Reservado para Rodapé 17"/>
          <p:cNvSpPr>
            <a:spLocks noGrp="1"/>
          </p:cNvSpPr>
          <p:nvPr>
            <p:ph type="ftr" sz="quarter" idx="11"/>
          </p:nvPr>
        </p:nvSpPr>
        <p:spPr/>
        <p:txBody>
          <a:bodyPr/>
          <a:lstStyle>
            <a:lvl1pPr>
              <a:defRPr/>
            </a:lvl1pPr>
          </a:lstStyle>
          <a:p>
            <a:pPr>
              <a:defRPr/>
            </a:pPr>
            <a:endParaRPr lang="pt-BR" dirty="0"/>
          </a:p>
        </p:txBody>
      </p:sp>
      <p:sp>
        <p:nvSpPr>
          <p:cNvPr id="9" name="Espaço Reservado para Número de Slide 4"/>
          <p:cNvSpPr>
            <a:spLocks noGrp="1"/>
          </p:cNvSpPr>
          <p:nvPr>
            <p:ph type="sldNum" sz="quarter" idx="12"/>
          </p:nvPr>
        </p:nvSpPr>
        <p:spPr/>
        <p:txBody>
          <a:bodyPr/>
          <a:lstStyle>
            <a:lvl1pPr>
              <a:defRPr/>
            </a:lvl1pPr>
          </a:lstStyle>
          <a:p>
            <a:pPr>
              <a:defRPr/>
            </a:pPr>
            <a:fld id="{4B6E84CF-EEA9-404E-8C7C-6E5068D396FD}" type="slidenum">
              <a:rPr lang="pt-BR" smtClean="0"/>
              <a:pPr>
                <a:defRPr/>
              </a:pPr>
              <a:t>‹nº›</a:t>
            </a:fld>
            <a:endParaRPr lang="pt-BR"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título mestre</a:t>
            </a:r>
            <a:endParaRPr lang="en-US"/>
          </a:p>
        </p:txBody>
      </p:sp>
      <p:sp>
        <p:nvSpPr>
          <p:cNvPr id="3" name="Espaço Reservado para Data 24"/>
          <p:cNvSpPr>
            <a:spLocks noGrp="1"/>
          </p:cNvSpPr>
          <p:nvPr>
            <p:ph type="dt" sz="half" idx="10"/>
          </p:nvPr>
        </p:nvSpPr>
        <p:spPr/>
        <p:txBody>
          <a:bodyPr/>
          <a:lstStyle>
            <a:lvl1pPr>
              <a:defRPr/>
            </a:lvl1pPr>
          </a:lstStyle>
          <a:p>
            <a:pPr>
              <a:defRPr/>
            </a:pPr>
            <a:endParaRPr lang="pt-BR" dirty="0"/>
          </a:p>
        </p:txBody>
      </p:sp>
      <p:sp>
        <p:nvSpPr>
          <p:cNvPr id="4" name="Espaço Reservado para Rodapé 17"/>
          <p:cNvSpPr>
            <a:spLocks noGrp="1"/>
          </p:cNvSpPr>
          <p:nvPr>
            <p:ph type="ftr" sz="quarter" idx="11"/>
          </p:nvPr>
        </p:nvSpPr>
        <p:spPr/>
        <p:txBody>
          <a:bodyPr/>
          <a:lstStyle>
            <a:lvl1pPr>
              <a:defRPr/>
            </a:lvl1pPr>
          </a:lstStyle>
          <a:p>
            <a:pPr>
              <a:defRPr/>
            </a:pPr>
            <a:endParaRPr lang="pt-BR" dirty="0"/>
          </a:p>
        </p:txBody>
      </p:sp>
      <p:sp>
        <p:nvSpPr>
          <p:cNvPr id="5" name="Espaço Reservado para Número de Slide 4"/>
          <p:cNvSpPr>
            <a:spLocks noGrp="1"/>
          </p:cNvSpPr>
          <p:nvPr>
            <p:ph type="sldNum" sz="quarter" idx="12"/>
          </p:nvPr>
        </p:nvSpPr>
        <p:spPr/>
        <p:txBody>
          <a:bodyPr/>
          <a:lstStyle>
            <a:lvl1pPr>
              <a:defRPr/>
            </a:lvl1pPr>
          </a:lstStyle>
          <a:p>
            <a:pPr>
              <a:defRPr/>
            </a:pPr>
            <a:fld id="{9981B8F5-3DF9-42B3-A926-71A2B0F2A864}" type="slidenum">
              <a:rPr lang="pt-BR" smtClean="0"/>
              <a:pPr>
                <a:defRPr/>
              </a:pPr>
              <a:t>‹nº›</a:t>
            </a:fld>
            <a:endParaRPr lang="pt-BR"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Retângulo de cantos arredondados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4" name="Espaço Reservado para Data 1"/>
          <p:cNvSpPr>
            <a:spLocks noGrp="1"/>
          </p:cNvSpPr>
          <p:nvPr>
            <p:ph type="dt" sz="half" idx="10"/>
          </p:nvPr>
        </p:nvSpPr>
        <p:spPr/>
        <p:txBody>
          <a:bodyPr/>
          <a:lstStyle>
            <a:lvl1pPr>
              <a:defRPr/>
            </a:lvl1pPr>
            <a:extLst/>
          </a:lstStyle>
          <a:p>
            <a:pPr>
              <a:defRPr/>
            </a:pPr>
            <a:endParaRPr lang="pt-BR" dirty="0"/>
          </a:p>
        </p:txBody>
      </p:sp>
      <p:sp>
        <p:nvSpPr>
          <p:cNvPr id="5" name="Espaço Reservado para Rodapé 2"/>
          <p:cNvSpPr>
            <a:spLocks noGrp="1"/>
          </p:cNvSpPr>
          <p:nvPr>
            <p:ph type="ftr" sz="quarter" idx="11"/>
          </p:nvPr>
        </p:nvSpPr>
        <p:spPr/>
        <p:txBody>
          <a:bodyPr/>
          <a:lstStyle>
            <a:lvl1pPr>
              <a:defRPr/>
            </a:lvl1pPr>
            <a:extLst/>
          </a:lstStyle>
          <a:p>
            <a:pPr>
              <a:defRPr/>
            </a:pPr>
            <a:endParaRPr lang="pt-BR" dirty="0"/>
          </a:p>
        </p:txBody>
      </p:sp>
      <p:sp>
        <p:nvSpPr>
          <p:cNvPr id="6" name="Espaço Reservado para Número de Slide 3"/>
          <p:cNvSpPr>
            <a:spLocks noGrp="1"/>
          </p:cNvSpPr>
          <p:nvPr>
            <p:ph type="sldNum" sz="quarter" idx="12"/>
          </p:nvPr>
        </p:nvSpPr>
        <p:spPr/>
        <p:txBody>
          <a:bodyPr/>
          <a:lstStyle>
            <a:lvl1pPr>
              <a:defRPr/>
            </a:lvl1pPr>
            <a:extLst/>
          </a:lstStyle>
          <a:p>
            <a:pPr>
              <a:defRPr/>
            </a:pPr>
            <a:fld id="{8F482791-F594-4606-AE46-0471D83345A7}" type="slidenum">
              <a:rPr lang="pt-BR" smtClean="0"/>
              <a:pPr>
                <a:defRPr/>
              </a:pPr>
              <a:t>‹nº›</a:t>
            </a:fld>
            <a:endParaRPr lang="pt-BR" dirty="0"/>
          </a:p>
        </p:txBody>
      </p:sp>
      <p:pic>
        <p:nvPicPr>
          <p:cNvPr id="8" name="Picture 11" descr="E:\cin.gif"/>
          <p:cNvPicPr>
            <a:picLocks noChangeAspect="1" noChangeArrowheads="1"/>
          </p:cNvPicPr>
          <p:nvPr userDrawn="1"/>
        </p:nvPicPr>
        <p:blipFill>
          <a:blip r:embed="rId2"/>
          <a:stretch>
            <a:fillRect/>
          </a:stretch>
        </p:blipFill>
        <p:spPr bwMode="auto">
          <a:xfrm>
            <a:off x="0" y="6286500"/>
            <a:ext cx="1724025" cy="571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00694" y="1300154"/>
            <a:ext cx="2971800" cy="914400"/>
          </a:xfrm>
        </p:spPr>
        <p:txBody>
          <a:bodyPr anchor="b"/>
          <a:lstStyle>
            <a:lvl1pPr algn="l">
              <a:buNone/>
              <a:defRPr sz="2200" b="1">
                <a:solidFill>
                  <a:schemeClr val="accent6">
                    <a:lumMod val="50000"/>
                  </a:schemeClr>
                </a:solidFill>
              </a:defRPr>
            </a:lvl1pPr>
            <a:extLst/>
          </a:lstStyle>
          <a:p>
            <a:r>
              <a:rPr lang="pt-BR" dirty="0" smtClean="0"/>
              <a:t>Clique para editar o título mestre</a:t>
            </a:r>
            <a:endParaRPr lang="en-US" dirty="0"/>
          </a:p>
        </p:txBody>
      </p:sp>
      <p:sp>
        <p:nvSpPr>
          <p:cNvPr id="3" name="Espaço Reservado para Texto 2"/>
          <p:cNvSpPr>
            <a:spLocks noGrp="1"/>
          </p:cNvSpPr>
          <p:nvPr>
            <p:ph type="body" idx="2"/>
          </p:nvPr>
        </p:nvSpPr>
        <p:spPr>
          <a:xfrm>
            <a:off x="5500694" y="2357430"/>
            <a:ext cx="2971800" cy="3706046"/>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Espaço Reservado para Conteúdo 3"/>
          <p:cNvSpPr>
            <a:spLocks noGrp="1"/>
          </p:cNvSpPr>
          <p:nvPr>
            <p:ph sz="half" idx="1"/>
          </p:nvPr>
        </p:nvSpPr>
        <p:spPr>
          <a:xfrm>
            <a:off x="785786" y="1357298"/>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Espaço Reservado para Data 24"/>
          <p:cNvSpPr>
            <a:spLocks noGrp="1"/>
          </p:cNvSpPr>
          <p:nvPr>
            <p:ph type="dt" sz="half" idx="10"/>
          </p:nvPr>
        </p:nvSpPr>
        <p:spPr/>
        <p:txBody>
          <a:bodyPr/>
          <a:lstStyle>
            <a:lvl1pPr>
              <a:defRPr/>
            </a:lvl1pPr>
          </a:lstStyle>
          <a:p>
            <a:pPr>
              <a:defRPr/>
            </a:pPr>
            <a:endParaRPr lang="pt-BR" dirty="0"/>
          </a:p>
        </p:txBody>
      </p:sp>
      <p:sp>
        <p:nvSpPr>
          <p:cNvPr id="6" name="Espaço Reservado para Rodapé 17"/>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BA5C6BB2-A6AC-40D3-B16B-C7005A5FB7FB}" type="slidenum">
              <a:rPr lang="pt-BR" smtClean="0"/>
              <a:pPr>
                <a:defRPr/>
              </a:pPr>
              <a:t>‹nº›</a:t>
            </a:fld>
            <a:endParaRPr lang="pt-BR"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5" name="Retângulo de cantos arredondados 1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6" name="Arredondar Retângulo em um Canto Único 10"/>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ítulo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pt-BR" smtClean="0"/>
              <a:t>Clique para editar o título mestre</a:t>
            </a:r>
            <a:endParaRPr lang="en-US"/>
          </a:p>
        </p:txBody>
      </p:sp>
      <p:sp>
        <p:nvSpPr>
          <p:cNvPr id="4" name="Espaço Reservado para Texto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3" name="Espaço Reservado para Imagem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pt-BR" noProof="0" dirty="0" smtClean="0"/>
              <a:t>Clique no ícone para adicionar uma imagem</a:t>
            </a:r>
            <a:endParaRPr lang="en-US" noProof="0" dirty="0"/>
          </a:p>
        </p:txBody>
      </p:sp>
      <p:sp>
        <p:nvSpPr>
          <p:cNvPr id="8" name="Espaço Reservado para Data 4"/>
          <p:cNvSpPr>
            <a:spLocks noGrp="1"/>
          </p:cNvSpPr>
          <p:nvPr>
            <p:ph type="dt" sz="half" idx="10"/>
          </p:nvPr>
        </p:nvSpPr>
        <p:spPr/>
        <p:txBody>
          <a:bodyPr/>
          <a:lstStyle>
            <a:lvl1pPr>
              <a:defRPr/>
            </a:lvl1pPr>
            <a:extLst/>
          </a:lstStyle>
          <a:p>
            <a:pPr>
              <a:defRPr/>
            </a:pPr>
            <a:endParaRPr lang="pt-BR" dirty="0"/>
          </a:p>
        </p:txBody>
      </p:sp>
      <p:sp>
        <p:nvSpPr>
          <p:cNvPr id="9" name="Espaço Reservado para Rodapé 5"/>
          <p:cNvSpPr>
            <a:spLocks noGrp="1"/>
          </p:cNvSpPr>
          <p:nvPr>
            <p:ph type="ftr" sz="quarter" idx="11"/>
          </p:nvPr>
        </p:nvSpPr>
        <p:spPr/>
        <p:txBody>
          <a:bodyPr/>
          <a:lstStyle>
            <a:lvl1pPr>
              <a:defRPr/>
            </a:lvl1pPr>
            <a:extLst/>
          </a:lstStyle>
          <a:p>
            <a:pPr>
              <a:defRPr/>
            </a:pPr>
            <a:endParaRPr lang="pt-BR" dirty="0"/>
          </a:p>
        </p:txBody>
      </p:sp>
      <p:sp>
        <p:nvSpPr>
          <p:cNvPr id="10" name="Espaço Reservado para Número de Slide 6"/>
          <p:cNvSpPr>
            <a:spLocks noGrp="1"/>
          </p:cNvSpPr>
          <p:nvPr>
            <p:ph type="sldNum" sz="quarter" idx="12"/>
          </p:nvPr>
        </p:nvSpPr>
        <p:spPr/>
        <p:txBody>
          <a:bodyPr/>
          <a:lstStyle>
            <a:lvl1pPr>
              <a:defRPr/>
            </a:lvl1pPr>
            <a:extLst/>
          </a:lstStyle>
          <a:p>
            <a:pPr>
              <a:defRPr/>
            </a:pPr>
            <a:fld id="{3916F852-C926-4CEC-8A6C-1A0A52652C89}" type="slidenum">
              <a:rPr lang="pt-BR" smtClean="0"/>
              <a:pPr>
                <a:defRPr/>
              </a:pPr>
              <a:t>‹nº›</a:t>
            </a:fld>
            <a:endParaRPr lang="pt-BR" dirty="0"/>
          </a:p>
        </p:txBody>
      </p:sp>
      <p:pic>
        <p:nvPicPr>
          <p:cNvPr id="12" name="Picture 11" descr="E:\cin.gif"/>
          <p:cNvPicPr>
            <a:picLocks noChangeAspect="1" noChangeArrowheads="1"/>
          </p:cNvPicPr>
          <p:nvPr userDrawn="1"/>
        </p:nvPicPr>
        <p:blipFill>
          <a:blip r:embed="rId2"/>
          <a:stretch>
            <a:fillRect/>
          </a:stretch>
        </p:blipFill>
        <p:spPr bwMode="auto">
          <a:xfrm>
            <a:off x="0" y="6286500"/>
            <a:ext cx="1724025" cy="571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tângulo de cantos arredondados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etângulo de cantos arredondados 8"/>
          <p:cNvSpPr/>
          <p:nvPr/>
        </p:nvSpPr>
        <p:spPr>
          <a:xfrm>
            <a:off x="419100" y="433388"/>
            <a:ext cx="8305800" cy="781050"/>
          </a:xfrm>
          <a:prstGeom prst="roundRect">
            <a:avLst>
              <a:gd name="adj" fmla="val 2127"/>
            </a:avLst>
          </a:prstGeom>
          <a:ln/>
        </p:spPr>
        <p:style>
          <a:lnRef idx="1">
            <a:schemeClr val="accent6"/>
          </a:lnRef>
          <a:fillRef idx="3">
            <a:schemeClr val="accent6"/>
          </a:fillRef>
          <a:effectRef idx="2">
            <a:schemeClr val="accent6"/>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3" name="Espaço Reservado para Título 12"/>
          <p:cNvSpPr>
            <a:spLocks noGrp="1"/>
          </p:cNvSpPr>
          <p:nvPr>
            <p:ph type="title"/>
          </p:nvPr>
        </p:nvSpPr>
        <p:spPr>
          <a:xfrm>
            <a:off x="428625" y="428625"/>
            <a:ext cx="8286750" cy="785813"/>
          </a:xfrm>
          <a:prstGeom prst="rect">
            <a:avLst/>
          </a:prstGeom>
        </p:spPr>
        <p:txBody>
          <a:bodyPr vert="horz" anchor="ctr" anchorCtr="0">
            <a:normAutofit/>
          </a:bodyPr>
          <a:lstStyle>
            <a:extLst/>
          </a:lstStyle>
          <a:p>
            <a:r>
              <a:rPr lang="pt-BR" dirty="0" smtClean="0"/>
              <a:t>Clique para editar o estilo do título mestre</a:t>
            </a:r>
            <a:endParaRPr lang="en-US" dirty="0"/>
          </a:p>
        </p:txBody>
      </p:sp>
      <p:sp>
        <p:nvSpPr>
          <p:cNvPr id="11269" name="Espaço Reservado para Texto 3"/>
          <p:cNvSpPr>
            <a:spLocks noGrp="1"/>
          </p:cNvSpPr>
          <p:nvPr>
            <p:ph type="body" idx="1"/>
          </p:nvPr>
        </p:nvSpPr>
        <p:spPr bwMode="auto">
          <a:xfrm>
            <a:off x="500063" y="1285875"/>
            <a:ext cx="8183562" cy="50006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en-US" dirty="0" smtClean="0"/>
          </a:p>
        </p:txBody>
      </p:sp>
      <p:sp>
        <p:nvSpPr>
          <p:cNvPr id="25" name="Espaço Reservado para Data 24"/>
          <p:cNvSpPr>
            <a:spLocks noGrp="1"/>
          </p:cNvSpPr>
          <p:nvPr>
            <p:ph type="dt" sz="half" idx="2"/>
          </p:nvPr>
        </p:nvSpPr>
        <p:spPr>
          <a:xfrm>
            <a:off x="4114800" y="6500813"/>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cs typeface="+mn-cs"/>
              </a:defRPr>
            </a:lvl1pPr>
            <a:extLst/>
          </a:lstStyle>
          <a:p>
            <a:pPr>
              <a:defRPr/>
            </a:pPr>
            <a:endParaRPr lang="pt-BR" dirty="0"/>
          </a:p>
        </p:txBody>
      </p:sp>
      <p:sp>
        <p:nvSpPr>
          <p:cNvPr id="18" name="Espaço Reservado para Rodapé 17"/>
          <p:cNvSpPr>
            <a:spLocks noGrp="1"/>
          </p:cNvSpPr>
          <p:nvPr>
            <p:ph type="ftr" sz="quarter" idx="3"/>
          </p:nvPr>
        </p:nvSpPr>
        <p:spPr>
          <a:xfrm>
            <a:off x="6400800" y="6500813"/>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cs typeface="+mn-cs"/>
              </a:defRPr>
            </a:lvl1pPr>
            <a:extLst/>
          </a:lstStyle>
          <a:p>
            <a:pPr>
              <a:defRPr/>
            </a:pPr>
            <a:endParaRPr lang="pt-BR" dirty="0"/>
          </a:p>
        </p:txBody>
      </p:sp>
      <p:sp>
        <p:nvSpPr>
          <p:cNvPr id="5" name="Espaço Reservado para Número de Slide 4"/>
          <p:cNvSpPr>
            <a:spLocks noGrp="1"/>
          </p:cNvSpPr>
          <p:nvPr>
            <p:ph type="sldNum" sz="quarter" idx="4"/>
          </p:nvPr>
        </p:nvSpPr>
        <p:spPr>
          <a:xfrm>
            <a:off x="8686800" y="6500813"/>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cs typeface="+mn-cs"/>
              </a:defRPr>
            </a:lvl1pPr>
            <a:extLst/>
          </a:lstStyle>
          <a:p>
            <a:pPr>
              <a:defRPr/>
            </a:pPr>
            <a:fld id="{F7191AB0-F659-44CA-8CA6-A242D317A1B7}" type="slidenum">
              <a:rPr lang="pt-BR" smtClean="0"/>
              <a:pPr>
                <a:defRPr/>
              </a:pPr>
              <a:t>‹nº›</a:t>
            </a:fld>
            <a:endParaRPr lang="pt-BR" dirty="0"/>
          </a:p>
        </p:txBody>
      </p:sp>
      <p:pic>
        <p:nvPicPr>
          <p:cNvPr id="10" name="Picture 11" descr="E:\cin.gif"/>
          <p:cNvPicPr>
            <a:picLocks noChangeAspect="1" noChangeArrowheads="1"/>
          </p:cNvPicPr>
          <p:nvPr/>
        </p:nvPicPr>
        <p:blipFill>
          <a:blip r:embed="rId17"/>
          <a:stretch>
            <a:fillRect/>
          </a:stretch>
        </p:blipFill>
        <p:spPr bwMode="auto">
          <a:xfrm>
            <a:off x="0" y="6286500"/>
            <a:ext cx="1724025" cy="571500"/>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Lst>
  <p:timing>
    <p:tnLst>
      <p:par>
        <p:cTn id="1" dur="indefinite" restart="never" nodeType="tmRoot"/>
      </p:par>
    </p:tnLst>
  </p:timing>
  <p:txStyles>
    <p:titleStyle>
      <a:lvl1pPr algn="l" rtl="0" eaLnBrk="1" fontAlgn="base" hangingPunct="1">
        <a:spcBef>
          <a:spcPct val="0"/>
        </a:spcBef>
        <a:spcAft>
          <a:spcPct val="0"/>
        </a:spcAft>
        <a:defRPr sz="3600" b="1" kern="1200">
          <a:solidFill>
            <a:schemeClr val="bg1"/>
          </a:solidFill>
          <a:effectLst>
            <a:outerShdw blurRad="53975" dist="22860" dir="5400000" algn="tl" rotWithShape="0">
              <a:srgbClr val="000000">
                <a:alpha val="55000"/>
              </a:srgbClr>
            </a:outerShdw>
          </a:effectLst>
          <a:latin typeface="+mj-lt"/>
          <a:ea typeface="+mj-ea"/>
          <a:cs typeface="+mj-cs"/>
        </a:defRPr>
      </a:lvl1pPr>
      <a:lvl2pPr algn="l" rtl="0" eaLnBrk="1" fontAlgn="base" hangingPunct="1">
        <a:spcBef>
          <a:spcPct val="0"/>
        </a:spcBef>
        <a:spcAft>
          <a:spcPct val="0"/>
        </a:spcAft>
        <a:defRPr sz="3600" b="1">
          <a:solidFill>
            <a:schemeClr val="bg1"/>
          </a:solidFill>
          <a:latin typeface="Trebuchet MS" pitchFamily="34" charset="0"/>
        </a:defRPr>
      </a:lvl2pPr>
      <a:lvl3pPr algn="l" rtl="0" eaLnBrk="1" fontAlgn="base" hangingPunct="1">
        <a:spcBef>
          <a:spcPct val="0"/>
        </a:spcBef>
        <a:spcAft>
          <a:spcPct val="0"/>
        </a:spcAft>
        <a:defRPr sz="3600" b="1">
          <a:solidFill>
            <a:schemeClr val="bg1"/>
          </a:solidFill>
          <a:latin typeface="Trebuchet MS" pitchFamily="34" charset="0"/>
        </a:defRPr>
      </a:lvl3pPr>
      <a:lvl4pPr algn="l" rtl="0" eaLnBrk="1" fontAlgn="base" hangingPunct="1">
        <a:spcBef>
          <a:spcPct val="0"/>
        </a:spcBef>
        <a:spcAft>
          <a:spcPct val="0"/>
        </a:spcAft>
        <a:defRPr sz="3600" b="1">
          <a:solidFill>
            <a:schemeClr val="bg1"/>
          </a:solidFill>
          <a:latin typeface="Trebuchet MS" pitchFamily="34" charset="0"/>
        </a:defRPr>
      </a:lvl4pPr>
      <a:lvl5pPr algn="l" rtl="0" eaLnBrk="1" fontAlgn="base" hangingPunct="1">
        <a:spcBef>
          <a:spcPct val="0"/>
        </a:spcBef>
        <a:spcAft>
          <a:spcPct val="0"/>
        </a:spcAft>
        <a:defRPr sz="3600" b="1">
          <a:solidFill>
            <a:schemeClr val="bg1"/>
          </a:solidFill>
          <a:latin typeface="Trebuchet MS" pitchFamily="34" charset="0"/>
        </a:defRPr>
      </a:lvl5pPr>
      <a:lvl6pPr marL="457200" algn="l" rtl="0" eaLnBrk="1" fontAlgn="base" hangingPunct="1">
        <a:spcBef>
          <a:spcPct val="0"/>
        </a:spcBef>
        <a:spcAft>
          <a:spcPct val="0"/>
        </a:spcAft>
        <a:defRPr sz="3600" b="1">
          <a:solidFill>
            <a:schemeClr val="bg1"/>
          </a:solidFill>
          <a:latin typeface="Trebuchet MS" pitchFamily="34" charset="0"/>
        </a:defRPr>
      </a:lvl6pPr>
      <a:lvl7pPr marL="914400" algn="l" rtl="0" eaLnBrk="1" fontAlgn="base" hangingPunct="1">
        <a:spcBef>
          <a:spcPct val="0"/>
        </a:spcBef>
        <a:spcAft>
          <a:spcPct val="0"/>
        </a:spcAft>
        <a:defRPr sz="3600" b="1">
          <a:solidFill>
            <a:schemeClr val="bg1"/>
          </a:solidFill>
          <a:latin typeface="Trebuchet MS" pitchFamily="34" charset="0"/>
        </a:defRPr>
      </a:lvl7pPr>
      <a:lvl8pPr marL="1371600" algn="l" rtl="0" eaLnBrk="1" fontAlgn="base" hangingPunct="1">
        <a:spcBef>
          <a:spcPct val="0"/>
        </a:spcBef>
        <a:spcAft>
          <a:spcPct val="0"/>
        </a:spcAft>
        <a:defRPr sz="3600" b="1">
          <a:solidFill>
            <a:schemeClr val="bg1"/>
          </a:solidFill>
          <a:latin typeface="Trebuchet MS" pitchFamily="34" charset="0"/>
        </a:defRPr>
      </a:lvl8pPr>
      <a:lvl9pPr marL="1828800" algn="l" rtl="0" eaLnBrk="1" fontAlgn="base" hangingPunct="1">
        <a:spcBef>
          <a:spcPct val="0"/>
        </a:spcBef>
        <a:spcAft>
          <a:spcPct val="0"/>
        </a:spcAft>
        <a:defRPr sz="3600" b="1">
          <a:solidFill>
            <a:schemeClr val="bg1"/>
          </a:solidFill>
          <a:latin typeface="Trebuchet MS" pitchFamily="34" charset="0"/>
        </a:defRPr>
      </a:lvl9pPr>
      <a:extLst/>
    </p:titleStyle>
    <p:bodyStyle>
      <a:lvl1pPr marL="265113" indent="-265113" algn="l" rtl="0" eaLnBrk="1" fontAlgn="base" hangingPunct="1">
        <a:lnSpc>
          <a:spcPct val="150000"/>
        </a:lnSpc>
        <a:spcBef>
          <a:spcPts val="250"/>
        </a:spcBef>
        <a:spcAft>
          <a:spcPct val="0"/>
        </a:spcAft>
        <a:buClr>
          <a:schemeClr val="accent6">
            <a:lumMod val="50000"/>
          </a:schemeClr>
        </a:buClr>
        <a:buSzPct val="80000"/>
        <a:buFont typeface="Wingdings 2" pitchFamily="18" charset="2"/>
        <a:buChar char=""/>
        <a:defRPr sz="2800" kern="1200">
          <a:solidFill>
            <a:schemeClr val="tx1"/>
          </a:solidFill>
          <a:latin typeface="+mn-lt"/>
          <a:ea typeface="+mn-ea"/>
          <a:cs typeface="+mn-cs"/>
        </a:defRPr>
      </a:lvl1pPr>
      <a:lvl2pPr marL="547688" indent="-200025" algn="l" rtl="0" eaLnBrk="1" fontAlgn="base" hangingPunct="1">
        <a:lnSpc>
          <a:spcPct val="150000"/>
        </a:lnSpc>
        <a:spcBef>
          <a:spcPts val="250"/>
        </a:spcBef>
        <a:spcAft>
          <a:spcPct val="0"/>
        </a:spcAft>
        <a:buClr>
          <a:schemeClr val="accent6">
            <a:lumMod val="50000"/>
          </a:schemeClr>
        </a:buClr>
        <a:buSzPct val="100000"/>
        <a:buFont typeface="Verdana" pitchFamily="34" charset="0"/>
        <a:buChar char="◦"/>
        <a:defRPr sz="2400" kern="1200">
          <a:solidFill>
            <a:schemeClr val="tx1"/>
          </a:solidFill>
          <a:latin typeface="+mn-lt"/>
          <a:ea typeface="+mn-ea"/>
          <a:cs typeface="+mn-cs"/>
        </a:defRPr>
      </a:lvl2pPr>
      <a:lvl3pPr marL="785813" indent="-182563" algn="l" rtl="0" eaLnBrk="1" fontAlgn="base" hangingPunct="1">
        <a:lnSpc>
          <a:spcPct val="150000"/>
        </a:lnSpc>
        <a:spcBef>
          <a:spcPts val="250"/>
        </a:spcBef>
        <a:spcAft>
          <a:spcPct val="0"/>
        </a:spcAft>
        <a:buClr>
          <a:schemeClr val="accent6">
            <a:lumMod val="50000"/>
          </a:schemeClr>
        </a:buClr>
        <a:buSzPct val="100000"/>
        <a:buFont typeface="Wingdings 2" pitchFamily="18" charset="2"/>
        <a:buChar char=""/>
        <a:defRPr sz="2200" kern="1200">
          <a:solidFill>
            <a:schemeClr val="tx1"/>
          </a:solidFill>
          <a:latin typeface="+mn-lt"/>
          <a:ea typeface="+mn-ea"/>
          <a:cs typeface="+mn-cs"/>
        </a:defRPr>
      </a:lvl3pPr>
      <a:lvl4pPr marL="1023938" indent="-182563" algn="l" rtl="0" eaLnBrk="1" fontAlgn="base" hangingPunct="1">
        <a:lnSpc>
          <a:spcPct val="150000"/>
        </a:lnSpc>
        <a:spcBef>
          <a:spcPts val="225"/>
        </a:spcBef>
        <a:spcAft>
          <a:spcPct val="0"/>
        </a:spcAft>
        <a:buClr>
          <a:schemeClr val="accent6">
            <a:lumMod val="50000"/>
          </a:schemeClr>
        </a:buClr>
        <a:buSzPct val="112000"/>
        <a:buFont typeface="Verdana" pitchFamily="34" charset="0"/>
        <a:buChar char="◦"/>
        <a:defRPr sz="1900" kern="1200">
          <a:solidFill>
            <a:schemeClr val="tx1"/>
          </a:solidFill>
          <a:latin typeface="+mn-lt"/>
          <a:ea typeface="+mn-ea"/>
          <a:cs typeface="+mn-cs"/>
        </a:defRPr>
      </a:lvl4pPr>
      <a:lvl5pPr marL="1279525" indent="-182563" algn="l" rtl="0" eaLnBrk="1" fontAlgn="base" hangingPunct="1">
        <a:lnSpc>
          <a:spcPct val="150000"/>
        </a:lnSpc>
        <a:spcBef>
          <a:spcPts val="250"/>
        </a:spcBef>
        <a:spcAft>
          <a:spcPct val="0"/>
        </a:spcAft>
        <a:buClr>
          <a:schemeClr val="accent6">
            <a:lumMod val="50000"/>
          </a:schemeClr>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bizviz.jorgecamoes.com/wp-content/uploads/2006/10/WindowsLiveWriter/GrficosdeBarrasedeColunas_14326/barras6b%5b4%5d.gif"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p:txBody>
          <a:bodyPr/>
          <a:lstStyle/>
          <a:p>
            <a:r>
              <a:rPr lang="pt-BR" dirty="0" smtClean="0"/>
              <a:t>Probabilidade</a:t>
            </a:r>
            <a:endParaRPr lang="pt-BR" dirty="0"/>
          </a:p>
        </p:txBody>
      </p:sp>
      <p:sp>
        <p:nvSpPr>
          <p:cNvPr id="8" name="Subtítulo 7"/>
          <p:cNvSpPr>
            <a:spLocks noGrp="1"/>
          </p:cNvSpPr>
          <p:nvPr>
            <p:ph type="subTitle" idx="1"/>
          </p:nvPr>
        </p:nvSpPr>
        <p:spPr/>
        <p:txBody>
          <a:bodyPr>
            <a:normAutofit lnSpcReduction="10000"/>
          </a:bodyPr>
          <a:lstStyle/>
          <a:p>
            <a:pPr>
              <a:lnSpc>
                <a:spcPct val="160000"/>
              </a:lnSpc>
            </a:pPr>
            <a:r>
              <a:rPr lang="pt-BR" b="1" dirty="0" smtClean="0">
                <a:solidFill>
                  <a:schemeClr val="tx2"/>
                </a:solidFill>
              </a:rPr>
              <a:t>Análise Exploratória de Dados</a:t>
            </a:r>
          </a:p>
          <a:p>
            <a:pPr>
              <a:lnSpc>
                <a:spcPct val="160000"/>
              </a:lnSpc>
            </a:pPr>
            <a:r>
              <a:rPr lang="pt-BR" dirty="0" smtClean="0">
                <a:solidFill>
                  <a:schemeClr val="tx2"/>
                </a:solidFill>
              </a:rPr>
              <a:t>Introdução</a:t>
            </a:r>
          </a:p>
          <a:p>
            <a:pPr>
              <a:lnSpc>
                <a:spcPct val="160000"/>
              </a:lnSpc>
            </a:pPr>
            <a:r>
              <a:rPr lang="pt-BR" dirty="0" smtClean="0">
                <a:solidFill>
                  <a:schemeClr val="tx2"/>
                </a:solidFill>
              </a:rPr>
              <a:t>Tabelas Estatísticas</a:t>
            </a:r>
          </a:p>
          <a:p>
            <a:pPr>
              <a:lnSpc>
                <a:spcPct val="160000"/>
              </a:lnSpc>
            </a:pPr>
            <a:r>
              <a:rPr lang="pt-BR" dirty="0" smtClean="0">
                <a:solidFill>
                  <a:schemeClr val="tx2"/>
                </a:solidFill>
              </a:rPr>
              <a:t>População, Amostra e Variáveis</a:t>
            </a:r>
          </a:p>
          <a:p>
            <a:pPr>
              <a:lnSpc>
                <a:spcPct val="160000"/>
              </a:lnSpc>
            </a:pPr>
            <a:r>
              <a:rPr lang="pt-BR" dirty="0" smtClean="0">
                <a:solidFill>
                  <a:schemeClr val="tx2"/>
                </a:solidFill>
              </a:rPr>
              <a:t>Gráficos e Distribuição de Frequências</a:t>
            </a:r>
          </a:p>
        </p:txBody>
      </p:sp>
      <p:sp>
        <p:nvSpPr>
          <p:cNvPr id="9" name="Espaço Reservado para Texto 8"/>
          <p:cNvSpPr>
            <a:spLocks noGrp="1"/>
          </p:cNvSpPr>
          <p:nvPr>
            <p:ph type="body" sz="quarter" idx="13"/>
          </p:nvPr>
        </p:nvSpPr>
        <p:spPr/>
        <p:txBody>
          <a:bodyPr/>
          <a:lstStyle/>
          <a:p>
            <a:r>
              <a:rPr lang="pt-BR" dirty="0" smtClean="0"/>
              <a:t>Renata Souza</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smtClean="0"/>
              <a:t>3. Série Específica (Categórica)</a:t>
            </a:r>
            <a:endParaRPr lang="pt-BR" dirty="0"/>
          </a:p>
        </p:txBody>
      </p:sp>
      <p:sp>
        <p:nvSpPr>
          <p:cNvPr id="17411" name="Espaço Reservado para Conteúdo 2"/>
          <p:cNvSpPr>
            <a:spLocks noGrp="1"/>
          </p:cNvSpPr>
          <p:nvPr>
            <p:ph idx="1"/>
          </p:nvPr>
        </p:nvSpPr>
        <p:spPr/>
        <p:txBody>
          <a:bodyPr/>
          <a:lstStyle/>
          <a:p>
            <a:pPr marL="0" indent="0">
              <a:buNone/>
            </a:pPr>
            <a:r>
              <a:rPr lang="pt-BR" dirty="0" smtClean="0"/>
              <a:t>O caráter variável é  apenas o fato ou a espécie.</a:t>
            </a:r>
          </a:p>
          <a:p>
            <a:pPr>
              <a:buFont typeface="Wingdings 2" pitchFamily="18" charset="2"/>
              <a:buNone/>
            </a:pPr>
            <a:endParaRPr lang="pt-BR" dirty="0" smtClean="0"/>
          </a:p>
          <a:p>
            <a:pPr>
              <a:buFont typeface="Wingdings 2" pitchFamily="18" charset="2"/>
              <a:buNone/>
            </a:pPr>
            <a:endParaRPr lang="pt-BR" dirty="0" smtClean="0"/>
          </a:p>
        </p:txBody>
      </p:sp>
      <p:graphicFrame>
        <p:nvGraphicFramePr>
          <p:cNvPr id="4" name="Espaço Reservado para Conteúdo 3"/>
          <p:cNvGraphicFramePr>
            <a:graphicFrameLocks/>
          </p:cNvGraphicFramePr>
          <p:nvPr>
            <p:extLst>
              <p:ext uri="{D42A27DB-BD31-4B8C-83A1-F6EECF244321}">
                <p14:modId xmlns:p14="http://schemas.microsoft.com/office/powerpoint/2010/main" val="2626201186"/>
              </p:ext>
            </p:extLst>
          </p:nvPr>
        </p:nvGraphicFramePr>
        <p:xfrm>
          <a:off x="2177514" y="3571875"/>
          <a:ext cx="4788972" cy="1828800"/>
        </p:xfrm>
        <a:graphic>
          <a:graphicData uri="http://schemas.openxmlformats.org/drawingml/2006/table">
            <a:tbl>
              <a:tblPr firstRow="1" lastRow="1" bandRow="1">
                <a:tableStyleId>{93296810-A885-4BE3-A3E7-6D5BEEA58F35}</a:tableStyleId>
              </a:tblPr>
              <a:tblGrid>
                <a:gridCol w="2394486"/>
                <a:gridCol w="2394486"/>
              </a:tblGrid>
              <a:tr h="317265">
                <a:tc>
                  <a:txBody>
                    <a:bodyPr/>
                    <a:lstStyle/>
                    <a:p>
                      <a:r>
                        <a:rPr lang="pt-BR" dirty="0" smtClean="0"/>
                        <a:t>Time</a:t>
                      </a:r>
                      <a:endParaRPr lang="pt-BR" dirty="0"/>
                    </a:p>
                  </a:txBody>
                  <a:tcPr/>
                </a:tc>
                <a:tc>
                  <a:txBody>
                    <a:bodyPr/>
                    <a:lstStyle/>
                    <a:p>
                      <a:r>
                        <a:rPr lang="pt-BR" dirty="0" smtClean="0"/>
                        <a:t>Número</a:t>
                      </a:r>
                      <a:endParaRPr lang="pt-BR" dirty="0"/>
                    </a:p>
                  </a:txBody>
                  <a:tcPr/>
                </a:tc>
              </a:tr>
              <a:tr h="317265">
                <a:tc>
                  <a:txBody>
                    <a:bodyPr/>
                    <a:lstStyle/>
                    <a:p>
                      <a:r>
                        <a:rPr lang="pt-BR" dirty="0" smtClean="0"/>
                        <a:t>Sport</a:t>
                      </a:r>
                      <a:endParaRPr lang="pt-BR" dirty="0"/>
                    </a:p>
                  </a:txBody>
                  <a:tcPr/>
                </a:tc>
                <a:tc>
                  <a:txBody>
                    <a:bodyPr/>
                    <a:lstStyle/>
                    <a:p>
                      <a:r>
                        <a:rPr lang="pt-BR" dirty="0" smtClean="0"/>
                        <a:t>37</a:t>
                      </a:r>
                      <a:endParaRPr lang="pt-BR" dirty="0"/>
                    </a:p>
                  </a:txBody>
                  <a:tcPr/>
                </a:tc>
              </a:tr>
              <a:tr h="317265">
                <a:tc>
                  <a:txBody>
                    <a:bodyPr/>
                    <a:lstStyle/>
                    <a:p>
                      <a:r>
                        <a:rPr lang="pt-BR" dirty="0" smtClean="0"/>
                        <a:t>Náutico</a:t>
                      </a:r>
                      <a:endParaRPr lang="pt-BR" dirty="0"/>
                    </a:p>
                  </a:txBody>
                  <a:tcPr/>
                </a:tc>
                <a:tc>
                  <a:txBody>
                    <a:bodyPr/>
                    <a:lstStyle/>
                    <a:p>
                      <a:r>
                        <a:rPr lang="pt-BR" dirty="0" smtClean="0"/>
                        <a:t>21</a:t>
                      </a:r>
                      <a:endParaRPr lang="pt-BR" dirty="0"/>
                    </a:p>
                  </a:txBody>
                  <a:tcPr/>
                </a:tc>
              </a:tr>
              <a:tr h="317265">
                <a:tc>
                  <a:txBody>
                    <a:bodyPr/>
                    <a:lstStyle/>
                    <a:p>
                      <a:r>
                        <a:rPr lang="pt-BR" dirty="0" smtClean="0"/>
                        <a:t>Santa Cruz</a:t>
                      </a:r>
                      <a:endParaRPr lang="pt-BR" dirty="0"/>
                    </a:p>
                  </a:txBody>
                  <a:tcPr/>
                </a:tc>
                <a:tc>
                  <a:txBody>
                    <a:bodyPr/>
                    <a:lstStyle/>
                    <a:p>
                      <a:r>
                        <a:rPr lang="pt-BR" dirty="0" smtClean="0"/>
                        <a:t>24</a:t>
                      </a:r>
                      <a:endParaRPr lang="pt-BR" dirty="0"/>
                    </a:p>
                  </a:txBody>
                  <a:tcPr/>
                </a:tc>
              </a:tr>
              <a:tr h="317265">
                <a:tc>
                  <a:txBody>
                    <a:bodyPr/>
                    <a:lstStyle/>
                    <a:p>
                      <a:r>
                        <a:rPr lang="pt-BR" dirty="0" smtClean="0"/>
                        <a:t>Total</a:t>
                      </a:r>
                      <a:endParaRPr lang="pt-BR" dirty="0"/>
                    </a:p>
                  </a:txBody>
                  <a:tcPr/>
                </a:tc>
                <a:tc>
                  <a:txBody>
                    <a:bodyPr/>
                    <a:lstStyle/>
                    <a:p>
                      <a:r>
                        <a:rPr lang="pt-BR" dirty="0" smtClean="0"/>
                        <a:t>82</a:t>
                      </a:r>
                      <a:endParaRPr lang="pt-BR" dirty="0"/>
                    </a:p>
                  </a:txBody>
                  <a:tcPr/>
                </a:tc>
              </a:tr>
            </a:tbl>
          </a:graphicData>
        </a:graphic>
      </p:graphicFrame>
      <p:sp>
        <p:nvSpPr>
          <p:cNvPr id="7" name="CaixaDeTexto 6"/>
          <p:cNvSpPr txBox="1"/>
          <p:nvPr/>
        </p:nvSpPr>
        <p:spPr>
          <a:xfrm>
            <a:off x="3214688" y="3071813"/>
            <a:ext cx="3143250" cy="357187"/>
          </a:xfrm>
          <a:prstGeom prst="rect">
            <a:avLst/>
          </a:prstGeom>
        </p:spPr>
        <p:txBody>
          <a:bodyPr lIns="182880" tIns="0"/>
          <a:lstStyle/>
          <a:p>
            <a:pPr marL="36576" algn="r" fontAlgn="auto">
              <a:lnSpc>
                <a:spcPct val="150000"/>
              </a:lnSpc>
              <a:spcBef>
                <a:spcPts val="0"/>
              </a:spcBef>
              <a:spcAft>
                <a:spcPts val="0"/>
              </a:spcAft>
              <a:buClr>
                <a:schemeClr val="accent1"/>
              </a:buClr>
              <a:buSzPct val="80000"/>
              <a:buFont typeface="Wingdings 2"/>
              <a:buNone/>
              <a:defRPr/>
            </a:pPr>
            <a:endParaRPr lang="pt-BR" sz="1600" b="1" dirty="0">
              <a:solidFill>
                <a:schemeClr val="bg2">
                  <a:shade val="25000"/>
                </a:schemeClr>
              </a:solidFill>
              <a:latin typeface="+mn-lt"/>
              <a:cs typeface="+mn-cs"/>
            </a:endParaRPr>
          </a:p>
        </p:txBody>
      </p:sp>
      <p:sp>
        <p:nvSpPr>
          <p:cNvPr id="8" name="CaixaDeTexto 7"/>
          <p:cNvSpPr txBox="1"/>
          <p:nvPr/>
        </p:nvSpPr>
        <p:spPr>
          <a:xfrm>
            <a:off x="1071563" y="2428875"/>
            <a:ext cx="7000875" cy="857250"/>
          </a:xfrm>
          <a:prstGeom prst="rect">
            <a:avLst/>
          </a:prstGeom>
        </p:spPr>
        <p:txBody>
          <a:bodyPr lIns="182880" tIns="0"/>
          <a:lstStyle/>
          <a:p>
            <a:pPr marL="36576" algn="ctr" fontAlgn="auto">
              <a:lnSpc>
                <a:spcPct val="150000"/>
              </a:lnSpc>
              <a:spcBef>
                <a:spcPts val="0"/>
              </a:spcBef>
              <a:spcAft>
                <a:spcPts val="0"/>
              </a:spcAft>
              <a:buClr>
                <a:schemeClr val="accent1"/>
              </a:buClr>
              <a:buSzPct val="80000"/>
              <a:buFont typeface="Wingdings 2"/>
              <a:buNone/>
              <a:defRPr/>
            </a:pPr>
            <a:r>
              <a:rPr lang="pt-BR" sz="1600" b="1" dirty="0">
                <a:solidFill>
                  <a:schemeClr val="bg2">
                    <a:shade val="25000"/>
                  </a:schemeClr>
                </a:solidFill>
                <a:latin typeface="+mn-lt"/>
                <a:cs typeface="+mn-cs"/>
              </a:rPr>
              <a:t>Número de títulos pernambucanos conquistados pelos principais times de Pernambuco</a:t>
            </a:r>
          </a:p>
        </p:txBody>
      </p:sp>
      <p:sp>
        <p:nvSpPr>
          <p:cNvPr id="9" name="CaixaDeTexto 8"/>
          <p:cNvSpPr txBox="1"/>
          <p:nvPr/>
        </p:nvSpPr>
        <p:spPr>
          <a:xfrm>
            <a:off x="2321719" y="5572125"/>
            <a:ext cx="4500563" cy="428625"/>
          </a:xfrm>
          <a:prstGeom prst="rect">
            <a:avLst/>
          </a:prstGeom>
        </p:spPr>
        <p:txBody>
          <a:bodyPr lIns="182880" tIns="0"/>
          <a:lstStyle/>
          <a:p>
            <a:pPr marL="36576" algn="ctr" fontAlgn="auto">
              <a:lnSpc>
                <a:spcPct val="150000"/>
              </a:lnSpc>
              <a:spcBef>
                <a:spcPts val="0"/>
              </a:spcBef>
              <a:spcAft>
                <a:spcPts val="0"/>
              </a:spcAft>
              <a:buClr>
                <a:schemeClr val="accent1"/>
              </a:buClr>
              <a:buSzPct val="80000"/>
              <a:buFont typeface="Wingdings 2"/>
              <a:buNone/>
              <a:defRPr/>
            </a:pPr>
            <a:r>
              <a:rPr lang="pt-BR" sz="1600" b="1" dirty="0">
                <a:solidFill>
                  <a:schemeClr val="bg2">
                    <a:shade val="25000"/>
                  </a:schemeClr>
                </a:solidFill>
                <a:latin typeface="+mn-lt"/>
                <a:cs typeface="+mn-cs"/>
              </a:rPr>
              <a:t>Fonte: FPF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smtClean="0"/>
              <a:t>4. Distribuições de Freqüências</a:t>
            </a:r>
            <a:endParaRPr lang="pt-BR" dirty="0"/>
          </a:p>
        </p:txBody>
      </p:sp>
      <p:sp>
        <p:nvSpPr>
          <p:cNvPr id="18435" name="Espaço Reservado para Conteúdo 2"/>
          <p:cNvSpPr>
            <a:spLocks noGrp="1"/>
          </p:cNvSpPr>
          <p:nvPr>
            <p:ph idx="1"/>
          </p:nvPr>
        </p:nvSpPr>
        <p:spPr>
          <a:xfrm>
            <a:off x="428625" y="1285875"/>
            <a:ext cx="8183563" cy="4857750"/>
          </a:xfrm>
        </p:spPr>
        <p:txBody>
          <a:bodyPr/>
          <a:lstStyle/>
          <a:p>
            <a:pPr marL="0" indent="0">
              <a:lnSpc>
                <a:spcPct val="150000"/>
              </a:lnSpc>
              <a:buNone/>
            </a:pPr>
            <a:r>
              <a:rPr lang="pt-BR" sz="2000" dirty="0" smtClean="0"/>
              <a:t>Tabela onde os valores da variável não aparecem individualmente, mas agrupados em classes.</a:t>
            </a:r>
          </a:p>
        </p:txBody>
      </p:sp>
      <p:graphicFrame>
        <p:nvGraphicFramePr>
          <p:cNvPr id="17441" name="Group 33"/>
          <p:cNvGraphicFramePr>
            <a:graphicFrameLocks noGrp="1"/>
          </p:cNvGraphicFramePr>
          <p:nvPr>
            <p:extLst>
              <p:ext uri="{D42A27DB-BD31-4B8C-83A1-F6EECF244321}">
                <p14:modId xmlns:p14="http://schemas.microsoft.com/office/powerpoint/2010/main" val="3526110557"/>
              </p:ext>
            </p:extLst>
          </p:nvPr>
        </p:nvGraphicFramePr>
        <p:xfrm>
          <a:off x="2214563" y="3286125"/>
          <a:ext cx="4789487" cy="2560320"/>
        </p:xfrm>
        <a:graphic>
          <a:graphicData uri="http://schemas.openxmlformats.org/drawingml/2006/table">
            <a:tbl>
              <a:tblPr firstRow="1" lastRow="1" bandRow="1">
                <a:tableStyleId>{93296810-A885-4BE3-A3E7-6D5BEEA58F35}</a:tableStyleId>
              </a:tblPr>
              <a:tblGrid>
                <a:gridCol w="2393950"/>
                <a:gridCol w="2395537"/>
              </a:tblGrid>
              <a:tr h="31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Notas </a:t>
                      </a:r>
                      <a:endParaRPr kumimoji="0" lang="pt-BR" sz="1800" b="1" i="0" u="none" strike="noStrike" cap="none" normalizeH="0" baseline="0" dirty="0" smtClean="0">
                        <a:ln>
                          <a:noFill/>
                        </a:ln>
                        <a:solidFill>
                          <a:srgbClr val="FFFFFF"/>
                        </a:solidFill>
                        <a:effectLst/>
                        <a:latin typeface="+mn-lt"/>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Número de Alunos</a:t>
                      </a:r>
                      <a:endParaRPr kumimoji="0" lang="pt-BR" sz="1800" b="1" i="0" u="none" strike="noStrike" cap="none" normalizeH="0" baseline="0" dirty="0" smtClean="0">
                        <a:ln>
                          <a:noFill/>
                        </a:ln>
                        <a:solidFill>
                          <a:srgbClr val="FFFFFF"/>
                        </a:solidFill>
                        <a:effectLst/>
                        <a:latin typeface="+mn-lt"/>
                        <a:cs typeface="Arial" charset="0"/>
                      </a:endParaRPr>
                    </a:p>
                  </a:txBody>
                  <a:tcPr horzOverflow="overflow"/>
                </a:tc>
              </a:tr>
              <a:tr h="31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 0  |-- 20</a:t>
                      </a:r>
                      <a:endParaRPr kumimoji="0" lang="pt-BR" sz="1800" b="0" i="0" u="none" strike="noStrike" cap="none" normalizeH="0" baseline="0" dirty="0" smtClean="0">
                        <a:ln>
                          <a:noFill/>
                        </a:ln>
                        <a:solidFill>
                          <a:srgbClr val="000000"/>
                        </a:solidFill>
                        <a:effectLst/>
                        <a:latin typeface="+mn-lt"/>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2</a:t>
                      </a:r>
                      <a:endParaRPr kumimoji="0" lang="pt-BR" sz="1800" b="0" i="0" u="none" strike="noStrike" cap="none" normalizeH="0" baseline="0" dirty="0" smtClean="0">
                        <a:ln>
                          <a:noFill/>
                        </a:ln>
                        <a:solidFill>
                          <a:srgbClr val="000000"/>
                        </a:solidFill>
                        <a:effectLst/>
                        <a:latin typeface="+mn-lt"/>
                        <a:cs typeface="Arial" charset="0"/>
                      </a:endParaRPr>
                    </a:p>
                  </a:txBody>
                  <a:tcPr horzOverflow="overflow"/>
                </a:tc>
              </a:tr>
              <a:tr h="31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 20 |--  40</a:t>
                      </a:r>
                      <a:endParaRPr kumimoji="0" lang="pt-BR" sz="1800" b="0" i="0" u="none" strike="noStrike" cap="none" normalizeH="0" baseline="0" dirty="0" smtClean="0">
                        <a:ln>
                          <a:noFill/>
                        </a:ln>
                        <a:solidFill>
                          <a:srgbClr val="000000"/>
                        </a:solidFill>
                        <a:effectLst/>
                        <a:latin typeface="+mn-lt"/>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7</a:t>
                      </a:r>
                      <a:endParaRPr kumimoji="0" lang="pt-BR" sz="1800" b="0" i="0" u="none" strike="noStrike" cap="none" normalizeH="0" baseline="0" dirty="0" smtClean="0">
                        <a:ln>
                          <a:noFill/>
                        </a:ln>
                        <a:solidFill>
                          <a:srgbClr val="000000"/>
                        </a:solidFill>
                        <a:effectLst/>
                        <a:latin typeface="+mn-lt"/>
                        <a:cs typeface="Arial" charset="0"/>
                      </a:endParaRPr>
                    </a:p>
                  </a:txBody>
                  <a:tcPr horzOverflow="overflow"/>
                </a:tc>
              </a:tr>
              <a:tr h="31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 40 |--  60</a:t>
                      </a:r>
                      <a:endParaRPr kumimoji="0" lang="pt-BR" sz="1800" b="0" i="0" u="none" strike="noStrike" cap="none" normalizeH="0" baseline="0" dirty="0" smtClean="0">
                        <a:ln>
                          <a:noFill/>
                        </a:ln>
                        <a:solidFill>
                          <a:srgbClr val="000000"/>
                        </a:solidFill>
                        <a:effectLst/>
                        <a:latin typeface="+mn-lt"/>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23</a:t>
                      </a:r>
                      <a:endParaRPr kumimoji="0" lang="pt-BR" sz="1800" b="0" i="0" u="none" strike="noStrike" cap="none" normalizeH="0" baseline="0" dirty="0" smtClean="0">
                        <a:ln>
                          <a:noFill/>
                        </a:ln>
                        <a:solidFill>
                          <a:srgbClr val="000000"/>
                        </a:solidFill>
                        <a:effectLst/>
                        <a:latin typeface="+mn-lt"/>
                        <a:cs typeface="Arial" charset="0"/>
                      </a:endParaRPr>
                    </a:p>
                  </a:txBody>
                  <a:tcPr horzOverflow="overflow"/>
                </a:tc>
              </a:tr>
              <a:tr h="31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60  |--  80</a:t>
                      </a:r>
                      <a:endParaRPr kumimoji="0" lang="pt-BR" sz="1800" b="0" i="0" u="none" strike="noStrike" cap="none" normalizeH="0" baseline="0" dirty="0" smtClean="0">
                        <a:ln>
                          <a:noFill/>
                        </a:ln>
                        <a:solidFill>
                          <a:srgbClr val="000000"/>
                        </a:solidFill>
                        <a:effectLst/>
                        <a:latin typeface="+mn-lt"/>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16</a:t>
                      </a:r>
                      <a:endParaRPr kumimoji="0" lang="pt-BR" sz="1800" b="0" i="0" u="none" strike="noStrike" cap="none" normalizeH="0" baseline="0" dirty="0" smtClean="0">
                        <a:ln>
                          <a:noFill/>
                        </a:ln>
                        <a:solidFill>
                          <a:srgbClr val="000000"/>
                        </a:solidFill>
                        <a:effectLst/>
                        <a:latin typeface="+mn-lt"/>
                        <a:cs typeface="Arial" charset="0"/>
                      </a:endParaRPr>
                    </a:p>
                  </a:txBody>
                  <a:tcPr horzOverflow="overflow"/>
                </a:tc>
              </a:tr>
              <a:tr h="31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80  |-- 100</a:t>
                      </a:r>
                      <a:endParaRPr kumimoji="0" lang="pt-BR" sz="1800" b="0" i="0" u="none" strike="noStrike" cap="none" normalizeH="0" baseline="0" dirty="0" smtClean="0">
                        <a:ln>
                          <a:noFill/>
                        </a:ln>
                        <a:solidFill>
                          <a:srgbClr val="000000"/>
                        </a:solidFill>
                        <a:effectLst/>
                        <a:latin typeface="+mn-lt"/>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3</a:t>
                      </a:r>
                      <a:endParaRPr kumimoji="0" lang="pt-BR" sz="1800" b="0" i="0" u="none" strike="noStrike" cap="none" normalizeH="0" baseline="0" dirty="0" smtClean="0">
                        <a:ln>
                          <a:noFill/>
                        </a:ln>
                        <a:solidFill>
                          <a:srgbClr val="000000"/>
                        </a:solidFill>
                        <a:effectLst/>
                        <a:latin typeface="+mn-lt"/>
                        <a:cs typeface="Arial" charset="0"/>
                      </a:endParaRPr>
                    </a:p>
                  </a:txBody>
                  <a:tcPr horzOverflow="overflow"/>
                </a:tc>
              </a:tr>
              <a:tr h="31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Total</a:t>
                      </a:r>
                      <a:endParaRPr kumimoji="0" lang="pt-BR" sz="1800" b="0" i="0" u="none" strike="noStrike" cap="none" normalizeH="0" baseline="0" dirty="0" smtClean="0">
                        <a:ln>
                          <a:noFill/>
                        </a:ln>
                        <a:solidFill>
                          <a:srgbClr val="000000"/>
                        </a:solidFill>
                        <a:effectLst/>
                        <a:latin typeface="+mn-lt"/>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51</a:t>
                      </a:r>
                      <a:endParaRPr kumimoji="0" lang="pt-BR" sz="1800" b="0" i="0" u="none" strike="noStrike" cap="none" normalizeH="0" baseline="0" dirty="0" smtClean="0">
                        <a:ln>
                          <a:noFill/>
                        </a:ln>
                        <a:solidFill>
                          <a:srgbClr val="000000"/>
                        </a:solidFill>
                        <a:effectLst/>
                        <a:latin typeface="+mn-lt"/>
                        <a:cs typeface="Arial" charset="0"/>
                      </a:endParaRPr>
                    </a:p>
                  </a:txBody>
                  <a:tcPr horzOverflow="overflow"/>
                </a:tc>
              </a:tr>
            </a:tbl>
          </a:graphicData>
        </a:graphic>
      </p:graphicFrame>
      <p:sp>
        <p:nvSpPr>
          <p:cNvPr id="5" name="CaixaDeTexto 4"/>
          <p:cNvSpPr txBox="1"/>
          <p:nvPr/>
        </p:nvSpPr>
        <p:spPr>
          <a:xfrm>
            <a:off x="1785938" y="2786063"/>
            <a:ext cx="5500687" cy="642937"/>
          </a:xfrm>
          <a:prstGeom prst="rect">
            <a:avLst/>
          </a:prstGeom>
        </p:spPr>
        <p:txBody>
          <a:bodyPr lIns="182880" tIns="0"/>
          <a:lstStyle/>
          <a:p>
            <a:pPr marL="36576" algn="ctr" fontAlgn="auto">
              <a:lnSpc>
                <a:spcPct val="150000"/>
              </a:lnSpc>
              <a:spcBef>
                <a:spcPts val="0"/>
              </a:spcBef>
              <a:spcAft>
                <a:spcPts val="0"/>
              </a:spcAft>
              <a:buClr>
                <a:schemeClr val="accent1"/>
              </a:buClr>
              <a:buSzPct val="80000"/>
              <a:buFont typeface="Wingdings 2"/>
              <a:buNone/>
              <a:defRPr/>
            </a:pPr>
            <a:r>
              <a:rPr lang="pt-BR" sz="1600" b="1" dirty="0">
                <a:solidFill>
                  <a:schemeClr val="bg2">
                    <a:shade val="25000"/>
                  </a:schemeClr>
                </a:solidFill>
                <a:latin typeface="+mn-lt"/>
                <a:cs typeface="+mn-cs"/>
              </a:rPr>
              <a:t>Notas dos alunos do 2º período de Estatística em 2008</a:t>
            </a:r>
          </a:p>
        </p:txBody>
      </p:sp>
      <p:sp>
        <p:nvSpPr>
          <p:cNvPr id="6" name="CaixaDeTexto 5"/>
          <p:cNvSpPr txBox="1"/>
          <p:nvPr/>
        </p:nvSpPr>
        <p:spPr>
          <a:xfrm>
            <a:off x="2928938" y="5857875"/>
            <a:ext cx="3357562" cy="428625"/>
          </a:xfrm>
          <a:prstGeom prst="rect">
            <a:avLst/>
          </a:prstGeom>
        </p:spPr>
        <p:txBody>
          <a:bodyPr lIns="182880" tIns="0"/>
          <a:lstStyle/>
          <a:p>
            <a:pPr marL="36576" algn="ctr" fontAlgn="auto">
              <a:lnSpc>
                <a:spcPct val="150000"/>
              </a:lnSpc>
              <a:spcBef>
                <a:spcPts val="0"/>
              </a:spcBef>
              <a:spcAft>
                <a:spcPts val="0"/>
              </a:spcAft>
              <a:buClr>
                <a:schemeClr val="accent1"/>
              </a:buClr>
              <a:buSzPct val="80000"/>
              <a:buFont typeface="Wingdings 2"/>
              <a:buNone/>
              <a:defRPr/>
            </a:pPr>
            <a:r>
              <a:rPr lang="pt-BR" sz="1600" b="1" dirty="0">
                <a:solidFill>
                  <a:schemeClr val="bg2">
                    <a:shade val="25000"/>
                  </a:schemeClr>
                </a:solidFill>
                <a:latin typeface="+mn-lt"/>
                <a:cs typeface="+mn-cs"/>
              </a:rPr>
              <a:t>Fonte: SIG@ </a:t>
            </a:r>
          </a:p>
        </p:txBody>
      </p:sp>
      <p:sp>
        <p:nvSpPr>
          <p:cNvPr id="18464" name="Line 34"/>
          <p:cNvSpPr>
            <a:spLocks noChangeShapeType="1"/>
          </p:cNvSpPr>
          <p:nvPr/>
        </p:nvSpPr>
        <p:spPr bwMode="auto">
          <a:xfrm flipH="1" flipV="1">
            <a:off x="1835150" y="3500438"/>
            <a:ext cx="504825" cy="288925"/>
          </a:xfrm>
          <a:prstGeom prst="line">
            <a:avLst/>
          </a:prstGeom>
          <a:noFill/>
          <a:ln w="9525">
            <a:solidFill>
              <a:schemeClr val="tx1"/>
            </a:solidFill>
            <a:round/>
            <a:headEnd/>
            <a:tailEnd type="triangle" w="med" len="med"/>
          </a:ln>
        </p:spPr>
        <p:txBody>
          <a:bodyPr/>
          <a:lstStyle/>
          <a:p>
            <a:endParaRPr lang="pt-BR" dirty="0"/>
          </a:p>
        </p:txBody>
      </p:sp>
      <p:sp>
        <p:nvSpPr>
          <p:cNvPr id="18465" name="Text Box 35"/>
          <p:cNvSpPr txBox="1">
            <a:spLocks noChangeArrowheads="1"/>
          </p:cNvSpPr>
          <p:nvPr/>
        </p:nvSpPr>
        <p:spPr bwMode="auto">
          <a:xfrm>
            <a:off x="539552" y="3286125"/>
            <a:ext cx="1512888" cy="1006475"/>
          </a:xfrm>
          <a:prstGeom prst="rect">
            <a:avLst/>
          </a:prstGeom>
          <a:noFill/>
          <a:ln w="9525">
            <a:noFill/>
            <a:miter lim="800000"/>
            <a:headEnd/>
            <a:tailEnd/>
          </a:ln>
        </p:spPr>
        <p:txBody>
          <a:bodyPr>
            <a:spAutoFit/>
          </a:bodyPr>
          <a:lstStyle/>
          <a:p>
            <a:pPr>
              <a:spcBef>
                <a:spcPct val="50000"/>
              </a:spcBef>
            </a:pPr>
            <a:r>
              <a:rPr lang="pt-BR" sz="2000" dirty="0">
                <a:latin typeface="+mn-lt"/>
              </a:rPr>
              <a:t>Intervalo: equivalente a [0;20[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smtClean="0"/>
              <a:t>População e Amostra</a:t>
            </a:r>
            <a:endParaRPr lang="pt-BR" dirty="0"/>
          </a:p>
        </p:txBody>
      </p:sp>
      <p:sp>
        <p:nvSpPr>
          <p:cNvPr id="19459" name="Espaço Reservado para Conteúdo 2"/>
          <p:cNvSpPr>
            <a:spLocks noGrp="1"/>
          </p:cNvSpPr>
          <p:nvPr>
            <p:ph idx="1"/>
          </p:nvPr>
        </p:nvSpPr>
        <p:spPr/>
        <p:txBody>
          <a:bodyPr>
            <a:normAutofit lnSpcReduction="10000"/>
          </a:bodyPr>
          <a:lstStyle/>
          <a:p>
            <a:pPr algn="just">
              <a:lnSpc>
                <a:spcPct val="150000"/>
              </a:lnSpc>
              <a:buClr>
                <a:schemeClr val="accent6">
                  <a:lumMod val="50000"/>
                </a:schemeClr>
              </a:buClr>
            </a:pPr>
            <a:r>
              <a:rPr lang="pt-BR" sz="2400" b="1" dirty="0" smtClean="0">
                <a:solidFill>
                  <a:schemeClr val="accent6">
                    <a:lumMod val="50000"/>
                  </a:schemeClr>
                </a:solidFill>
              </a:rPr>
              <a:t>População</a:t>
            </a:r>
            <a:endParaRPr lang="pt-BR" sz="2400" dirty="0" smtClean="0">
              <a:solidFill>
                <a:schemeClr val="accent6">
                  <a:lumMod val="50000"/>
                </a:schemeClr>
              </a:solidFill>
            </a:endParaRPr>
          </a:p>
          <a:p>
            <a:pPr marL="282575" lvl="1" indent="0" algn="just">
              <a:lnSpc>
                <a:spcPct val="150000"/>
              </a:lnSpc>
              <a:buNone/>
            </a:pPr>
            <a:r>
              <a:rPr lang="pt-BR" sz="2000" dirty="0" smtClean="0"/>
              <a:t>Conjunto de elementos que têm, em comum, determinada característica. As populações podem ser finitas ou infinitas. Além disso existem populações que, embora finitas, são consideradas infinitas para qualquer finalidade prática.</a:t>
            </a:r>
          </a:p>
          <a:p>
            <a:pPr algn="just">
              <a:lnSpc>
                <a:spcPct val="150000"/>
              </a:lnSpc>
            </a:pPr>
            <a:endParaRPr lang="pt-BR" sz="2400" dirty="0" smtClean="0"/>
          </a:p>
          <a:p>
            <a:pPr algn="just">
              <a:lnSpc>
                <a:spcPct val="150000"/>
              </a:lnSpc>
              <a:buClr>
                <a:schemeClr val="accent6">
                  <a:lumMod val="50000"/>
                </a:schemeClr>
              </a:buClr>
            </a:pPr>
            <a:r>
              <a:rPr lang="pt-BR" sz="2400" b="1" dirty="0" smtClean="0">
                <a:solidFill>
                  <a:schemeClr val="accent6">
                    <a:lumMod val="50000"/>
                  </a:schemeClr>
                </a:solidFill>
              </a:rPr>
              <a:t>Amostra</a:t>
            </a:r>
          </a:p>
          <a:p>
            <a:pPr marL="282575" lvl="1" indent="0" algn="just">
              <a:lnSpc>
                <a:spcPct val="150000"/>
              </a:lnSpc>
              <a:buNone/>
            </a:pPr>
            <a:r>
              <a:rPr lang="pt-BR" sz="2000" dirty="0" smtClean="0"/>
              <a:t>Qualquer conjunto de elementos retirado da população, desde que esse conjunto seja não vazio e tenha um menor número de elementos que a população.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smtClean="0"/>
              <a:t>Esquema</a:t>
            </a:r>
            <a:endParaRPr lang="pt-BR" dirty="0"/>
          </a:p>
        </p:txBody>
      </p:sp>
      <p:sp>
        <p:nvSpPr>
          <p:cNvPr id="20483" name="Espaço Reservado para Conteúdo 2"/>
          <p:cNvSpPr>
            <a:spLocks noGrp="1"/>
          </p:cNvSpPr>
          <p:nvPr>
            <p:ph idx="1"/>
          </p:nvPr>
        </p:nvSpPr>
        <p:spPr/>
        <p:txBody>
          <a:bodyPr/>
          <a:lstStyle/>
          <a:p>
            <a:pPr>
              <a:buFont typeface="Wingdings 2" pitchFamily="18" charset="2"/>
              <a:buNone/>
            </a:pPr>
            <a:r>
              <a:rPr lang="pt-BR" dirty="0" smtClean="0"/>
              <a:t> </a:t>
            </a:r>
          </a:p>
        </p:txBody>
      </p:sp>
      <p:sp>
        <p:nvSpPr>
          <p:cNvPr id="4" name="Elipse 3"/>
          <p:cNvSpPr/>
          <p:nvPr/>
        </p:nvSpPr>
        <p:spPr>
          <a:xfrm>
            <a:off x="857250" y="1928813"/>
            <a:ext cx="4643438" cy="40005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pt-BR" dirty="0"/>
          </a:p>
        </p:txBody>
      </p:sp>
      <p:sp>
        <p:nvSpPr>
          <p:cNvPr id="5" name="Elipse 4"/>
          <p:cNvSpPr/>
          <p:nvPr/>
        </p:nvSpPr>
        <p:spPr>
          <a:xfrm>
            <a:off x="2071688" y="4143375"/>
            <a:ext cx="2214562" cy="1500188"/>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pt-BR" dirty="0"/>
              <a:t>Amostra</a:t>
            </a:r>
          </a:p>
        </p:txBody>
      </p:sp>
      <p:sp>
        <p:nvSpPr>
          <p:cNvPr id="6" name="CaixaDeTexto 5"/>
          <p:cNvSpPr txBox="1"/>
          <p:nvPr/>
        </p:nvSpPr>
        <p:spPr>
          <a:xfrm>
            <a:off x="2071688" y="2571750"/>
            <a:ext cx="2643187" cy="642938"/>
          </a:xfrm>
          <a:prstGeom prst="rect">
            <a:avLst/>
          </a:prstGeom>
        </p:spPr>
        <p:txBody>
          <a:bodyPr lIns="182880" tIns="0"/>
          <a:lstStyle/>
          <a:p>
            <a:pPr marL="36576" algn="ctr" fontAlgn="auto">
              <a:lnSpc>
                <a:spcPct val="150000"/>
              </a:lnSpc>
              <a:spcBef>
                <a:spcPts val="0"/>
              </a:spcBef>
              <a:spcAft>
                <a:spcPts val="0"/>
              </a:spcAft>
              <a:buClr>
                <a:schemeClr val="accent1"/>
              </a:buClr>
              <a:buSzPct val="80000"/>
              <a:buFont typeface="Wingdings 2"/>
              <a:buNone/>
              <a:defRPr/>
            </a:pPr>
            <a:r>
              <a:rPr lang="pt-BR" b="1" dirty="0">
                <a:solidFill>
                  <a:schemeClr val="bg1"/>
                </a:solidFill>
                <a:latin typeface="+mn-lt"/>
                <a:cs typeface="+mn-cs"/>
              </a:rPr>
              <a:t>População</a:t>
            </a:r>
          </a:p>
        </p:txBody>
      </p:sp>
      <p:cxnSp>
        <p:nvCxnSpPr>
          <p:cNvPr id="8" name="Conector de seta reta 7"/>
          <p:cNvCxnSpPr/>
          <p:nvPr/>
        </p:nvCxnSpPr>
        <p:spPr>
          <a:xfrm flipV="1">
            <a:off x="4071938" y="2780928"/>
            <a:ext cx="1482328" cy="20053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CaixaDeTexto 8"/>
          <p:cNvSpPr txBox="1"/>
          <p:nvPr/>
        </p:nvSpPr>
        <p:spPr>
          <a:xfrm>
            <a:off x="5357813" y="1357313"/>
            <a:ext cx="3357562" cy="1571625"/>
          </a:xfrm>
          <a:prstGeom prst="rect">
            <a:avLst/>
          </a:prstGeom>
        </p:spPr>
        <p:txBody>
          <a:bodyPr lIns="182880" tIns="0"/>
          <a:lstStyle/>
          <a:p>
            <a:pPr marL="36576" fontAlgn="auto">
              <a:lnSpc>
                <a:spcPct val="150000"/>
              </a:lnSpc>
              <a:spcBef>
                <a:spcPts val="0"/>
              </a:spcBef>
              <a:spcAft>
                <a:spcPts val="0"/>
              </a:spcAft>
              <a:buClr>
                <a:schemeClr val="accent1"/>
              </a:buClr>
              <a:buSzPct val="80000"/>
              <a:buFont typeface="Wingdings 2"/>
              <a:buNone/>
              <a:defRPr/>
            </a:pPr>
            <a:r>
              <a:rPr lang="pt-BR" sz="1600" b="1" dirty="0">
                <a:latin typeface="+mn-lt"/>
                <a:cs typeface="+mn-cs"/>
              </a:rPr>
              <a:t>Inferências Estatísticas: </a:t>
            </a:r>
            <a:r>
              <a:rPr lang="pt-BR" sz="1600" b="1" dirty="0">
                <a:solidFill>
                  <a:schemeClr val="bg2">
                    <a:shade val="25000"/>
                  </a:schemeClr>
                </a:solidFill>
                <a:latin typeface="+mn-lt"/>
                <a:cs typeface="+mn-cs"/>
              </a:rPr>
              <a:t>Estimação de quantidades, Exploração dos resultados, Testes de Hipóteses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smtClean="0"/>
              <a:t>População e Amostra</a:t>
            </a:r>
            <a:endParaRPr lang="pt-BR" dirty="0"/>
          </a:p>
        </p:txBody>
      </p:sp>
      <p:sp>
        <p:nvSpPr>
          <p:cNvPr id="21507" name="Espaço Reservado para Conteúdo 2"/>
          <p:cNvSpPr>
            <a:spLocks noGrp="1"/>
          </p:cNvSpPr>
          <p:nvPr>
            <p:ph idx="1"/>
          </p:nvPr>
        </p:nvSpPr>
        <p:spPr/>
        <p:txBody>
          <a:bodyPr>
            <a:normAutofit fontScale="85000" lnSpcReduction="10000"/>
          </a:bodyPr>
          <a:lstStyle/>
          <a:p>
            <a:pPr algn="just">
              <a:lnSpc>
                <a:spcPct val="150000"/>
              </a:lnSpc>
            </a:pPr>
            <a:r>
              <a:rPr lang="pt-BR" sz="2400" dirty="0" smtClean="0"/>
              <a:t>A seleção da amostra pode ser feita e diversas maneiras dependentes entre outros fatores, do grau de conhecimento que temos da população e de recursos disponíveis.</a:t>
            </a:r>
          </a:p>
          <a:p>
            <a:pPr algn="just">
              <a:lnSpc>
                <a:spcPct val="150000"/>
              </a:lnSpc>
            </a:pPr>
            <a:endParaRPr lang="pt-BR" sz="2400" dirty="0" smtClean="0"/>
          </a:p>
          <a:p>
            <a:pPr algn="just">
              <a:lnSpc>
                <a:spcPct val="150000"/>
              </a:lnSpc>
            </a:pPr>
            <a:r>
              <a:rPr lang="pt-BR" sz="2400" dirty="0" smtClean="0"/>
              <a:t>A ideia é que amostra tenta fornecer um subconjunto de valores o mais parecido possível com a população que lhe dá origem.</a:t>
            </a:r>
          </a:p>
          <a:p>
            <a:pPr algn="just">
              <a:lnSpc>
                <a:spcPct val="150000"/>
              </a:lnSpc>
            </a:pPr>
            <a:endParaRPr lang="pt-BR" sz="2400" dirty="0" smtClean="0"/>
          </a:p>
          <a:p>
            <a:pPr algn="just">
              <a:lnSpc>
                <a:spcPct val="150000"/>
              </a:lnSpc>
            </a:pPr>
            <a:r>
              <a:rPr lang="pt-BR" sz="2400" dirty="0" smtClean="0"/>
              <a:t>A amostragem mais usada é a casual simples, em que selecionamos ao acaso, com ou sem reposição, os itens da população que farão parte da amostra.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sp>
        <p:nvSpPr>
          <p:cNvPr id="22531" name="Espaço Reservado para Conteúdo 2"/>
          <p:cNvSpPr>
            <a:spLocks noGrp="1"/>
          </p:cNvSpPr>
          <p:nvPr>
            <p:ph idx="1"/>
          </p:nvPr>
        </p:nvSpPr>
        <p:spPr/>
        <p:txBody>
          <a:bodyPr/>
          <a:lstStyle/>
          <a:p>
            <a:pPr marL="0" indent="0">
              <a:lnSpc>
                <a:spcPct val="150000"/>
              </a:lnSpc>
              <a:buNone/>
            </a:pPr>
            <a:r>
              <a:rPr lang="pt-BR" dirty="0" smtClean="0"/>
              <a:t>Uma fração de fumantes preferem a marca de cigarros “Fumacê”. Aqueles que foram entrevistados constituem uma amostra representativa de todos os fumantes (que apesar de numericamente ser uma população finita, pode ser considerada infinita para efeitos práticos) .</a:t>
            </a:r>
          </a:p>
          <a:p>
            <a:pPr>
              <a:lnSpc>
                <a:spcPct val="150000"/>
              </a:lnSpc>
            </a:pPr>
            <a:endParaRPr lang="pt-BR"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Exemplos de tipos de Amostragem</a:t>
            </a:r>
            <a:endParaRPr lang="pt-BR" dirty="0"/>
          </a:p>
        </p:txBody>
      </p:sp>
      <p:sp>
        <p:nvSpPr>
          <p:cNvPr id="23555" name="Espaço Reservado para Conteúdo 2"/>
          <p:cNvSpPr>
            <a:spLocks noGrp="1"/>
          </p:cNvSpPr>
          <p:nvPr>
            <p:ph idx="1"/>
          </p:nvPr>
        </p:nvSpPr>
        <p:spPr/>
        <p:txBody>
          <a:bodyPr>
            <a:normAutofit lnSpcReduction="10000"/>
          </a:bodyPr>
          <a:lstStyle/>
          <a:p>
            <a:pPr marL="514350" indent="-514350">
              <a:lnSpc>
                <a:spcPct val="150000"/>
              </a:lnSpc>
              <a:buFont typeface="+mj-lt"/>
              <a:buAutoNum type="arabicPeriod"/>
            </a:pPr>
            <a:r>
              <a:rPr lang="pt-BR" dirty="0" smtClean="0"/>
              <a:t>Amostragem Aleatória:</a:t>
            </a:r>
          </a:p>
          <a:p>
            <a:pPr marL="347663" lvl="1" indent="0">
              <a:lnSpc>
                <a:spcPct val="150000"/>
              </a:lnSpc>
              <a:buNone/>
            </a:pPr>
            <a:r>
              <a:rPr lang="pt-BR" dirty="0" smtClean="0"/>
              <a:t>Cada elemento da amostra é retirado aleatoriamente de toda a população (com ou sem reposição). Assim, cada possível amostra tem a mesma probabilidade de ser recolhida.</a:t>
            </a:r>
          </a:p>
          <a:p>
            <a:pPr marL="585788" lvl="2" indent="0">
              <a:lnSpc>
                <a:spcPct val="150000"/>
              </a:lnSpc>
              <a:buNone/>
            </a:pPr>
            <a:endParaRPr lang="pt-BR" dirty="0" smtClean="0"/>
          </a:p>
          <a:p>
            <a:pPr marL="585788" lvl="2" indent="0">
              <a:lnSpc>
                <a:spcPct val="150000"/>
              </a:lnSpc>
              <a:buNone/>
            </a:pPr>
            <a:r>
              <a:rPr lang="pt-BR" dirty="0" smtClean="0"/>
              <a:t>Ex.: Um professor deseja oferecer prêmios (5 livros) aos seus alunos em número de 35 e resolve apelar para um sorteio.		</a:t>
            </a:r>
          </a:p>
          <a:p>
            <a:pPr>
              <a:lnSpc>
                <a:spcPct val="150000"/>
              </a:lnSpc>
            </a:pPr>
            <a:endParaRPr lang="pt-BR"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Exemplos de tipos de Amostragem</a:t>
            </a:r>
            <a:endParaRPr lang="pt-BR" dirty="0"/>
          </a:p>
        </p:txBody>
      </p:sp>
      <mc:AlternateContent xmlns:mc="http://schemas.openxmlformats.org/markup-compatibility/2006" xmlns:a14="http://schemas.microsoft.com/office/drawing/2010/main">
        <mc:Choice Requires="a14">
          <p:sp>
            <p:nvSpPr>
              <p:cNvPr id="24579" name="Espaço Reservado para Conteúdo 2"/>
              <p:cNvSpPr>
                <a:spLocks noGrp="1"/>
              </p:cNvSpPr>
              <p:nvPr>
                <p:ph idx="1"/>
              </p:nvPr>
            </p:nvSpPr>
            <p:spPr/>
            <p:txBody>
              <a:bodyPr>
                <a:normAutofit fontScale="92500"/>
              </a:bodyPr>
              <a:lstStyle/>
              <a:p>
                <a:pPr marL="514350" indent="-514350">
                  <a:lnSpc>
                    <a:spcPct val="160000"/>
                  </a:lnSpc>
                  <a:buFont typeface="+mj-lt"/>
                  <a:buAutoNum type="arabicPeriod" startAt="2"/>
                </a:pPr>
                <a:r>
                  <a:rPr lang="pt-BR" dirty="0" smtClean="0"/>
                  <a:t>Amostragem Estratificada:</a:t>
                </a:r>
              </a:p>
              <a:p>
                <a:pPr marL="282575" lvl="1" indent="0">
                  <a:lnSpc>
                    <a:spcPct val="160000"/>
                  </a:lnSpc>
                  <a:buNone/>
                </a:pPr>
                <a:r>
                  <a:rPr lang="pt-BR" dirty="0" smtClean="0"/>
                  <a:t>Subdividir a população em pelo menos dois grupos distintos que partilham alguma característica e, em seguida, recolher uma amostra de cada um dos grupos (ou estratos).</a:t>
                </a:r>
              </a:p>
              <a:p>
                <a:pPr marL="520700" lvl="2" indent="0">
                  <a:lnSpc>
                    <a:spcPct val="160000"/>
                  </a:lnSpc>
                  <a:buNone/>
                </a:pPr>
                <a:endParaRPr lang="pt-BR" dirty="0" smtClean="0"/>
              </a:p>
              <a:p>
                <a:pPr marL="520700" lvl="2" indent="0">
                  <a:lnSpc>
                    <a:spcPct val="160000"/>
                  </a:lnSpc>
                  <a:buNone/>
                </a:pPr>
                <a:r>
                  <a:rPr lang="pt-BR" dirty="0" smtClean="0"/>
                  <a:t>Ex.: A turma tem 13 alunos e 23 alunas.</a:t>
                </a:r>
              </a:p>
              <a:p>
                <a:pPr marL="758825" lvl="3" indent="0">
                  <a:lnSpc>
                    <a:spcPct val="160000"/>
                  </a:lnSpc>
                  <a:buNone/>
                </a:pPr>
                <a:r>
                  <a:rPr lang="pt-BR" dirty="0" smtClean="0"/>
                  <a:t>A amostra é </a:t>
                </a:r>
                <a14:m>
                  <m:oMath xmlns:m="http://schemas.openxmlformats.org/officeDocument/2006/math">
                    <m:f>
                      <m:fPr>
                        <m:ctrlPr>
                          <a:rPr lang="pt-BR" b="0" i="1" smtClean="0">
                            <a:latin typeface="Cambria Math"/>
                          </a:rPr>
                        </m:ctrlPr>
                      </m:fPr>
                      <m:num>
                        <m:r>
                          <a:rPr lang="pt-BR" b="0" i="1" smtClean="0">
                            <a:latin typeface="Cambria Math"/>
                          </a:rPr>
                          <m:t>5</m:t>
                        </m:r>
                      </m:num>
                      <m:den>
                        <m:r>
                          <a:rPr lang="pt-BR" b="0" i="1" smtClean="0">
                            <a:latin typeface="Cambria Math"/>
                          </a:rPr>
                          <m:t>35</m:t>
                        </m:r>
                      </m:den>
                    </m:f>
                    <m:r>
                      <a:rPr lang="pt-BR" b="0" i="1" smtClean="0">
                        <a:latin typeface="Cambria Math"/>
                      </a:rPr>
                      <m:t>=</m:t>
                    </m:r>
                    <m:f>
                      <m:fPr>
                        <m:ctrlPr>
                          <a:rPr lang="pt-BR" b="0" i="1" smtClean="0">
                            <a:latin typeface="Cambria Math"/>
                          </a:rPr>
                        </m:ctrlPr>
                      </m:fPr>
                      <m:num>
                        <m:r>
                          <a:rPr lang="pt-BR" b="0" i="1" smtClean="0">
                            <a:latin typeface="Cambria Math"/>
                          </a:rPr>
                          <m:t>1</m:t>
                        </m:r>
                      </m:num>
                      <m:den>
                        <m:r>
                          <a:rPr lang="pt-BR" b="0" i="1" smtClean="0">
                            <a:latin typeface="Cambria Math"/>
                          </a:rPr>
                          <m:t>7</m:t>
                        </m:r>
                      </m:den>
                    </m:f>
                  </m:oMath>
                </a14:m>
                <a:endParaRPr lang="pt-BR" dirty="0" smtClean="0"/>
              </a:p>
              <a:p>
                <a:pPr marL="758825" lvl="3" indent="0">
                  <a:lnSpc>
                    <a:spcPct val="160000"/>
                  </a:lnSpc>
                  <a:buNone/>
                </a:pPr>
                <a:r>
                  <a:rPr lang="pt-BR" dirty="0" smtClean="0"/>
                  <a:t>(1/7) de 13 = 1,86 ≈ 2      (1/7) de 23 = 3,14 ≈ 3</a:t>
                </a:r>
              </a:p>
              <a:p>
                <a:pPr>
                  <a:lnSpc>
                    <a:spcPct val="160000"/>
                  </a:lnSpc>
                </a:pPr>
                <a:endParaRPr lang="pt-BR" dirty="0" smtClean="0"/>
              </a:p>
            </p:txBody>
          </p:sp>
        </mc:Choice>
        <mc:Fallback xmlns="">
          <p:sp>
            <p:nvSpPr>
              <p:cNvPr id="24579" name="Espaço Reservado para Conteúdo 2"/>
              <p:cNvSpPr>
                <a:spLocks noGrp="1" noRot="1" noChangeAspect="1" noMove="1" noResize="1" noEditPoints="1" noAdjustHandles="1" noChangeArrowheads="1" noChangeShapeType="1" noTextEdit="1"/>
              </p:cNvSpPr>
              <p:nvPr>
                <p:ph idx="1"/>
              </p:nvPr>
            </p:nvSpPr>
            <p:spPr>
              <a:blipFill rotWithShape="1">
                <a:blip r:embed="rId2"/>
                <a:stretch>
                  <a:fillRect r="-74"/>
                </a:stretch>
              </a:blipFill>
            </p:spPr>
            <p:txBody>
              <a:bodyPr/>
              <a:lstStyle/>
              <a:p>
                <a:r>
                  <a:rPr lang="pt-BR">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Exemplos de tipos de Amostragem</a:t>
            </a:r>
            <a:endParaRPr lang="pt-BR" dirty="0"/>
          </a:p>
        </p:txBody>
      </p:sp>
      <p:sp>
        <p:nvSpPr>
          <p:cNvPr id="25603" name="Espaço Reservado para Conteúdo 2"/>
          <p:cNvSpPr>
            <a:spLocks noGrp="1"/>
          </p:cNvSpPr>
          <p:nvPr>
            <p:ph idx="1"/>
          </p:nvPr>
        </p:nvSpPr>
        <p:spPr/>
        <p:txBody>
          <a:bodyPr>
            <a:normAutofit lnSpcReduction="10000"/>
          </a:bodyPr>
          <a:lstStyle/>
          <a:p>
            <a:pPr marL="514350" indent="-514350">
              <a:lnSpc>
                <a:spcPct val="150000"/>
              </a:lnSpc>
              <a:buFont typeface="+mj-lt"/>
              <a:buAutoNum type="arabicPeriod" startAt="3"/>
            </a:pPr>
            <a:r>
              <a:rPr lang="pt-BR" dirty="0" smtClean="0"/>
              <a:t>Amostragem Sistemática:</a:t>
            </a:r>
          </a:p>
          <a:p>
            <a:pPr marL="347663" lvl="1" indent="0">
              <a:lnSpc>
                <a:spcPct val="150000"/>
              </a:lnSpc>
              <a:buNone/>
            </a:pPr>
            <a:r>
              <a:rPr lang="pt-BR" dirty="0" smtClean="0"/>
              <a:t>Quando os elementos da população se apresentam ordenados e a retirada dos elementos da amostra é feita periodicamente, temos uma amostragem sistemática.</a:t>
            </a:r>
          </a:p>
          <a:p>
            <a:pPr marL="585788" lvl="2" indent="0">
              <a:lnSpc>
                <a:spcPct val="150000"/>
              </a:lnSpc>
              <a:buNone/>
            </a:pPr>
            <a:endParaRPr lang="pt-BR" dirty="0"/>
          </a:p>
          <a:p>
            <a:pPr marL="585788" lvl="2" indent="0">
              <a:lnSpc>
                <a:spcPct val="150000"/>
              </a:lnSpc>
              <a:buNone/>
            </a:pPr>
            <a:r>
              <a:rPr lang="pt-BR" dirty="0" smtClean="0"/>
              <a:t>Ex.: Sorteia-se um número x (0 &lt; x &lt; 50) e faz r = 50/5 = 10 para encontrar qual dos cinco alunos, numerados de 0 a 4,  vão apresentar o trabalho.</a:t>
            </a:r>
          </a:p>
          <a:p>
            <a:pPr>
              <a:lnSpc>
                <a:spcPct val="150000"/>
              </a:lnSpc>
            </a:pPr>
            <a:endParaRPr lang="pt-BR"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Variável</a:t>
            </a:r>
            <a:endParaRPr lang="pt-BR" dirty="0"/>
          </a:p>
        </p:txBody>
      </p:sp>
      <p:sp>
        <p:nvSpPr>
          <p:cNvPr id="26627" name="Espaço Reservado para Conteúdo 2"/>
          <p:cNvSpPr>
            <a:spLocks noGrp="1"/>
          </p:cNvSpPr>
          <p:nvPr>
            <p:ph idx="1"/>
          </p:nvPr>
        </p:nvSpPr>
        <p:spPr/>
        <p:txBody>
          <a:bodyPr/>
          <a:lstStyle/>
          <a:p>
            <a:pPr marL="0" indent="0">
              <a:buNone/>
            </a:pPr>
            <a:r>
              <a:rPr lang="pt-BR" sz="2000" dirty="0" smtClean="0"/>
              <a:t>Característica que pode ser observada (ou mensurada) nos elementos da população, devendo ter pelo menos um resultado para cada elemento observado.</a:t>
            </a:r>
          </a:p>
        </p:txBody>
      </p:sp>
      <p:graphicFrame>
        <p:nvGraphicFramePr>
          <p:cNvPr id="5" name="Diagrama 4"/>
          <p:cNvGraphicFramePr/>
          <p:nvPr>
            <p:extLst>
              <p:ext uri="{D42A27DB-BD31-4B8C-83A1-F6EECF244321}">
                <p14:modId xmlns:p14="http://schemas.microsoft.com/office/powerpoint/2010/main" val="2325820915"/>
              </p:ext>
            </p:extLst>
          </p:nvPr>
        </p:nvGraphicFramePr>
        <p:xfrm>
          <a:off x="1931876" y="2852936"/>
          <a:ext cx="5280248" cy="332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Conceitos Antigos de Estatística</a:t>
            </a:r>
            <a:endParaRPr lang="pt-BR" dirty="0"/>
          </a:p>
        </p:txBody>
      </p:sp>
      <p:sp>
        <p:nvSpPr>
          <p:cNvPr id="9219" name="Espaço Reservado para Conteúdo 2"/>
          <p:cNvSpPr>
            <a:spLocks noGrp="1"/>
          </p:cNvSpPr>
          <p:nvPr>
            <p:ph idx="1"/>
          </p:nvPr>
        </p:nvSpPr>
        <p:spPr/>
        <p:txBody>
          <a:bodyPr>
            <a:normAutofit fontScale="77500" lnSpcReduction="20000"/>
          </a:bodyPr>
          <a:lstStyle/>
          <a:p>
            <a:pPr marL="514350" indent="-514350">
              <a:lnSpc>
                <a:spcPct val="170000"/>
              </a:lnSpc>
              <a:buClr>
                <a:schemeClr val="accent6">
                  <a:lumMod val="50000"/>
                </a:schemeClr>
              </a:buClr>
              <a:buFont typeface="+mj-lt"/>
              <a:buAutoNum type="arabicParenR"/>
            </a:pPr>
            <a:r>
              <a:rPr lang="pt-BR" dirty="0" smtClean="0"/>
              <a:t>Simples contagem aritmética</a:t>
            </a:r>
          </a:p>
          <a:p>
            <a:pPr marL="282575" lvl="1" indent="0">
              <a:lnSpc>
                <a:spcPct val="170000"/>
              </a:lnSpc>
              <a:buNone/>
            </a:pPr>
            <a:r>
              <a:rPr lang="pt-BR" dirty="0" smtClean="0"/>
              <a:t>Exemplos: </a:t>
            </a:r>
          </a:p>
          <a:p>
            <a:pPr marL="863600" lvl="2" indent="-342900">
              <a:lnSpc>
                <a:spcPct val="170000"/>
              </a:lnSpc>
              <a:buClr>
                <a:schemeClr val="accent6"/>
              </a:buClr>
              <a:buFont typeface="Arial" pitchFamily="34" charset="0"/>
              <a:buChar char="•"/>
            </a:pPr>
            <a:r>
              <a:rPr lang="pt-BR" dirty="0" smtClean="0"/>
              <a:t>Estatística de asfaltos, mais de 2000 acidentes em seis meses no Estado do Rio de Janeiro.</a:t>
            </a:r>
          </a:p>
          <a:p>
            <a:pPr marL="863600" lvl="2" indent="-342900">
              <a:lnSpc>
                <a:spcPct val="170000"/>
              </a:lnSpc>
              <a:buClr>
                <a:schemeClr val="accent6"/>
              </a:buClr>
              <a:buFont typeface="Arial" pitchFamily="34" charset="0"/>
              <a:buChar char="•"/>
            </a:pPr>
            <a:r>
              <a:rPr lang="pt-BR" dirty="0" smtClean="0"/>
              <a:t>O Estado do Ceará tem 679 indústrias.</a:t>
            </a:r>
          </a:p>
          <a:p>
            <a:pPr marL="863600" lvl="2" indent="-342900">
              <a:lnSpc>
                <a:spcPct val="170000"/>
              </a:lnSpc>
              <a:buClr>
                <a:schemeClr val="accent6"/>
              </a:buClr>
              <a:buFont typeface="Arial" pitchFamily="34" charset="0"/>
              <a:buChar char="•"/>
            </a:pPr>
            <a:r>
              <a:rPr lang="pt-BR" dirty="0" smtClean="0"/>
              <a:t>A população do Brasil no ano de 2008 é de 183.987.291.</a:t>
            </a:r>
          </a:p>
          <a:p>
            <a:pPr marL="520700" lvl="2" indent="0">
              <a:lnSpc>
                <a:spcPct val="170000"/>
              </a:lnSpc>
              <a:buNone/>
            </a:pPr>
            <a:endParaRPr lang="pt-BR" dirty="0" smtClean="0"/>
          </a:p>
          <a:p>
            <a:pPr marL="514350" indent="-514350">
              <a:lnSpc>
                <a:spcPct val="170000"/>
              </a:lnSpc>
              <a:buClr>
                <a:schemeClr val="accent6">
                  <a:lumMod val="50000"/>
                </a:schemeClr>
              </a:buClr>
              <a:buFont typeface="+mj-lt"/>
              <a:buAutoNum type="arabicParenR"/>
            </a:pPr>
            <a:r>
              <a:rPr lang="pt-BR" dirty="0" smtClean="0"/>
              <a:t>Sinônimo de dados publicados oficialmente</a:t>
            </a:r>
          </a:p>
          <a:p>
            <a:pPr marL="625475" lvl="1" indent="-342900">
              <a:lnSpc>
                <a:spcPct val="170000"/>
              </a:lnSpc>
              <a:buClr>
                <a:schemeClr val="accent6"/>
              </a:buClr>
              <a:buFont typeface="Arial" pitchFamily="34" charset="0"/>
              <a:buChar char="•"/>
            </a:pPr>
            <a:r>
              <a:rPr lang="pt-BR" dirty="0" smtClean="0"/>
              <a:t>Publicações tais como: Anuário Estatístico do Brasil, Revista</a:t>
            </a:r>
          </a:p>
          <a:p>
            <a:pPr marL="625475" lvl="1" indent="-342900">
              <a:lnSpc>
                <a:spcPct val="170000"/>
              </a:lnSpc>
              <a:buClr>
                <a:schemeClr val="accent6"/>
              </a:buClr>
              <a:buFont typeface="Arial" pitchFamily="34" charset="0"/>
              <a:buChar char="•"/>
            </a:pPr>
            <a:r>
              <a:rPr lang="pt-BR" dirty="0" smtClean="0"/>
              <a:t>Brasileira de Estatística, IBGE, Boletim Estatístico.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Variável</a:t>
            </a:r>
          </a:p>
        </p:txBody>
      </p:sp>
      <p:sp>
        <p:nvSpPr>
          <p:cNvPr id="6" name="Espaço Reservado para Conteúdo 5"/>
          <p:cNvSpPr>
            <a:spLocks noGrp="1"/>
          </p:cNvSpPr>
          <p:nvPr>
            <p:ph idx="1"/>
          </p:nvPr>
        </p:nvSpPr>
        <p:spPr/>
        <p:txBody>
          <a:bodyPr>
            <a:normAutofit fontScale="92500" lnSpcReduction="20000"/>
          </a:bodyPr>
          <a:lstStyle/>
          <a:p>
            <a:pPr marL="0" indent="0">
              <a:lnSpc>
                <a:spcPct val="160000"/>
              </a:lnSpc>
              <a:buNone/>
            </a:pPr>
            <a:r>
              <a:rPr lang="pt-BR" b="1" dirty="0" smtClean="0">
                <a:solidFill>
                  <a:schemeClr val="accent6">
                    <a:lumMod val="50000"/>
                  </a:schemeClr>
                </a:solidFill>
              </a:rPr>
              <a:t>1. Qualitativa</a:t>
            </a:r>
            <a:r>
              <a:rPr lang="pt-BR" dirty="0" smtClean="0"/>
              <a:t>: O resultado da variável é um atributo ou uma qualidade.</a:t>
            </a:r>
          </a:p>
          <a:p>
            <a:pPr marL="282575" lvl="1" indent="0">
              <a:lnSpc>
                <a:spcPct val="160000"/>
              </a:lnSpc>
              <a:buNone/>
            </a:pPr>
            <a:r>
              <a:rPr lang="pt-BR" b="1" dirty="0" smtClean="0">
                <a:solidFill>
                  <a:schemeClr val="accent6">
                    <a:lumMod val="50000"/>
                  </a:schemeClr>
                </a:solidFill>
              </a:rPr>
              <a:t>1.1. Qualitativa Ordinal</a:t>
            </a:r>
            <a:r>
              <a:rPr lang="pt-BR" dirty="0" smtClean="0"/>
              <a:t>: representam com uma ordenação natural. </a:t>
            </a:r>
          </a:p>
          <a:p>
            <a:pPr marL="520700" lvl="2" indent="0">
              <a:lnSpc>
                <a:spcPct val="160000"/>
              </a:lnSpc>
              <a:buNone/>
            </a:pPr>
            <a:r>
              <a:rPr lang="pt-BR" dirty="0" smtClean="0"/>
              <a:t>Ex.: Classe social: A- alta, C- média, D- baixa</a:t>
            </a:r>
          </a:p>
          <a:p>
            <a:pPr marL="520700" lvl="2" indent="0">
              <a:lnSpc>
                <a:spcPct val="160000"/>
              </a:lnSpc>
              <a:buNone/>
            </a:pPr>
            <a:r>
              <a:rPr lang="pt-BR" dirty="0" smtClean="0"/>
              <a:t>Escolaridade: 1- Primária, 2- Secundária, 3- Superior</a:t>
            </a:r>
          </a:p>
          <a:p>
            <a:pPr marL="282575" lvl="1" indent="0">
              <a:lnSpc>
                <a:spcPct val="160000"/>
              </a:lnSpc>
              <a:buNone/>
            </a:pPr>
            <a:r>
              <a:rPr lang="pt-BR" b="1" dirty="0" smtClean="0">
                <a:solidFill>
                  <a:schemeClr val="accent6">
                    <a:lumMod val="50000"/>
                  </a:schemeClr>
                </a:solidFill>
              </a:rPr>
              <a:t>1.2. Qualitativa Nominal</a:t>
            </a:r>
            <a:r>
              <a:rPr lang="pt-BR" dirty="0" smtClean="0"/>
              <a:t>: não existe ordenação dentre as categorias</a:t>
            </a:r>
          </a:p>
          <a:p>
            <a:pPr marL="520700" lvl="2" indent="0">
              <a:lnSpc>
                <a:spcPct val="160000"/>
              </a:lnSpc>
              <a:buNone/>
            </a:pPr>
            <a:r>
              <a:rPr lang="pt-BR" dirty="0" smtClean="0"/>
              <a:t>Ex.: sexo, cor dos olhos, fumante/não fumante, doente/sadio</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pt-BR" dirty="0" smtClean="0"/>
              <a:t>Variável</a:t>
            </a:r>
          </a:p>
        </p:txBody>
      </p:sp>
      <p:sp>
        <p:nvSpPr>
          <p:cNvPr id="29699" name="Rectangle 3"/>
          <p:cNvSpPr>
            <a:spLocks noGrp="1"/>
          </p:cNvSpPr>
          <p:nvPr>
            <p:ph idx="1"/>
          </p:nvPr>
        </p:nvSpPr>
        <p:spPr/>
        <p:txBody>
          <a:bodyPr/>
          <a:lstStyle/>
          <a:p>
            <a:pPr marL="0" indent="0">
              <a:lnSpc>
                <a:spcPct val="150000"/>
              </a:lnSpc>
              <a:buNone/>
            </a:pPr>
            <a:r>
              <a:rPr lang="pt-BR" b="1" dirty="0" smtClean="0">
                <a:solidFill>
                  <a:schemeClr val="accent6">
                    <a:lumMod val="50000"/>
                  </a:schemeClr>
                </a:solidFill>
              </a:rPr>
              <a:t>2. Quantitativa</a:t>
            </a:r>
            <a:r>
              <a:rPr lang="pt-BR" dirty="0" smtClean="0"/>
              <a:t>: O resultado é um número numa escala pré-determinada.</a:t>
            </a:r>
          </a:p>
          <a:p>
            <a:pPr marL="282575" lvl="1" indent="0">
              <a:lnSpc>
                <a:spcPct val="150000"/>
              </a:lnSpc>
              <a:buNone/>
            </a:pPr>
            <a:r>
              <a:rPr lang="pt-BR" b="1" dirty="0" smtClean="0">
                <a:solidFill>
                  <a:schemeClr val="accent6">
                    <a:lumMod val="50000"/>
                  </a:schemeClr>
                </a:solidFill>
              </a:rPr>
              <a:t>2.1 Discreta</a:t>
            </a:r>
            <a:r>
              <a:rPr lang="pt-BR" dirty="0" smtClean="0"/>
              <a:t>: Os resultados possíveis são números inteiros. Ex.: números de alunos.</a:t>
            </a:r>
          </a:p>
          <a:p>
            <a:pPr marL="282575" lvl="1" indent="0">
              <a:lnSpc>
                <a:spcPct val="150000"/>
              </a:lnSpc>
              <a:buNone/>
            </a:pPr>
            <a:r>
              <a:rPr lang="pt-BR" b="1" dirty="0" smtClean="0">
                <a:solidFill>
                  <a:schemeClr val="accent6">
                    <a:lumMod val="50000"/>
                  </a:schemeClr>
                </a:solidFill>
              </a:rPr>
              <a:t>2.2 Contínua</a:t>
            </a:r>
            <a:r>
              <a:rPr lang="pt-BR" dirty="0" smtClean="0"/>
              <a:t>: O resultado está em um intervalo dos números reais. </a:t>
            </a:r>
          </a:p>
          <a:p>
            <a:pPr marL="520700" lvl="2" indent="0">
              <a:lnSpc>
                <a:spcPct val="150000"/>
              </a:lnSpc>
              <a:buNone/>
            </a:pPr>
            <a:r>
              <a:rPr lang="pt-BR" dirty="0" smtClean="0"/>
              <a:t>Ex.: atraso de transmissão de bytes por uma rede de internet.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HistRuido"/>
          <p:cNvPicPr>
            <a:picLocks noChangeAspect="1" noChangeArrowheads="1"/>
          </p:cNvPicPr>
          <p:nvPr/>
        </p:nvPicPr>
        <p:blipFill>
          <a:blip r:embed="rId2"/>
          <a:srcRect/>
          <a:stretch>
            <a:fillRect/>
          </a:stretch>
        </p:blipFill>
        <p:spPr bwMode="auto">
          <a:xfrm>
            <a:off x="4428033" y="3212976"/>
            <a:ext cx="4320183" cy="2892425"/>
          </a:xfrm>
          <a:prstGeom prst="rect">
            <a:avLst/>
          </a:prstGeom>
          <a:noFill/>
          <a:ln w="9525">
            <a:noFill/>
            <a:miter lim="800000"/>
            <a:headEnd/>
            <a:tailEnd/>
          </a:ln>
        </p:spPr>
      </p:pic>
      <p:sp>
        <p:nvSpPr>
          <p:cNvPr id="30723" name="Rectangle 2"/>
          <p:cNvSpPr>
            <a:spLocks noGrp="1"/>
          </p:cNvSpPr>
          <p:nvPr>
            <p:ph type="title"/>
          </p:nvPr>
        </p:nvSpPr>
        <p:spPr/>
        <p:txBody>
          <a:bodyPr/>
          <a:lstStyle/>
          <a:p>
            <a:r>
              <a:rPr lang="pt-BR" dirty="0" smtClean="0"/>
              <a:t>Histogramas</a:t>
            </a:r>
          </a:p>
        </p:txBody>
      </p:sp>
      <p:sp>
        <p:nvSpPr>
          <p:cNvPr id="30724" name="Rectangle 3"/>
          <p:cNvSpPr>
            <a:spLocks noGrp="1"/>
          </p:cNvSpPr>
          <p:nvPr>
            <p:ph sz="half" idx="1"/>
          </p:nvPr>
        </p:nvSpPr>
        <p:spPr/>
        <p:txBody>
          <a:bodyPr>
            <a:normAutofit fontScale="85000" lnSpcReduction="20000"/>
          </a:bodyPr>
          <a:lstStyle/>
          <a:p>
            <a:pPr>
              <a:lnSpc>
                <a:spcPct val="150000"/>
              </a:lnSpc>
            </a:pPr>
            <a:r>
              <a:rPr lang="pt-BR" dirty="0" smtClean="0"/>
              <a:t>Representação gráfica de uma distribuição de frequências por meio de retângulos justapostos.</a:t>
            </a:r>
          </a:p>
          <a:p>
            <a:pPr>
              <a:lnSpc>
                <a:spcPct val="150000"/>
              </a:lnSpc>
            </a:pPr>
            <a:r>
              <a:rPr lang="pt-BR" dirty="0" smtClean="0"/>
              <a:t>A distribuição de frequência é o método mais útil para descrever resultados obtidos com respeito a uma variável. </a:t>
            </a:r>
          </a:p>
        </p:txBody>
      </p:sp>
      <p:sp>
        <p:nvSpPr>
          <p:cNvPr id="30725" name="Line 6"/>
          <p:cNvSpPr>
            <a:spLocks noChangeShapeType="1"/>
          </p:cNvSpPr>
          <p:nvPr/>
        </p:nvSpPr>
        <p:spPr bwMode="auto">
          <a:xfrm flipH="1" flipV="1">
            <a:off x="7560332" y="2775376"/>
            <a:ext cx="36004" cy="2525831"/>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pt-BR" dirty="0"/>
          </a:p>
        </p:txBody>
      </p:sp>
      <p:sp>
        <p:nvSpPr>
          <p:cNvPr id="30726" name="Text Box 7"/>
          <p:cNvSpPr txBox="1">
            <a:spLocks noChangeArrowheads="1"/>
          </p:cNvSpPr>
          <p:nvPr/>
        </p:nvSpPr>
        <p:spPr bwMode="auto">
          <a:xfrm>
            <a:off x="5652120" y="1451938"/>
            <a:ext cx="3240360" cy="1323439"/>
          </a:xfrm>
          <a:prstGeom prst="rect">
            <a:avLst/>
          </a:prstGeom>
          <a:noFill/>
          <a:ln w="9525">
            <a:noFill/>
            <a:miter lim="800000"/>
            <a:headEnd/>
            <a:tailEnd/>
          </a:ln>
        </p:spPr>
        <p:txBody>
          <a:bodyPr wrap="square">
            <a:spAutoFit/>
          </a:bodyPr>
          <a:lstStyle/>
          <a:p>
            <a:pPr algn="ctr">
              <a:spcBef>
                <a:spcPct val="50000"/>
              </a:spcBef>
            </a:pPr>
            <a:r>
              <a:rPr lang="pt-BR" sz="2000" dirty="0">
                <a:latin typeface="+mn-lt"/>
              </a:rPr>
              <a:t>Na amostra existem, aproximadamente,  20 elementos com amplitude de ruído igual a 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pt-BR" dirty="0" smtClean="0"/>
              <a:t>Distribuição de Frequência</a:t>
            </a:r>
          </a:p>
        </p:txBody>
      </p:sp>
      <p:sp>
        <p:nvSpPr>
          <p:cNvPr id="31747" name="Rectangle 3"/>
          <p:cNvSpPr>
            <a:spLocks noGrp="1"/>
          </p:cNvSpPr>
          <p:nvPr>
            <p:ph idx="1"/>
          </p:nvPr>
        </p:nvSpPr>
        <p:spPr/>
        <p:txBody>
          <a:bodyPr>
            <a:normAutofit fontScale="85000" lnSpcReduction="20000"/>
          </a:bodyPr>
          <a:lstStyle/>
          <a:p>
            <a:pPr marL="0" indent="0">
              <a:lnSpc>
                <a:spcPct val="150000"/>
              </a:lnSpc>
              <a:buNone/>
            </a:pPr>
            <a:r>
              <a:rPr lang="pt-BR" dirty="0" smtClean="0"/>
              <a:t>Tabela onde os valores da variável não aparecem individualmente, mas agrupados em classes.</a:t>
            </a:r>
          </a:p>
          <a:p>
            <a:pPr marL="282575" lvl="1" indent="0">
              <a:lnSpc>
                <a:spcPct val="150000"/>
              </a:lnSpc>
              <a:buNone/>
            </a:pPr>
            <a:endParaRPr lang="pt-BR" dirty="0" smtClean="0"/>
          </a:p>
          <a:p>
            <a:pPr marL="282575" lvl="1" indent="0">
              <a:lnSpc>
                <a:spcPct val="150000"/>
              </a:lnSpc>
              <a:buNone/>
            </a:pPr>
            <a:r>
              <a:rPr lang="pt-BR" dirty="0" smtClean="0"/>
              <a:t>Com </a:t>
            </a:r>
            <a:r>
              <a:rPr lang="pt-BR" i="1" dirty="0" smtClean="0"/>
              <a:t>muitos intervalos </a:t>
            </a:r>
            <a:r>
              <a:rPr lang="pt-BR" dirty="0" smtClean="0"/>
              <a:t>corremos o risco de não realçar os aspectos relevantes;</a:t>
            </a:r>
          </a:p>
          <a:p>
            <a:pPr marL="282575" lvl="1" indent="0">
              <a:lnSpc>
                <a:spcPct val="150000"/>
              </a:lnSpc>
              <a:buNone/>
            </a:pPr>
            <a:endParaRPr lang="pt-BR" dirty="0" smtClean="0"/>
          </a:p>
          <a:p>
            <a:pPr marL="282575" lvl="1" indent="0">
              <a:lnSpc>
                <a:spcPct val="150000"/>
              </a:lnSpc>
              <a:buNone/>
            </a:pPr>
            <a:r>
              <a:rPr lang="pt-BR" dirty="0" smtClean="0"/>
              <a:t>Mas com </a:t>
            </a:r>
            <a:r>
              <a:rPr lang="pt-BR" i="1" dirty="0" smtClean="0"/>
              <a:t>poucos intervalos</a:t>
            </a:r>
            <a:r>
              <a:rPr lang="pt-BR" dirty="0" smtClean="0"/>
              <a:t>, os grupos se tornam muito abrangentes, impedindo uma maior precisão;</a:t>
            </a:r>
          </a:p>
          <a:p>
            <a:pPr marL="282575" lvl="1" indent="0">
              <a:lnSpc>
                <a:spcPct val="150000"/>
              </a:lnSpc>
              <a:buNone/>
            </a:pPr>
            <a:endParaRPr lang="pt-BR" dirty="0" smtClean="0"/>
          </a:p>
          <a:p>
            <a:pPr marL="0" indent="0">
              <a:lnSpc>
                <a:spcPct val="150000"/>
              </a:lnSpc>
              <a:buNone/>
            </a:pPr>
            <a:r>
              <a:rPr lang="pt-BR" b="1" dirty="0" smtClean="0"/>
              <a:t>Importante</a:t>
            </a:r>
            <a:r>
              <a:rPr lang="pt-BR" dirty="0" smtClean="0"/>
              <a:t>: definir a amplitude dos intervalos.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pt-BR" dirty="0" smtClean="0"/>
              <a:t>Polígono de Frequências </a:t>
            </a:r>
          </a:p>
        </p:txBody>
      </p:sp>
      <p:sp>
        <p:nvSpPr>
          <p:cNvPr id="32771" name="Rectangle 3"/>
          <p:cNvSpPr>
            <a:spLocks noGrp="1"/>
          </p:cNvSpPr>
          <p:nvPr>
            <p:ph idx="1"/>
          </p:nvPr>
        </p:nvSpPr>
        <p:spPr/>
        <p:txBody>
          <a:bodyPr/>
          <a:lstStyle/>
          <a:p>
            <a:pPr marL="0" indent="0">
              <a:lnSpc>
                <a:spcPct val="150000"/>
              </a:lnSpc>
              <a:buNone/>
            </a:pPr>
            <a:r>
              <a:rPr lang="pt-BR" sz="1800" dirty="0" smtClean="0"/>
              <a:t>É um gráfico de linha, sendo as frequências os pontos médios dos intervalos das classes.</a:t>
            </a:r>
          </a:p>
        </p:txBody>
      </p:sp>
      <p:pic>
        <p:nvPicPr>
          <p:cNvPr id="32772" name="Picture 6" descr="8_57"/>
          <p:cNvPicPr>
            <a:picLocks noChangeAspect="1" noChangeArrowheads="1"/>
          </p:cNvPicPr>
          <p:nvPr/>
        </p:nvPicPr>
        <p:blipFill>
          <a:blip r:embed="rId2"/>
          <a:srcRect/>
          <a:stretch>
            <a:fillRect/>
          </a:stretch>
        </p:blipFill>
        <p:spPr bwMode="auto">
          <a:xfrm>
            <a:off x="2148682" y="2349500"/>
            <a:ext cx="4846637" cy="386715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4"/>
          <p:cNvSpPr>
            <a:spLocks noGrp="1"/>
          </p:cNvSpPr>
          <p:nvPr>
            <p:ph type="title"/>
          </p:nvPr>
        </p:nvSpPr>
        <p:spPr bwMode="auto">
          <a:noFill/>
        </p:spPr>
        <p:txBody>
          <a:bodyPr wrap="square" lIns="91440" tIns="45720" rIns="91440" bIns="45720" numCol="1" compatLnSpc="1">
            <a:prstTxWarp prst="textNoShape">
              <a:avLst/>
            </a:prstTxWarp>
          </a:bodyPr>
          <a:lstStyle/>
          <a:p>
            <a:r>
              <a:rPr lang="pt-BR" dirty="0" smtClean="0">
                <a:effectLst/>
              </a:rPr>
              <a:t>Polígono de Frequência Acumulada</a:t>
            </a:r>
          </a:p>
        </p:txBody>
      </p:sp>
      <p:sp>
        <p:nvSpPr>
          <p:cNvPr id="33795" name="Rectangle 3"/>
          <p:cNvSpPr>
            <a:spLocks noGrp="1"/>
          </p:cNvSpPr>
          <p:nvPr>
            <p:ph type="body" sz="half" idx="1"/>
          </p:nvPr>
        </p:nvSpPr>
        <p:spPr>
          <a:xfrm>
            <a:off x="500063" y="1285875"/>
            <a:ext cx="8104187" cy="5000625"/>
          </a:xfrm>
        </p:spPr>
        <p:txBody>
          <a:bodyPr/>
          <a:lstStyle/>
          <a:p>
            <a:pPr marL="0" indent="0">
              <a:lnSpc>
                <a:spcPct val="150000"/>
              </a:lnSpc>
              <a:buNone/>
            </a:pPr>
            <a:r>
              <a:rPr lang="pt-BR" sz="2000" dirty="0" smtClean="0"/>
              <a:t>Um ponto no gráfico representa a soma de todas as frequências das classes anteriores mais a que esse ponto corresponde.</a:t>
            </a:r>
          </a:p>
          <a:p>
            <a:pPr>
              <a:lnSpc>
                <a:spcPct val="150000"/>
              </a:lnSpc>
            </a:pPr>
            <a:endParaRPr lang="pt-BR" sz="2000" dirty="0" smtClean="0"/>
          </a:p>
        </p:txBody>
      </p:sp>
      <p:graphicFrame>
        <p:nvGraphicFramePr>
          <p:cNvPr id="47197" name="Group 93"/>
          <p:cNvGraphicFramePr>
            <a:graphicFrameLocks noGrp="1"/>
          </p:cNvGraphicFramePr>
          <p:nvPr>
            <p:ph sz="half" idx="2"/>
            <p:extLst>
              <p:ext uri="{D42A27DB-BD31-4B8C-83A1-F6EECF244321}">
                <p14:modId xmlns:p14="http://schemas.microsoft.com/office/powerpoint/2010/main" val="2144956872"/>
              </p:ext>
            </p:extLst>
          </p:nvPr>
        </p:nvGraphicFramePr>
        <p:xfrm>
          <a:off x="755576" y="2852936"/>
          <a:ext cx="2735535" cy="2809596"/>
        </p:xfrm>
        <a:graphic>
          <a:graphicData uri="http://schemas.openxmlformats.org/drawingml/2006/table">
            <a:tbl>
              <a:tblPr firstRow="1" lastRow="1" bandRow="1">
                <a:tableStyleId>{93296810-A885-4BE3-A3E7-6D5BEEA58F35}</a:tableStyleId>
              </a:tblPr>
              <a:tblGrid>
                <a:gridCol w="1368541"/>
                <a:gridCol w="1366994"/>
              </a:tblGrid>
              <a:tr h="5784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Notas </a:t>
                      </a:r>
                      <a:endParaRPr kumimoji="0" lang="pt-BR" sz="1600" b="1" i="0" u="none" strike="noStrike" cap="none" normalizeH="0" baseline="0" dirty="0" smtClean="0">
                        <a:ln>
                          <a:noFill/>
                        </a:ln>
                        <a:solidFill>
                          <a:srgbClr val="FFFFFF"/>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Nº de Alunos</a:t>
                      </a:r>
                      <a:endParaRPr kumimoji="0" lang="pt-BR" sz="1600" b="1" i="0" u="none" strike="noStrike" cap="none" normalizeH="0" baseline="0" dirty="0" smtClean="0">
                        <a:ln>
                          <a:noFill/>
                        </a:ln>
                        <a:solidFill>
                          <a:srgbClr val="FFFFFF"/>
                        </a:solidFill>
                        <a:effectLst/>
                        <a:latin typeface="Trebuchet MS" pitchFamily="34" charset="0"/>
                        <a:cs typeface="Arial" charset="0"/>
                      </a:endParaRPr>
                    </a:p>
                  </a:txBody>
                  <a:tcPr horzOverflow="overflow"/>
                </a:tc>
              </a:tr>
              <a:tr h="3733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 0  |-- 20</a:t>
                      </a:r>
                      <a:endParaRPr kumimoji="0" lang="pt-BR" sz="16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2</a:t>
                      </a:r>
                      <a:endParaRPr kumimoji="0" lang="pt-BR" sz="16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r h="3705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 20 |--  40</a:t>
                      </a:r>
                      <a:endParaRPr kumimoji="0" lang="pt-BR" sz="16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7</a:t>
                      </a:r>
                      <a:endParaRPr kumimoji="0" lang="pt-BR" sz="16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r h="3719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 40 |--  60</a:t>
                      </a:r>
                      <a:endParaRPr kumimoji="0" lang="pt-BR" sz="16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23</a:t>
                      </a:r>
                      <a:endParaRPr kumimoji="0" lang="pt-BR" sz="16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r h="3705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60  |--  80</a:t>
                      </a:r>
                      <a:endParaRPr kumimoji="0" lang="pt-BR" sz="16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16</a:t>
                      </a:r>
                      <a:endParaRPr kumimoji="0" lang="pt-BR" sz="16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r h="3719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80  |-- 100</a:t>
                      </a:r>
                      <a:endParaRPr kumimoji="0" lang="pt-BR" sz="16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3</a:t>
                      </a:r>
                      <a:endParaRPr kumimoji="0" lang="pt-BR" sz="16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r h="3719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Total</a:t>
                      </a:r>
                      <a:endParaRPr kumimoji="0" lang="pt-BR" sz="16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51</a:t>
                      </a:r>
                      <a:endParaRPr kumimoji="0" lang="pt-BR" sz="16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bl>
          </a:graphicData>
        </a:graphic>
      </p:graphicFrame>
      <p:pic>
        <p:nvPicPr>
          <p:cNvPr id="33822" name="Picture 94"/>
          <p:cNvPicPr>
            <a:picLocks noChangeAspect="1" noChangeArrowheads="1"/>
          </p:cNvPicPr>
          <p:nvPr/>
        </p:nvPicPr>
        <p:blipFill>
          <a:blip r:embed="rId2"/>
          <a:srcRect/>
          <a:stretch>
            <a:fillRect/>
          </a:stretch>
        </p:blipFill>
        <p:spPr bwMode="auto">
          <a:xfrm>
            <a:off x="3635375" y="2636838"/>
            <a:ext cx="4895850" cy="343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pt-BR" dirty="0" smtClean="0"/>
              <a:t>Gráficos</a:t>
            </a:r>
          </a:p>
        </p:txBody>
      </p:sp>
      <p:sp>
        <p:nvSpPr>
          <p:cNvPr id="34819" name="Rectangle 3"/>
          <p:cNvSpPr>
            <a:spLocks noGrp="1"/>
          </p:cNvSpPr>
          <p:nvPr>
            <p:ph idx="1"/>
          </p:nvPr>
        </p:nvSpPr>
        <p:spPr/>
        <p:txBody>
          <a:bodyPr>
            <a:normAutofit fontScale="85000" lnSpcReduction="20000"/>
          </a:bodyPr>
          <a:lstStyle/>
          <a:p>
            <a:pPr marL="0" indent="0">
              <a:lnSpc>
                <a:spcPct val="150000"/>
              </a:lnSpc>
              <a:buNone/>
            </a:pPr>
            <a:r>
              <a:rPr lang="pt-BR" dirty="0" smtClean="0"/>
              <a:t>Representam os resultados obtidos, permitindo chegar-se a conclusões sobre a evolução de fenômeno ou sobre como se relacionam os valores da série;</a:t>
            </a:r>
          </a:p>
          <a:p>
            <a:pPr>
              <a:lnSpc>
                <a:spcPct val="150000"/>
              </a:lnSpc>
            </a:pPr>
            <a:endParaRPr lang="pt-BR" dirty="0" smtClean="0"/>
          </a:p>
          <a:p>
            <a:pPr marL="0" indent="0">
              <a:lnSpc>
                <a:spcPct val="150000"/>
              </a:lnSpc>
              <a:buNone/>
            </a:pPr>
            <a:r>
              <a:rPr lang="pt-BR" dirty="0" smtClean="0"/>
              <a:t>Dependendo do critério de quem irá fazer o gráfico, as séries podem ser representadas por:</a:t>
            </a:r>
          </a:p>
          <a:p>
            <a:pPr marL="804863" lvl="1" indent="-457200">
              <a:lnSpc>
                <a:spcPct val="150000"/>
              </a:lnSpc>
              <a:buFont typeface="+mj-lt"/>
              <a:buAutoNum type="arabicPeriod"/>
            </a:pPr>
            <a:r>
              <a:rPr lang="pt-BR" dirty="0" smtClean="0"/>
              <a:t>Gráfico de Barras;</a:t>
            </a:r>
          </a:p>
          <a:p>
            <a:pPr marL="804863" lvl="1" indent="-457200">
              <a:lnSpc>
                <a:spcPct val="150000"/>
              </a:lnSpc>
              <a:buFont typeface="+mj-lt"/>
              <a:buAutoNum type="arabicPeriod"/>
            </a:pPr>
            <a:r>
              <a:rPr lang="pt-BR" dirty="0" smtClean="0"/>
              <a:t>Gráfico de Colunas;</a:t>
            </a:r>
          </a:p>
          <a:p>
            <a:pPr marL="804863" lvl="1" indent="-457200">
              <a:lnSpc>
                <a:spcPct val="150000"/>
              </a:lnSpc>
              <a:buFont typeface="+mj-lt"/>
              <a:buAutoNum type="arabicPeriod"/>
            </a:pPr>
            <a:r>
              <a:rPr lang="pt-BR" dirty="0" smtClean="0"/>
              <a:t>Gráfico de Setor;</a:t>
            </a:r>
          </a:p>
          <a:p>
            <a:pPr marL="804863" lvl="1" indent="-457200">
              <a:lnSpc>
                <a:spcPct val="150000"/>
              </a:lnSpc>
              <a:buFont typeface="+mj-lt"/>
              <a:buAutoNum type="arabicPeriod"/>
            </a:pPr>
            <a:r>
              <a:rPr lang="pt-BR" dirty="0" smtClean="0"/>
              <a:t>Gráfico de Hastes.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p:txBody>
          <a:bodyPr/>
          <a:lstStyle/>
          <a:p>
            <a:r>
              <a:rPr lang="pt-BR" dirty="0" smtClean="0"/>
              <a:t>1. Gráfico de Barras</a:t>
            </a:r>
          </a:p>
        </p:txBody>
      </p:sp>
      <p:sp>
        <p:nvSpPr>
          <p:cNvPr id="35844" name="Rectangle 3"/>
          <p:cNvSpPr>
            <a:spLocks noGrp="1"/>
          </p:cNvSpPr>
          <p:nvPr>
            <p:ph idx="1"/>
          </p:nvPr>
        </p:nvSpPr>
        <p:spPr/>
        <p:txBody>
          <a:bodyPr/>
          <a:lstStyle/>
          <a:p>
            <a:pPr marL="0" indent="0">
              <a:lnSpc>
                <a:spcPct val="150000"/>
              </a:lnSpc>
              <a:buNone/>
            </a:pPr>
            <a:r>
              <a:rPr lang="pt-BR" sz="1600" dirty="0" smtClean="0"/>
              <a:t>Representação gráfica da distribuição de frequência para variáveis Qualitativas;</a:t>
            </a:r>
          </a:p>
          <a:p>
            <a:pPr>
              <a:lnSpc>
                <a:spcPct val="150000"/>
              </a:lnSpc>
            </a:pPr>
            <a:endParaRPr lang="pt-BR" sz="1000" dirty="0" smtClean="0"/>
          </a:p>
          <a:p>
            <a:pPr marL="0" indent="0">
              <a:lnSpc>
                <a:spcPct val="150000"/>
              </a:lnSpc>
              <a:buNone/>
            </a:pPr>
            <a:r>
              <a:rPr lang="pt-BR" sz="1600" dirty="0" smtClean="0"/>
              <a:t>As barras são espaçadas,  possuem a mesma largura e são dispostas horizontalmente.</a:t>
            </a:r>
          </a:p>
        </p:txBody>
      </p:sp>
      <p:pic>
        <p:nvPicPr>
          <p:cNvPr id="35842" name="Picture 6"/>
          <p:cNvPicPr>
            <a:picLocks noChangeAspect="1" noChangeArrowheads="1"/>
          </p:cNvPicPr>
          <p:nvPr/>
        </p:nvPicPr>
        <p:blipFill>
          <a:blip r:embed="rId2"/>
          <a:srcRect/>
          <a:stretch>
            <a:fillRect/>
          </a:stretch>
        </p:blipFill>
        <p:spPr bwMode="auto">
          <a:xfrm>
            <a:off x="1987383" y="3436463"/>
            <a:ext cx="5169235" cy="2978745"/>
          </a:xfrm>
          <a:prstGeom prst="rect">
            <a:avLst/>
          </a:prstGeom>
          <a:noFill/>
          <a:ln w="9525">
            <a:noFill/>
            <a:miter lim="800000"/>
            <a:headEnd/>
            <a:tailEnd/>
          </a:ln>
        </p:spPr>
      </p:pic>
      <p:sp>
        <p:nvSpPr>
          <p:cNvPr id="35845" name="Text Box 7"/>
          <p:cNvSpPr txBox="1">
            <a:spLocks noChangeArrowheads="1"/>
          </p:cNvSpPr>
          <p:nvPr/>
        </p:nvSpPr>
        <p:spPr bwMode="auto">
          <a:xfrm>
            <a:off x="1871662" y="3068960"/>
            <a:ext cx="5400675" cy="396875"/>
          </a:xfrm>
          <a:prstGeom prst="rect">
            <a:avLst/>
          </a:prstGeom>
          <a:noFill/>
          <a:ln w="9525">
            <a:noFill/>
            <a:miter lim="800000"/>
            <a:headEnd/>
            <a:tailEnd/>
          </a:ln>
        </p:spPr>
        <p:txBody>
          <a:bodyPr>
            <a:spAutoFit/>
          </a:bodyPr>
          <a:lstStyle/>
          <a:p>
            <a:pPr algn="ctr">
              <a:spcBef>
                <a:spcPct val="50000"/>
              </a:spcBef>
            </a:pPr>
            <a:r>
              <a:rPr lang="pt-BR" sz="2000" dirty="0">
                <a:latin typeface="+mn-lt"/>
              </a:rPr>
              <a:t>Motivo de escolher a UFPE para estudar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pt-BR" dirty="0" smtClean="0"/>
              <a:t>2. Gráfico de Colunas</a:t>
            </a:r>
          </a:p>
        </p:txBody>
      </p:sp>
      <p:graphicFrame>
        <p:nvGraphicFramePr>
          <p:cNvPr id="4" name="Espaço Reservado para Gráfico 3"/>
          <p:cNvGraphicFramePr>
            <a:graphicFrameLocks noGrp="1"/>
          </p:cNvGraphicFramePr>
          <p:nvPr>
            <p:ph type="chart" idx="1"/>
            <p:extLst>
              <p:ext uri="{D42A27DB-BD31-4B8C-83A1-F6EECF244321}">
                <p14:modId xmlns:p14="http://schemas.microsoft.com/office/powerpoint/2010/main" val="1863952216"/>
              </p:ext>
            </p:extLst>
          </p:nvPr>
        </p:nvGraphicFramePr>
        <p:xfrm>
          <a:off x="500063" y="1285875"/>
          <a:ext cx="8183562" cy="50006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smtClean="0">
                <a:effectLst/>
              </a:rPr>
              <a:t>Gráfico de Colunas</a:t>
            </a:r>
            <a:endParaRPr lang="pt-BR" dirty="0"/>
          </a:p>
        </p:txBody>
      </p:sp>
      <p:pic>
        <p:nvPicPr>
          <p:cNvPr id="37891" name="Picture 2" descr="gráfico de barras">
            <a:hlinkClick r:id="rId2"/>
          </p:cNvPr>
          <p:cNvPicPr>
            <a:picLocks noChangeAspect="1" noChangeArrowheads="1"/>
          </p:cNvPicPr>
          <p:nvPr/>
        </p:nvPicPr>
        <p:blipFill>
          <a:blip r:embed="rId3"/>
          <a:srcRect/>
          <a:stretch>
            <a:fillRect/>
          </a:stretch>
        </p:blipFill>
        <p:spPr bwMode="auto">
          <a:xfrm>
            <a:off x="1892300" y="2857500"/>
            <a:ext cx="5465763" cy="3286125"/>
          </a:xfrm>
          <a:prstGeom prst="rect">
            <a:avLst/>
          </a:prstGeom>
          <a:noFill/>
          <a:ln w="9525">
            <a:noFill/>
            <a:miter lim="800000"/>
            <a:headEnd/>
            <a:tailEnd/>
          </a:ln>
        </p:spPr>
      </p:pic>
      <p:sp>
        <p:nvSpPr>
          <p:cNvPr id="5" name="CaixaDeTexto 4"/>
          <p:cNvSpPr txBox="1"/>
          <p:nvPr/>
        </p:nvSpPr>
        <p:spPr>
          <a:xfrm>
            <a:off x="500063" y="1285875"/>
            <a:ext cx="8143875" cy="1428750"/>
          </a:xfrm>
          <a:prstGeom prst="rect">
            <a:avLst/>
          </a:prstGeom>
        </p:spPr>
        <p:txBody>
          <a:bodyPr lIns="182880" tIns="0"/>
          <a:lstStyle/>
          <a:p>
            <a:pPr marL="36576" algn="r" fontAlgn="auto">
              <a:lnSpc>
                <a:spcPct val="150000"/>
              </a:lnSpc>
              <a:spcBef>
                <a:spcPts val="0"/>
              </a:spcBef>
              <a:spcAft>
                <a:spcPts val="0"/>
              </a:spcAft>
              <a:buClr>
                <a:schemeClr val="accent1"/>
              </a:buClr>
              <a:buSzPct val="80000"/>
              <a:buFont typeface="Wingdings 2"/>
              <a:buNone/>
              <a:defRPr/>
            </a:pPr>
            <a:endParaRPr lang="pt-BR" sz="1600" b="1" dirty="0">
              <a:solidFill>
                <a:schemeClr val="bg2">
                  <a:shade val="25000"/>
                </a:schemeClr>
              </a:solidFill>
              <a:latin typeface="+mn-lt"/>
              <a:cs typeface="+mn-cs"/>
            </a:endParaRPr>
          </a:p>
        </p:txBody>
      </p:sp>
      <p:sp>
        <p:nvSpPr>
          <p:cNvPr id="37893" name="Retângulo 5"/>
          <p:cNvSpPr>
            <a:spLocks noChangeArrowheads="1"/>
          </p:cNvSpPr>
          <p:nvPr/>
        </p:nvSpPr>
        <p:spPr bwMode="auto">
          <a:xfrm>
            <a:off x="500063" y="1364754"/>
            <a:ext cx="7858125" cy="1015663"/>
          </a:xfrm>
          <a:prstGeom prst="rect">
            <a:avLst/>
          </a:prstGeom>
          <a:noFill/>
          <a:ln w="9525">
            <a:noFill/>
            <a:miter lim="800000"/>
            <a:headEnd/>
            <a:tailEnd/>
          </a:ln>
        </p:spPr>
        <p:txBody>
          <a:bodyPr wrap="square">
            <a:spAutoFit/>
          </a:bodyPr>
          <a:lstStyle/>
          <a:p>
            <a:pPr>
              <a:lnSpc>
                <a:spcPct val="150000"/>
              </a:lnSpc>
            </a:pPr>
            <a:r>
              <a:rPr lang="pt-BR" sz="2000" dirty="0">
                <a:latin typeface="+mn-lt"/>
              </a:rPr>
              <a:t>Os gráficos de coluna são úteis para mostrar alterações de dados em um período de tempo ou para ilustrar comparações entre itens.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Conceitos Antigos de Estatística</a:t>
            </a:r>
            <a:endParaRPr lang="pt-BR" dirty="0"/>
          </a:p>
        </p:txBody>
      </p:sp>
      <p:sp>
        <p:nvSpPr>
          <p:cNvPr id="10243" name="Espaço Reservado para Conteúdo 2"/>
          <p:cNvSpPr>
            <a:spLocks noGrp="1"/>
          </p:cNvSpPr>
          <p:nvPr>
            <p:ph idx="1"/>
          </p:nvPr>
        </p:nvSpPr>
        <p:spPr/>
        <p:txBody>
          <a:bodyPr>
            <a:normAutofit/>
          </a:bodyPr>
          <a:lstStyle/>
          <a:p>
            <a:pPr marL="457200" indent="-457200">
              <a:lnSpc>
                <a:spcPct val="150000"/>
              </a:lnSpc>
              <a:buFont typeface="+mj-lt"/>
              <a:buAutoNum type="arabicParenR" startAt="3"/>
            </a:pPr>
            <a:r>
              <a:rPr lang="pt-BR" sz="2400" dirty="0" smtClean="0"/>
              <a:t>Simples transformações numéricas 	(percentagens, médias e razões, etc.)</a:t>
            </a:r>
          </a:p>
          <a:p>
            <a:pPr marL="282575" lvl="1" indent="0">
              <a:lnSpc>
                <a:spcPct val="150000"/>
              </a:lnSpc>
              <a:buNone/>
            </a:pPr>
            <a:endParaRPr lang="pt-BR" sz="2000" dirty="0" smtClean="0"/>
          </a:p>
          <a:p>
            <a:pPr marL="282575" lvl="1" indent="0">
              <a:lnSpc>
                <a:spcPct val="150000"/>
              </a:lnSpc>
              <a:buNone/>
            </a:pPr>
            <a:r>
              <a:rPr lang="pt-BR" sz="2000" dirty="0" smtClean="0"/>
              <a:t>Exemplos:</a:t>
            </a:r>
          </a:p>
          <a:p>
            <a:pPr marL="863600" lvl="2" indent="-342900">
              <a:lnSpc>
                <a:spcPct val="150000"/>
              </a:lnSpc>
              <a:buClr>
                <a:schemeClr val="accent6">
                  <a:lumMod val="50000"/>
                </a:schemeClr>
              </a:buClr>
              <a:buFont typeface="Arial" pitchFamily="34" charset="0"/>
              <a:buChar char="•"/>
            </a:pPr>
            <a:r>
              <a:rPr lang="pt-BR" sz="2000" dirty="0" smtClean="0"/>
              <a:t>Só 35 em 1000 alunos do curso primário concluem o Secundário.</a:t>
            </a:r>
          </a:p>
          <a:p>
            <a:pPr marL="863600" lvl="2" indent="-342900">
              <a:lnSpc>
                <a:spcPct val="150000"/>
              </a:lnSpc>
              <a:buClr>
                <a:schemeClr val="accent6">
                  <a:lumMod val="50000"/>
                </a:schemeClr>
              </a:buClr>
              <a:buFont typeface="Arial" pitchFamily="34" charset="0"/>
              <a:buChar char="•"/>
            </a:pPr>
            <a:r>
              <a:rPr lang="pt-BR" sz="2000" dirty="0" smtClean="0"/>
              <a:t>58% dos veículos que rodam no país são nacionais.</a:t>
            </a:r>
          </a:p>
          <a:p>
            <a:pPr marL="863600" lvl="2" indent="-342900">
              <a:lnSpc>
                <a:spcPct val="150000"/>
              </a:lnSpc>
              <a:buClr>
                <a:schemeClr val="accent6">
                  <a:lumMod val="50000"/>
                </a:schemeClr>
              </a:buClr>
              <a:buFont typeface="Arial" pitchFamily="34" charset="0"/>
              <a:buChar char="•"/>
            </a:pPr>
            <a:r>
              <a:rPr lang="pt-BR" sz="2000" dirty="0" smtClean="0"/>
              <a:t>Um carro para 16 pessoas sem são Paulo.</a:t>
            </a:r>
          </a:p>
          <a:p>
            <a:pPr>
              <a:lnSpc>
                <a:spcPct val="150000"/>
              </a:lnSpc>
            </a:pPr>
            <a:endParaRPr lang="pt-BR"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3. Gráfico de Setor</a:t>
            </a:r>
          </a:p>
        </p:txBody>
      </p:sp>
      <p:graphicFrame>
        <p:nvGraphicFramePr>
          <p:cNvPr id="4" name="Espaço Reservado para Gráfico 3"/>
          <p:cNvGraphicFramePr>
            <a:graphicFrameLocks noGrp="1"/>
          </p:cNvGraphicFramePr>
          <p:nvPr>
            <p:ph type="chart" idx="1"/>
            <p:extLst>
              <p:ext uri="{D42A27DB-BD31-4B8C-83A1-F6EECF244321}">
                <p14:modId xmlns:p14="http://schemas.microsoft.com/office/powerpoint/2010/main" val="2701873284"/>
              </p:ext>
            </p:extLst>
          </p:nvPr>
        </p:nvGraphicFramePr>
        <p:xfrm>
          <a:off x="487001" y="2348880"/>
          <a:ext cx="8183562" cy="4081636"/>
        </p:xfrm>
        <a:graphic>
          <a:graphicData uri="http://schemas.openxmlformats.org/drawingml/2006/chart">
            <c:chart xmlns:c="http://schemas.openxmlformats.org/drawingml/2006/chart" xmlns:r="http://schemas.openxmlformats.org/officeDocument/2006/relationships" r:id="rId2"/>
          </a:graphicData>
        </a:graphic>
      </p:graphicFrame>
      <p:sp>
        <p:nvSpPr>
          <p:cNvPr id="5" name="Retângulo 9"/>
          <p:cNvSpPr>
            <a:spLocks noChangeArrowheads="1"/>
          </p:cNvSpPr>
          <p:nvPr/>
        </p:nvSpPr>
        <p:spPr bwMode="auto">
          <a:xfrm>
            <a:off x="500063" y="1357313"/>
            <a:ext cx="8143875" cy="1420004"/>
          </a:xfrm>
          <a:prstGeom prst="rect">
            <a:avLst/>
          </a:prstGeom>
          <a:noFill/>
          <a:ln w="9525">
            <a:noFill/>
            <a:miter lim="800000"/>
            <a:headEnd/>
            <a:tailEnd/>
          </a:ln>
        </p:spPr>
        <p:txBody>
          <a:bodyPr>
            <a:spAutoFit/>
          </a:bodyPr>
          <a:lstStyle/>
          <a:p>
            <a:pPr>
              <a:lnSpc>
                <a:spcPct val="150000"/>
              </a:lnSpc>
            </a:pPr>
            <a:r>
              <a:rPr lang="pt-BR" sz="2000" dirty="0">
                <a:latin typeface="+mn-lt"/>
              </a:rPr>
              <a:t>O gráfico de setores é usado para mostrar a importância relativa das proporções. Então esse gráfico trabalha com porcentagens.</a:t>
            </a:r>
            <a:br>
              <a:rPr lang="pt-BR" sz="2000" dirty="0">
                <a:latin typeface="+mn-lt"/>
              </a:rPr>
            </a:br>
            <a:endParaRPr lang="pt-BR" sz="2000" dirty="0">
              <a:latin typeface="+mn-lt"/>
            </a:endParaRPr>
          </a:p>
        </p:txBody>
      </p:sp>
    </p:spTree>
    <p:extLst>
      <p:ext uri="{BB962C8B-B14F-4D97-AF65-F5344CB8AC3E}">
        <p14:creationId xmlns:p14="http://schemas.microsoft.com/office/powerpoint/2010/main" val="22796605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bwMode="auto">
          <a:xfrm>
            <a:off x="428625" y="428625"/>
            <a:ext cx="8286750" cy="785813"/>
          </a:xfrm>
          <a:noFill/>
        </p:spPr>
        <p:txBody>
          <a:bodyPr wrap="square" lIns="91440" tIns="45720" rIns="91440" bIns="45720" numCol="1" compatLnSpc="1">
            <a:prstTxWarp prst="textNoShape">
              <a:avLst/>
            </a:prstTxWarp>
          </a:bodyPr>
          <a:lstStyle/>
          <a:p>
            <a:r>
              <a:rPr lang="pt-BR" dirty="0" smtClean="0">
                <a:effectLst/>
              </a:rPr>
              <a:t>4. Gráfico de Hastes</a:t>
            </a:r>
          </a:p>
        </p:txBody>
      </p:sp>
      <p:sp>
        <p:nvSpPr>
          <p:cNvPr id="38915" name="Line 4"/>
          <p:cNvSpPr>
            <a:spLocks noChangeShapeType="1"/>
          </p:cNvSpPr>
          <p:nvPr/>
        </p:nvSpPr>
        <p:spPr bwMode="auto">
          <a:xfrm>
            <a:off x="2268538" y="5327650"/>
            <a:ext cx="5040312" cy="0"/>
          </a:xfrm>
          <a:prstGeom prst="line">
            <a:avLst/>
          </a:prstGeom>
          <a:ln w="12700">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16" name="Line 5"/>
          <p:cNvSpPr>
            <a:spLocks noChangeShapeType="1"/>
          </p:cNvSpPr>
          <p:nvPr/>
        </p:nvSpPr>
        <p:spPr bwMode="auto">
          <a:xfrm flipV="1">
            <a:off x="2339975" y="2519363"/>
            <a:ext cx="0" cy="2881312"/>
          </a:xfrm>
          <a:prstGeom prst="line">
            <a:avLst/>
          </a:prstGeom>
          <a:ln w="12700">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17" name="Line 6"/>
          <p:cNvSpPr>
            <a:spLocks noChangeShapeType="1"/>
          </p:cNvSpPr>
          <p:nvPr/>
        </p:nvSpPr>
        <p:spPr bwMode="auto">
          <a:xfrm>
            <a:off x="7092950" y="5256213"/>
            <a:ext cx="0" cy="144462"/>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18" name="Line 7"/>
          <p:cNvSpPr>
            <a:spLocks noChangeShapeType="1"/>
          </p:cNvSpPr>
          <p:nvPr/>
        </p:nvSpPr>
        <p:spPr bwMode="auto">
          <a:xfrm>
            <a:off x="2987675" y="5256213"/>
            <a:ext cx="0" cy="144462"/>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19" name="Line 8"/>
          <p:cNvSpPr>
            <a:spLocks noChangeShapeType="1"/>
          </p:cNvSpPr>
          <p:nvPr/>
        </p:nvSpPr>
        <p:spPr bwMode="auto">
          <a:xfrm>
            <a:off x="3635375" y="5256213"/>
            <a:ext cx="0" cy="144462"/>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20" name="Line 9"/>
          <p:cNvSpPr>
            <a:spLocks noChangeShapeType="1"/>
          </p:cNvSpPr>
          <p:nvPr/>
        </p:nvSpPr>
        <p:spPr bwMode="auto">
          <a:xfrm>
            <a:off x="4356100" y="5256213"/>
            <a:ext cx="0" cy="144462"/>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21" name="Line 10"/>
          <p:cNvSpPr>
            <a:spLocks noChangeShapeType="1"/>
          </p:cNvSpPr>
          <p:nvPr/>
        </p:nvSpPr>
        <p:spPr bwMode="auto">
          <a:xfrm>
            <a:off x="5076825" y="5256213"/>
            <a:ext cx="0" cy="144462"/>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22" name="Line 11"/>
          <p:cNvSpPr>
            <a:spLocks noChangeShapeType="1"/>
          </p:cNvSpPr>
          <p:nvPr/>
        </p:nvSpPr>
        <p:spPr bwMode="auto">
          <a:xfrm>
            <a:off x="5724525" y="5256213"/>
            <a:ext cx="0" cy="144462"/>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23" name="Line 12"/>
          <p:cNvSpPr>
            <a:spLocks noChangeShapeType="1"/>
          </p:cNvSpPr>
          <p:nvPr/>
        </p:nvSpPr>
        <p:spPr bwMode="auto">
          <a:xfrm>
            <a:off x="6443663" y="5256213"/>
            <a:ext cx="0" cy="144462"/>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24" name="Line 13"/>
          <p:cNvSpPr>
            <a:spLocks noChangeShapeType="1"/>
          </p:cNvSpPr>
          <p:nvPr/>
        </p:nvSpPr>
        <p:spPr bwMode="auto">
          <a:xfrm flipH="1">
            <a:off x="2268538" y="4679950"/>
            <a:ext cx="142875" cy="0"/>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25" name="Line 14"/>
          <p:cNvSpPr>
            <a:spLocks noChangeShapeType="1"/>
          </p:cNvSpPr>
          <p:nvPr/>
        </p:nvSpPr>
        <p:spPr bwMode="auto">
          <a:xfrm flipH="1">
            <a:off x="2268538" y="2951163"/>
            <a:ext cx="142875" cy="0"/>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26" name="Line 15"/>
          <p:cNvSpPr>
            <a:spLocks noChangeShapeType="1"/>
          </p:cNvSpPr>
          <p:nvPr/>
        </p:nvSpPr>
        <p:spPr bwMode="auto">
          <a:xfrm flipH="1">
            <a:off x="2268538" y="3816350"/>
            <a:ext cx="142875" cy="0"/>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27" name="Text Box 16"/>
          <p:cNvSpPr txBox="1">
            <a:spLocks noChangeArrowheads="1"/>
          </p:cNvSpPr>
          <p:nvPr/>
        </p:nvSpPr>
        <p:spPr bwMode="auto">
          <a:xfrm>
            <a:off x="1619250" y="5400675"/>
            <a:ext cx="6408738" cy="457200"/>
          </a:xfrm>
          <a:prstGeom prst="rect">
            <a:avLst/>
          </a:prstGeom>
          <a:noFill/>
          <a:ln w="9525">
            <a:noFill/>
            <a:miter lim="800000"/>
            <a:headEnd/>
            <a:tailEnd/>
          </a:ln>
        </p:spPr>
        <p:txBody>
          <a:bodyPr>
            <a:spAutoFit/>
          </a:bodyPr>
          <a:lstStyle/>
          <a:p>
            <a:pPr>
              <a:spcBef>
                <a:spcPct val="50000"/>
              </a:spcBef>
            </a:pPr>
            <a:r>
              <a:rPr lang="pt-BR" dirty="0">
                <a:latin typeface="+mn-lt"/>
              </a:rPr>
              <a:t>             </a:t>
            </a:r>
            <a:r>
              <a:rPr lang="pt-BR" dirty="0" smtClean="0">
                <a:latin typeface="+mn-lt"/>
              </a:rPr>
              <a:t> </a:t>
            </a:r>
            <a:r>
              <a:rPr lang="pt-BR" sz="2000" dirty="0" smtClean="0">
                <a:latin typeface="+mn-lt"/>
              </a:rPr>
              <a:t>20     </a:t>
            </a:r>
            <a:r>
              <a:rPr lang="pt-BR" sz="2000" dirty="0">
                <a:latin typeface="+mn-lt"/>
              </a:rPr>
              <a:t>21 </a:t>
            </a:r>
            <a:r>
              <a:rPr lang="pt-BR" sz="2000" dirty="0" smtClean="0">
                <a:latin typeface="+mn-lt"/>
              </a:rPr>
              <a:t>     </a:t>
            </a:r>
            <a:r>
              <a:rPr lang="pt-BR" sz="2000" dirty="0">
                <a:latin typeface="+mn-lt"/>
              </a:rPr>
              <a:t>22  </a:t>
            </a:r>
            <a:r>
              <a:rPr lang="pt-BR" sz="2000" dirty="0" smtClean="0">
                <a:latin typeface="+mn-lt"/>
              </a:rPr>
              <a:t>     </a:t>
            </a:r>
            <a:r>
              <a:rPr lang="pt-BR" sz="2000" dirty="0">
                <a:latin typeface="+mn-lt"/>
              </a:rPr>
              <a:t>23      24 </a:t>
            </a:r>
            <a:r>
              <a:rPr lang="pt-BR" sz="2000" dirty="0" smtClean="0">
                <a:latin typeface="+mn-lt"/>
              </a:rPr>
              <a:t>     </a:t>
            </a:r>
            <a:r>
              <a:rPr lang="pt-BR" sz="2000" dirty="0">
                <a:latin typeface="+mn-lt"/>
              </a:rPr>
              <a:t>25     26</a:t>
            </a:r>
          </a:p>
        </p:txBody>
      </p:sp>
      <p:sp>
        <p:nvSpPr>
          <p:cNvPr id="38928" name="Text Box 17"/>
          <p:cNvSpPr txBox="1">
            <a:spLocks noChangeArrowheads="1"/>
          </p:cNvSpPr>
          <p:nvPr/>
        </p:nvSpPr>
        <p:spPr bwMode="auto">
          <a:xfrm>
            <a:off x="1835150" y="4464050"/>
            <a:ext cx="431800" cy="396875"/>
          </a:xfrm>
          <a:prstGeom prst="rect">
            <a:avLst/>
          </a:prstGeom>
          <a:noFill/>
          <a:ln w="9525">
            <a:noFill/>
            <a:miter lim="800000"/>
            <a:headEnd/>
            <a:tailEnd/>
          </a:ln>
        </p:spPr>
        <p:txBody>
          <a:bodyPr>
            <a:spAutoFit/>
          </a:bodyPr>
          <a:lstStyle/>
          <a:p>
            <a:pPr>
              <a:spcBef>
                <a:spcPct val="50000"/>
              </a:spcBef>
            </a:pPr>
            <a:r>
              <a:rPr lang="pt-BR" sz="2000" dirty="0">
                <a:latin typeface="+mn-lt"/>
              </a:rPr>
              <a:t>2</a:t>
            </a:r>
          </a:p>
        </p:txBody>
      </p:sp>
      <p:sp>
        <p:nvSpPr>
          <p:cNvPr id="38929" name="Text Box 20"/>
          <p:cNvSpPr txBox="1">
            <a:spLocks noChangeArrowheads="1"/>
          </p:cNvSpPr>
          <p:nvPr/>
        </p:nvSpPr>
        <p:spPr bwMode="auto">
          <a:xfrm>
            <a:off x="1835150" y="3600450"/>
            <a:ext cx="322524" cy="400110"/>
          </a:xfrm>
          <a:prstGeom prst="rect">
            <a:avLst/>
          </a:prstGeom>
          <a:noFill/>
          <a:ln w="9525">
            <a:noFill/>
            <a:miter lim="800000"/>
            <a:headEnd/>
            <a:tailEnd/>
          </a:ln>
        </p:spPr>
        <p:txBody>
          <a:bodyPr wrap="none">
            <a:spAutoFit/>
          </a:bodyPr>
          <a:lstStyle/>
          <a:p>
            <a:r>
              <a:rPr lang="pt-BR" sz="2000" dirty="0">
                <a:latin typeface="+mn-lt"/>
              </a:rPr>
              <a:t>4</a:t>
            </a:r>
          </a:p>
        </p:txBody>
      </p:sp>
      <p:sp>
        <p:nvSpPr>
          <p:cNvPr id="38930" name="Text Box 21"/>
          <p:cNvSpPr txBox="1">
            <a:spLocks noChangeArrowheads="1"/>
          </p:cNvSpPr>
          <p:nvPr/>
        </p:nvSpPr>
        <p:spPr bwMode="auto">
          <a:xfrm>
            <a:off x="1835150" y="2735263"/>
            <a:ext cx="322524" cy="400110"/>
          </a:xfrm>
          <a:prstGeom prst="rect">
            <a:avLst/>
          </a:prstGeom>
          <a:noFill/>
          <a:ln w="9525">
            <a:noFill/>
            <a:miter lim="800000"/>
            <a:headEnd/>
            <a:tailEnd/>
          </a:ln>
        </p:spPr>
        <p:txBody>
          <a:bodyPr wrap="none">
            <a:spAutoFit/>
          </a:bodyPr>
          <a:lstStyle/>
          <a:p>
            <a:r>
              <a:rPr lang="pt-BR" sz="2000" dirty="0">
                <a:latin typeface="+mn-lt"/>
              </a:rPr>
              <a:t>6</a:t>
            </a:r>
          </a:p>
        </p:txBody>
      </p:sp>
      <p:sp>
        <p:nvSpPr>
          <p:cNvPr id="38931" name="Line 22"/>
          <p:cNvSpPr>
            <a:spLocks noChangeShapeType="1"/>
          </p:cNvSpPr>
          <p:nvPr/>
        </p:nvSpPr>
        <p:spPr bwMode="auto">
          <a:xfrm flipV="1">
            <a:off x="2987675" y="4679950"/>
            <a:ext cx="0" cy="647700"/>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32" name="Line 23"/>
          <p:cNvSpPr>
            <a:spLocks noChangeShapeType="1"/>
          </p:cNvSpPr>
          <p:nvPr/>
        </p:nvSpPr>
        <p:spPr bwMode="auto">
          <a:xfrm flipV="1">
            <a:off x="3635375" y="3816350"/>
            <a:ext cx="0" cy="1511300"/>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33" name="Line 24"/>
          <p:cNvSpPr>
            <a:spLocks noChangeShapeType="1"/>
          </p:cNvSpPr>
          <p:nvPr/>
        </p:nvSpPr>
        <p:spPr bwMode="auto">
          <a:xfrm flipV="1">
            <a:off x="4356100" y="2951163"/>
            <a:ext cx="0" cy="2376487"/>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34" name="Line 25"/>
          <p:cNvSpPr>
            <a:spLocks noChangeShapeType="1"/>
          </p:cNvSpPr>
          <p:nvPr/>
        </p:nvSpPr>
        <p:spPr bwMode="auto">
          <a:xfrm flipV="1">
            <a:off x="5076825" y="3455988"/>
            <a:ext cx="0" cy="1871662"/>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35" name="Line 26"/>
          <p:cNvSpPr>
            <a:spLocks noChangeShapeType="1"/>
          </p:cNvSpPr>
          <p:nvPr/>
        </p:nvSpPr>
        <p:spPr bwMode="auto">
          <a:xfrm flipV="1">
            <a:off x="5724525" y="4679950"/>
            <a:ext cx="0" cy="647700"/>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36" name="Line 27"/>
          <p:cNvSpPr>
            <a:spLocks noChangeShapeType="1"/>
          </p:cNvSpPr>
          <p:nvPr/>
        </p:nvSpPr>
        <p:spPr bwMode="auto">
          <a:xfrm flipV="1">
            <a:off x="7092950" y="5040313"/>
            <a:ext cx="0" cy="287337"/>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a:lstStyle/>
          <a:p>
            <a:endParaRPr lang="pt-BR" dirty="0"/>
          </a:p>
        </p:txBody>
      </p:sp>
      <p:sp>
        <p:nvSpPr>
          <p:cNvPr id="38937" name="Text Box 28"/>
          <p:cNvSpPr txBox="1">
            <a:spLocks noChangeArrowheads="1"/>
          </p:cNvSpPr>
          <p:nvPr/>
        </p:nvSpPr>
        <p:spPr bwMode="auto">
          <a:xfrm>
            <a:off x="3348038" y="5805488"/>
            <a:ext cx="3384550" cy="400110"/>
          </a:xfrm>
          <a:prstGeom prst="rect">
            <a:avLst/>
          </a:prstGeom>
          <a:noFill/>
          <a:ln w="9525">
            <a:noFill/>
            <a:miter lim="800000"/>
            <a:headEnd/>
            <a:tailEnd/>
          </a:ln>
        </p:spPr>
        <p:txBody>
          <a:bodyPr>
            <a:spAutoFit/>
          </a:bodyPr>
          <a:lstStyle/>
          <a:p>
            <a:pPr algn="ctr">
              <a:spcBef>
                <a:spcPct val="50000"/>
              </a:spcBef>
            </a:pPr>
            <a:r>
              <a:rPr lang="pt-BR" sz="2000" dirty="0">
                <a:latin typeface="+mn-lt"/>
              </a:rPr>
              <a:t>Máquinas em uso</a:t>
            </a:r>
          </a:p>
        </p:txBody>
      </p:sp>
      <p:sp>
        <p:nvSpPr>
          <p:cNvPr id="38938" name="Text Box 29"/>
          <p:cNvSpPr txBox="1">
            <a:spLocks noChangeArrowheads="1"/>
          </p:cNvSpPr>
          <p:nvPr/>
        </p:nvSpPr>
        <p:spPr bwMode="auto">
          <a:xfrm rot="-5400000">
            <a:off x="380500" y="3616294"/>
            <a:ext cx="2233613" cy="400110"/>
          </a:xfrm>
          <a:prstGeom prst="rect">
            <a:avLst/>
          </a:prstGeom>
          <a:noFill/>
          <a:ln w="9525">
            <a:noFill/>
            <a:miter lim="800000"/>
            <a:headEnd/>
            <a:tailEnd/>
          </a:ln>
        </p:spPr>
        <p:txBody>
          <a:bodyPr>
            <a:spAutoFit/>
          </a:bodyPr>
          <a:lstStyle/>
          <a:p>
            <a:pPr algn="ctr">
              <a:spcBef>
                <a:spcPct val="50000"/>
              </a:spcBef>
            </a:pPr>
            <a:r>
              <a:rPr lang="pt-BR" sz="2000" dirty="0" smtClean="0">
                <a:latin typeface="+mn-lt"/>
              </a:rPr>
              <a:t>Frequência </a:t>
            </a:r>
            <a:endParaRPr lang="pt-BR" sz="2000" dirty="0">
              <a:latin typeface="+mn-lt"/>
            </a:endParaRPr>
          </a:p>
        </p:txBody>
      </p:sp>
      <p:sp>
        <p:nvSpPr>
          <p:cNvPr id="38939" name="Oval 30"/>
          <p:cNvSpPr>
            <a:spLocks noChangeArrowheads="1"/>
          </p:cNvSpPr>
          <p:nvPr/>
        </p:nvSpPr>
        <p:spPr bwMode="auto">
          <a:xfrm>
            <a:off x="2916238" y="4535488"/>
            <a:ext cx="144462" cy="144462"/>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pt-BR" dirty="0"/>
          </a:p>
        </p:txBody>
      </p:sp>
      <p:sp>
        <p:nvSpPr>
          <p:cNvPr id="38940" name="Oval 31"/>
          <p:cNvSpPr>
            <a:spLocks noChangeArrowheads="1"/>
          </p:cNvSpPr>
          <p:nvPr/>
        </p:nvSpPr>
        <p:spPr bwMode="auto">
          <a:xfrm>
            <a:off x="3563938" y="3743325"/>
            <a:ext cx="144462" cy="144463"/>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pt-BR" dirty="0"/>
          </a:p>
        </p:txBody>
      </p:sp>
      <p:sp>
        <p:nvSpPr>
          <p:cNvPr id="38941" name="Oval 32"/>
          <p:cNvSpPr>
            <a:spLocks noChangeArrowheads="1"/>
          </p:cNvSpPr>
          <p:nvPr/>
        </p:nvSpPr>
        <p:spPr bwMode="auto">
          <a:xfrm>
            <a:off x="4284663" y="2879725"/>
            <a:ext cx="144462" cy="144463"/>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pt-BR" dirty="0"/>
          </a:p>
        </p:txBody>
      </p:sp>
      <p:sp>
        <p:nvSpPr>
          <p:cNvPr id="38942" name="Oval 33"/>
          <p:cNvSpPr>
            <a:spLocks noChangeArrowheads="1"/>
          </p:cNvSpPr>
          <p:nvPr/>
        </p:nvSpPr>
        <p:spPr bwMode="auto">
          <a:xfrm>
            <a:off x="5003800" y="3311525"/>
            <a:ext cx="144463" cy="144463"/>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pt-BR" dirty="0"/>
          </a:p>
        </p:txBody>
      </p:sp>
      <p:sp>
        <p:nvSpPr>
          <p:cNvPr id="38943" name="Oval 34"/>
          <p:cNvSpPr>
            <a:spLocks noChangeArrowheads="1"/>
          </p:cNvSpPr>
          <p:nvPr/>
        </p:nvSpPr>
        <p:spPr bwMode="auto">
          <a:xfrm>
            <a:off x="5651500" y="4608513"/>
            <a:ext cx="144463" cy="144462"/>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pt-BR" dirty="0"/>
          </a:p>
        </p:txBody>
      </p:sp>
      <p:sp>
        <p:nvSpPr>
          <p:cNvPr id="38944" name="Oval 35"/>
          <p:cNvSpPr>
            <a:spLocks noChangeArrowheads="1"/>
          </p:cNvSpPr>
          <p:nvPr/>
        </p:nvSpPr>
        <p:spPr bwMode="auto">
          <a:xfrm>
            <a:off x="7019925" y="4895850"/>
            <a:ext cx="144463" cy="144463"/>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pt-BR" dirty="0"/>
          </a:p>
        </p:txBody>
      </p:sp>
      <p:sp>
        <p:nvSpPr>
          <p:cNvPr id="33" name="CaixaDeTexto 32"/>
          <p:cNvSpPr txBox="1"/>
          <p:nvPr/>
        </p:nvSpPr>
        <p:spPr>
          <a:xfrm>
            <a:off x="714375" y="1357313"/>
            <a:ext cx="7715250" cy="785812"/>
          </a:xfrm>
          <a:prstGeom prst="rect">
            <a:avLst/>
          </a:prstGeom>
        </p:spPr>
        <p:txBody>
          <a:bodyPr lIns="182880" tIns="0"/>
          <a:lstStyle/>
          <a:p>
            <a:pPr marL="36576" fontAlgn="auto">
              <a:lnSpc>
                <a:spcPct val="150000"/>
              </a:lnSpc>
              <a:spcBef>
                <a:spcPts val="0"/>
              </a:spcBef>
              <a:spcAft>
                <a:spcPts val="0"/>
              </a:spcAft>
              <a:buClr>
                <a:schemeClr val="accent1"/>
              </a:buClr>
              <a:buSzPct val="80000"/>
              <a:buFont typeface="Wingdings 2"/>
              <a:buNone/>
              <a:defRPr/>
            </a:pPr>
            <a:r>
              <a:rPr lang="pt-BR" sz="2000" dirty="0">
                <a:latin typeface="+mn-lt"/>
                <a:cs typeface="+mn-cs"/>
              </a:rPr>
              <a:t>Esse tipo de gráfico é útil na representação de variáveis de tempo discreto</a:t>
            </a:r>
          </a:p>
        </p:txBody>
      </p:sp>
      <p:sp>
        <p:nvSpPr>
          <p:cNvPr id="34" name="Oval 34"/>
          <p:cNvSpPr>
            <a:spLocks noChangeArrowheads="1"/>
          </p:cNvSpPr>
          <p:nvPr/>
        </p:nvSpPr>
        <p:spPr bwMode="auto">
          <a:xfrm>
            <a:off x="6371431" y="5247013"/>
            <a:ext cx="144463" cy="144462"/>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pt-B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noAutofit/>
          </a:bodyPr>
          <a:lstStyle/>
          <a:p>
            <a:r>
              <a:rPr lang="pt-BR" sz="2400" dirty="0" smtClean="0"/>
              <a:t>Construção de tabelas de distribuição de frequência  </a:t>
            </a:r>
          </a:p>
        </p:txBody>
      </p:sp>
      <p:sp>
        <p:nvSpPr>
          <p:cNvPr id="39939" name="Rectangle 3"/>
          <p:cNvSpPr>
            <a:spLocks noGrp="1"/>
          </p:cNvSpPr>
          <p:nvPr>
            <p:ph idx="1"/>
          </p:nvPr>
        </p:nvSpPr>
        <p:spPr/>
        <p:txBody>
          <a:bodyPr>
            <a:normAutofit fontScale="92500"/>
          </a:bodyPr>
          <a:lstStyle/>
          <a:p>
            <a:pPr marL="0" indent="0">
              <a:lnSpc>
                <a:spcPct val="150000"/>
              </a:lnSpc>
              <a:buNone/>
            </a:pPr>
            <a:r>
              <a:rPr lang="pt-BR" dirty="0" smtClean="0"/>
              <a:t>Objetivo: construir tabelas de distribuição de frequência a partir de dados brutos (n observações).</a:t>
            </a:r>
          </a:p>
          <a:p>
            <a:pPr marL="282575" lvl="1" indent="0">
              <a:lnSpc>
                <a:spcPct val="150000"/>
              </a:lnSpc>
              <a:buNone/>
            </a:pPr>
            <a:endParaRPr lang="pt-BR" b="1" dirty="0" smtClean="0"/>
          </a:p>
          <a:p>
            <a:pPr marL="282575" lvl="1" indent="0">
              <a:lnSpc>
                <a:spcPct val="150000"/>
              </a:lnSpc>
              <a:buNone/>
            </a:pPr>
            <a:r>
              <a:rPr lang="pt-BR" b="1" dirty="0" smtClean="0"/>
              <a:t>1º Passo</a:t>
            </a:r>
            <a:r>
              <a:rPr lang="pt-BR" dirty="0" smtClean="0"/>
              <a:t>: determinar a amplitude total;</a:t>
            </a:r>
          </a:p>
          <a:p>
            <a:pPr marL="282575" lvl="1" indent="0">
              <a:lnSpc>
                <a:spcPct val="150000"/>
              </a:lnSpc>
              <a:buNone/>
            </a:pPr>
            <a:r>
              <a:rPr lang="pt-BR" b="1" dirty="0" smtClean="0"/>
              <a:t>2º Passo</a:t>
            </a:r>
            <a:r>
              <a:rPr lang="pt-BR" dirty="0" smtClean="0"/>
              <a:t>: estimar o número de intervalos;</a:t>
            </a:r>
          </a:p>
          <a:p>
            <a:pPr marL="282575" lvl="1" indent="0">
              <a:lnSpc>
                <a:spcPct val="150000"/>
              </a:lnSpc>
              <a:buNone/>
            </a:pPr>
            <a:r>
              <a:rPr lang="pt-BR" b="1" dirty="0" smtClean="0"/>
              <a:t>3º Passo</a:t>
            </a:r>
            <a:r>
              <a:rPr lang="pt-BR" dirty="0" smtClean="0"/>
              <a:t>: estimar a amplitude dos intervalos;</a:t>
            </a:r>
          </a:p>
          <a:p>
            <a:pPr marL="282575" lvl="1" indent="0">
              <a:lnSpc>
                <a:spcPct val="150000"/>
              </a:lnSpc>
              <a:buNone/>
            </a:pPr>
            <a:r>
              <a:rPr lang="pt-BR" b="1" dirty="0" smtClean="0"/>
              <a:t>4º Passo</a:t>
            </a:r>
            <a:r>
              <a:rPr lang="pt-BR" dirty="0" smtClean="0"/>
              <a:t>: esquematizar a tabela de acordo com as informações dos passos anteriores.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r>
              <a:rPr lang="pt-BR" dirty="0" smtClean="0"/>
              <a:t>Exemplo</a:t>
            </a:r>
          </a:p>
        </p:txBody>
      </p:sp>
      <p:sp>
        <p:nvSpPr>
          <p:cNvPr id="40963" name="Rectangle 3"/>
          <p:cNvSpPr>
            <a:spLocks noGrp="1"/>
          </p:cNvSpPr>
          <p:nvPr>
            <p:ph idx="1"/>
          </p:nvPr>
        </p:nvSpPr>
        <p:spPr/>
        <p:txBody>
          <a:bodyPr/>
          <a:lstStyle/>
          <a:p>
            <a:pPr marL="0" indent="0">
              <a:buNone/>
            </a:pPr>
            <a:r>
              <a:rPr lang="pt-BR" dirty="0" smtClean="0"/>
              <a:t>Tempo em segundos para carga de um aplicativo num sistema compartilhado (50 observações):</a:t>
            </a:r>
          </a:p>
          <a:p>
            <a:endParaRPr lang="pt-BR" dirty="0" smtClean="0"/>
          </a:p>
          <a:p>
            <a:pPr marL="282575" lvl="1" indent="0">
              <a:buNone/>
            </a:pPr>
            <a:r>
              <a:rPr lang="pt-BR" dirty="0" smtClean="0"/>
              <a:t>5,2  6,4  5,7  8,3  7,0  5,4  4,8  9,1  5,5  6,2  4,9 </a:t>
            </a:r>
            <a:r>
              <a:rPr lang="pt-BR" dirty="0" smtClean="0"/>
              <a:t> 5,7  </a:t>
            </a:r>
            <a:r>
              <a:rPr lang="pt-BR" dirty="0" smtClean="0"/>
              <a:t>6,3  5,1  8,4  6,2  8,9  7,3  5,4  4,8  5,6  6,8  5,0  6,7  8,2  7,1  4,9  5,0  8,2  9,9  5,4 5,6  5,7  6,2  4,9  5,1  6,0  4,7  18,1  5,3  4,9 5,0 5,7 6,3  6,0  6,8  7,3  6,9  6,5  5,9</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normAutofit/>
          </a:bodyPr>
          <a:lstStyle/>
          <a:p>
            <a:r>
              <a:rPr lang="pt-BR" sz="2800" dirty="0" smtClean="0"/>
              <a:t>1º Passo: Determinar a amplitude total (range)</a:t>
            </a:r>
          </a:p>
        </p:txBody>
      </p:sp>
      <p:sp>
        <p:nvSpPr>
          <p:cNvPr id="41987" name="Rectangle 3"/>
          <p:cNvSpPr>
            <a:spLocks noGrp="1"/>
          </p:cNvSpPr>
          <p:nvPr>
            <p:ph idx="1"/>
          </p:nvPr>
        </p:nvSpPr>
        <p:spPr/>
        <p:txBody>
          <a:bodyPr/>
          <a:lstStyle/>
          <a:p>
            <a:pPr marL="282575" lvl="1" indent="0">
              <a:buNone/>
            </a:pPr>
            <a:r>
              <a:rPr lang="pt-BR" dirty="0" smtClean="0"/>
              <a:t>5,2  6,4  5,7  8,3  7,0  5,4  4,8  9,1  5,5  6,2  4,9 </a:t>
            </a:r>
            <a:r>
              <a:rPr lang="pt-BR" dirty="0" smtClean="0"/>
              <a:t> 5,7  </a:t>
            </a:r>
            <a:r>
              <a:rPr lang="pt-BR" dirty="0" smtClean="0"/>
              <a:t>6,3  5,1  8,4  6,2  8,9  7,3  5,4  4,8  5,6  6,8  5,0  6,7  8,2  7,1  4,9  5,0  8,2  9,9  5,4 5,6  5,7  6,2  4,9  5,1  6,0  </a:t>
            </a:r>
            <a:r>
              <a:rPr lang="pt-BR" b="1" dirty="0" smtClean="0">
                <a:solidFill>
                  <a:schemeClr val="accent6"/>
                </a:solidFill>
              </a:rPr>
              <a:t>4,7</a:t>
            </a:r>
            <a:r>
              <a:rPr lang="pt-BR" dirty="0" smtClean="0"/>
              <a:t>  </a:t>
            </a:r>
            <a:r>
              <a:rPr lang="pt-BR" b="1" dirty="0" smtClean="0">
                <a:solidFill>
                  <a:schemeClr val="accent6"/>
                </a:solidFill>
              </a:rPr>
              <a:t>18,1</a:t>
            </a:r>
            <a:r>
              <a:rPr lang="pt-BR" dirty="0" smtClean="0"/>
              <a:t>  5,3  4,9 5,0 5,7 6,3  6,0  6,8  7,3  6,9  6,5  5,9</a:t>
            </a:r>
          </a:p>
          <a:p>
            <a:endParaRPr lang="pt-BR" dirty="0" smtClean="0"/>
          </a:p>
          <a:p>
            <a:pPr marL="0" indent="0">
              <a:buNone/>
            </a:pPr>
            <a:endParaRPr lang="pt-BR" dirty="0" smtClean="0"/>
          </a:p>
          <a:p>
            <a:pPr marL="0" indent="0">
              <a:buNone/>
            </a:pPr>
            <a:r>
              <a:rPr lang="pt-BR" dirty="0" smtClean="0"/>
              <a:t>Amplitude total R = 18,1 – 4,7  = 13,4</a:t>
            </a:r>
          </a:p>
        </p:txBody>
      </p:sp>
      <p:cxnSp>
        <p:nvCxnSpPr>
          <p:cNvPr id="5" name="Conector de seta reta 4"/>
          <p:cNvCxnSpPr>
            <a:endCxn id="9" idx="0"/>
          </p:cNvCxnSpPr>
          <p:nvPr/>
        </p:nvCxnSpPr>
        <p:spPr>
          <a:xfrm flipH="1">
            <a:off x="6435651" y="3002657"/>
            <a:ext cx="800645" cy="7245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Conector de seta reta 6"/>
          <p:cNvCxnSpPr>
            <a:endCxn id="8" idx="0"/>
          </p:cNvCxnSpPr>
          <p:nvPr/>
        </p:nvCxnSpPr>
        <p:spPr>
          <a:xfrm flipH="1">
            <a:off x="7371755" y="3002657"/>
            <a:ext cx="584621" cy="12224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CaixaDeTexto 7"/>
          <p:cNvSpPr txBox="1"/>
          <p:nvPr/>
        </p:nvSpPr>
        <p:spPr>
          <a:xfrm>
            <a:off x="6300192" y="4225082"/>
            <a:ext cx="2143125" cy="500062"/>
          </a:xfrm>
          <a:prstGeom prst="rect">
            <a:avLst/>
          </a:prstGeom>
        </p:spPr>
        <p:txBody>
          <a:bodyPr lIns="182880" tIns="0"/>
          <a:lstStyle/>
          <a:p>
            <a:pPr marL="36576" algn="ctr" fontAlgn="auto">
              <a:lnSpc>
                <a:spcPct val="150000"/>
              </a:lnSpc>
              <a:spcBef>
                <a:spcPts val="0"/>
              </a:spcBef>
              <a:spcAft>
                <a:spcPts val="0"/>
              </a:spcAft>
              <a:buClr>
                <a:schemeClr val="accent1"/>
              </a:buClr>
              <a:buSzPct val="80000"/>
              <a:buFont typeface="Wingdings 2"/>
              <a:buNone/>
              <a:defRPr/>
            </a:pPr>
            <a:r>
              <a:rPr lang="pt-BR" sz="1800" b="1" dirty="0">
                <a:solidFill>
                  <a:schemeClr val="accent6"/>
                </a:solidFill>
                <a:latin typeface="+mn-lt"/>
                <a:cs typeface="+mn-cs"/>
              </a:rPr>
              <a:t>Maior tempo</a:t>
            </a:r>
          </a:p>
        </p:txBody>
      </p:sp>
      <p:sp>
        <p:nvSpPr>
          <p:cNvPr id="9" name="CaixaDeTexto 8"/>
          <p:cNvSpPr txBox="1"/>
          <p:nvPr/>
        </p:nvSpPr>
        <p:spPr>
          <a:xfrm>
            <a:off x="5364088" y="3727240"/>
            <a:ext cx="2143125" cy="500062"/>
          </a:xfrm>
          <a:prstGeom prst="rect">
            <a:avLst/>
          </a:prstGeom>
        </p:spPr>
        <p:txBody>
          <a:bodyPr lIns="182880" tIns="0"/>
          <a:lstStyle/>
          <a:p>
            <a:pPr marL="36576" algn="ctr" fontAlgn="auto">
              <a:lnSpc>
                <a:spcPct val="150000"/>
              </a:lnSpc>
              <a:spcBef>
                <a:spcPts val="0"/>
              </a:spcBef>
              <a:spcAft>
                <a:spcPts val="0"/>
              </a:spcAft>
              <a:buClr>
                <a:schemeClr val="accent1"/>
              </a:buClr>
              <a:buSzPct val="80000"/>
              <a:buFont typeface="Wingdings 2"/>
              <a:buNone/>
              <a:defRPr/>
            </a:pPr>
            <a:r>
              <a:rPr lang="pt-BR" sz="1800" b="1" dirty="0">
                <a:solidFill>
                  <a:schemeClr val="accent6"/>
                </a:solidFill>
                <a:latin typeface="+mn-lt"/>
                <a:cs typeface="+mn-cs"/>
              </a:rPr>
              <a:t>Menor tempo</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noAutofit/>
          </a:bodyPr>
          <a:lstStyle/>
          <a:p>
            <a:r>
              <a:rPr lang="pt-BR" sz="2800" dirty="0" smtClean="0"/>
              <a:t>2º Passo: estimar o nº de intervalos (classes)</a:t>
            </a:r>
          </a:p>
        </p:txBody>
      </p:sp>
      <mc:AlternateContent xmlns:mc="http://schemas.openxmlformats.org/markup-compatibility/2006" xmlns:a14="http://schemas.microsoft.com/office/drawing/2010/main">
        <mc:Choice Requires="a14">
          <p:sp>
            <p:nvSpPr>
              <p:cNvPr id="43011" name="Rectangle 3"/>
              <p:cNvSpPr>
                <a:spLocks noGrp="1"/>
              </p:cNvSpPr>
              <p:nvPr>
                <p:ph idx="1"/>
              </p:nvPr>
            </p:nvSpPr>
            <p:spPr/>
            <p:txBody>
              <a:bodyPr>
                <a:normAutofit fontScale="85000" lnSpcReduction="10000"/>
              </a:bodyPr>
              <a:lstStyle/>
              <a:p>
                <a:pPr>
                  <a:lnSpc>
                    <a:spcPct val="150000"/>
                  </a:lnSpc>
                </a:pPr>
                <a:r>
                  <a:rPr lang="pt-BR" dirty="0" smtClean="0"/>
                  <a:t>O número de intervalos </a:t>
                </a:r>
                <a14:m>
                  <m:oMath xmlns:m="http://schemas.openxmlformats.org/officeDocument/2006/math">
                    <m:r>
                      <a:rPr lang="pt-BR" dirty="0" smtClean="0">
                        <a:latin typeface="Cambria Math"/>
                      </a:rPr>
                      <m:t>𝐾</m:t>
                    </m:r>
                    <m:r>
                      <a:rPr lang="pt-BR" dirty="0" smtClean="0">
                        <a:latin typeface="Cambria Math"/>
                      </a:rPr>
                      <m:t>=</m:t>
                    </m:r>
                    <m:rad>
                      <m:radPr>
                        <m:degHide m:val="on"/>
                        <m:ctrlPr>
                          <a:rPr lang="pt-BR" i="1" dirty="0" smtClean="0">
                            <a:latin typeface="Cambria Math"/>
                          </a:rPr>
                        </m:ctrlPr>
                      </m:radPr>
                      <m:deg/>
                      <m:e>
                        <m:r>
                          <a:rPr lang="pt-BR" dirty="0" smtClean="0">
                            <a:latin typeface="Cambria Math"/>
                          </a:rPr>
                          <m:t>𝑛</m:t>
                        </m:r>
                      </m:e>
                    </m:rad>
                    <m:r>
                      <a:rPr lang="pt-BR" dirty="0" smtClean="0">
                        <a:latin typeface="Cambria Math"/>
                      </a:rPr>
                      <m:t> </m:t>
                    </m:r>
                  </m:oMath>
                </a14:m>
                <a:r>
                  <a:rPr lang="pt-BR" dirty="0" smtClean="0"/>
                  <a:t>, para </a:t>
                </a:r>
                <a14:m>
                  <m:oMath xmlns:m="http://schemas.openxmlformats.org/officeDocument/2006/math">
                    <m:r>
                      <a:rPr lang="pt-BR" dirty="0" smtClean="0">
                        <a:latin typeface="Cambria Math"/>
                      </a:rPr>
                      <m:t>𝑛</m:t>
                    </m:r>
                    <m:r>
                      <a:rPr lang="pt-BR" dirty="0" smtClean="0">
                        <a:latin typeface="Cambria Math"/>
                      </a:rPr>
                      <m:t>&gt;25</m:t>
                    </m:r>
                  </m:oMath>
                </a14:m>
                <a:endParaRPr lang="pt-BR" dirty="0" smtClean="0"/>
              </a:p>
              <a:p>
                <a:pPr lvl="1">
                  <a:lnSpc>
                    <a:spcPct val="150000"/>
                  </a:lnSpc>
                </a:pPr>
                <a14:m>
                  <m:oMath xmlns:m="http://schemas.openxmlformats.org/officeDocument/2006/math">
                    <m:r>
                      <a:rPr lang="pt-BR" dirty="0" smtClean="0">
                        <a:latin typeface="Cambria Math"/>
                      </a:rPr>
                      <m:t>𝐾</m:t>
                    </m:r>
                    <m:r>
                      <a:rPr lang="pt-BR" dirty="0" smtClean="0">
                        <a:latin typeface="Cambria Math"/>
                      </a:rPr>
                      <m:t>=5</m:t>
                    </m:r>
                  </m:oMath>
                </a14:m>
                <a:r>
                  <a:rPr lang="pt-BR" dirty="0" smtClean="0"/>
                  <a:t> , para </a:t>
                </a:r>
                <a14:m>
                  <m:oMath xmlns:m="http://schemas.openxmlformats.org/officeDocument/2006/math">
                    <m:r>
                      <a:rPr lang="pt-BR" dirty="0" smtClean="0">
                        <a:latin typeface="Cambria Math"/>
                      </a:rPr>
                      <m:t>𝑛</m:t>
                    </m:r>
                    <m:r>
                      <a:rPr lang="pt-BR" dirty="0" smtClean="0">
                        <a:latin typeface="Cambria Math"/>
                      </a:rPr>
                      <m:t>&lt;25</m:t>
                    </m:r>
                  </m:oMath>
                </a14:m>
                <a:r>
                  <a:rPr lang="pt-BR" dirty="0" smtClean="0"/>
                  <a:t>;</a:t>
                </a:r>
              </a:p>
              <a:p>
                <a:pPr lvl="1">
                  <a:lnSpc>
                    <a:spcPct val="150000"/>
                  </a:lnSpc>
                </a:pPr>
                <a14:m>
                  <m:oMath xmlns:m="http://schemas.openxmlformats.org/officeDocument/2006/math">
                    <m:r>
                      <a:rPr lang="pt-BR" dirty="0" smtClean="0">
                        <a:latin typeface="Cambria Math"/>
                      </a:rPr>
                      <m:t>𝐾</m:t>
                    </m:r>
                    <m:r>
                      <a:rPr lang="pt-BR" dirty="0" smtClean="0">
                        <a:latin typeface="Cambria Math"/>
                      </a:rPr>
                      <m:t>=</m:t>
                    </m:r>
                    <m:rad>
                      <m:radPr>
                        <m:degHide m:val="on"/>
                        <m:ctrlPr>
                          <a:rPr lang="pt-BR" i="1" dirty="0" smtClean="0">
                            <a:latin typeface="Cambria Math"/>
                          </a:rPr>
                        </m:ctrlPr>
                      </m:radPr>
                      <m:deg/>
                      <m:e>
                        <m:r>
                          <a:rPr lang="pt-BR" dirty="0" smtClean="0">
                            <a:latin typeface="Cambria Math"/>
                          </a:rPr>
                          <m:t>50</m:t>
                        </m:r>
                      </m:e>
                    </m:rad>
                    <m:r>
                      <a:rPr lang="pt-BR" dirty="0" smtClean="0">
                        <a:latin typeface="Cambria Math"/>
                      </a:rPr>
                      <m:t>=7,07</m:t>
                    </m:r>
                  </m:oMath>
                </a14:m>
                <a:endParaRPr lang="pt-BR" dirty="0" smtClean="0"/>
              </a:p>
              <a:p>
                <a:pPr lvl="1">
                  <a:lnSpc>
                    <a:spcPct val="150000"/>
                  </a:lnSpc>
                </a:pPr>
                <a:endParaRPr lang="pt-BR" dirty="0" smtClean="0"/>
              </a:p>
              <a:p>
                <a:pPr>
                  <a:lnSpc>
                    <a:spcPct val="150000"/>
                  </a:lnSpc>
                </a:pPr>
                <a:r>
                  <a:rPr lang="pt-BR" dirty="0" smtClean="0"/>
                  <a:t>Ou pode usar a fórmula de </a:t>
                </a:r>
                <a:r>
                  <a:rPr lang="pt-BR" i="1" dirty="0" smtClean="0"/>
                  <a:t>Sturges</a:t>
                </a:r>
                <a:r>
                  <a:rPr lang="pt-BR" dirty="0" smtClean="0"/>
                  <a:t> </a:t>
                </a:r>
                <a14:m>
                  <m:oMath xmlns:m="http://schemas.openxmlformats.org/officeDocument/2006/math">
                    <m:r>
                      <a:rPr lang="pt-BR" dirty="0" smtClean="0">
                        <a:latin typeface="Cambria Math"/>
                      </a:rPr>
                      <m:t>𝐾</m:t>
                    </m:r>
                    <m:r>
                      <a:rPr lang="pt-BR" dirty="0" smtClean="0">
                        <a:latin typeface="Cambria Math"/>
                      </a:rPr>
                      <m:t>=1+3,22</m:t>
                    </m:r>
                    <m:func>
                      <m:funcPr>
                        <m:ctrlPr>
                          <a:rPr lang="pt-BR" i="1" dirty="0" smtClean="0">
                            <a:latin typeface="Cambria Math"/>
                          </a:rPr>
                        </m:ctrlPr>
                      </m:funcPr>
                      <m:fName>
                        <m:r>
                          <m:rPr>
                            <m:sty m:val="p"/>
                          </m:rPr>
                          <a:rPr lang="pt-BR" dirty="0" smtClean="0">
                            <a:latin typeface="Cambria Math"/>
                          </a:rPr>
                          <m:t>log</m:t>
                        </m:r>
                      </m:fName>
                      <m:e>
                        <m:r>
                          <a:rPr lang="pt-BR" dirty="0" smtClean="0">
                            <a:latin typeface="Cambria Math"/>
                          </a:rPr>
                          <m:t>𝑛</m:t>
                        </m:r>
                      </m:e>
                    </m:func>
                  </m:oMath>
                </a14:m>
                <a:endParaRPr lang="pt-BR" dirty="0" smtClean="0"/>
              </a:p>
              <a:p>
                <a:pPr lvl="1">
                  <a:lnSpc>
                    <a:spcPct val="150000"/>
                  </a:lnSpc>
                </a:pPr>
                <a14:m>
                  <m:oMath xmlns:m="http://schemas.openxmlformats.org/officeDocument/2006/math">
                    <m:r>
                      <a:rPr lang="pt-BR" dirty="0" smtClean="0">
                        <a:latin typeface="Cambria Math"/>
                      </a:rPr>
                      <m:t>𝐾</m:t>
                    </m:r>
                    <m:r>
                      <a:rPr lang="pt-BR" dirty="0" smtClean="0">
                        <a:latin typeface="Cambria Math"/>
                      </a:rPr>
                      <m:t>=1+3,22</m:t>
                    </m:r>
                    <m:func>
                      <m:funcPr>
                        <m:ctrlPr>
                          <a:rPr lang="pt-BR" i="1" dirty="0" smtClean="0">
                            <a:latin typeface="Cambria Math"/>
                          </a:rPr>
                        </m:ctrlPr>
                      </m:funcPr>
                      <m:fName>
                        <m:r>
                          <m:rPr>
                            <m:sty m:val="p"/>
                          </m:rPr>
                          <a:rPr lang="pt-BR" dirty="0" smtClean="0">
                            <a:latin typeface="Cambria Math"/>
                          </a:rPr>
                          <m:t>log</m:t>
                        </m:r>
                      </m:fName>
                      <m:e>
                        <m:r>
                          <a:rPr lang="pt-BR" dirty="0" smtClean="0">
                            <a:latin typeface="Cambria Math"/>
                          </a:rPr>
                          <m:t>50</m:t>
                        </m:r>
                      </m:e>
                    </m:func>
                    <m:r>
                      <a:rPr lang="pt-BR" dirty="0" smtClean="0">
                        <a:latin typeface="Cambria Math"/>
                      </a:rPr>
                      <m:t>=7</m:t>
                    </m:r>
                  </m:oMath>
                </a14:m>
                <a:endParaRPr lang="pt-BR" dirty="0" smtClean="0"/>
              </a:p>
              <a:p>
                <a:pPr lvl="1">
                  <a:lnSpc>
                    <a:spcPct val="150000"/>
                  </a:lnSpc>
                </a:pPr>
                <a:r>
                  <a:rPr lang="pt-BR" dirty="0" smtClean="0"/>
                  <a:t>n é o tamanho da amostra.</a:t>
                </a:r>
              </a:p>
              <a:p>
                <a:pPr lvl="1">
                  <a:lnSpc>
                    <a:spcPct val="150000"/>
                  </a:lnSpc>
                </a:pPr>
                <a:endParaRPr lang="pt-BR" dirty="0" smtClean="0"/>
              </a:p>
              <a:p>
                <a:pPr>
                  <a:lnSpc>
                    <a:spcPct val="150000"/>
                  </a:lnSpc>
                </a:pPr>
                <a:r>
                  <a:rPr lang="pt-BR" dirty="0" smtClean="0"/>
                  <a:t>Lembrar da importância sobre o número dos intervalos</a:t>
                </a:r>
              </a:p>
            </p:txBody>
          </p:sp>
        </mc:Choice>
        <mc:Fallback xmlns="">
          <p:sp>
            <p:nvSpPr>
              <p:cNvPr id="43011" name="Rectangle 3"/>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pt-BR">
                    <a:noFill/>
                  </a:rPr>
                  <a:t> </a:t>
                </a:r>
              </a:p>
            </p:txBody>
          </p:sp>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a:normAutofit/>
          </a:bodyPr>
          <a:lstStyle/>
          <a:p>
            <a:r>
              <a:rPr lang="pt-BR" sz="2800" dirty="0" smtClean="0"/>
              <a:t>3º Passo: estimar a amplitude dos intervalos</a:t>
            </a:r>
          </a:p>
        </p:txBody>
      </p:sp>
      <mc:AlternateContent xmlns:mc="http://schemas.openxmlformats.org/markup-compatibility/2006" xmlns:a14="http://schemas.microsoft.com/office/drawing/2010/main">
        <mc:Choice Requires="a14">
          <p:sp>
            <p:nvSpPr>
              <p:cNvPr id="44035" name="Rectangle 3"/>
              <p:cNvSpPr>
                <a:spLocks noGrp="1"/>
              </p:cNvSpPr>
              <p:nvPr>
                <p:ph idx="1"/>
              </p:nvPr>
            </p:nvSpPr>
            <p:spPr/>
            <p:txBody>
              <a:bodyPr/>
              <a:lstStyle/>
              <a:p>
                <a:r>
                  <a:rPr lang="pt-BR" dirty="0" smtClean="0"/>
                  <a:t>Amplitude dos intervalos</a:t>
                </a:r>
              </a:p>
              <a:p>
                <a:endParaRPr lang="pt-BR" dirty="0"/>
              </a:p>
              <a:p>
                <a:pPr marL="0" indent="0">
                  <a:buNone/>
                </a:pPr>
                <a14:m>
                  <m:oMathPara xmlns:m="http://schemas.openxmlformats.org/officeDocument/2006/math">
                    <m:oMathParaPr>
                      <m:jc m:val="centerGroup"/>
                    </m:oMathParaPr>
                    <m:oMath xmlns:m="http://schemas.openxmlformats.org/officeDocument/2006/math">
                      <m:r>
                        <a:rPr lang="pt-BR" smtClean="0">
                          <a:latin typeface="Cambria Math"/>
                        </a:rPr>
                        <m:t>h</m:t>
                      </m:r>
                      <m:r>
                        <a:rPr lang="pt-BR" smtClean="0">
                          <a:latin typeface="Cambria Math"/>
                        </a:rPr>
                        <m:t>=</m:t>
                      </m:r>
                      <m:f>
                        <m:fPr>
                          <m:ctrlPr>
                            <a:rPr lang="pt-BR" i="1" smtClean="0">
                              <a:latin typeface="Cambria Math"/>
                            </a:rPr>
                          </m:ctrlPr>
                        </m:fPr>
                        <m:num>
                          <m:r>
                            <a:rPr lang="pt-BR" smtClean="0">
                              <a:latin typeface="Cambria Math"/>
                            </a:rPr>
                            <m:t>𝑅</m:t>
                          </m:r>
                        </m:num>
                        <m:den>
                          <m:r>
                            <a:rPr lang="pt-BR" smtClean="0">
                              <a:latin typeface="Cambria Math"/>
                            </a:rPr>
                            <m:t>𝐾</m:t>
                          </m:r>
                        </m:den>
                      </m:f>
                    </m:oMath>
                  </m:oMathPara>
                </a14:m>
                <a:endParaRPr lang="pt-BR" dirty="0" smtClean="0"/>
              </a:p>
              <a:p>
                <a:endParaRPr lang="pt-BR" dirty="0" smtClean="0"/>
              </a:p>
              <a:p>
                <a:pPr marL="0" indent="0">
                  <a:buNone/>
                </a:pPr>
                <a14:m>
                  <m:oMathPara xmlns:m="http://schemas.openxmlformats.org/officeDocument/2006/math">
                    <m:oMathParaPr>
                      <m:jc m:val="centerGroup"/>
                    </m:oMathParaPr>
                    <m:oMath xmlns:m="http://schemas.openxmlformats.org/officeDocument/2006/math">
                      <m:r>
                        <a:rPr lang="pt-BR" smtClean="0">
                          <a:latin typeface="Cambria Math"/>
                        </a:rPr>
                        <m:t>h</m:t>
                      </m:r>
                      <m:r>
                        <a:rPr lang="pt-BR" smtClean="0">
                          <a:latin typeface="Cambria Math"/>
                        </a:rPr>
                        <m:t>=</m:t>
                      </m:r>
                      <m:f>
                        <m:fPr>
                          <m:ctrlPr>
                            <a:rPr lang="pt-BR" i="1" smtClean="0">
                              <a:latin typeface="Cambria Math"/>
                            </a:rPr>
                          </m:ctrlPr>
                        </m:fPr>
                        <m:num>
                          <m:r>
                            <a:rPr lang="pt-BR" smtClean="0">
                              <a:latin typeface="Cambria Math"/>
                            </a:rPr>
                            <m:t>13,4</m:t>
                          </m:r>
                        </m:num>
                        <m:den>
                          <m:r>
                            <a:rPr lang="pt-BR" smtClean="0">
                              <a:latin typeface="Cambria Math"/>
                            </a:rPr>
                            <m:t>7</m:t>
                          </m:r>
                        </m:den>
                      </m:f>
                      <m:r>
                        <a:rPr lang="pt-BR" smtClean="0">
                          <a:latin typeface="Cambria Math"/>
                        </a:rPr>
                        <m:t>=1,914=1,92</m:t>
                      </m:r>
                    </m:oMath>
                  </m:oMathPara>
                </a14:m>
                <a:endParaRPr lang="pt-BR" dirty="0" smtClean="0"/>
              </a:p>
            </p:txBody>
          </p:sp>
        </mc:Choice>
        <mc:Fallback xmlns="">
          <p:sp>
            <p:nvSpPr>
              <p:cNvPr id="44035" name="Rectangle 3"/>
              <p:cNvSpPr>
                <a:spLocks noGrp="1" noRot="1" noChangeAspect="1" noMove="1" noResize="1" noEditPoints="1" noAdjustHandles="1" noChangeArrowheads="1" noChangeShapeType="1" noTextEdit="1"/>
              </p:cNvSpPr>
              <p:nvPr>
                <p:ph idx="1"/>
              </p:nvPr>
            </p:nvSpPr>
            <p:spPr>
              <a:blipFill rotWithShape="1">
                <a:blip r:embed="rId2"/>
                <a:stretch>
                  <a:fillRect t="-376"/>
                </a:stretch>
              </a:blipFill>
            </p:spPr>
            <p:txBody>
              <a:bodyPr/>
              <a:lstStyle/>
              <a:p>
                <a:r>
                  <a:rPr lang="pt-BR">
                    <a:noFill/>
                  </a:rPr>
                  <a:t> </a:t>
                </a:r>
              </a:p>
            </p:txBody>
          </p:sp>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pt-BR" dirty="0" smtClean="0"/>
              <a:t>4º Passo: montar a tabela </a:t>
            </a:r>
          </a:p>
        </p:txBody>
      </p:sp>
      <p:graphicFrame>
        <p:nvGraphicFramePr>
          <p:cNvPr id="60497" name="Group 81"/>
          <p:cNvGraphicFramePr>
            <a:graphicFrameLocks noGrp="1"/>
          </p:cNvGraphicFramePr>
          <p:nvPr>
            <p:ph type="tbl" idx="1"/>
            <p:extLst>
              <p:ext uri="{D42A27DB-BD31-4B8C-83A1-F6EECF244321}">
                <p14:modId xmlns:p14="http://schemas.microsoft.com/office/powerpoint/2010/main" val="76259072"/>
              </p:ext>
            </p:extLst>
          </p:nvPr>
        </p:nvGraphicFramePr>
        <p:xfrm>
          <a:off x="1727994" y="1700808"/>
          <a:ext cx="5688013" cy="4545332"/>
        </p:xfrm>
        <a:graphic>
          <a:graphicData uri="http://schemas.openxmlformats.org/drawingml/2006/table">
            <a:tbl>
              <a:tblPr firstRow="1" lastRow="1" bandRow="1">
                <a:tableStyleId>{93296810-A885-4BE3-A3E7-6D5BEEA58F35}</a:tableStyleId>
              </a:tblPr>
              <a:tblGrid>
                <a:gridCol w="1895475"/>
                <a:gridCol w="1897063"/>
                <a:gridCol w="1895475"/>
              </a:tblGrid>
              <a:tr h="487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Tempo</a:t>
                      </a:r>
                      <a:endParaRPr kumimoji="0" lang="pt-BR" sz="1800" b="1" i="0" u="none" strike="noStrike" cap="none" normalizeH="0" baseline="0" dirty="0" smtClean="0">
                        <a:ln>
                          <a:noFill/>
                        </a:ln>
                        <a:solidFill>
                          <a:srgbClr val="FFFFFF"/>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Frequência absoluta</a:t>
                      </a:r>
                      <a:endParaRPr kumimoji="0" lang="pt-BR" sz="1800" b="1" i="0" u="none" strike="noStrike" cap="none" normalizeH="0" baseline="0" dirty="0" smtClean="0">
                        <a:ln>
                          <a:noFill/>
                        </a:ln>
                        <a:solidFill>
                          <a:srgbClr val="FFFFFF"/>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Frequência relativa</a:t>
                      </a:r>
                      <a:endParaRPr kumimoji="0" lang="pt-BR" sz="1800" b="1" i="0" u="none" strike="noStrike" cap="none" normalizeH="0" baseline="0" dirty="0" smtClean="0">
                        <a:ln>
                          <a:noFill/>
                        </a:ln>
                        <a:solidFill>
                          <a:srgbClr val="FFFFFF"/>
                        </a:solidFill>
                        <a:effectLst/>
                        <a:latin typeface="Trebuchet MS" pitchFamily="34" charset="0"/>
                        <a:cs typeface="Arial" charset="0"/>
                      </a:endParaRPr>
                    </a:p>
                  </a:txBody>
                  <a:tcPr horzOverflow="overflow"/>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4,70 |-- 6,62</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34</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68%</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r h="487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6,62 |-- 8,54</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12</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24%</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8,54 |-- 10,46</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3</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6%</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r h="487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10,46 |-- 12,38</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0</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0%</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12,38 |-- 14,30</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0</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0%</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r h="487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14,30 |-- 16,22</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0</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0%</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16,22 |-- 18,14</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1</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2%</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r h="487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Total</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50</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smtClean="0">
                          <a:ln>
                            <a:noFill/>
                          </a:ln>
                          <a:effectLst/>
                        </a:rPr>
                        <a:t>100%</a:t>
                      </a:r>
                      <a:endParaRPr kumimoji="0" lang="pt-BR" sz="1800" b="0" i="0" u="none" strike="noStrike" cap="none" normalizeH="0" baseline="0" dirty="0" smtClean="0">
                        <a:ln>
                          <a:noFill/>
                        </a:ln>
                        <a:solidFill>
                          <a:srgbClr val="000000"/>
                        </a:solidFill>
                        <a:effectLst/>
                        <a:latin typeface="Trebuchet MS" pitchFamily="34" charset="0"/>
                        <a:cs typeface="Arial" charset="0"/>
                      </a:endParaRPr>
                    </a:p>
                  </a:txBody>
                  <a:tcPr horzOverflow="overflow"/>
                </a:tc>
              </a:tr>
            </a:tbl>
          </a:graphicData>
        </a:graphic>
      </p:graphicFrame>
      <p:sp>
        <p:nvSpPr>
          <p:cNvPr id="45101" name="Line 82"/>
          <p:cNvSpPr>
            <a:spLocks noChangeShapeType="1"/>
          </p:cNvSpPr>
          <p:nvPr/>
        </p:nvSpPr>
        <p:spPr bwMode="auto">
          <a:xfrm flipH="1" flipV="1">
            <a:off x="1187450" y="2276475"/>
            <a:ext cx="792163" cy="144463"/>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pt-BR" dirty="0"/>
          </a:p>
        </p:txBody>
      </p:sp>
      <p:sp>
        <p:nvSpPr>
          <p:cNvPr id="45102" name="Text Box 83"/>
          <p:cNvSpPr txBox="1">
            <a:spLocks noChangeArrowheads="1"/>
          </p:cNvSpPr>
          <p:nvPr/>
        </p:nvSpPr>
        <p:spPr bwMode="auto">
          <a:xfrm>
            <a:off x="250825" y="1989138"/>
            <a:ext cx="1080815" cy="646331"/>
          </a:xfrm>
          <a:prstGeom prst="rect">
            <a:avLst/>
          </a:prstGeom>
          <a:noFill/>
          <a:ln w="9525">
            <a:noFill/>
            <a:miter lim="800000"/>
            <a:headEnd/>
            <a:tailEnd/>
          </a:ln>
        </p:spPr>
        <p:txBody>
          <a:bodyPr wrap="square">
            <a:spAutoFit/>
          </a:bodyPr>
          <a:lstStyle/>
          <a:p>
            <a:pPr algn="ctr">
              <a:spcBef>
                <a:spcPct val="50000"/>
              </a:spcBef>
            </a:pPr>
            <a:r>
              <a:rPr lang="pt-BR" sz="1800" dirty="0">
                <a:latin typeface="+mn-lt"/>
              </a:rPr>
              <a:t>Valor mínimo</a:t>
            </a:r>
          </a:p>
        </p:txBody>
      </p:sp>
      <p:sp>
        <p:nvSpPr>
          <p:cNvPr id="45103" name="Line 84"/>
          <p:cNvSpPr>
            <a:spLocks noChangeShapeType="1"/>
          </p:cNvSpPr>
          <p:nvPr/>
        </p:nvSpPr>
        <p:spPr bwMode="auto">
          <a:xfrm flipV="1">
            <a:off x="3132138" y="1628799"/>
            <a:ext cx="791790" cy="7207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pt-BR" dirty="0"/>
          </a:p>
        </p:txBody>
      </p:sp>
      <p:sp>
        <p:nvSpPr>
          <p:cNvPr id="45104" name="Text Box 85"/>
          <p:cNvSpPr txBox="1">
            <a:spLocks noChangeArrowheads="1"/>
          </p:cNvSpPr>
          <p:nvPr/>
        </p:nvSpPr>
        <p:spPr bwMode="auto">
          <a:xfrm>
            <a:off x="3489822" y="1299647"/>
            <a:ext cx="1728787" cy="369332"/>
          </a:xfrm>
          <a:prstGeom prst="rect">
            <a:avLst/>
          </a:prstGeom>
          <a:noFill/>
          <a:ln w="9525">
            <a:noFill/>
            <a:miter lim="800000"/>
            <a:headEnd/>
            <a:tailEnd/>
          </a:ln>
        </p:spPr>
        <p:txBody>
          <a:bodyPr>
            <a:spAutoFit/>
          </a:bodyPr>
          <a:lstStyle/>
          <a:p>
            <a:pPr>
              <a:spcBef>
                <a:spcPct val="50000"/>
              </a:spcBef>
            </a:pPr>
            <a:r>
              <a:rPr lang="pt-BR" sz="1800" dirty="0">
                <a:latin typeface="+mn-lt"/>
              </a:rPr>
              <a:t>4,70 + h</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pt-BR" dirty="0" smtClean="0"/>
              <a:t>Diagramas de Dispersão</a:t>
            </a:r>
          </a:p>
        </p:txBody>
      </p:sp>
      <p:sp>
        <p:nvSpPr>
          <p:cNvPr id="46083" name="Rectangle 3"/>
          <p:cNvSpPr>
            <a:spLocks noGrp="1"/>
          </p:cNvSpPr>
          <p:nvPr>
            <p:ph idx="1"/>
          </p:nvPr>
        </p:nvSpPr>
        <p:spPr/>
        <p:txBody>
          <a:bodyPr/>
          <a:lstStyle/>
          <a:p>
            <a:pPr marL="0" indent="0">
              <a:buNone/>
            </a:pPr>
            <a:r>
              <a:rPr lang="pt-BR" sz="2000" dirty="0" smtClean="0"/>
              <a:t>Serve para saber se existe alguma correlação (forte, fraca, moderada, positiva, negativa) entre duas variáveis.</a:t>
            </a:r>
          </a:p>
          <a:p>
            <a:endParaRPr lang="pt-BR" sz="2000" dirty="0" smtClean="0"/>
          </a:p>
        </p:txBody>
      </p:sp>
      <p:pic>
        <p:nvPicPr>
          <p:cNvPr id="46084" name="Picture 6"/>
          <p:cNvPicPr>
            <a:picLocks noChangeAspect="1" noChangeArrowheads="1"/>
          </p:cNvPicPr>
          <p:nvPr/>
        </p:nvPicPr>
        <p:blipFill>
          <a:blip r:embed="rId2"/>
          <a:srcRect/>
          <a:stretch>
            <a:fillRect/>
          </a:stretch>
        </p:blipFill>
        <p:spPr bwMode="auto">
          <a:xfrm>
            <a:off x="468313" y="2420863"/>
            <a:ext cx="4032250" cy="1800225"/>
          </a:xfrm>
          <a:prstGeom prst="rect">
            <a:avLst/>
          </a:prstGeom>
          <a:noFill/>
          <a:ln w="9525">
            <a:noFill/>
            <a:miter lim="800000"/>
            <a:headEnd/>
            <a:tailEnd/>
          </a:ln>
        </p:spPr>
      </p:pic>
      <p:pic>
        <p:nvPicPr>
          <p:cNvPr id="46085" name="Picture 8" descr="Exemplo"/>
          <p:cNvPicPr>
            <a:picLocks noChangeAspect="1" noChangeArrowheads="1"/>
          </p:cNvPicPr>
          <p:nvPr/>
        </p:nvPicPr>
        <p:blipFill>
          <a:blip r:embed="rId3"/>
          <a:srcRect/>
          <a:stretch>
            <a:fillRect/>
          </a:stretch>
        </p:blipFill>
        <p:spPr bwMode="auto">
          <a:xfrm>
            <a:off x="468313" y="4353966"/>
            <a:ext cx="4032250" cy="1811338"/>
          </a:xfrm>
          <a:prstGeom prst="rect">
            <a:avLst/>
          </a:prstGeom>
          <a:noFill/>
          <a:ln w="9525">
            <a:noFill/>
            <a:miter lim="800000"/>
            <a:headEnd/>
            <a:tailEnd/>
          </a:ln>
        </p:spPr>
      </p:pic>
      <p:pic>
        <p:nvPicPr>
          <p:cNvPr id="46086" name="Picture 9"/>
          <p:cNvPicPr>
            <a:picLocks noChangeAspect="1" noChangeArrowheads="1"/>
          </p:cNvPicPr>
          <p:nvPr/>
        </p:nvPicPr>
        <p:blipFill>
          <a:blip r:embed="rId4"/>
          <a:srcRect/>
          <a:stretch>
            <a:fillRect/>
          </a:stretch>
        </p:blipFill>
        <p:spPr bwMode="auto">
          <a:xfrm>
            <a:off x="4500563" y="2530946"/>
            <a:ext cx="4103687" cy="356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5" descr="prado_sequeirog8"/>
          <p:cNvPicPr>
            <a:picLocks noChangeAspect="1" noChangeArrowheads="1"/>
          </p:cNvPicPr>
          <p:nvPr/>
        </p:nvPicPr>
        <p:blipFill>
          <a:blip r:embed="rId2"/>
          <a:srcRect/>
          <a:stretch>
            <a:fillRect/>
          </a:stretch>
        </p:blipFill>
        <p:spPr bwMode="auto">
          <a:xfrm>
            <a:off x="1799990" y="2180118"/>
            <a:ext cx="5544021" cy="4273218"/>
          </a:xfrm>
          <a:prstGeom prst="rect">
            <a:avLst/>
          </a:prstGeom>
          <a:noFill/>
          <a:ln w="9525">
            <a:noFill/>
            <a:miter lim="800000"/>
            <a:headEnd/>
            <a:tailEnd/>
          </a:ln>
        </p:spPr>
      </p:pic>
      <p:sp>
        <p:nvSpPr>
          <p:cNvPr id="47107" name="Rectangle 2"/>
          <p:cNvSpPr>
            <a:spLocks noGrp="1"/>
          </p:cNvSpPr>
          <p:nvPr>
            <p:ph type="title"/>
          </p:nvPr>
        </p:nvSpPr>
        <p:spPr/>
        <p:txBody>
          <a:bodyPr/>
          <a:lstStyle/>
          <a:p>
            <a:r>
              <a:rPr lang="pt-BR" dirty="0" smtClean="0"/>
              <a:t>Gráficos de Curvas</a:t>
            </a:r>
          </a:p>
        </p:txBody>
      </p:sp>
      <p:sp>
        <p:nvSpPr>
          <p:cNvPr id="47108" name="Rectangle 3"/>
          <p:cNvSpPr>
            <a:spLocks noGrp="1"/>
          </p:cNvSpPr>
          <p:nvPr>
            <p:ph idx="1"/>
          </p:nvPr>
        </p:nvSpPr>
        <p:spPr/>
        <p:txBody>
          <a:bodyPr/>
          <a:lstStyle/>
          <a:p>
            <a:pPr marL="0" indent="0">
              <a:buNone/>
            </a:pPr>
            <a:r>
              <a:rPr lang="pt-BR" sz="2400" dirty="0" smtClean="0"/>
              <a:t>Usados em processos para se acompanhar a evolução de uma variável em relação a um ou mais limites existentes.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smtClean="0"/>
              <a:t>Conceitos Antigos de Estatística</a:t>
            </a:r>
            <a:endParaRPr lang="pt-BR" dirty="0"/>
          </a:p>
        </p:txBody>
      </p:sp>
      <p:sp>
        <p:nvSpPr>
          <p:cNvPr id="11267" name="Espaço Reservado para Conteúdo 2"/>
          <p:cNvSpPr>
            <a:spLocks noGrp="1"/>
          </p:cNvSpPr>
          <p:nvPr>
            <p:ph idx="1"/>
          </p:nvPr>
        </p:nvSpPr>
        <p:spPr/>
        <p:txBody>
          <a:bodyPr/>
          <a:lstStyle/>
          <a:p>
            <a:pPr marL="342900" indent="-342900">
              <a:lnSpc>
                <a:spcPct val="150000"/>
              </a:lnSpc>
              <a:buFont typeface="+mj-lt"/>
              <a:buAutoNum type="arabicParenR" startAt="4"/>
            </a:pPr>
            <a:r>
              <a:rPr lang="pt-BR" sz="2400" dirty="0" smtClean="0"/>
              <a:t>Construção de tabelas e gráficos</a:t>
            </a:r>
          </a:p>
          <a:p>
            <a:pPr>
              <a:lnSpc>
                <a:spcPct val="150000"/>
              </a:lnSpc>
              <a:buFont typeface="Wingdings 2" pitchFamily="18" charset="2"/>
              <a:buNone/>
            </a:pPr>
            <a:r>
              <a:rPr lang="pt-BR" sz="1400" dirty="0" smtClean="0"/>
              <a:t>	As informações contidas na tabela são compreendidas apenas avaliando o conteúdo da tabela. Dados específicos são encontrados cruzando visualmente linhas e colunas.</a:t>
            </a:r>
          </a:p>
          <a:p>
            <a:pPr>
              <a:lnSpc>
                <a:spcPct val="150000"/>
              </a:lnSpc>
              <a:buFont typeface="Wingdings 2" pitchFamily="18" charset="2"/>
              <a:buNone/>
            </a:pPr>
            <a:endParaRPr lang="pt-BR" sz="1400" dirty="0"/>
          </a:p>
          <a:p>
            <a:pPr algn="ctr">
              <a:lnSpc>
                <a:spcPct val="150000"/>
              </a:lnSpc>
              <a:buFont typeface="Wingdings 2" pitchFamily="18" charset="2"/>
              <a:buNone/>
            </a:pPr>
            <a:r>
              <a:rPr lang="pt-BR" sz="1400" dirty="0" smtClean="0"/>
              <a:t>Intenções de votos de candidatos por mês:</a:t>
            </a:r>
            <a:endParaRPr lang="pt-BR" sz="1200" dirty="0" smtClean="0"/>
          </a:p>
          <a:p>
            <a:pPr>
              <a:lnSpc>
                <a:spcPct val="150000"/>
              </a:lnSpc>
              <a:buFont typeface="Wingdings 2" pitchFamily="18" charset="2"/>
              <a:buNone/>
            </a:pPr>
            <a:endParaRPr lang="pt-BR" sz="1200" dirty="0" smtClean="0"/>
          </a:p>
          <a:p>
            <a:pPr>
              <a:lnSpc>
                <a:spcPct val="150000"/>
              </a:lnSpc>
              <a:buFont typeface="Wingdings 2" pitchFamily="18" charset="2"/>
              <a:buNone/>
            </a:pPr>
            <a:endParaRPr lang="pt-BR" sz="1200" dirty="0" smtClean="0"/>
          </a:p>
          <a:p>
            <a:pPr>
              <a:lnSpc>
                <a:spcPct val="150000"/>
              </a:lnSpc>
              <a:buFont typeface="Wingdings 2" pitchFamily="18" charset="2"/>
              <a:buNone/>
            </a:pPr>
            <a:endParaRPr lang="pt-BR" sz="1200" dirty="0" smtClean="0"/>
          </a:p>
          <a:p>
            <a:pPr>
              <a:lnSpc>
                <a:spcPct val="150000"/>
              </a:lnSpc>
              <a:buFont typeface="Wingdings 2" pitchFamily="18" charset="2"/>
              <a:buNone/>
            </a:pPr>
            <a:endParaRPr lang="pt-BR" sz="1200" dirty="0" smtClean="0"/>
          </a:p>
          <a:p>
            <a:pPr algn="ctr">
              <a:lnSpc>
                <a:spcPct val="150000"/>
              </a:lnSpc>
              <a:buFont typeface="Wingdings 2" pitchFamily="18" charset="2"/>
              <a:buNone/>
            </a:pPr>
            <a:endParaRPr lang="pt-BR" sz="1200" dirty="0" smtClean="0"/>
          </a:p>
          <a:p>
            <a:pPr algn="ctr">
              <a:lnSpc>
                <a:spcPct val="150000"/>
              </a:lnSpc>
              <a:buFont typeface="Wingdings 2" pitchFamily="18" charset="2"/>
              <a:buNone/>
            </a:pPr>
            <a:endParaRPr lang="pt-BR" sz="1050" dirty="0" smtClean="0"/>
          </a:p>
          <a:p>
            <a:pPr algn="ctr">
              <a:lnSpc>
                <a:spcPct val="150000"/>
              </a:lnSpc>
              <a:buFont typeface="Wingdings 2" pitchFamily="18" charset="2"/>
              <a:buNone/>
            </a:pPr>
            <a:r>
              <a:rPr lang="pt-BR" sz="1200" dirty="0" smtClean="0"/>
              <a:t>Fonte: IBGE</a:t>
            </a:r>
          </a:p>
        </p:txBody>
      </p:sp>
      <p:graphicFrame>
        <p:nvGraphicFramePr>
          <p:cNvPr id="5" name="Tabela 4"/>
          <p:cNvGraphicFramePr>
            <a:graphicFrameLocks noGrp="1"/>
          </p:cNvGraphicFramePr>
          <p:nvPr>
            <p:extLst>
              <p:ext uri="{D42A27DB-BD31-4B8C-83A1-F6EECF244321}">
                <p14:modId xmlns:p14="http://schemas.microsoft.com/office/powerpoint/2010/main" val="2351141504"/>
              </p:ext>
            </p:extLst>
          </p:nvPr>
        </p:nvGraphicFramePr>
        <p:xfrm>
          <a:off x="1367718" y="3717032"/>
          <a:ext cx="6408565" cy="1769112"/>
        </p:xfrm>
        <a:graphic>
          <a:graphicData uri="http://schemas.openxmlformats.org/drawingml/2006/table">
            <a:tbl>
              <a:tblPr firstRow="1" bandRow="1">
                <a:tableStyleId>{93296810-A885-4BE3-A3E7-6D5BEEA58F35}</a:tableStyleId>
              </a:tblPr>
              <a:tblGrid>
                <a:gridCol w="1368150"/>
                <a:gridCol w="1195276"/>
                <a:gridCol w="1281713"/>
                <a:gridCol w="1281713"/>
                <a:gridCol w="1281713"/>
              </a:tblGrid>
              <a:tr h="442278">
                <a:tc>
                  <a:txBody>
                    <a:bodyPr/>
                    <a:lstStyle/>
                    <a:p>
                      <a:r>
                        <a:rPr lang="pt-BR" dirty="0" smtClean="0"/>
                        <a:t>Candidato</a:t>
                      </a:r>
                      <a:endParaRPr lang="pt-BR" dirty="0"/>
                    </a:p>
                  </a:txBody>
                  <a:tcPr/>
                </a:tc>
                <a:tc>
                  <a:txBody>
                    <a:bodyPr/>
                    <a:lstStyle/>
                    <a:p>
                      <a:r>
                        <a:rPr lang="pt-BR" dirty="0" smtClean="0"/>
                        <a:t>Janeiro</a:t>
                      </a:r>
                      <a:endParaRPr lang="pt-BR" dirty="0"/>
                    </a:p>
                  </a:txBody>
                  <a:tcPr/>
                </a:tc>
                <a:tc>
                  <a:txBody>
                    <a:bodyPr/>
                    <a:lstStyle/>
                    <a:p>
                      <a:r>
                        <a:rPr lang="pt-BR" dirty="0" smtClean="0"/>
                        <a:t>Fevereiro</a:t>
                      </a:r>
                      <a:endParaRPr lang="pt-BR" dirty="0"/>
                    </a:p>
                  </a:txBody>
                  <a:tcPr/>
                </a:tc>
                <a:tc>
                  <a:txBody>
                    <a:bodyPr/>
                    <a:lstStyle/>
                    <a:p>
                      <a:r>
                        <a:rPr lang="pt-BR" dirty="0" smtClean="0"/>
                        <a:t>Março</a:t>
                      </a:r>
                      <a:r>
                        <a:rPr lang="pt-BR" baseline="0" dirty="0" smtClean="0"/>
                        <a:t> </a:t>
                      </a:r>
                      <a:endParaRPr lang="pt-BR" dirty="0"/>
                    </a:p>
                  </a:txBody>
                  <a:tcPr/>
                </a:tc>
                <a:tc>
                  <a:txBody>
                    <a:bodyPr/>
                    <a:lstStyle/>
                    <a:p>
                      <a:r>
                        <a:rPr lang="pt-BR" dirty="0" smtClean="0"/>
                        <a:t>Abril</a:t>
                      </a:r>
                      <a:endParaRPr lang="pt-BR" dirty="0"/>
                    </a:p>
                  </a:txBody>
                  <a:tcPr/>
                </a:tc>
              </a:tr>
              <a:tr h="442278">
                <a:tc>
                  <a:txBody>
                    <a:bodyPr/>
                    <a:lstStyle/>
                    <a:p>
                      <a:r>
                        <a:rPr lang="pt-BR" dirty="0" smtClean="0"/>
                        <a:t>João</a:t>
                      </a:r>
                      <a:endParaRPr lang="pt-BR" dirty="0"/>
                    </a:p>
                  </a:txBody>
                  <a:tcPr/>
                </a:tc>
                <a:tc>
                  <a:txBody>
                    <a:bodyPr/>
                    <a:lstStyle/>
                    <a:p>
                      <a:r>
                        <a:rPr lang="pt-BR" dirty="0" smtClean="0"/>
                        <a:t>3900</a:t>
                      </a:r>
                      <a:endParaRPr lang="pt-BR" dirty="0"/>
                    </a:p>
                  </a:txBody>
                  <a:tcPr/>
                </a:tc>
                <a:tc>
                  <a:txBody>
                    <a:bodyPr/>
                    <a:lstStyle/>
                    <a:p>
                      <a:r>
                        <a:rPr lang="pt-BR" dirty="0" smtClean="0"/>
                        <a:t>5600</a:t>
                      </a:r>
                      <a:endParaRPr lang="pt-BR" dirty="0"/>
                    </a:p>
                  </a:txBody>
                  <a:tcPr/>
                </a:tc>
                <a:tc>
                  <a:txBody>
                    <a:bodyPr/>
                    <a:lstStyle/>
                    <a:p>
                      <a:r>
                        <a:rPr lang="pt-BR" dirty="0" smtClean="0"/>
                        <a:t>3500</a:t>
                      </a:r>
                      <a:endParaRPr lang="pt-BR" dirty="0"/>
                    </a:p>
                  </a:txBody>
                  <a:tcPr/>
                </a:tc>
                <a:tc>
                  <a:txBody>
                    <a:bodyPr/>
                    <a:lstStyle/>
                    <a:p>
                      <a:r>
                        <a:rPr lang="pt-BR" dirty="0" smtClean="0"/>
                        <a:t>2300</a:t>
                      </a:r>
                      <a:endParaRPr lang="pt-BR" dirty="0"/>
                    </a:p>
                  </a:txBody>
                  <a:tcPr/>
                </a:tc>
              </a:tr>
              <a:tr h="442278">
                <a:tc>
                  <a:txBody>
                    <a:bodyPr/>
                    <a:lstStyle/>
                    <a:p>
                      <a:r>
                        <a:rPr lang="pt-BR" dirty="0" smtClean="0"/>
                        <a:t>Carlos</a:t>
                      </a:r>
                      <a:endParaRPr lang="pt-BR" dirty="0"/>
                    </a:p>
                  </a:txBody>
                  <a:tcPr/>
                </a:tc>
                <a:tc>
                  <a:txBody>
                    <a:bodyPr/>
                    <a:lstStyle/>
                    <a:p>
                      <a:r>
                        <a:rPr lang="pt-BR" dirty="0" smtClean="0"/>
                        <a:t>4500</a:t>
                      </a:r>
                      <a:endParaRPr lang="pt-BR" dirty="0"/>
                    </a:p>
                  </a:txBody>
                  <a:tcPr/>
                </a:tc>
                <a:tc>
                  <a:txBody>
                    <a:bodyPr/>
                    <a:lstStyle/>
                    <a:p>
                      <a:r>
                        <a:rPr lang="pt-BR" dirty="0" smtClean="0"/>
                        <a:t>5900</a:t>
                      </a:r>
                      <a:endParaRPr lang="pt-BR" dirty="0"/>
                    </a:p>
                  </a:txBody>
                  <a:tcPr/>
                </a:tc>
                <a:tc>
                  <a:txBody>
                    <a:bodyPr/>
                    <a:lstStyle/>
                    <a:p>
                      <a:r>
                        <a:rPr lang="pt-BR" dirty="0" smtClean="0"/>
                        <a:t>3100</a:t>
                      </a:r>
                      <a:endParaRPr lang="pt-BR" dirty="0"/>
                    </a:p>
                  </a:txBody>
                  <a:tcPr/>
                </a:tc>
                <a:tc>
                  <a:txBody>
                    <a:bodyPr/>
                    <a:lstStyle/>
                    <a:p>
                      <a:r>
                        <a:rPr lang="pt-BR" dirty="0" smtClean="0"/>
                        <a:t>3000</a:t>
                      </a:r>
                      <a:endParaRPr lang="pt-BR" dirty="0"/>
                    </a:p>
                  </a:txBody>
                  <a:tcPr/>
                </a:tc>
              </a:tr>
              <a:tr h="442278">
                <a:tc>
                  <a:txBody>
                    <a:bodyPr/>
                    <a:lstStyle/>
                    <a:p>
                      <a:r>
                        <a:rPr lang="pt-BR" dirty="0" smtClean="0"/>
                        <a:t>José</a:t>
                      </a:r>
                      <a:endParaRPr lang="pt-BR" dirty="0"/>
                    </a:p>
                  </a:txBody>
                  <a:tcPr/>
                </a:tc>
                <a:tc>
                  <a:txBody>
                    <a:bodyPr/>
                    <a:lstStyle/>
                    <a:p>
                      <a:r>
                        <a:rPr lang="pt-BR" dirty="0" smtClean="0"/>
                        <a:t>2100</a:t>
                      </a:r>
                      <a:endParaRPr lang="pt-BR" dirty="0"/>
                    </a:p>
                  </a:txBody>
                  <a:tcPr/>
                </a:tc>
                <a:tc>
                  <a:txBody>
                    <a:bodyPr/>
                    <a:lstStyle/>
                    <a:p>
                      <a:r>
                        <a:rPr lang="pt-BR" dirty="0" smtClean="0"/>
                        <a:t>4700</a:t>
                      </a:r>
                      <a:endParaRPr lang="pt-BR" dirty="0"/>
                    </a:p>
                  </a:txBody>
                  <a:tcPr/>
                </a:tc>
                <a:tc>
                  <a:txBody>
                    <a:bodyPr/>
                    <a:lstStyle/>
                    <a:p>
                      <a:r>
                        <a:rPr lang="pt-BR" dirty="0" smtClean="0"/>
                        <a:t>4000</a:t>
                      </a:r>
                      <a:endParaRPr lang="pt-BR" dirty="0"/>
                    </a:p>
                  </a:txBody>
                  <a:tcPr/>
                </a:tc>
                <a:tc>
                  <a:txBody>
                    <a:bodyPr/>
                    <a:lstStyle/>
                    <a:p>
                      <a:r>
                        <a:rPr lang="pt-BR" dirty="0" smtClean="0"/>
                        <a:t>3600</a:t>
                      </a:r>
                      <a:endParaRPr lang="pt-BR"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pt-BR" dirty="0" smtClean="0"/>
              <a:t>Considerações</a:t>
            </a:r>
          </a:p>
        </p:txBody>
      </p:sp>
      <p:sp>
        <p:nvSpPr>
          <p:cNvPr id="4" name="Espaço Reservado para Conteúdo 3"/>
          <p:cNvSpPr>
            <a:spLocks noGrp="1"/>
          </p:cNvSpPr>
          <p:nvPr>
            <p:ph idx="1"/>
          </p:nvPr>
        </p:nvSpPr>
        <p:spPr/>
        <p:txBody>
          <a:bodyPr>
            <a:normAutofit lnSpcReduction="10000"/>
          </a:bodyPr>
          <a:lstStyle/>
          <a:p>
            <a:pPr>
              <a:lnSpc>
                <a:spcPct val="150000"/>
              </a:lnSpc>
            </a:pPr>
            <a:r>
              <a:rPr lang="pt-BR" dirty="0" smtClean="0"/>
              <a:t>Gráficos setoriais são particularmente úteis para visualizar diferenças entre classes. Eles não acomodam grandes quantidades de categorias. Nesse caso:</a:t>
            </a:r>
          </a:p>
          <a:p>
            <a:pPr lvl="1">
              <a:lnSpc>
                <a:spcPct val="150000"/>
              </a:lnSpc>
            </a:pPr>
            <a:r>
              <a:rPr lang="pt-BR" dirty="0" smtClean="0"/>
              <a:t>reagrupar as menos importantes em um grupo chamado outros ou,</a:t>
            </a:r>
          </a:p>
          <a:p>
            <a:pPr lvl="1">
              <a:lnSpc>
                <a:spcPct val="150000"/>
              </a:lnSpc>
            </a:pPr>
            <a:r>
              <a:rPr lang="pt-BR" dirty="0" smtClean="0"/>
              <a:t>utilizar um gráfico de barras, sendo que estas devem vir separadas;</a:t>
            </a:r>
          </a:p>
          <a:p>
            <a:pPr>
              <a:lnSpc>
                <a:spcPct val="150000"/>
              </a:lnSpc>
            </a:pPr>
            <a:endParaRPr lang="pt-B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r>
              <a:rPr lang="pt-BR" dirty="0" smtClean="0"/>
              <a:t>Considerações</a:t>
            </a:r>
          </a:p>
        </p:txBody>
      </p:sp>
      <p:graphicFrame>
        <p:nvGraphicFramePr>
          <p:cNvPr id="67621" name="Group 37"/>
          <p:cNvGraphicFramePr>
            <a:graphicFrameLocks noGrp="1"/>
          </p:cNvGraphicFramePr>
          <p:nvPr>
            <p:ph idx="1"/>
            <p:extLst>
              <p:ext uri="{D42A27DB-BD31-4B8C-83A1-F6EECF244321}">
                <p14:modId xmlns:p14="http://schemas.microsoft.com/office/powerpoint/2010/main" val="2405539960"/>
              </p:ext>
            </p:extLst>
          </p:nvPr>
        </p:nvGraphicFramePr>
        <p:xfrm>
          <a:off x="500063" y="1424280"/>
          <a:ext cx="8183563" cy="4669016"/>
        </p:xfrm>
        <a:graphic>
          <a:graphicData uri="http://schemas.openxmlformats.org/drawingml/2006/table">
            <a:tbl>
              <a:tblPr firstRow="1" bandRow="1">
                <a:tableStyleId>{93296810-A885-4BE3-A3E7-6D5BEEA58F35}</a:tableStyleId>
              </a:tblPr>
              <a:tblGrid>
                <a:gridCol w="2727353"/>
                <a:gridCol w="2728857"/>
                <a:gridCol w="2727353"/>
              </a:tblGrid>
              <a:tr h="534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Tipo de variável ou série</a:t>
                      </a:r>
                      <a:endParaRPr kumimoji="0" lang="pt-BR" sz="1600" b="1" i="0" u="none" strike="noStrike" cap="none" normalizeH="0" baseline="0" dirty="0" smtClean="0">
                        <a:ln>
                          <a:noFill/>
                        </a:ln>
                        <a:solidFill>
                          <a:srgbClr val="FFFFFF"/>
                        </a:solidFill>
                        <a:effectLst/>
                        <a:latin typeface="+mn-lt"/>
                        <a:cs typeface="Arial" charset="0"/>
                      </a:endParaRPr>
                    </a:p>
                  </a:txBody>
                  <a:tcPr marL="86602" marR="8660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Método mais usado ou adequado</a:t>
                      </a:r>
                      <a:endParaRPr kumimoji="0" lang="pt-BR" sz="1600" b="1" i="0" u="none" strike="noStrike" cap="none" normalizeH="0" baseline="0" dirty="0" smtClean="0">
                        <a:ln>
                          <a:noFill/>
                        </a:ln>
                        <a:solidFill>
                          <a:srgbClr val="FFFFFF"/>
                        </a:solidFill>
                        <a:effectLst/>
                        <a:latin typeface="+mn-lt"/>
                        <a:cs typeface="Arial" charset="0"/>
                      </a:endParaRPr>
                    </a:p>
                  </a:txBody>
                  <a:tcPr marL="86602" marR="8660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Comentário</a:t>
                      </a:r>
                      <a:endParaRPr kumimoji="0" lang="pt-BR" sz="1600" b="1" i="0" u="none" strike="noStrike" cap="none" normalizeH="0" baseline="0" dirty="0" smtClean="0">
                        <a:ln>
                          <a:noFill/>
                        </a:ln>
                        <a:solidFill>
                          <a:srgbClr val="FFFFFF"/>
                        </a:solidFill>
                        <a:effectLst/>
                        <a:latin typeface="+mn-lt"/>
                        <a:cs typeface="Arial" charset="0"/>
                      </a:endParaRPr>
                    </a:p>
                  </a:txBody>
                  <a:tcPr marL="86602" marR="86602" anchor="ctr" horzOverflow="overflow"/>
                </a:tc>
              </a:tr>
              <a:tr h="600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Dados qualitativos</a:t>
                      </a: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Gráfico de barras, colunas ou circulares (tipo torta)</a:t>
                      </a: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Variáveis discretas</a:t>
                      </a: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Medidas intervalares. Gráfico de hastes</a:t>
                      </a: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r>
              <a:tr h="12489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Variáveis contínuas</a:t>
                      </a: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Gráficos em forma de histogramas e polígonos de frequência </a:t>
                      </a: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pt-BR" sz="1600" u="none" strike="noStrike" cap="none" normalizeH="0" baseline="0" dirty="0" smtClean="0">
                          <a:ln>
                            <a:noFill/>
                          </a:ln>
                          <a:effectLst/>
                        </a:rPr>
                        <a:t>O uso de polígonos de frequência induz o leitor a aceitar a continuidade da variável apresentada.</a:t>
                      </a: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r>
              <a:tr h="534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Séries cronológicas</a:t>
                      </a: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Gráfico de colunas, curvas ou barras</a:t>
                      </a: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r>
              <a:tr h="1082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Séries específicas e geográficas</a:t>
                      </a: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Gráfico de colunas, barra ou setor</a:t>
                      </a: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smtClean="0">
                          <a:ln>
                            <a:noFill/>
                          </a:ln>
                          <a:effectLst/>
                        </a:rPr>
                        <a:t>O gráfico tipo setor permite uma maior visualização das partes frente do todo.</a:t>
                      </a:r>
                      <a:endParaRPr kumimoji="0" lang="pt-BR" sz="1600" b="0" i="0" u="none" strike="noStrike" cap="none" normalizeH="0" baseline="0" dirty="0" smtClean="0">
                        <a:ln>
                          <a:noFill/>
                        </a:ln>
                        <a:solidFill>
                          <a:srgbClr val="000000"/>
                        </a:solidFill>
                        <a:effectLst/>
                        <a:latin typeface="+mn-lt"/>
                        <a:cs typeface="Arial" charset="0"/>
                      </a:endParaRPr>
                    </a:p>
                  </a:txBody>
                  <a:tcPr marL="86602" marR="86602" anchor="ctr" horzOverflow="overflow"/>
                </a:tc>
              </a:tr>
            </a:tbl>
          </a:graphicData>
        </a:graphic>
      </p:graphicFrame>
      <p:sp>
        <p:nvSpPr>
          <p:cNvPr id="49155" name="Rectangle 3"/>
          <p:cNvSpPr>
            <a:spLocks noGrp="1"/>
          </p:cNvSpPr>
          <p:nvPr>
            <p:ph type="body" sz="half" idx="4294967295"/>
          </p:nvPr>
        </p:nvSpPr>
        <p:spPr>
          <a:xfrm>
            <a:off x="0" y="1285875"/>
            <a:ext cx="4014788" cy="5000625"/>
          </a:xfrm>
        </p:spPr>
        <p:txBody>
          <a:bodyPr/>
          <a:lstStyle/>
          <a:p>
            <a:endParaRPr lang="pt-BR" dirty="0" smtClean="0"/>
          </a:p>
          <a:p>
            <a:endParaRPr lang="pt-BR"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a:lstStyle/>
          <a:p>
            <a:r>
              <a:rPr lang="pt-BR" dirty="0" smtClean="0"/>
              <a:t>Exercício</a:t>
            </a:r>
          </a:p>
        </p:txBody>
      </p:sp>
      <p:sp>
        <p:nvSpPr>
          <p:cNvPr id="50179" name="Rectangle 3"/>
          <p:cNvSpPr>
            <a:spLocks noGrp="1"/>
          </p:cNvSpPr>
          <p:nvPr>
            <p:ph idx="1"/>
          </p:nvPr>
        </p:nvSpPr>
        <p:spPr/>
        <p:txBody>
          <a:bodyPr>
            <a:normAutofit fontScale="77500" lnSpcReduction="20000"/>
          </a:bodyPr>
          <a:lstStyle/>
          <a:p>
            <a:pPr marL="0" indent="0">
              <a:lnSpc>
                <a:spcPct val="150000"/>
              </a:lnSpc>
              <a:buNone/>
            </a:pPr>
            <a:r>
              <a:rPr lang="pt-BR" dirty="0" smtClean="0"/>
              <a:t>Dada a amostra:</a:t>
            </a:r>
          </a:p>
          <a:p>
            <a:pPr marL="282575" lvl="1" indent="0">
              <a:lnSpc>
                <a:spcPct val="150000"/>
              </a:lnSpc>
              <a:buNone/>
            </a:pPr>
            <a:r>
              <a:rPr lang="pt-BR" dirty="0" smtClean="0"/>
              <a:t>3,2 -  4,1 - 4,9 - 5,0 - 7,3 - 6,7 - 6,6 - 7,4 - 7,1 - 4,0 - 5,5 - 5,4 - 6,5 - 6,5 - 7,1 - 5,2 - 8,3 - 5,7 - 6,8-  6,4</a:t>
            </a:r>
          </a:p>
          <a:p>
            <a:pPr marL="0" indent="0">
              <a:lnSpc>
                <a:spcPct val="150000"/>
              </a:lnSpc>
              <a:buNone/>
            </a:pPr>
            <a:r>
              <a:rPr lang="pt-BR" dirty="0" smtClean="0"/>
              <a:t>Pede-se:</a:t>
            </a:r>
          </a:p>
          <a:p>
            <a:pPr marL="804863" lvl="1" indent="-457200">
              <a:lnSpc>
                <a:spcPct val="150000"/>
              </a:lnSpc>
              <a:buFont typeface="+mj-lt"/>
              <a:buAutoNum type="alphaLcParenR"/>
            </a:pPr>
            <a:r>
              <a:rPr lang="pt-BR" dirty="0" smtClean="0"/>
              <a:t>Construir a distribuição de frequência;</a:t>
            </a:r>
          </a:p>
          <a:p>
            <a:pPr marL="804863" lvl="1" indent="-457200">
              <a:lnSpc>
                <a:spcPct val="150000"/>
              </a:lnSpc>
              <a:buFont typeface="+mj-lt"/>
              <a:buAutoNum type="alphaLcParenR"/>
            </a:pPr>
            <a:r>
              <a:rPr lang="pt-BR" dirty="0" smtClean="0"/>
              <a:t>Construir o gráfico das frequências;</a:t>
            </a:r>
          </a:p>
          <a:p>
            <a:pPr marL="804863" lvl="1" indent="-457200">
              <a:lnSpc>
                <a:spcPct val="150000"/>
              </a:lnSpc>
              <a:buFont typeface="+mj-lt"/>
              <a:buAutoNum type="alphaLcParenR"/>
            </a:pPr>
            <a:r>
              <a:rPr lang="pt-BR" dirty="0" smtClean="0"/>
              <a:t>Determinar as frequências relativas;</a:t>
            </a:r>
          </a:p>
          <a:p>
            <a:pPr marL="804863" lvl="1" indent="-457200">
              <a:lnSpc>
                <a:spcPct val="150000"/>
              </a:lnSpc>
              <a:buFont typeface="+mj-lt"/>
              <a:buAutoNum type="alphaLcParenR"/>
            </a:pPr>
            <a:r>
              <a:rPr lang="pt-BR" dirty="0" smtClean="0"/>
              <a:t>Determinar as frequências acumuladas;</a:t>
            </a:r>
          </a:p>
          <a:p>
            <a:pPr marL="804863" lvl="1" indent="-457200">
              <a:lnSpc>
                <a:spcPct val="150000"/>
              </a:lnSpc>
              <a:buFont typeface="+mj-lt"/>
              <a:buAutoNum type="alphaLcParenR"/>
            </a:pPr>
            <a:r>
              <a:rPr lang="pt-BR" dirty="0" smtClean="0"/>
              <a:t>Qual a amplitude amostral e de cada classe;</a:t>
            </a:r>
          </a:p>
          <a:p>
            <a:pPr marL="804863" lvl="1" indent="-457200">
              <a:lnSpc>
                <a:spcPct val="150000"/>
              </a:lnSpc>
              <a:buFont typeface="+mj-lt"/>
              <a:buAutoNum type="alphaLcParenR"/>
            </a:pPr>
            <a:r>
              <a:rPr lang="pt-BR" dirty="0" smtClean="0"/>
              <a:t>Qual a porcentagem de elementos maiores que 5;</a:t>
            </a:r>
          </a:p>
          <a:p>
            <a:pPr marL="804863" lvl="1" indent="-457200">
              <a:lnSpc>
                <a:spcPct val="150000"/>
              </a:lnSpc>
              <a:buFont typeface="+mj-lt"/>
              <a:buAutoNum type="alphaLcParenR"/>
            </a:pPr>
            <a:r>
              <a:rPr lang="pt-BR" dirty="0" smtClean="0"/>
              <a:t>Construir o histograma.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63" y="428625"/>
            <a:ext cx="8183562" cy="1187450"/>
          </a:xfrm>
        </p:spPr>
        <p:txBody>
          <a:bodyPr>
            <a:normAutofit fontScale="90000"/>
          </a:bodyPr>
          <a:lstStyle/>
          <a:p>
            <a:pPr>
              <a:defRPr/>
            </a:pPr>
            <a:r>
              <a:rPr lang="pt-BR" sz="4000" dirty="0" smtClean="0"/>
              <a:t>Tabelas Estatísticas</a:t>
            </a:r>
            <a:r>
              <a:rPr lang="pt-BR" dirty="0" smtClean="0"/>
              <a:t/>
            </a:r>
            <a:br>
              <a:rPr lang="pt-BR" dirty="0" smtClean="0"/>
            </a:br>
            <a:endParaRPr lang="pt-BR" dirty="0"/>
          </a:p>
        </p:txBody>
      </p:sp>
      <p:sp>
        <p:nvSpPr>
          <p:cNvPr id="12291" name="Espaço Reservado para Conteúdo 2"/>
          <p:cNvSpPr>
            <a:spLocks noGrp="1"/>
          </p:cNvSpPr>
          <p:nvPr>
            <p:ph idx="1"/>
          </p:nvPr>
        </p:nvSpPr>
        <p:spPr/>
        <p:txBody>
          <a:bodyPr>
            <a:normAutofit fontScale="92500" lnSpcReduction="20000"/>
          </a:bodyPr>
          <a:lstStyle/>
          <a:p>
            <a:pPr>
              <a:lnSpc>
                <a:spcPct val="150000"/>
              </a:lnSpc>
            </a:pPr>
            <a:r>
              <a:rPr lang="pt-BR" sz="2400" dirty="0" smtClean="0"/>
              <a:t>As tabelas devem obedecer à Resolução nº 886, de 26 de outubro de 1966, do Conselho Nacional de Estatística. </a:t>
            </a:r>
          </a:p>
          <a:p>
            <a:pPr>
              <a:lnSpc>
                <a:spcPct val="150000"/>
              </a:lnSpc>
            </a:pPr>
            <a:endParaRPr lang="pt-BR" dirty="0" smtClean="0"/>
          </a:p>
          <a:p>
            <a:pPr>
              <a:lnSpc>
                <a:spcPct val="150000"/>
              </a:lnSpc>
            </a:pPr>
            <a:endParaRPr lang="pt-BR" dirty="0" smtClean="0"/>
          </a:p>
          <a:p>
            <a:pPr>
              <a:lnSpc>
                <a:spcPct val="150000"/>
              </a:lnSpc>
            </a:pPr>
            <a:endParaRPr lang="pt-BR" dirty="0" smtClean="0"/>
          </a:p>
          <a:p>
            <a:pPr>
              <a:lnSpc>
                <a:spcPct val="150000"/>
              </a:lnSpc>
            </a:pPr>
            <a:endParaRPr lang="pt-BR" dirty="0" smtClean="0"/>
          </a:p>
          <a:p>
            <a:pPr>
              <a:lnSpc>
                <a:spcPct val="150000"/>
              </a:lnSpc>
              <a:buFont typeface="Wingdings 2" pitchFamily="18" charset="2"/>
              <a:buNone/>
            </a:pPr>
            <a:r>
              <a:rPr lang="pt-BR" sz="1400" dirty="0" smtClean="0"/>
              <a:t>	</a:t>
            </a:r>
            <a:r>
              <a:rPr lang="pt-BR" sz="1800" dirty="0" smtClean="0"/>
              <a:t>Cabeçalho: Fornece uma breve descrição dos fins a que se destina</a:t>
            </a:r>
          </a:p>
          <a:p>
            <a:pPr>
              <a:lnSpc>
                <a:spcPct val="150000"/>
              </a:lnSpc>
              <a:buFont typeface="Wingdings 2" pitchFamily="18" charset="2"/>
              <a:buNone/>
            </a:pPr>
            <a:r>
              <a:rPr lang="pt-BR" sz="1800" dirty="0" smtClean="0"/>
              <a:t>	Rodapé: Fonte dos dados</a:t>
            </a:r>
          </a:p>
          <a:p>
            <a:pPr>
              <a:lnSpc>
                <a:spcPct val="150000"/>
              </a:lnSpc>
              <a:buFont typeface="Wingdings 2" pitchFamily="18" charset="2"/>
              <a:buNone/>
            </a:pPr>
            <a:r>
              <a:rPr lang="pt-BR" sz="1800" dirty="0" smtClean="0"/>
              <a:t>	Corpo: Contém os registros dos dados</a:t>
            </a:r>
          </a:p>
          <a:p>
            <a:pPr>
              <a:lnSpc>
                <a:spcPct val="150000"/>
              </a:lnSpc>
              <a:buFont typeface="Wingdings 2" pitchFamily="18" charset="2"/>
              <a:buNone/>
            </a:pPr>
            <a:r>
              <a:rPr lang="pt-BR" sz="1400" dirty="0" smtClean="0"/>
              <a:t>	</a:t>
            </a:r>
          </a:p>
        </p:txBody>
      </p:sp>
      <p:sp>
        <p:nvSpPr>
          <p:cNvPr id="4" name="Retângulo 3"/>
          <p:cNvSpPr/>
          <p:nvPr/>
        </p:nvSpPr>
        <p:spPr>
          <a:xfrm>
            <a:off x="1571625" y="3000375"/>
            <a:ext cx="6000750" cy="10001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pt-BR" dirty="0"/>
          </a:p>
        </p:txBody>
      </p:sp>
      <p:sp>
        <p:nvSpPr>
          <p:cNvPr id="5" name="Retângulo 4"/>
          <p:cNvSpPr/>
          <p:nvPr/>
        </p:nvSpPr>
        <p:spPr>
          <a:xfrm>
            <a:off x="1857356" y="3149742"/>
            <a:ext cx="5541988" cy="646331"/>
          </a:xfrm>
          <a:prstGeom prst="rect">
            <a:avLst/>
          </a:prstGeom>
          <a:noFill/>
        </p:spPr>
        <p:txBody>
          <a:bodyPr>
            <a:spAutoFit/>
          </a:bodyPr>
          <a:lstStyle/>
          <a:p>
            <a:pPr algn="ctr">
              <a:defRPr/>
            </a:pPr>
            <a:r>
              <a:rPr lang="pt-BR" sz="3600" dirty="0">
                <a:ln w="18415" cmpd="sng">
                  <a:solidFill>
                    <a:srgbClr val="FFFFFF"/>
                  </a:solidFill>
                  <a:prstDash val="solid"/>
                </a:ln>
                <a:solidFill>
                  <a:srgbClr val="FFFFFF"/>
                </a:solidFill>
                <a:effectLst>
                  <a:outerShdw blurRad="63500" dir="3600000" algn="tl" rotWithShape="0">
                    <a:srgbClr val="000000">
                      <a:alpha val="70000"/>
                    </a:srgbClr>
                  </a:outerShdw>
                </a:effectLst>
              </a:rPr>
              <a:t>Cabeçalho, Rodapé e Corpo</a:t>
            </a:r>
          </a:p>
        </p:txBody>
      </p:sp>
      <p:sp>
        <p:nvSpPr>
          <p:cNvPr id="6" name="CaixaDeTexto 5"/>
          <p:cNvSpPr txBox="1"/>
          <p:nvPr/>
        </p:nvSpPr>
        <p:spPr>
          <a:xfrm>
            <a:off x="714375" y="4786313"/>
            <a:ext cx="7786688" cy="1071562"/>
          </a:xfrm>
          <a:prstGeom prst="rect">
            <a:avLst/>
          </a:prstGeom>
        </p:spPr>
        <p:txBody>
          <a:bodyPr lIns="182880" tIns="0"/>
          <a:lstStyle/>
          <a:p>
            <a:pPr marL="36576" algn="r" fontAlgn="auto">
              <a:lnSpc>
                <a:spcPct val="150000"/>
              </a:lnSpc>
              <a:spcBef>
                <a:spcPts val="0"/>
              </a:spcBef>
              <a:spcAft>
                <a:spcPts val="0"/>
              </a:spcAft>
              <a:buClr>
                <a:schemeClr val="accent1"/>
              </a:buClr>
              <a:buSzPct val="80000"/>
              <a:buFont typeface="Wingdings 2"/>
              <a:buNone/>
              <a:defRPr/>
            </a:pPr>
            <a:endParaRPr lang="pt-BR" sz="1600" b="1" dirty="0">
              <a:solidFill>
                <a:schemeClr val="bg2">
                  <a:shade val="25000"/>
                </a:schemeClr>
              </a:solidFill>
              <a:latin typeface="+mn-lt"/>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smtClean="0"/>
              <a:t>Tabelas Estatísticas</a:t>
            </a:r>
            <a:endParaRPr lang="pt-BR" dirty="0"/>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1412213060"/>
              </p:ext>
            </p:extLst>
          </p:nvPr>
        </p:nvGraphicFramePr>
        <p:xfrm>
          <a:off x="2854325" y="2928938"/>
          <a:ext cx="4788972" cy="1463040"/>
        </p:xfrm>
        <a:graphic>
          <a:graphicData uri="http://schemas.openxmlformats.org/drawingml/2006/table">
            <a:tbl>
              <a:tblPr firstRow="1" bandRow="1">
                <a:tableStyleId>{93296810-A885-4BE3-A3E7-6D5BEEA58F35}</a:tableStyleId>
              </a:tblPr>
              <a:tblGrid>
                <a:gridCol w="2394486"/>
                <a:gridCol w="2394486"/>
              </a:tblGrid>
              <a:tr h="317265">
                <a:tc>
                  <a:txBody>
                    <a:bodyPr/>
                    <a:lstStyle/>
                    <a:p>
                      <a:r>
                        <a:rPr lang="pt-BR" dirty="0" smtClean="0"/>
                        <a:t>Período</a:t>
                      </a:r>
                      <a:endParaRPr lang="pt-BR" dirty="0"/>
                    </a:p>
                  </a:txBody>
                  <a:tcPr/>
                </a:tc>
                <a:tc>
                  <a:txBody>
                    <a:bodyPr/>
                    <a:lstStyle/>
                    <a:p>
                      <a:r>
                        <a:rPr lang="pt-BR" dirty="0" smtClean="0"/>
                        <a:t>Unidades Vendidas</a:t>
                      </a:r>
                      <a:endParaRPr lang="pt-BR" dirty="0"/>
                    </a:p>
                  </a:txBody>
                  <a:tcPr/>
                </a:tc>
              </a:tr>
              <a:tr h="317265">
                <a:tc>
                  <a:txBody>
                    <a:bodyPr/>
                    <a:lstStyle/>
                    <a:p>
                      <a:r>
                        <a:rPr lang="pt-BR" dirty="0" smtClean="0"/>
                        <a:t>Janeiro/2008</a:t>
                      </a:r>
                      <a:endParaRPr lang="pt-BR" dirty="0"/>
                    </a:p>
                  </a:txBody>
                  <a:tcPr/>
                </a:tc>
                <a:tc>
                  <a:txBody>
                    <a:bodyPr/>
                    <a:lstStyle/>
                    <a:p>
                      <a:r>
                        <a:rPr lang="pt-BR" dirty="0" smtClean="0"/>
                        <a:t>20</a:t>
                      </a:r>
                      <a:endParaRPr lang="pt-BR" dirty="0"/>
                    </a:p>
                  </a:txBody>
                  <a:tcPr/>
                </a:tc>
              </a:tr>
              <a:tr h="317265">
                <a:tc>
                  <a:txBody>
                    <a:bodyPr/>
                    <a:lstStyle/>
                    <a:p>
                      <a:r>
                        <a:rPr lang="pt-BR" dirty="0" smtClean="0"/>
                        <a:t>Fevereiro/2008</a:t>
                      </a:r>
                      <a:endParaRPr lang="pt-BR" dirty="0"/>
                    </a:p>
                  </a:txBody>
                  <a:tcPr/>
                </a:tc>
                <a:tc>
                  <a:txBody>
                    <a:bodyPr/>
                    <a:lstStyle/>
                    <a:p>
                      <a:r>
                        <a:rPr lang="pt-BR" dirty="0" smtClean="0"/>
                        <a:t>10</a:t>
                      </a:r>
                      <a:endParaRPr lang="pt-BR" dirty="0"/>
                    </a:p>
                  </a:txBody>
                  <a:tcPr/>
                </a:tc>
              </a:tr>
              <a:tr h="317265">
                <a:tc>
                  <a:txBody>
                    <a:bodyPr/>
                    <a:lstStyle/>
                    <a:p>
                      <a:r>
                        <a:rPr lang="pt-BR" dirty="0" smtClean="0"/>
                        <a:t>Total</a:t>
                      </a:r>
                      <a:endParaRPr lang="pt-BR" dirty="0"/>
                    </a:p>
                  </a:txBody>
                  <a:tcPr/>
                </a:tc>
                <a:tc>
                  <a:txBody>
                    <a:bodyPr/>
                    <a:lstStyle/>
                    <a:p>
                      <a:r>
                        <a:rPr lang="pt-BR" dirty="0" smtClean="0"/>
                        <a:t>30</a:t>
                      </a:r>
                      <a:endParaRPr lang="pt-BR" dirty="0"/>
                    </a:p>
                  </a:txBody>
                  <a:tcPr/>
                </a:tc>
              </a:tr>
            </a:tbl>
          </a:graphicData>
        </a:graphic>
      </p:graphicFrame>
      <p:sp>
        <p:nvSpPr>
          <p:cNvPr id="5" name="Chave esquerda 4"/>
          <p:cNvSpPr/>
          <p:nvPr/>
        </p:nvSpPr>
        <p:spPr>
          <a:xfrm>
            <a:off x="2428875" y="2928938"/>
            <a:ext cx="285750" cy="1571625"/>
          </a:xfrm>
          <a:prstGeom prst="leftBrace">
            <a:avLst/>
          </a:prstGeom>
        </p:spPr>
        <p:style>
          <a:lnRef idx="1">
            <a:schemeClr val="accent6"/>
          </a:lnRef>
          <a:fillRef idx="0">
            <a:schemeClr val="accent6"/>
          </a:fillRef>
          <a:effectRef idx="0">
            <a:schemeClr val="accent6"/>
          </a:effectRef>
          <a:fontRef idx="minor">
            <a:schemeClr val="tx1"/>
          </a:fontRef>
        </p:style>
        <p:txBody>
          <a:bodyPr anchor="ctr"/>
          <a:lstStyle/>
          <a:p>
            <a:pPr algn="ctr">
              <a:defRPr/>
            </a:pPr>
            <a:endParaRPr lang="pt-BR" dirty="0"/>
          </a:p>
        </p:txBody>
      </p:sp>
      <p:sp>
        <p:nvSpPr>
          <p:cNvPr id="6" name="Chave esquerda 5"/>
          <p:cNvSpPr/>
          <p:nvPr/>
        </p:nvSpPr>
        <p:spPr>
          <a:xfrm rot="16200000">
            <a:off x="5000626" y="2786062"/>
            <a:ext cx="571500" cy="4714875"/>
          </a:xfrm>
          <a:prstGeom prst="leftBrace">
            <a:avLst>
              <a:gd name="adj1" fmla="val 37778"/>
              <a:gd name="adj2" fmla="val 52540"/>
            </a:avLst>
          </a:prstGeom>
        </p:spPr>
        <p:style>
          <a:lnRef idx="1">
            <a:schemeClr val="accent6"/>
          </a:lnRef>
          <a:fillRef idx="0">
            <a:schemeClr val="accent6"/>
          </a:fillRef>
          <a:effectRef idx="0">
            <a:schemeClr val="accent6"/>
          </a:effectRef>
          <a:fontRef idx="minor">
            <a:schemeClr val="tx1"/>
          </a:fontRef>
        </p:style>
        <p:txBody>
          <a:bodyPr anchor="ctr"/>
          <a:lstStyle/>
          <a:p>
            <a:pPr algn="ctr">
              <a:defRPr/>
            </a:pPr>
            <a:endParaRPr lang="pt-BR" dirty="0"/>
          </a:p>
        </p:txBody>
      </p:sp>
      <p:sp>
        <p:nvSpPr>
          <p:cNvPr id="7" name="CaixaDeTexto 6"/>
          <p:cNvSpPr txBox="1"/>
          <p:nvPr/>
        </p:nvSpPr>
        <p:spPr>
          <a:xfrm>
            <a:off x="3143250" y="4500563"/>
            <a:ext cx="3429000" cy="500062"/>
          </a:xfrm>
          <a:prstGeom prst="rect">
            <a:avLst/>
          </a:prstGeom>
        </p:spPr>
        <p:txBody>
          <a:bodyPr lIns="182880" tIns="0"/>
          <a:lstStyle/>
          <a:p>
            <a:pPr marL="36576" algn="r" fontAlgn="auto">
              <a:lnSpc>
                <a:spcPct val="150000"/>
              </a:lnSpc>
              <a:spcBef>
                <a:spcPts val="0"/>
              </a:spcBef>
              <a:spcAft>
                <a:spcPts val="0"/>
              </a:spcAft>
              <a:buClr>
                <a:schemeClr val="accent1"/>
              </a:buClr>
              <a:buSzPct val="80000"/>
              <a:buFont typeface="Wingdings 2"/>
              <a:buNone/>
              <a:defRPr/>
            </a:pPr>
            <a:r>
              <a:rPr lang="pt-BR" sz="1600" b="1" dirty="0">
                <a:solidFill>
                  <a:schemeClr val="bg2">
                    <a:shade val="25000"/>
                  </a:schemeClr>
                </a:solidFill>
                <a:latin typeface="+mn-lt"/>
                <a:cs typeface="+mn-cs"/>
              </a:rPr>
              <a:t>Fonte: ABC Veículos </a:t>
            </a:r>
          </a:p>
        </p:txBody>
      </p:sp>
      <p:sp>
        <p:nvSpPr>
          <p:cNvPr id="8" name="CaixaDeTexto 7"/>
          <p:cNvSpPr txBox="1"/>
          <p:nvPr/>
        </p:nvSpPr>
        <p:spPr>
          <a:xfrm>
            <a:off x="3000375" y="2286000"/>
            <a:ext cx="4286250" cy="500063"/>
          </a:xfrm>
          <a:prstGeom prst="rect">
            <a:avLst/>
          </a:prstGeom>
        </p:spPr>
        <p:txBody>
          <a:bodyPr lIns="182880" tIns="0"/>
          <a:lstStyle/>
          <a:p>
            <a:pPr marL="36576" algn="r" fontAlgn="auto">
              <a:lnSpc>
                <a:spcPct val="150000"/>
              </a:lnSpc>
              <a:spcBef>
                <a:spcPts val="0"/>
              </a:spcBef>
              <a:spcAft>
                <a:spcPts val="0"/>
              </a:spcAft>
              <a:buClr>
                <a:schemeClr val="accent1"/>
              </a:buClr>
              <a:buSzPct val="80000"/>
              <a:buFont typeface="Wingdings 2"/>
              <a:buNone/>
              <a:defRPr/>
            </a:pPr>
            <a:endParaRPr lang="pt-BR" sz="1600" b="1" dirty="0">
              <a:solidFill>
                <a:schemeClr val="bg2">
                  <a:shade val="25000"/>
                </a:schemeClr>
              </a:solidFill>
              <a:latin typeface="+mn-lt"/>
              <a:cs typeface="+mn-cs"/>
            </a:endParaRPr>
          </a:p>
        </p:txBody>
      </p:sp>
      <p:sp>
        <p:nvSpPr>
          <p:cNvPr id="9" name="CaixaDeTexto 8"/>
          <p:cNvSpPr txBox="1"/>
          <p:nvPr/>
        </p:nvSpPr>
        <p:spPr>
          <a:xfrm>
            <a:off x="2643188" y="2286000"/>
            <a:ext cx="5000625" cy="500063"/>
          </a:xfrm>
          <a:prstGeom prst="rect">
            <a:avLst/>
          </a:prstGeom>
        </p:spPr>
        <p:txBody>
          <a:bodyPr lIns="182880" tIns="0"/>
          <a:lstStyle/>
          <a:p>
            <a:pPr marL="36576" algn="r" fontAlgn="auto">
              <a:lnSpc>
                <a:spcPct val="150000"/>
              </a:lnSpc>
              <a:spcBef>
                <a:spcPts val="0"/>
              </a:spcBef>
              <a:spcAft>
                <a:spcPts val="0"/>
              </a:spcAft>
              <a:buClr>
                <a:schemeClr val="accent1"/>
              </a:buClr>
              <a:buSzPct val="80000"/>
              <a:buFont typeface="Wingdings 2"/>
              <a:buNone/>
              <a:defRPr/>
            </a:pPr>
            <a:r>
              <a:rPr lang="pt-BR" sz="1600" b="1" dirty="0">
                <a:solidFill>
                  <a:schemeClr val="bg2">
                    <a:shade val="25000"/>
                  </a:schemeClr>
                </a:solidFill>
                <a:latin typeface="+mn-lt"/>
                <a:cs typeface="+mn-cs"/>
              </a:rPr>
              <a:t>Vendas no 1° Bimestre de 1996 da ABC Veículos</a:t>
            </a:r>
          </a:p>
        </p:txBody>
      </p:sp>
      <p:sp>
        <p:nvSpPr>
          <p:cNvPr id="10" name="Chave esquerda 9"/>
          <p:cNvSpPr/>
          <p:nvPr/>
        </p:nvSpPr>
        <p:spPr>
          <a:xfrm>
            <a:off x="2428875" y="2214563"/>
            <a:ext cx="214313" cy="571500"/>
          </a:xfrm>
          <a:prstGeom prst="leftBrace">
            <a:avLst/>
          </a:prstGeom>
        </p:spPr>
        <p:style>
          <a:lnRef idx="1">
            <a:schemeClr val="accent6"/>
          </a:lnRef>
          <a:fillRef idx="0">
            <a:schemeClr val="accent6"/>
          </a:fillRef>
          <a:effectRef idx="0">
            <a:schemeClr val="accent6"/>
          </a:effectRef>
          <a:fontRef idx="minor">
            <a:schemeClr val="tx1"/>
          </a:fontRef>
        </p:style>
        <p:txBody>
          <a:bodyPr anchor="ctr"/>
          <a:lstStyle/>
          <a:p>
            <a:pPr algn="ctr">
              <a:defRPr/>
            </a:pPr>
            <a:endParaRPr lang="pt-BR" dirty="0"/>
          </a:p>
        </p:txBody>
      </p:sp>
      <p:sp>
        <p:nvSpPr>
          <p:cNvPr id="11" name="CaixaDeTexto 10"/>
          <p:cNvSpPr txBox="1"/>
          <p:nvPr/>
        </p:nvSpPr>
        <p:spPr>
          <a:xfrm>
            <a:off x="428625" y="2428875"/>
            <a:ext cx="1857375" cy="428625"/>
          </a:xfrm>
          <a:prstGeom prst="rect">
            <a:avLst/>
          </a:prstGeom>
        </p:spPr>
        <p:txBody>
          <a:bodyPr lIns="182880" tIns="0"/>
          <a:lstStyle/>
          <a:p>
            <a:pPr marL="36576" algn="r" fontAlgn="auto">
              <a:lnSpc>
                <a:spcPct val="150000"/>
              </a:lnSpc>
              <a:spcBef>
                <a:spcPts val="0"/>
              </a:spcBef>
              <a:spcAft>
                <a:spcPts val="0"/>
              </a:spcAft>
              <a:buClr>
                <a:schemeClr val="accent1"/>
              </a:buClr>
              <a:buSzPct val="80000"/>
              <a:buFont typeface="Wingdings 2"/>
              <a:buNone/>
              <a:defRPr/>
            </a:pPr>
            <a:endParaRPr lang="pt-BR" sz="1600" b="1" dirty="0">
              <a:solidFill>
                <a:schemeClr val="bg2">
                  <a:shade val="25000"/>
                </a:schemeClr>
              </a:solidFill>
              <a:latin typeface="+mn-lt"/>
              <a:cs typeface="+mn-cs"/>
            </a:endParaRPr>
          </a:p>
        </p:txBody>
      </p:sp>
      <p:sp>
        <p:nvSpPr>
          <p:cNvPr id="12" name="CaixaDeTexto 11"/>
          <p:cNvSpPr txBox="1"/>
          <p:nvPr/>
        </p:nvSpPr>
        <p:spPr>
          <a:xfrm>
            <a:off x="428625" y="2286000"/>
            <a:ext cx="1857375" cy="428625"/>
          </a:xfrm>
          <a:prstGeom prst="rect">
            <a:avLst/>
          </a:prstGeom>
        </p:spPr>
        <p:txBody>
          <a:bodyPr lIns="182880" tIns="0"/>
          <a:lstStyle/>
          <a:p>
            <a:pPr marL="36576" algn="r" fontAlgn="auto">
              <a:lnSpc>
                <a:spcPct val="150000"/>
              </a:lnSpc>
              <a:spcBef>
                <a:spcPts val="0"/>
              </a:spcBef>
              <a:spcAft>
                <a:spcPts val="0"/>
              </a:spcAft>
              <a:buClr>
                <a:schemeClr val="accent1"/>
              </a:buClr>
              <a:buSzPct val="80000"/>
              <a:buFont typeface="Wingdings 2"/>
              <a:buNone/>
              <a:defRPr/>
            </a:pPr>
            <a:r>
              <a:rPr lang="pt-BR" sz="1600" b="1" dirty="0">
                <a:solidFill>
                  <a:schemeClr val="accent4"/>
                </a:solidFill>
                <a:latin typeface="+mn-lt"/>
                <a:cs typeface="+mn-cs"/>
              </a:rPr>
              <a:t>Cabeçalho</a:t>
            </a:r>
          </a:p>
        </p:txBody>
      </p:sp>
      <p:sp>
        <p:nvSpPr>
          <p:cNvPr id="13" name="CaixaDeTexto 12"/>
          <p:cNvSpPr txBox="1"/>
          <p:nvPr/>
        </p:nvSpPr>
        <p:spPr>
          <a:xfrm>
            <a:off x="571500" y="3500438"/>
            <a:ext cx="1785938" cy="857250"/>
          </a:xfrm>
          <a:prstGeom prst="rect">
            <a:avLst/>
          </a:prstGeom>
        </p:spPr>
        <p:txBody>
          <a:bodyPr lIns="182880" tIns="0"/>
          <a:lstStyle/>
          <a:p>
            <a:pPr marL="36576" algn="r" fontAlgn="auto">
              <a:lnSpc>
                <a:spcPct val="150000"/>
              </a:lnSpc>
              <a:spcBef>
                <a:spcPts val="0"/>
              </a:spcBef>
              <a:spcAft>
                <a:spcPts val="0"/>
              </a:spcAft>
              <a:buClr>
                <a:schemeClr val="accent1"/>
              </a:buClr>
              <a:buSzPct val="80000"/>
              <a:buFont typeface="Wingdings 2"/>
              <a:buNone/>
              <a:defRPr/>
            </a:pPr>
            <a:r>
              <a:rPr lang="pt-BR" sz="1600" b="1" dirty="0">
                <a:solidFill>
                  <a:schemeClr val="accent4"/>
                </a:solidFill>
                <a:latin typeface="+mn-lt"/>
                <a:cs typeface="+mn-cs"/>
              </a:rPr>
              <a:t>Corpo</a:t>
            </a:r>
          </a:p>
        </p:txBody>
      </p:sp>
      <p:sp>
        <p:nvSpPr>
          <p:cNvPr id="14" name="CaixaDeTexto 13"/>
          <p:cNvSpPr txBox="1"/>
          <p:nvPr/>
        </p:nvSpPr>
        <p:spPr>
          <a:xfrm>
            <a:off x="2714625" y="5500688"/>
            <a:ext cx="3143250" cy="428625"/>
          </a:xfrm>
          <a:prstGeom prst="rect">
            <a:avLst/>
          </a:prstGeom>
        </p:spPr>
        <p:txBody>
          <a:bodyPr lIns="182880" tIns="0"/>
          <a:lstStyle/>
          <a:p>
            <a:pPr marL="36576" algn="r" fontAlgn="auto">
              <a:lnSpc>
                <a:spcPct val="150000"/>
              </a:lnSpc>
              <a:spcBef>
                <a:spcPts val="0"/>
              </a:spcBef>
              <a:spcAft>
                <a:spcPts val="0"/>
              </a:spcAft>
              <a:buClr>
                <a:schemeClr val="accent1"/>
              </a:buClr>
              <a:buSzPct val="80000"/>
              <a:buFont typeface="Wingdings 2"/>
              <a:buNone/>
              <a:defRPr/>
            </a:pPr>
            <a:r>
              <a:rPr lang="pt-BR" sz="1600" b="1" dirty="0">
                <a:solidFill>
                  <a:schemeClr val="accent4"/>
                </a:solidFill>
                <a:latin typeface="+mn-lt"/>
                <a:cs typeface="+mn-cs"/>
              </a:rPr>
              <a:t>Rodapé</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Séries Estatísticas</a:t>
            </a:r>
            <a:endParaRPr lang="pt-BR" dirty="0"/>
          </a:p>
        </p:txBody>
      </p:sp>
      <p:sp>
        <p:nvSpPr>
          <p:cNvPr id="14339" name="Espaço Reservado para Conteúdo 2"/>
          <p:cNvSpPr>
            <a:spLocks noGrp="1"/>
          </p:cNvSpPr>
          <p:nvPr>
            <p:ph idx="1"/>
          </p:nvPr>
        </p:nvSpPr>
        <p:spPr/>
        <p:txBody>
          <a:bodyPr>
            <a:normAutofit/>
          </a:bodyPr>
          <a:lstStyle/>
          <a:p>
            <a:pPr marL="0" indent="0">
              <a:lnSpc>
                <a:spcPct val="150000"/>
              </a:lnSpc>
              <a:buNone/>
            </a:pPr>
            <a:r>
              <a:rPr lang="pt-BR" sz="2400" dirty="0" smtClean="0"/>
              <a:t>É qualquer tabela que apresenta a distribuição de um conjunto de dados estatísticos em função da época, local ou espécie. Podem ser:</a:t>
            </a:r>
          </a:p>
          <a:p>
            <a:pPr marL="282575" lvl="1" indent="0">
              <a:lnSpc>
                <a:spcPct val="150000"/>
              </a:lnSpc>
              <a:buNone/>
            </a:pPr>
            <a:endParaRPr lang="pt-BR" sz="2000" dirty="0" smtClean="0"/>
          </a:p>
          <a:p>
            <a:pPr marL="739775" lvl="1" indent="-457200">
              <a:lnSpc>
                <a:spcPct val="150000"/>
              </a:lnSpc>
              <a:buFont typeface="+mj-lt"/>
              <a:buAutoNum type="arabicPeriod"/>
            </a:pPr>
            <a:r>
              <a:rPr lang="pt-BR" sz="2000" dirty="0" smtClean="0"/>
              <a:t>Série Temporal ou Cronológica; </a:t>
            </a:r>
          </a:p>
          <a:p>
            <a:pPr marL="739775" lvl="1" indent="-457200">
              <a:lnSpc>
                <a:spcPct val="150000"/>
              </a:lnSpc>
              <a:buFont typeface="+mj-lt"/>
              <a:buAutoNum type="arabicPeriod"/>
            </a:pPr>
            <a:r>
              <a:rPr lang="pt-BR" sz="2000" dirty="0" smtClean="0"/>
              <a:t>Série Geográfica ou Histórica;</a:t>
            </a:r>
          </a:p>
          <a:p>
            <a:pPr marL="739775" lvl="1" indent="-457200">
              <a:lnSpc>
                <a:spcPct val="150000"/>
              </a:lnSpc>
              <a:buFont typeface="+mj-lt"/>
              <a:buAutoNum type="arabicPeriod"/>
            </a:pPr>
            <a:r>
              <a:rPr lang="pt-BR" sz="2000" dirty="0" smtClean="0"/>
              <a:t>Série Específica (Categórica);</a:t>
            </a:r>
          </a:p>
          <a:p>
            <a:pPr marL="739775" lvl="1" indent="-457200">
              <a:lnSpc>
                <a:spcPct val="150000"/>
              </a:lnSpc>
              <a:buFont typeface="+mj-lt"/>
              <a:buAutoNum type="arabicPeriod"/>
            </a:pPr>
            <a:r>
              <a:rPr lang="pt-BR" sz="2000" dirty="0" smtClean="0"/>
              <a:t>Distribuições de Frequências.</a:t>
            </a:r>
          </a:p>
          <a:p>
            <a:pPr>
              <a:lnSpc>
                <a:spcPct val="150000"/>
              </a:lnSpc>
            </a:pPr>
            <a:endParaRPr lang="pt-BR"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smtClean="0"/>
              <a:t>1. Série Temporal ou Cronológica</a:t>
            </a:r>
            <a:endParaRPr lang="pt-BR" dirty="0"/>
          </a:p>
        </p:txBody>
      </p:sp>
      <p:sp>
        <p:nvSpPr>
          <p:cNvPr id="3" name="Espaço Reservado para Conteúdo 2"/>
          <p:cNvSpPr>
            <a:spLocks noGrp="1"/>
          </p:cNvSpPr>
          <p:nvPr>
            <p:ph idx="1"/>
          </p:nvPr>
        </p:nvSpPr>
        <p:spPr/>
        <p:txBody>
          <a:bodyPr/>
          <a:lstStyle/>
          <a:p>
            <a:pPr marL="0" indent="0">
              <a:lnSpc>
                <a:spcPct val="150000"/>
              </a:lnSpc>
              <a:buNone/>
              <a:defRPr/>
            </a:pPr>
            <a:r>
              <a:rPr lang="pt-BR" sz="2400" dirty="0" smtClean="0"/>
              <a:t>Identifica-se  pelo  caráter variável do fator cronológico. O local e a espécie são elementos fixos.</a:t>
            </a:r>
          </a:p>
          <a:p>
            <a:pPr marL="0" indent="0">
              <a:lnSpc>
                <a:spcPct val="150000"/>
              </a:lnSpc>
              <a:buNone/>
              <a:defRPr/>
            </a:pPr>
            <a:endParaRPr lang="pt-BR" sz="1100" dirty="0" smtClean="0"/>
          </a:p>
          <a:p>
            <a:pPr marL="0" indent="0">
              <a:lnSpc>
                <a:spcPct val="150000"/>
              </a:lnSpc>
              <a:buNone/>
              <a:defRPr/>
            </a:pPr>
            <a:r>
              <a:rPr lang="pt-BR" sz="2400" dirty="0" smtClean="0"/>
              <a:t>Ex.: </a:t>
            </a:r>
          </a:p>
          <a:p>
            <a:pPr algn="ctr">
              <a:lnSpc>
                <a:spcPct val="150000"/>
              </a:lnSpc>
              <a:buFont typeface="Wingdings 2" pitchFamily="18" charset="2"/>
              <a:buNone/>
              <a:defRPr/>
            </a:pPr>
            <a:r>
              <a:rPr lang="pt-BR" sz="1200" b="1" dirty="0" smtClean="0">
                <a:solidFill>
                  <a:schemeClr val="bg2">
                    <a:shade val="25000"/>
                  </a:schemeClr>
                </a:solidFill>
              </a:rPr>
              <a:t>Nível pluviométrico por mês em Recife</a:t>
            </a:r>
          </a:p>
          <a:p>
            <a:pPr>
              <a:lnSpc>
                <a:spcPct val="150000"/>
              </a:lnSpc>
              <a:defRPr/>
            </a:pPr>
            <a:endParaRPr lang="pt-BR" sz="2400" dirty="0"/>
          </a:p>
        </p:txBody>
      </p:sp>
      <p:graphicFrame>
        <p:nvGraphicFramePr>
          <p:cNvPr id="4" name="Espaço Reservado para Conteúdo 3"/>
          <p:cNvGraphicFramePr>
            <a:graphicFrameLocks/>
          </p:cNvGraphicFramePr>
          <p:nvPr>
            <p:extLst>
              <p:ext uri="{D42A27DB-BD31-4B8C-83A1-F6EECF244321}">
                <p14:modId xmlns:p14="http://schemas.microsoft.com/office/powerpoint/2010/main" val="737109426"/>
              </p:ext>
            </p:extLst>
          </p:nvPr>
        </p:nvGraphicFramePr>
        <p:xfrm>
          <a:off x="2618673" y="3933056"/>
          <a:ext cx="3906654" cy="1463040"/>
        </p:xfrm>
        <a:graphic>
          <a:graphicData uri="http://schemas.openxmlformats.org/drawingml/2006/table">
            <a:tbl>
              <a:tblPr firstRow="1" bandRow="1">
                <a:tableStyleId>{93296810-A885-4BE3-A3E7-6D5BEEA58F35}</a:tableStyleId>
              </a:tblPr>
              <a:tblGrid>
                <a:gridCol w="1953327"/>
                <a:gridCol w="1953327"/>
              </a:tblGrid>
              <a:tr h="317265">
                <a:tc>
                  <a:txBody>
                    <a:bodyPr/>
                    <a:lstStyle/>
                    <a:p>
                      <a:r>
                        <a:rPr lang="pt-BR" dirty="0" smtClean="0"/>
                        <a:t>Período</a:t>
                      </a:r>
                      <a:endParaRPr lang="pt-BR" dirty="0"/>
                    </a:p>
                  </a:txBody>
                  <a:tcPr/>
                </a:tc>
                <a:tc>
                  <a:txBody>
                    <a:bodyPr/>
                    <a:lstStyle/>
                    <a:p>
                      <a:r>
                        <a:rPr lang="pt-BR" dirty="0" smtClean="0"/>
                        <a:t>Nível (mm)</a:t>
                      </a:r>
                      <a:endParaRPr lang="pt-BR" dirty="0"/>
                    </a:p>
                  </a:txBody>
                  <a:tcPr/>
                </a:tc>
              </a:tr>
              <a:tr h="317265">
                <a:tc>
                  <a:txBody>
                    <a:bodyPr/>
                    <a:lstStyle/>
                    <a:p>
                      <a:r>
                        <a:rPr lang="pt-BR" dirty="0" smtClean="0"/>
                        <a:t>Janeiro/2008</a:t>
                      </a:r>
                      <a:endParaRPr lang="pt-BR" dirty="0"/>
                    </a:p>
                  </a:txBody>
                  <a:tcPr/>
                </a:tc>
                <a:tc>
                  <a:txBody>
                    <a:bodyPr/>
                    <a:lstStyle/>
                    <a:p>
                      <a:r>
                        <a:rPr lang="pt-BR" dirty="0" smtClean="0"/>
                        <a:t>142</a:t>
                      </a:r>
                      <a:endParaRPr lang="pt-BR" dirty="0"/>
                    </a:p>
                  </a:txBody>
                  <a:tcPr/>
                </a:tc>
              </a:tr>
              <a:tr h="317265">
                <a:tc>
                  <a:txBody>
                    <a:bodyPr/>
                    <a:lstStyle/>
                    <a:p>
                      <a:r>
                        <a:rPr lang="pt-BR" dirty="0" smtClean="0"/>
                        <a:t>Fevereiro/2008</a:t>
                      </a:r>
                      <a:endParaRPr lang="pt-BR" dirty="0"/>
                    </a:p>
                  </a:txBody>
                  <a:tcPr/>
                </a:tc>
                <a:tc>
                  <a:txBody>
                    <a:bodyPr/>
                    <a:lstStyle/>
                    <a:p>
                      <a:r>
                        <a:rPr lang="pt-BR" dirty="0" smtClean="0"/>
                        <a:t>274</a:t>
                      </a:r>
                      <a:endParaRPr lang="pt-BR" dirty="0"/>
                    </a:p>
                  </a:txBody>
                  <a:tcPr/>
                </a:tc>
              </a:tr>
              <a:tr h="317265">
                <a:tc>
                  <a:txBody>
                    <a:bodyPr/>
                    <a:lstStyle/>
                    <a:p>
                      <a:r>
                        <a:rPr lang="pt-BR" dirty="0" smtClean="0"/>
                        <a:t>Total</a:t>
                      </a:r>
                      <a:r>
                        <a:rPr lang="pt-BR" baseline="0" dirty="0" smtClean="0"/>
                        <a:t> Bimestral</a:t>
                      </a:r>
                      <a:endParaRPr lang="pt-BR" dirty="0"/>
                    </a:p>
                  </a:txBody>
                  <a:tcPr/>
                </a:tc>
                <a:tc>
                  <a:txBody>
                    <a:bodyPr/>
                    <a:lstStyle/>
                    <a:p>
                      <a:r>
                        <a:rPr lang="pt-BR" dirty="0" smtClean="0"/>
                        <a:t>416</a:t>
                      </a:r>
                      <a:endParaRPr lang="pt-BR" dirty="0"/>
                    </a:p>
                  </a:txBody>
                  <a:tcPr/>
                </a:tc>
              </a:tr>
            </a:tbl>
          </a:graphicData>
        </a:graphic>
      </p:graphicFrame>
      <p:sp>
        <p:nvSpPr>
          <p:cNvPr id="5" name="CaixaDeTexto 4"/>
          <p:cNvSpPr txBox="1"/>
          <p:nvPr/>
        </p:nvSpPr>
        <p:spPr>
          <a:xfrm>
            <a:off x="3500438" y="5517232"/>
            <a:ext cx="2143125" cy="571500"/>
          </a:xfrm>
          <a:prstGeom prst="rect">
            <a:avLst/>
          </a:prstGeom>
        </p:spPr>
        <p:txBody>
          <a:bodyPr lIns="182880" tIns="0"/>
          <a:lstStyle/>
          <a:p>
            <a:pPr marL="36576" algn="ctr" fontAlgn="auto">
              <a:lnSpc>
                <a:spcPct val="150000"/>
              </a:lnSpc>
              <a:spcBef>
                <a:spcPts val="0"/>
              </a:spcBef>
              <a:spcAft>
                <a:spcPts val="0"/>
              </a:spcAft>
              <a:buClr>
                <a:schemeClr val="accent1"/>
              </a:buClr>
              <a:buSzPct val="80000"/>
              <a:defRPr/>
            </a:pPr>
            <a:r>
              <a:rPr lang="pt-BR" sz="1600" b="1" dirty="0">
                <a:solidFill>
                  <a:schemeClr val="bg2">
                    <a:shade val="25000"/>
                  </a:schemeClr>
                </a:solidFill>
                <a:latin typeface="+mn-lt"/>
              </a:rPr>
              <a:t>Fonte: Embrapa</a:t>
            </a:r>
          </a:p>
          <a:p>
            <a:pPr marL="36576" algn="ctr" fontAlgn="auto">
              <a:lnSpc>
                <a:spcPct val="150000"/>
              </a:lnSpc>
              <a:spcBef>
                <a:spcPts val="0"/>
              </a:spcBef>
              <a:spcAft>
                <a:spcPts val="0"/>
              </a:spcAft>
              <a:buClr>
                <a:schemeClr val="accent1"/>
              </a:buClr>
              <a:buSzPct val="80000"/>
              <a:buFont typeface="Wingdings 2"/>
              <a:buNone/>
              <a:defRPr/>
            </a:pPr>
            <a:endParaRPr lang="pt-BR" sz="1600" b="1" dirty="0">
              <a:solidFill>
                <a:schemeClr val="bg2">
                  <a:shade val="25000"/>
                </a:schemeClr>
              </a:solidFill>
              <a:latin typeface="+mn-lt"/>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2. Série Geográfica ou Histórica</a:t>
            </a:r>
            <a:endParaRPr lang="pt-BR" dirty="0"/>
          </a:p>
        </p:txBody>
      </p:sp>
      <p:sp>
        <p:nvSpPr>
          <p:cNvPr id="16387" name="Espaço Reservado para Conteúdo 2"/>
          <p:cNvSpPr>
            <a:spLocks noGrp="1"/>
          </p:cNvSpPr>
          <p:nvPr>
            <p:ph idx="1"/>
          </p:nvPr>
        </p:nvSpPr>
        <p:spPr/>
        <p:txBody>
          <a:bodyPr/>
          <a:lstStyle/>
          <a:p>
            <a:pPr marL="0" indent="0">
              <a:lnSpc>
                <a:spcPct val="150000"/>
              </a:lnSpc>
              <a:buNone/>
            </a:pPr>
            <a:r>
              <a:rPr lang="pt-BR" sz="2400" dirty="0" smtClean="0"/>
              <a:t>Apresenta como fator variável o fator geográfico. Também chamada de espacial, territorial ou de localização.</a:t>
            </a:r>
          </a:p>
        </p:txBody>
      </p:sp>
      <p:graphicFrame>
        <p:nvGraphicFramePr>
          <p:cNvPr id="4" name="Espaço Reservado para Conteúdo 3"/>
          <p:cNvGraphicFramePr>
            <a:graphicFrameLocks/>
          </p:cNvGraphicFramePr>
          <p:nvPr>
            <p:extLst>
              <p:ext uri="{D42A27DB-BD31-4B8C-83A1-F6EECF244321}">
                <p14:modId xmlns:p14="http://schemas.microsoft.com/office/powerpoint/2010/main" val="1726629398"/>
              </p:ext>
            </p:extLst>
          </p:nvPr>
        </p:nvGraphicFramePr>
        <p:xfrm>
          <a:off x="2214563" y="3571875"/>
          <a:ext cx="4788972" cy="1463040"/>
        </p:xfrm>
        <a:graphic>
          <a:graphicData uri="http://schemas.openxmlformats.org/drawingml/2006/table">
            <a:tbl>
              <a:tblPr firstRow="1" bandRow="1">
                <a:tableStyleId>{93296810-A885-4BE3-A3E7-6D5BEEA58F35}</a:tableStyleId>
              </a:tblPr>
              <a:tblGrid>
                <a:gridCol w="2394486"/>
                <a:gridCol w="2394486"/>
              </a:tblGrid>
              <a:tr h="317265">
                <a:tc>
                  <a:txBody>
                    <a:bodyPr/>
                    <a:lstStyle/>
                    <a:p>
                      <a:r>
                        <a:rPr lang="pt-BR" dirty="0" smtClean="0"/>
                        <a:t>Período</a:t>
                      </a:r>
                      <a:endParaRPr lang="pt-BR" dirty="0"/>
                    </a:p>
                  </a:txBody>
                  <a:tcPr/>
                </a:tc>
                <a:tc>
                  <a:txBody>
                    <a:bodyPr/>
                    <a:lstStyle/>
                    <a:p>
                      <a:r>
                        <a:rPr lang="pt-BR" dirty="0" smtClean="0"/>
                        <a:t>Número</a:t>
                      </a:r>
                      <a:endParaRPr lang="pt-BR" dirty="0"/>
                    </a:p>
                  </a:txBody>
                  <a:tcPr/>
                </a:tc>
              </a:tr>
              <a:tr h="317265">
                <a:tc>
                  <a:txBody>
                    <a:bodyPr/>
                    <a:lstStyle/>
                    <a:p>
                      <a:r>
                        <a:rPr lang="pt-BR" dirty="0" smtClean="0"/>
                        <a:t>Caracas</a:t>
                      </a:r>
                      <a:endParaRPr lang="pt-BR" dirty="0"/>
                    </a:p>
                  </a:txBody>
                  <a:tcPr/>
                </a:tc>
                <a:tc>
                  <a:txBody>
                    <a:bodyPr/>
                    <a:lstStyle/>
                    <a:p>
                      <a:r>
                        <a:rPr lang="pt-BR" dirty="0" smtClean="0"/>
                        <a:t>1,42</a:t>
                      </a:r>
                      <a:endParaRPr lang="pt-BR" dirty="0"/>
                    </a:p>
                  </a:txBody>
                  <a:tcPr/>
                </a:tc>
              </a:tr>
              <a:tr h="317265">
                <a:tc>
                  <a:txBody>
                    <a:bodyPr/>
                    <a:lstStyle/>
                    <a:p>
                      <a:r>
                        <a:rPr lang="pt-BR" dirty="0" smtClean="0"/>
                        <a:t>São Paulo</a:t>
                      </a:r>
                      <a:endParaRPr lang="pt-BR" dirty="0"/>
                    </a:p>
                  </a:txBody>
                  <a:tcPr/>
                </a:tc>
                <a:tc>
                  <a:txBody>
                    <a:bodyPr/>
                    <a:lstStyle/>
                    <a:p>
                      <a:r>
                        <a:rPr lang="pt-BR" dirty="0" smtClean="0"/>
                        <a:t>2,50</a:t>
                      </a:r>
                      <a:endParaRPr lang="pt-BR" dirty="0"/>
                    </a:p>
                  </a:txBody>
                  <a:tcPr/>
                </a:tc>
              </a:tr>
              <a:tr h="317265">
                <a:tc>
                  <a:txBody>
                    <a:bodyPr/>
                    <a:lstStyle/>
                    <a:p>
                      <a:r>
                        <a:rPr lang="pt-BR" dirty="0" smtClean="0"/>
                        <a:t>Recife</a:t>
                      </a:r>
                      <a:endParaRPr lang="pt-BR" dirty="0"/>
                    </a:p>
                  </a:txBody>
                  <a:tcPr/>
                </a:tc>
                <a:tc>
                  <a:txBody>
                    <a:bodyPr/>
                    <a:lstStyle/>
                    <a:p>
                      <a:r>
                        <a:rPr lang="pt-BR" dirty="0" smtClean="0"/>
                        <a:t>2,10</a:t>
                      </a:r>
                      <a:endParaRPr lang="pt-BR" dirty="0"/>
                    </a:p>
                  </a:txBody>
                  <a:tcPr/>
                </a:tc>
              </a:tr>
            </a:tbl>
          </a:graphicData>
        </a:graphic>
      </p:graphicFrame>
      <p:sp>
        <p:nvSpPr>
          <p:cNvPr id="5" name="CaixaDeTexto 4"/>
          <p:cNvSpPr txBox="1"/>
          <p:nvPr/>
        </p:nvSpPr>
        <p:spPr>
          <a:xfrm>
            <a:off x="678656" y="3000375"/>
            <a:ext cx="7786688" cy="796925"/>
          </a:xfrm>
          <a:prstGeom prst="rect">
            <a:avLst/>
          </a:prstGeom>
        </p:spPr>
        <p:txBody>
          <a:bodyPr lIns="182880" tIns="0"/>
          <a:lstStyle/>
          <a:p>
            <a:pPr marL="36576" algn="ctr" fontAlgn="auto">
              <a:lnSpc>
                <a:spcPct val="150000"/>
              </a:lnSpc>
              <a:spcBef>
                <a:spcPts val="0"/>
              </a:spcBef>
              <a:spcAft>
                <a:spcPts val="0"/>
              </a:spcAft>
              <a:buClr>
                <a:schemeClr val="accent1"/>
              </a:buClr>
              <a:buSzPct val="80000"/>
              <a:defRPr/>
            </a:pPr>
            <a:r>
              <a:rPr lang="pt-BR" sz="1600" b="1" dirty="0">
                <a:solidFill>
                  <a:schemeClr val="bg2">
                    <a:shade val="25000"/>
                  </a:schemeClr>
                </a:solidFill>
                <a:latin typeface="+mn-lt"/>
              </a:rPr>
              <a:t>Média de habitantes por m</a:t>
            </a:r>
            <a:r>
              <a:rPr lang="pt-BR" sz="1600" b="1" baseline="30000" dirty="0">
                <a:solidFill>
                  <a:schemeClr val="bg2">
                    <a:shade val="25000"/>
                  </a:schemeClr>
                </a:solidFill>
                <a:latin typeface="+mn-lt"/>
              </a:rPr>
              <a:t>2</a:t>
            </a:r>
            <a:r>
              <a:rPr lang="pt-BR" sz="1600" b="1" dirty="0">
                <a:solidFill>
                  <a:schemeClr val="bg2">
                    <a:shade val="25000"/>
                  </a:schemeClr>
                </a:solidFill>
                <a:latin typeface="+mn-lt"/>
              </a:rPr>
              <a:t> nas capitais Caracas, São Paulo e Recife em  2008</a:t>
            </a:r>
            <a:endParaRPr lang="pt-BR" sz="1600" b="1" dirty="0">
              <a:solidFill>
                <a:schemeClr val="bg2">
                  <a:shade val="25000"/>
                </a:schemeClr>
              </a:solidFill>
              <a:latin typeface="+mn-lt"/>
              <a:cs typeface="+mn-cs"/>
            </a:endParaRPr>
          </a:p>
        </p:txBody>
      </p:sp>
      <p:sp>
        <p:nvSpPr>
          <p:cNvPr id="6" name="CaixaDeTexto 5"/>
          <p:cNvSpPr txBox="1"/>
          <p:nvPr/>
        </p:nvSpPr>
        <p:spPr>
          <a:xfrm>
            <a:off x="3250407" y="5286375"/>
            <a:ext cx="2143125" cy="571500"/>
          </a:xfrm>
          <a:prstGeom prst="rect">
            <a:avLst/>
          </a:prstGeom>
        </p:spPr>
        <p:txBody>
          <a:bodyPr lIns="182880" tIns="0"/>
          <a:lstStyle/>
          <a:p>
            <a:pPr marL="36576" algn="ctr" fontAlgn="auto">
              <a:lnSpc>
                <a:spcPct val="150000"/>
              </a:lnSpc>
              <a:spcBef>
                <a:spcPts val="0"/>
              </a:spcBef>
              <a:spcAft>
                <a:spcPts val="0"/>
              </a:spcAft>
              <a:buClr>
                <a:schemeClr val="accent1"/>
              </a:buClr>
              <a:buSzPct val="80000"/>
              <a:defRPr/>
            </a:pPr>
            <a:r>
              <a:rPr lang="pt-BR" sz="1600" b="1" dirty="0">
                <a:solidFill>
                  <a:schemeClr val="bg2">
                    <a:shade val="25000"/>
                  </a:schemeClr>
                </a:solidFill>
                <a:latin typeface="+mn-lt"/>
              </a:rPr>
              <a:t>Fonte: IBGE</a:t>
            </a:r>
          </a:p>
          <a:p>
            <a:pPr marL="36576" algn="ctr" fontAlgn="auto">
              <a:lnSpc>
                <a:spcPct val="150000"/>
              </a:lnSpc>
              <a:spcBef>
                <a:spcPts val="0"/>
              </a:spcBef>
              <a:spcAft>
                <a:spcPts val="0"/>
              </a:spcAft>
              <a:buClr>
                <a:schemeClr val="accent1"/>
              </a:buClr>
              <a:buSzPct val="80000"/>
              <a:buFont typeface="Wingdings 2"/>
              <a:buNone/>
              <a:defRPr/>
            </a:pPr>
            <a:endParaRPr lang="pt-BR" sz="1600" b="1" dirty="0">
              <a:solidFill>
                <a:schemeClr val="bg2">
                  <a:shade val="25000"/>
                </a:schemeClr>
              </a:solidFill>
              <a:latin typeface="+mn-lt"/>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tatística">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Personalizada 1">
      <a:majorFont>
        <a:latin typeface="Segoe UI"/>
        <a:ea typeface=""/>
        <a:cs typeface=""/>
      </a:majorFont>
      <a:minorFont>
        <a:latin typeface="Segoe UI"/>
        <a:ea typeface=""/>
        <a:cs typeface=""/>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txDef>
      <a:spPr/>
      <a:bodyPr vert="horz" lIns="182880" tIns="0">
        <a:noAutofit/>
      </a:bodyPr>
      <a:lstStyle>
        <a:defPPr marL="36576" marR="0" indent="0" algn="r" defTabSz="914400" rtl="0" eaLnBrk="1" fontAlgn="auto" latinLnBrk="0" hangingPunct="1">
          <a:lnSpc>
            <a:spcPct val="150000"/>
          </a:lnSpc>
          <a:spcBef>
            <a:spcPts val="0"/>
          </a:spcBef>
          <a:spcAft>
            <a:spcPts val="0"/>
          </a:spcAft>
          <a:buClr>
            <a:schemeClr val="accent1"/>
          </a:buClr>
          <a:buSzPct val="80000"/>
          <a:buFont typeface="Wingdings 2"/>
          <a:buNone/>
          <a:tabLst/>
          <a:defRPr kumimoji="0" sz="1600" b="1" i="0" u="none" strike="noStrike" kern="1200" cap="none" spc="0" normalizeH="0" baseline="0" noProof="0" dirty="0" smtClean="0">
            <a:ln>
              <a:noFill/>
            </a:ln>
            <a:solidFill>
              <a:schemeClr val="bg2">
                <a:shade val="25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Estatística</Template>
  <TotalTime>4031</TotalTime>
  <Words>2045</Words>
  <Application>Microsoft Office PowerPoint</Application>
  <PresentationFormat>Apresentação na tela (4:3)</PresentationFormat>
  <Paragraphs>361</Paragraphs>
  <Slides>42</Slides>
  <Notes>0</Notes>
  <HiddenSlides>0</HiddenSlides>
  <MMClips>0</MMClips>
  <ScaleCrop>false</ScaleCrop>
  <HeadingPairs>
    <vt:vector size="4" baseType="variant">
      <vt:variant>
        <vt:lpstr>Tema</vt:lpstr>
      </vt:variant>
      <vt:variant>
        <vt:i4>1</vt:i4>
      </vt:variant>
      <vt:variant>
        <vt:lpstr>Títulos de slides</vt:lpstr>
      </vt:variant>
      <vt:variant>
        <vt:i4>42</vt:i4>
      </vt:variant>
    </vt:vector>
  </HeadingPairs>
  <TitlesOfParts>
    <vt:vector size="43" baseType="lpstr">
      <vt:lpstr>Estatística</vt:lpstr>
      <vt:lpstr>Probabilidade</vt:lpstr>
      <vt:lpstr>Conceitos Antigos de Estatística</vt:lpstr>
      <vt:lpstr>Conceitos Antigos de Estatística</vt:lpstr>
      <vt:lpstr>Conceitos Antigos de Estatística</vt:lpstr>
      <vt:lpstr>Tabelas Estatísticas </vt:lpstr>
      <vt:lpstr>Tabelas Estatísticas</vt:lpstr>
      <vt:lpstr>Séries Estatísticas</vt:lpstr>
      <vt:lpstr>1. Série Temporal ou Cronológica</vt:lpstr>
      <vt:lpstr>2. Série Geográfica ou Histórica</vt:lpstr>
      <vt:lpstr>3. Série Específica (Categórica)</vt:lpstr>
      <vt:lpstr>4. Distribuições de Freqüências</vt:lpstr>
      <vt:lpstr>População e Amostra</vt:lpstr>
      <vt:lpstr>Esquema</vt:lpstr>
      <vt:lpstr>População e Amostra</vt:lpstr>
      <vt:lpstr>Exemplo</vt:lpstr>
      <vt:lpstr>Exemplos de tipos de Amostragem</vt:lpstr>
      <vt:lpstr>Exemplos de tipos de Amostragem</vt:lpstr>
      <vt:lpstr>Exemplos de tipos de Amostragem</vt:lpstr>
      <vt:lpstr>Variável</vt:lpstr>
      <vt:lpstr>Variável</vt:lpstr>
      <vt:lpstr>Variável</vt:lpstr>
      <vt:lpstr>Histogramas</vt:lpstr>
      <vt:lpstr>Distribuição de Frequência</vt:lpstr>
      <vt:lpstr>Polígono de Frequências </vt:lpstr>
      <vt:lpstr>Polígono de Frequência Acumulada</vt:lpstr>
      <vt:lpstr>Gráficos</vt:lpstr>
      <vt:lpstr>1. Gráfico de Barras</vt:lpstr>
      <vt:lpstr>2. Gráfico de Colunas</vt:lpstr>
      <vt:lpstr>Gráfico de Colunas</vt:lpstr>
      <vt:lpstr>3. Gráfico de Setor</vt:lpstr>
      <vt:lpstr>4. Gráfico de Hastes</vt:lpstr>
      <vt:lpstr>Construção de tabelas de distribuição de frequência  </vt:lpstr>
      <vt:lpstr>Exemplo</vt:lpstr>
      <vt:lpstr>1º Passo: Determinar a amplitude total (range)</vt:lpstr>
      <vt:lpstr>2º Passo: estimar o nº de intervalos (classes)</vt:lpstr>
      <vt:lpstr>3º Passo: estimar a amplitude dos intervalos</vt:lpstr>
      <vt:lpstr>4º Passo: montar a tabela </vt:lpstr>
      <vt:lpstr>Diagramas de Dispersão</vt:lpstr>
      <vt:lpstr>Gráficos de Curvas</vt:lpstr>
      <vt:lpstr>Considerações</vt:lpstr>
      <vt:lpstr>Considerações</vt:lpstr>
      <vt:lpstr>Exercício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Renata</dc:creator>
  <cp:lastModifiedBy>Diogo</cp:lastModifiedBy>
  <cp:revision>357</cp:revision>
  <dcterms:created xsi:type="dcterms:W3CDTF">2003-03-05T13:07:41Z</dcterms:created>
  <dcterms:modified xsi:type="dcterms:W3CDTF">2012-05-02T12:42:03Z</dcterms:modified>
</cp:coreProperties>
</file>