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acab41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02acab41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ffcbac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0ffcbac0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0a710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10a7108f4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2acab4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2acab41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33cc29a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433cc29a8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3cc2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433cc29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fa@cin.ufpe.br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cfa@cin.ufpe.br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rls3@cin.ufpe.br" TargetMode="External"/><Relationship Id="rId4" Type="http://schemas.openxmlformats.org/officeDocument/2006/relationships/hyperlink" Target="mailto:rls3@cin.ufpe.br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rls3@cin.ufpe.br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infosoc-2017-1@googlegroups.com" TargetMode="External"/><Relationship Id="rId4" Type="http://schemas.openxmlformats.org/officeDocument/2006/relationships/hyperlink" Target="mailto:infosoc-2017-1@googlegroups.com" TargetMode="External"/><Relationship Id="rId9" Type="http://schemas.openxmlformats.org/officeDocument/2006/relationships/image" Target="../media/image2.png"/><Relationship Id="rId5" Type="http://schemas.openxmlformats.org/officeDocument/2006/relationships/hyperlink" Target="mailto:infosoc-2017-1@googlegroups.com" TargetMode="External"/><Relationship Id="rId6" Type="http://schemas.openxmlformats.org/officeDocument/2006/relationships/hyperlink" Target="mailto:infosoc-2017-1@googlegroups.com" TargetMode="External"/><Relationship Id="rId7" Type="http://schemas.openxmlformats.org/officeDocument/2006/relationships/hyperlink" Target="mailto:infosoc-2017-1@googlegroups.com" TargetMode="External"/><Relationship Id="rId8" Type="http://schemas.openxmlformats.org/officeDocument/2006/relationships/hyperlink" Target="mailto:infosoc-2017-1+subscribe@googlegroup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98337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Font typeface="Calibri"/>
              <a:buNone/>
            </a:pPr>
            <a:br>
              <a:rPr b="1" i="0" lang="pt-BR" sz="5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5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Informática &amp; Sociedade</a:t>
            </a:r>
            <a:br>
              <a:rPr b="1" i="0" lang="pt-BR" sz="5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486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IF679</a:t>
            </a:r>
            <a:endParaRPr b="1" i="0" sz="5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086840" y="44154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Font typeface="Arial"/>
              <a:buNone/>
            </a:pPr>
            <a:r>
              <a:rPr b="1" i="0" lang="pt-BR" sz="3200" u="none" cap="none" strike="noStrik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Profs. Carina Alves &amp; Veronica Teichrieb</a:t>
            </a:r>
            <a:endParaRPr b="1" i="0" sz="3200" u="none" cap="none" strike="noStrike">
              <a:solidFill>
                <a:srgbClr val="E46C0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815448" y="38595"/>
            <a:ext cx="7372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Entendendo os Pilares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384250" y="1528823"/>
            <a:ext cx="2409750" cy="4454599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de Novas Tecnologias na Sociedade - Cenários de Futuro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021265" y="1312352"/>
            <a:ext cx="54714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necessidades de usuários de diferentes perfis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Inovação tecnológica radical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Tendências e oportunidades no uso de TI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tecnologias para solucionar problemas da sociedade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Grandes desafios para as gerações futuras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815448" y="38595"/>
            <a:ext cx="7372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Entendendo os Pilares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54580" y="1595667"/>
            <a:ext cx="2406282" cy="4454598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Legais e Éticos no uso de TI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021265" y="1693352"/>
            <a:ext cx="5471446" cy="429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Propriedade intelectual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Privacidade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Comportamento online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Economia compartilhada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6749325" y="4143800"/>
            <a:ext cx="2863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Junho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80853" y="-19062"/>
            <a:ext cx="8702199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Cronograma Macro da Disciplina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01040" y="2260605"/>
            <a:ext cx="2473200" cy="1799100"/>
          </a:xfrm>
          <a:prstGeom prst="roundRect">
            <a:avLst>
              <a:gd fmla="val 16667" name="adj"/>
            </a:avLst>
          </a:prstGeom>
          <a:solidFill>
            <a:srgbClr val="33CCC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Futuro do Trabalho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6208877" y="2288879"/>
            <a:ext cx="2406300" cy="17991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Legais e Éticos no uso da TI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227008" y="2262579"/>
            <a:ext cx="2409900" cy="1799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de Novas Tecnologias na Sociedade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909053" y="1773108"/>
            <a:ext cx="9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Pilar 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895558" y="1785593"/>
            <a:ext cx="9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Pilar 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708274" y="1771338"/>
            <a:ext cx="9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Pilar 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46450" y="4076950"/>
            <a:ext cx="2769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Março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696400" y="4143800"/>
            <a:ext cx="247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Abril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Maio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3501050" y="4424400"/>
            <a:ext cx="192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432563" y="4348202"/>
            <a:ext cx="199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Debate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99975" y="4305550"/>
            <a:ext cx="24063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Seminário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80853" y="-19062"/>
            <a:ext cx="8702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lang="pt-BR">
                <a:solidFill>
                  <a:srgbClr val="1F497D"/>
                </a:solidFill>
              </a:rPr>
              <a:t>Entregas</a:t>
            </a: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 da Disciplina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909053" y="1925508"/>
            <a:ext cx="9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Pilar 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895558" y="1937993"/>
            <a:ext cx="9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Pilar 2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6708274" y="1923738"/>
            <a:ext cx="9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Pilar 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401040" y="2413005"/>
            <a:ext cx="2473200" cy="1799100"/>
          </a:xfrm>
          <a:prstGeom prst="roundRect">
            <a:avLst>
              <a:gd fmla="val 16667" name="adj"/>
            </a:avLst>
          </a:prstGeom>
          <a:solidFill>
            <a:srgbClr val="33CCC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Futuro do Trabalho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997427" y="2413004"/>
            <a:ext cx="2406300" cy="17991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Legais e Éticos no uso da TI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214658" y="2441716"/>
            <a:ext cx="2409900" cy="1799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de Novas Tecnologias na Sociedade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4294967295" type="title"/>
          </p:nvPr>
        </p:nvSpPr>
        <p:spPr>
          <a:xfrm>
            <a:off x="909024" y="44450"/>
            <a:ext cx="71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Avaliação da Disciplina</a:t>
            </a:r>
            <a:endParaRPr b="1" i="0" sz="44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>
            <p:ph idx="4294967295" type="body"/>
          </p:nvPr>
        </p:nvSpPr>
        <p:spPr>
          <a:xfrm>
            <a:off x="435640" y="1313804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FF0000"/>
                </a:solidFill>
              </a:rPr>
              <a:t>Nota 1</a:t>
            </a:r>
            <a:endParaRPr b="1" sz="2400">
              <a:solidFill>
                <a:srgbClr val="FF0000"/>
              </a:solidFill>
            </a:endParaRPr>
          </a:p>
          <a:p>
            <a:pPr indent="-2603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pt-BR" sz="2400"/>
              <a:t>Pilar 2: Desafio (CBL - Challenge Based Learning)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FF0000"/>
                </a:solidFill>
              </a:rPr>
              <a:t>Nota 2 </a:t>
            </a:r>
            <a:endParaRPr b="1" sz="2400">
              <a:solidFill>
                <a:srgbClr val="FF0000"/>
              </a:solidFill>
            </a:endParaRPr>
          </a:p>
          <a:p>
            <a:pPr indent="-2603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pt-BR" sz="2400"/>
              <a:t>Pilar 1: Seminário</a:t>
            </a:r>
            <a:endParaRPr sz="2400"/>
          </a:p>
          <a:p>
            <a:pPr indent="-2603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pt-BR" sz="2400"/>
              <a:t>Pilar 3: Debate</a:t>
            </a:r>
            <a:endParaRPr sz="2400"/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Participação nas atividades em sala de aula e apresentações</a:t>
            </a:r>
            <a:endParaRPr sz="2400"/>
          </a:p>
          <a:p>
            <a:pPr indent="0" lvl="0" marL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Avaliação por pares</a:t>
            </a:r>
            <a:endParaRPr sz="2400"/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909024" y="38595"/>
            <a:ext cx="7372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lang="pt-BR">
                <a:solidFill>
                  <a:srgbClr val="000000"/>
                </a:solidFill>
              </a:rPr>
              <a:t>Filosofia da Disciplina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350" y="3484519"/>
            <a:ext cx="2943449" cy="199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50" y="3033502"/>
            <a:ext cx="2706075" cy="268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550" y="1814933"/>
            <a:ext cx="2706075" cy="1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895656" y="44450"/>
            <a:ext cx="740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Visão Geral da Disciplina</a:t>
            </a:r>
            <a:endParaRPr b="1" i="0" sz="44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72801" y="1372520"/>
            <a:ext cx="8286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de Ensino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 Based Learning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Aprendizagem </a:t>
            </a:r>
            <a:r>
              <a:rPr lang="pt-BR" sz="2200"/>
              <a:t>c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olaborativa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Aprendizagem baseada em </a:t>
            </a:r>
            <a:r>
              <a:rPr lang="pt-BR" sz="2200"/>
              <a:t>p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roblemas </a:t>
            </a:r>
            <a:r>
              <a:rPr lang="pt-BR" sz="2200"/>
              <a:t>r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eais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Aulas focadas em </a:t>
            </a:r>
            <a:r>
              <a:rPr lang="pt-BR" sz="2200"/>
              <a:t>d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iscussões em </a:t>
            </a:r>
            <a:r>
              <a:rPr lang="pt-BR" sz="2200"/>
              <a:t>g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rupo</a:t>
            </a: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Competências e Habilidades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crítica de textos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Entendimento de realidades complexas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de conhecimentos no dia-a-dia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oral e escrita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ideias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586" y="1372520"/>
            <a:ext cx="2811600" cy="1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896302" y="-32430"/>
            <a:ext cx="73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Como serão as aulas?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588210" y="1697789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Palestras Convidadas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588210" y="5316246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Discussões sobre Desafios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88210" y="3513844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Seminários Profs e Alunos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4975726" y="4155629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Dinâmicas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4962347" y="1321688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Sessões de Orientação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008432" y="5560833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Apresentações das Equipes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5016967" y="2740983"/>
            <a:ext cx="3154800" cy="1203300"/>
          </a:xfrm>
          <a:prstGeom prst="ellipse">
            <a:avLst/>
          </a:prstGeom>
          <a:solidFill>
            <a:srgbClr val="92CCDC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 em Equipe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143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Veronica Teichrieb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vt@cin.ufpe.br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pesquisa e ensino: 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Realidade Aumentada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Realidade Virtual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de interação natural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Simulação e Visualização 3D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Computacional e Rastreamento</a:t>
            </a: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vore.jpg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797" y="1703136"/>
            <a:ext cx="4335189" cy="242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143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Carina Frota Alves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pt-BR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cfa@cin.ufpe.br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pesquisa e ensino: 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Engenharia de Software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Engenharia de Requisitos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Processos de Negócio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Ecossistemas de Software</a:t>
            </a: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vore.jpg"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797" y="1703136"/>
            <a:ext cx="4335189" cy="242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143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Raquel Lima Saraiva</a:t>
            </a:r>
            <a:endParaRPr sz="26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      </a:t>
            </a:r>
            <a:r>
              <a:rPr lang="pt-BR" sz="1900"/>
              <a:t>(estagiária)</a:t>
            </a:r>
            <a:endParaRPr sz="1900"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rls3</a:t>
            </a:r>
            <a:r>
              <a:rPr b="0" i="0" lang="pt-BR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@cin.ufpe.br</a:t>
            </a:r>
            <a:r>
              <a:rPr lang="pt-BR" sz="2200"/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0" lvl="1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marR="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 de pesquisa: 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pt-BR" sz="1900"/>
              <a:t>Governança da Internet;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pt-BR" sz="1900"/>
              <a:t>Direitos Autorais;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pt-BR" sz="1900"/>
              <a:t>Governança de Algoritmos e IA;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1900"/>
              <a:t>Privacidade e proteção de dados pessoais;</a:t>
            </a:r>
            <a:endParaRPr sz="1900"/>
          </a:p>
          <a:p>
            <a:pPr indent="-228600" lvl="2" marL="11430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1900"/>
              <a:t>Segurança computacional.</a:t>
            </a: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vore.jpg" id="109" name="Google Shape;10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2797" y="1703136"/>
            <a:ext cx="4335300" cy="2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Felipe Basto Tabosa</a:t>
            </a:r>
            <a:endParaRPr sz="260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      </a:t>
            </a:r>
            <a:r>
              <a:rPr lang="pt-BR" sz="1900"/>
              <a:t>(monitor)</a:t>
            </a:r>
            <a:endParaRPr sz="1900"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pt-BR" sz="1900"/>
              <a:t>fbt2</a:t>
            </a:r>
            <a:r>
              <a:rPr b="0" i="0" lang="pt-BR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@cin.ufpe.br</a:t>
            </a:r>
            <a:r>
              <a:rPr lang="pt-BR" sz="2200"/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0" lvl="1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/>
          </a:p>
          <a:p>
            <a:pPr indent="-342900" lvl="0" marL="342900" marR="0" rtl="0" algn="l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Experiência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1900"/>
              <a:t>Pagou a disciplina em 2017.1</a:t>
            </a: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143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vore.jpg"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797" y="1703136"/>
            <a:ext cx="4335300" cy="2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-10795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Horários e Grupo da Disciplina</a:t>
            </a:r>
            <a:endParaRPr b="1" i="0" sz="44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347864" y="1423318"/>
            <a:ext cx="536694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Horário das aulas: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pt-BR" sz="2200"/>
              <a:t>Quarta</a:t>
            </a:r>
            <a:r>
              <a:rPr lang="pt-BR" sz="2200"/>
              <a:t> 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200"/>
              <a:t>8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pt-BR" sz="2200"/>
              <a:t>0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h) e </a:t>
            </a:r>
            <a:r>
              <a:rPr lang="pt-BR" sz="2200"/>
              <a:t>Sexta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200"/>
              <a:t>10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lang="pt-BR" sz="2200"/>
              <a:t>2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/>
              <a:t>Sala: D005 (D004 de backup)</a:t>
            </a:r>
            <a:b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da Disciplina: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pt-BR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infosoc-201</a:t>
            </a:r>
            <a:r>
              <a:rPr lang="pt-BR" sz="2000" u="sng">
                <a:solidFill>
                  <a:schemeClr val="hlink"/>
                </a:solidFill>
                <a:hlinkClick r:id="rId4"/>
              </a:rPr>
              <a:t>8</a:t>
            </a:r>
            <a:r>
              <a:rPr b="0" i="0" lang="pt-BR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-</a:t>
            </a:r>
            <a:r>
              <a:rPr lang="pt-BR" sz="2000" u="sng">
                <a:solidFill>
                  <a:schemeClr val="hlink"/>
                </a:solidFill>
                <a:hlinkClick r:id="rId6"/>
              </a:rPr>
              <a:t>1</a:t>
            </a:r>
            <a:r>
              <a:rPr b="0" i="0" lang="pt-BR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@googlegroups.com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-3683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Enviar email para:</a:t>
            </a:r>
            <a:endParaRPr sz="2200"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000" u="sng">
                <a:solidFill>
                  <a:schemeClr val="hlink"/>
                </a:solidFill>
                <a:hlinkClick r:id="rId8"/>
              </a:rPr>
              <a:t>infosoc-2018-1+subscribe@googlegroups.com</a:t>
            </a:r>
            <a:r>
              <a:rPr lang="pt-BR" sz="2000"/>
              <a:t> </a:t>
            </a:r>
            <a:endParaRPr sz="2000"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1520" y="2060701"/>
            <a:ext cx="2921893" cy="260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0768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3556000" y="6221114"/>
            <a:ext cx="28803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Vídeo com Silvio Meira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909024" y="38595"/>
            <a:ext cx="7372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3 Pilares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401040" y="1595667"/>
            <a:ext cx="2473160" cy="4454599"/>
          </a:xfrm>
          <a:prstGeom prst="roundRect">
            <a:avLst>
              <a:gd fmla="val 16667" name="adj"/>
            </a:avLst>
          </a:prstGeom>
          <a:solidFill>
            <a:srgbClr val="33CCC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Futuro do Trabalho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189052" y="1541617"/>
            <a:ext cx="2406300" cy="44547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Legais e Éticos no uso de TI 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402883" y="1579366"/>
            <a:ext cx="2409900" cy="4454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de Novas Tecnologias na Sociedade - Cenários de Futuro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815450" y="68299"/>
            <a:ext cx="7372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b="1" i="0" lang="pt-BR" sz="4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Entendendo os Pilares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01050" y="1595676"/>
            <a:ext cx="2473200" cy="4825200"/>
          </a:xfrm>
          <a:prstGeom prst="roundRect">
            <a:avLst>
              <a:gd fmla="val 16667" name="adj"/>
            </a:avLst>
          </a:prstGeom>
          <a:solidFill>
            <a:srgbClr val="33CCCC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Futuro do Trabalho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958740" y="800602"/>
            <a:ext cx="54678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da TI nas profissões atuais</a:t>
            </a:r>
            <a:endParaRPr sz="22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 profissões do futuro</a:t>
            </a:r>
            <a:endParaRPr sz="22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e Futuro das profissões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novas competências e habilidades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Guia de preparação do profissional do futuro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Tendências no mercado de trabalho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escritório do futuro</a:t>
            </a:r>
            <a:endParaRPr sz="2200"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