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39"/>
  </p:notesMasterIdLst>
  <p:sldIdLst>
    <p:sldId id="296" r:id="rId6"/>
    <p:sldId id="262" r:id="rId7"/>
    <p:sldId id="297" r:id="rId8"/>
    <p:sldId id="294" r:id="rId9"/>
    <p:sldId id="264" r:id="rId10"/>
    <p:sldId id="263" r:id="rId11"/>
    <p:sldId id="266" r:id="rId12"/>
    <p:sldId id="265" r:id="rId13"/>
    <p:sldId id="270" r:id="rId14"/>
    <p:sldId id="298" r:id="rId15"/>
    <p:sldId id="267" r:id="rId16"/>
    <p:sldId id="269" r:id="rId17"/>
    <p:sldId id="268" r:id="rId18"/>
    <p:sldId id="272" r:id="rId19"/>
    <p:sldId id="276" r:id="rId20"/>
    <p:sldId id="277" r:id="rId21"/>
    <p:sldId id="279" r:id="rId22"/>
    <p:sldId id="275" r:id="rId23"/>
    <p:sldId id="278" r:id="rId24"/>
    <p:sldId id="274" r:id="rId25"/>
    <p:sldId id="280" r:id="rId26"/>
    <p:sldId id="281" r:id="rId27"/>
    <p:sldId id="282" r:id="rId28"/>
    <p:sldId id="273" r:id="rId29"/>
    <p:sldId id="283" r:id="rId30"/>
    <p:sldId id="285" r:id="rId31"/>
    <p:sldId id="289" r:id="rId32"/>
    <p:sldId id="290" r:id="rId33"/>
    <p:sldId id="288" r:id="rId34"/>
    <p:sldId id="284" r:id="rId35"/>
    <p:sldId id="286" r:id="rId36"/>
    <p:sldId id="287" r:id="rId37"/>
    <p:sldId id="291"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2E08FF-35F1-4EA5-88A0-536D60D2E0FF}">
          <p14:sldIdLst>
            <p14:sldId id="296"/>
            <p14:sldId id="262"/>
            <p14:sldId id="297"/>
          </p14:sldIdLst>
        </p14:section>
        <p14:section name="Dataset Explanation" id="{D03FD796-5EDD-492F-8D72-F7611840EF13}">
          <p14:sldIdLst>
            <p14:sldId id="294"/>
            <p14:sldId id="264"/>
            <p14:sldId id="263"/>
            <p14:sldId id="266"/>
          </p14:sldIdLst>
        </p14:section>
        <p14:section name="Text embedding with Pre-trained sentence BERT model" id="{886E0A04-435B-4E6C-9FB0-E4278100C050}">
          <p14:sldIdLst>
            <p14:sldId id="265"/>
            <p14:sldId id="270"/>
            <p14:sldId id="298"/>
            <p14:sldId id="267"/>
          </p14:sldIdLst>
        </p14:section>
        <p14:section name="Adding a semantic layer on top of the embeddings" id="{042E4EDF-52D6-4F8B-B944-C280E64CF0CE}">
          <p14:sldIdLst>
            <p14:sldId id="269"/>
            <p14:sldId id="268"/>
          </p14:sldIdLst>
        </p14:section>
        <p14:section name="Using embeddings for topic clustering and for detecting new topics" id="{F0160A37-48E1-45E9-966F-1D60171589CB}">
          <p14:sldIdLst>
            <p14:sldId id="272"/>
            <p14:sldId id="276"/>
            <p14:sldId id="277"/>
            <p14:sldId id="279"/>
            <p14:sldId id="275"/>
            <p14:sldId id="278"/>
          </p14:sldIdLst>
        </p14:section>
        <p14:section name="Adding new dataset into model" id="{D25F1CE0-E943-479D-BB17-4EDABC4E8903}">
          <p14:sldIdLst>
            <p14:sldId id="274"/>
            <p14:sldId id="280"/>
            <p14:sldId id="281"/>
            <p14:sldId id="282"/>
          </p14:sldIdLst>
        </p14:section>
        <p14:section name="Wordnet and semantic analysis" id="{D140F6E9-953C-46E2-9AAC-EF5369D6B41E}">
          <p14:sldIdLst>
            <p14:sldId id="273"/>
            <p14:sldId id="283"/>
            <p14:sldId id="285"/>
            <p14:sldId id="289"/>
            <p14:sldId id="290"/>
          </p14:sldIdLst>
        </p14:section>
        <p14:section name="Semantic relationships between words and identify clusters of related words" id="{2656115A-2C78-4BFB-A616-CDC3A62279C7}">
          <p14:sldIdLst>
            <p14:sldId id="288"/>
            <p14:sldId id="284"/>
            <p14:sldId id="286"/>
            <p14:sldId id="287"/>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4AE4F-B9ED-49F6-B43C-3AED68DB145E}" v="9" dt="2023-03-02T11:19:29.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2"/>
  </p:normalViewPr>
  <p:slideViewPr>
    <p:cSldViewPr snapToGrid="0">
      <p:cViewPr varScale="1">
        <p:scale>
          <a:sx n="109" d="100"/>
          <a:sy n="109" d="100"/>
        </p:scale>
        <p:origin x="7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p Yalcin, Vodafone" userId="dfaa8c0b-1f2a-4773-b10c-a1ed857cb1f4" providerId="ADAL" clId="{35E4AE4F-B9ED-49F6-B43C-3AED68DB145E}"/>
    <pc:docChg chg="undo redo custSel addSld delSld modSld addSection delSection modSection">
      <pc:chgData name="Alp Yalcin, Vodafone" userId="dfaa8c0b-1f2a-4773-b10c-a1ed857cb1f4" providerId="ADAL" clId="{35E4AE4F-B9ED-49F6-B43C-3AED68DB145E}" dt="2023-03-02T13:01:44.658" v="3915" actId="17846"/>
      <pc:docMkLst>
        <pc:docMk/>
      </pc:docMkLst>
      <pc:sldChg chg="modSp mod">
        <pc:chgData name="Alp Yalcin, Vodafone" userId="dfaa8c0b-1f2a-4773-b10c-a1ed857cb1f4" providerId="ADAL" clId="{35E4AE4F-B9ED-49F6-B43C-3AED68DB145E}" dt="2023-03-02T08:08:53.534" v="153" actId="20577"/>
        <pc:sldMkLst>
          <pc:docMk/>
          <pc:sldMk cId="1316982043" sldId="262"/>
        </pc:sldMkLst>
        <pc:spChg chg="mod">
          <ac:chgData name="Alp Yalcin, Vodafone" userId="dfaa8c0b-1f2a-4773-b10c-a1ed857cb1f4" providerId="ADAL" clId="{35E4AE4F-B9ED-49F6-B43C-3AED68DB145E}" dt="2023-03-02T08:08:53.534" v="153" actId="20577"/>
          <ac:spMkLst>
            <pc:docMk/>
            <pc:sldMk cId="1316982043" sldId="262"/>
            <ac:spMk id="12" creationId="{75FD8905-4331-492B-C05C-7693D6FB9E34}"/>
          </ac:spMkLst>
        </pc:spChg>
      </pc:sldChg>
      <pc:sldChg chg="modSp mod">
        <pc:chgData name="Alp Yalcin, Vodafone" userId="dfaa8c0b-1f2a-4773-b10c-a1ed857cb1f4" providerId="ADAL" clId="{35E4AE4F-B9ED-49F6-B43C-3AED68DB145E}" dt="2023-03-02T12:24:32.302" v="1671" actId="20577"/>
        <pc:sldMkLst>
          <pc:docMk/>
          <pc:sldMk cId="3581437913" sldId="270"/>
        </pc:sldMkLst>
        <pc:spChg chg="mod">
          <ac:chgData name="Alp Yalcin, Vodafone" userId="dfaa8c0b-1f2a-4773-b10c-a1ed857cb1f4" providerId="ADAL" clId="{35E4AE4F-B9ED-49F6-B43C-3AED68DB145E}" dt="2023-03-02T12:24:32.302" v="1671" actId="20577"/>
          <ac:spMkLst>
            <pc:docMk/>
            <pc:sldMk cId="3581437913" sldId="270"/>
            <ac:spMk id="12" creationId="{75FD8905-4331-492B-C05C-7693D6FB9E34}"/>
          </ac:spMkLst>
        </pc:spChg>
        <pc:spChg chg="mod">
          <ac:chgData name="Alp Yalcin, Vodafone" userId="dfaa8c0b-1f2a-4773-b10c-a1ed857cb1f4" providerId="ADAL" clId="{35E4AE4F-B9ED-49F6-B43C-3AED68DB145E}" dt="2023-03-02T10:09:54.366" v="195" actId="20577"/>
          <ac:spMkLst>
            <pc:docMk/>
            <pc:sldMk cId="3581437913" sldId="270"/>
            <ac:spMk id="16" creationId="{1F52DCAE-5B5B-0225-E1AD-9DC7CD00F813}"/>
          </ac:spMkLst>
        </pc:spChg>
      </pc:sldChg>
      <pc:sldChg chg="modSp mod">
        <pc:chgData name="Alp Yalcin, Vodafone" userId="dfaa8c0b-1f2a-4773-b10c-a1ed857cb1f4" providerId="ADAL" clId="{35E4AE4F-B9ED-49F6-B43C-3AED68DB145E}" dt="2023-03-02T12:55:23.071" v="3664" actId="20577"/>
        <pc:sldMkLst>
          <pc:docMk/>
          <pc:sldMk cId="871594479" sldId="273"/>
        </pc:sldMkLst>
        <pc:spChg chg="mod">
          <ac:chgData name="Alp Yalcin, Vodafone" userId="dfaa8c0b-1f2a-4773-b10c-a1ed857cb1f4" providerId="ADAL" clId="{35E4AE4F-B9ED-49F6-B43C-3AED68DB145E}" dt="2023-03-02T12:55:23.071" v="3664" actId="20577"/>
          <ac:spMkLst>
            <pc:docMk/>
            <pc:sldMk cId="871594479" sldId="273"/>
            <ac:spMk id="12" creationId="{75FD8905-4331-492B-C05C-7693D6FB9E34}"/>
          </ac:spMkLst>
        </pc:spChg>
      </pc:sldChg>
      <pc:sldChg chg="modSp mod">
        <pc:chgData name="Alp Yalcin, Vodafone" userId="dfaa8c0b-1f2a-4773-b10c-a1ed857cb1f4" providerId="ADAL" clId="{35E4AE4F-B9ED-49F6-B43C-3AED68DB145E}" dt="2023-02-28T10:01:34.572" v="151" actId="1076"/>
        <pc:sldMkLst>
          <pc:docMk/>
          <pc:sldMk cId="3367724493" sldId="284"/>
        </pc:sldMkLst>
        <pc:picChg chg="mod">
          <ac:chgData name="Alp Yalcin, Vodafone" userId="dfaa8c0b-1f2a-4773-b10c-a1ed857cb1f4" providerId="ADAL" clId="{35E4AE4F-B9ED-49F6-B43C-3AED68DB145E}" dt="2023-02-28T10:01:34.572" v="151" actId="1076"/>
          <ac:picMkLst>
            <pc:docMk/>
            <pc:sldMk cId="3367724493" sldId="284"/>
            <ac:picMk id="8" creationId="{E3599E30-A1E6-42D8-B138-FA491065CBF3}"/>
          </ac:picMkLst>
        </pc:picChg>
      </pc:sldChg>
      <pc:sldChg chg="addSp delSp modSp mod">
        <pc:chgData name="Alp Yalcin, Vodafone" userId="dfaa8c0b-1f2a-4773-b10c-a1ed857cb1f4" providerId="ADAL" clId="{35E4AE4F-B9ED-49F6-B43C-3AED68DB145E}" dt="2023-02-28T08:47:39.131" v="148" actId="20577"/>
        <pc:sldMkLst>
          <pc:docMk/>
          <pc:sldMk cId="1831803168" sldId="287"/>
        </pc:sldMkLst>
        <pc:spChg chg="add mod">
          <ac:chgData name="Alp Yalcin, Vodafone" userId="dfaa8c0b-1f2a-4773-b10c-a1ed857cb1f4" providerId="ADAL" clId="{35E4AE4F-B9ED-49F6-B43C-3AED68DB145E}" dt="2023-02-27T10:41:14.352" v="7" actId="1076"/>
          <ac:spMkLst>
            <pc:docMk/>
            <pc:sldMk cId="1831803168" sldId="287"/>
            <ac:spMk id="18" creationId="{339CE522-B848-4B34-9E9B-35531C6A1CD0}"/>
          </ac:spMkLst>
        </pc:spChg>
        <pc:spChg chg="mod">
          <ac:chgData name="Alp Yalcin, Vodafone" userId="dfaa8c0b-1f2a-4773-b10c-a1ed857cb1f4" providerId="ADAL" clId="{35E4AE4F-B9ED-49F6-B43C-3AED68DB145E}" dt="2023-02-28T08:47:39.131" v="148" actId="20577"/>
          <ac:spMkLst>
            <pc:docMk/>
            <pc:sldMk cId="1831803168" sldId="287"/>
            <ac:spMk id="20" creationId="{8A16EE13-F0E6-4F9D-8E00-0A24DE215242}"/>
          </ac:spMkLst>
        </pc:spChg>
        <pc:spChg chg="mod">
          <ac:chgData name="Alp Yalcin, Vodafone" userId="dfaa8c0b-1f2a-4773-b10c-a1ed857cb1f4" providerId="ADAL" clId="{35E4AE4F-B9ED-49F6-B43C-3AED68DB145E}" dt="2023-02-27T10:55:56.588" v="124" actId="14100"/>
          <ac:spMkLst>
            <pc:docMk/>
            <pc:sldMk cId="1831803168" sldId="287"/>
            <ac:spMk id="21" creationId="{EAE820AE-AB08-4A79-84A2-20DEFA1C4444}"/>
          </ac:spMkLst>
        </pc:spChg>
        <pc:spChg chg="add mod">
          <ac:chgData name="Alp Yalcin, Vodafone" userId="dfaa8c0b-1f2a-4773-b10c-a1ed857cb1f4" providerId="ADAL" clId="{35E4AE4F-B9ED-49F6-B43C-3AED68DB145E}" dt="2023-02-27T10:41:51.420" v="38" actId="20577"/>
          <ac:spMkLst>
            <pc:docMk/>
            <pc:sldMk cId="1831803168" sldId="287"/>
            <ac:spMk id="24" creationId="{76ACA660-EF6B-4941-B970-815DE1285318}"/>
          </ac:spMkLst>
        </pc:spChg>
        <pc:spChg chg="add mod">
          <ac:chgData name="Alp Yalcin, Vodafone" userId="dfaa8c0b-1f2a-4773-b10c-a1ed857cb1f4" providerId="ADAL" clId="{35E4AE4F-B9ED-49F6-B43C-3AED68DB145E}" dt="2023-02-27T10:55:20.088" v="123" actId="14100"/>
          <ac:spMkLst>
            <pc:docMk/>
            <pc:sldMk cId="1831803168" sldId="287"/>
            <ac:spMk id="26" creationId="{A741CE60-EC2F-414E-B171-101FA1254577}"/>
          </ac:spMkLst>
        </pc:spChg>
        <pc:spChg chg="add mod">
          <ac:chgData name="Alp Yalcin, Vodafone" userId="dfaa8c0b-1f2a-4773-b10c-a1ed857cb1f4" providerId="ADAL" clId="{35E4AE4F-B9ED-49F6-B43C-3AED68DB145E}" dt="2023-02-27T10:54:54.544" v="119" actId="20577"/>
          <ac:spMkLst>
            <pc:docMk/>
            <pc:sldMk cId="1831803168" sldId="287"/>
            <ac:spMk id="28" creationId="{6C212BF3-ED43-4129-9CF3-5CCFC8F76F6B}"/>
          </ac:spMkLst>
        </pc:spChg>
        <pc:picChg chg="mod">
          <ac:chgData name="Alp Yalcin, Vodafone" userId="dfaa8c0b-1f2a-4773-b10c-a1ed857cb1f4" providerId="ADAL" clId="{35E4AE4F-B9ED-49F6-B43C-3AED68DB145E}" dt="2023-02-28T08:47:37.756" v="147" actId="1076"/>
          <ac:picMkLst>
            <pc:docMk/>
            <pc:sldMk cId="1831803168" sldId="287"/>
            <ac:picMk id="13" creationId="{87C63DC4-F1F7-4109-BC0E-9E8C7DD5B178}"/>
          </ac:picMkLst>
        </pc:picChg>
        <pc:cxnChg chg="add mod">
          <ac:chgData name="Alp Yalcin, Vodafone" userId="dfaa8c0b-1f2a-4773-b10c-a1ed857cb1f4" providerId="ADAL" clId="{35E4AE4F-B9ED-49F6-B43C-3AED68DB145E}" dt="2023-02-27T10:41:24.315" v="10" actId="14100"/>
          <ac:cxnSpMkLst>
            <pc:docMk/>
            <pc:sldMk cId="1831803168" sldId="287"/>
            <ac:cxnSpMk id="19" creationId="{5BECD7DD-B788-42B8-B9A0-7DBFC3070141}"/>
          </ac:cxnSpMkLst>
        </pc:cxnChg>
        <pc:cxnChg chg="add del mod">
          <ac:chgData name="Alp Yalcin, Vodafone" userId="dfaa8c0b-1f2a-4773-b10c-a1ed857cb1f4" providerId="ADAL" clId="{35E4AE4F-B9ED-49F6-B43C-3AED68DB145E}" dt="2023-02-27T10:41:33.990" v="13" actId="478"/>
          <ac:cxnSpMkLst>
            <pc:docMk/>
            <pc:sldMk cId="1831803168" sldId="287"/>
            <ac:cxnSpMk id="23" creationId="{5E343580-8319-45BA-948E-0088E3ACAACC}"/>
          </ac:cxnSpMkLst>
        </pc:cxnChg>
        <pc:cxnChg chg="add mod">
          <ac:chgData name="Alp Yalcin, Vodafone" userId="dfaa8c0b-1f2a-4773-b10c-a1ed857cb1f4" providerId="ADAL" clId="{35E4AE4F-B9ED-49F6-B43C-3AED68DB145E}" dt="2023-02-27T10:53:23.236" v="50" actId="1076"/>
          <ac:cxnSpMkLst>
            <pc:docMk/>
            <pc:sldMk cId="1831803168" sldId="287"/>
            <ac:cxnSpMk id="27" creationId="{C8E5EC33-92BB-444B-AF8C-AAAA133B2855}"/>
          </ac:cxnSpMkLst>
        </pc:cxnChg>
      </pc:sldChg>
      <pc:sldChg chg="modSp add mod">
        <pc:chgData name="Alp Yalcin, Vodafone" userId="dfaa8c0b-1f2a-4773-b10c-a1ed857cb1f4" providerId="ADAL" clId="{35E4AE4F-B9ED-49F6-B43C-3AED68DB145E}" dt="2023-03-02T12:59:50.451" v="3901" actId="20577"/>
        <pc:sldMkLst>
          <pc:docMk/>
          <pc:sldMk cId="2642125800" sldId="297"/>
        </pc:sldMkLst>
        <pc:spChg chg="mod">
          <ac:chgData name="Alp Yalcin, Vodafone" userId="dfaa8c0b-1f2a-4773-b10c-a1ed857cb1f4" providerId="ADAL" clId="{35E4AE4F-B9ED-49F6-B43C-3AED68DB145E}" dt="2023-03-02T12:59:50.451" v="3901" actId="20577"/>
          <ac:spMkLst>
            <pc:docMk/>
            <pc:sldMk cId="2642125800" sldId="297"/>
            <ac:spMk id="12" creationId="{75FD8905-4331-492B-C05C-7693D6FB9E34}"/>
          </ac:spMkLst>
        </pc:spChg>
        <pc:spChg chg="mod">
          <ac:chgData name="Alp Yalcin, Vodafone" userId="dfaa8c0b-1f2a-4773-b10c-a1ed857cb1f4" providerId="ADAL" clId="{35E4AE4F-B9ED-49F6-B43C-3AED68DB145E}" dt="2023-03-02T08:19:07.043" v="185" actId="20577"/>
          <ac:spMkLst>
            <pc:docMk/>
            <pc:sldMk cId="2642125800" sldId="297"/>
            <ac:spMk id="16" creationId="{1F52DCAE-5B5B-0225-E1AD-9DC7CD00F813}"/>
          </ac:spMkLst>
        </pc:spChg>
      </pc:sldChg>
      <pc:sldChg chg="new del">
        <pc:chgData name="Alp Yalcin, Vodafone" userId="dfaa8c0b-1f2a-4773-b10c-a1ed857cb1f4" providerId="ADAL" clId="{35E4AE4F-B9ED-49F6-B43C-3AED68DB145E}" dt="2023-03-02T08:18:54.787" v="168" actId="47"/>
        <pc:sldMkLst>
          <pc:docMk/>
          <pc:sldMk cId="2967197736" sldId="297"/>
        </pc:sldMkLst>
      </pc:sldChg>
      <pc:sldChg chg="addSp modSp add mod">
        <pc:chgData name="Alp Yalcin, Vodafone" userId="dfaa8c0b-1f2a-4773-b10c-a1ed857cb1f4" providerId="ADAL" clId="{35E4AE4F-B9ED-49F6-B43C-3AED68DB145E}" dt="2023-03-02T12:30:39.194" v="2818" actId="1076"/>
        <pc:sldMkLst>
          <pc:docMk/>
          <pc:sldMk cId="2660389027" sldId="298"/>
        </pc:sldMkLst>
        <pc:spChg chg="add mod">
          <ac:chgData name="Alp Yalcin, Vodafone" userId="dfaa8c0b-1f2a-4773-b10c-a1ed857cb1f4" providerId="ADAL" clId="{35E4AE4F-B9ED-49F6-B43C-3AED68DB145E}" dt="2023-03-02T12:30:39.194" v="2818" actId="1076"/>
          <ac:spMkLst>
            <pc:docMk/>
            <pc:sldMk cId="2660389027" sldId="298"/>
            <ac:spMk id="10" creationId="{C40010A1-9126-4028-B2A0-55275A2FD8F0}"/>
          </ac:spMkLst>
        </pc:spChg>
        <pc:spChg chg="mod">
          <ac:chgData name="Alp Yalcin, Vodafone" userId="dfaa8c0b-1f2a-4773-b10c-a1ed857cb1f4" providerId="ADAL" clId="{35E4AE4F-B9ED-49F6-B43C-3AED68DB145E}" dt="2023-03-02T12:27:56.735" v="2278" actId="1076"/>
          <ac:spMkLst>
            <pc:docMk/>
            <pc:sldMk cId="2660389027" sldId="298"/>
            <ac:spMk id="12" creationId="{75FD8905-4331-492B-C05C-7693D6FB9E34}"/>
          </ac:spMkLst>
        </pc:spChg>
        <pc:spChg chg="mod">
          <ac:chgData name="Alp Yalcin, Vodafone" userId="dfaa8c0b-1f2a-4773-b10c-a1ed857cb1f4" providerId="ADAL" clId="{35E4AE4F-B9ED-49F6-B43C-3AED68DB145E}" dt="2023-03-02T10:10:02.317" v="196" actId="20577"/>
          <ac:spMkLst>
            <pc:docMk/>
            <pc:sldMk cId="2660389027" sldId="298"/>
            <ac:spMk id="16" creationId="{1F52DCAE-5B5B-0225-E1AD-9DC7CD00F8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84EBB-8F3E-46A0-810F-DFF2B6CDAF3F}" type="datetimeFigureOut">
              <a:rPr lang="de-DE" smtClean="0"/>
              <a:t>03.03.23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F70E6-EBDB-4D23-A6BF-AAAE9D02B691}" type="slidenum">
              <a:rPr lang="de-DE" smtClean="0"/>
              <a:t>‹#›</a:t>
            </a:fld>
            <a:endParaRPr lang="de-DE"/>
          </a:p>
        </p:txBody>
      </p:sp>
    </p:spTree>
    <p:extLst>
      <p:ext uri="{BB962C8B-B14F-4D97-AF65-F5344CB8AC3E}">
        <p14:creationId xmlns:p14="http://schemas.microsoft.com/office/powerpoint/2010/main" val="3931159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2B3E1866-6ABF-4414-AFB5-B91146A1FA19}" type="slidenum">
              <a:rPr lang="en-GB" smtClean="0"/>
              <a:pPr/>
              <a:t>1</a:t>
            </a:fld>
            <a:endParaRPr lang="en-GB" dirty="0"/>
          </a:p>
        </p:txBody>
      </p:sp>
    </p:spTree>
    <p:extLst>
      <p:ext uri="{BB962C8B-B14F-4D97-AF65-F5344CB8AC3E}">
        <p14:creationId xmlns:p14="http://schemas.microsoft.com/office/powerpoint/2010/main" val="1168142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10</a:t>
            </a:fld>
            <a:endParaRPr lang="en-US" dirty="0"/>
          </a:p>
        </p:txBody>
      </p:sp>
    </p:spTree>
    <p:extLst>
      <p:ext uri="{BB962C8B-B14F-4D97-AF65-F5344CB8AC3E}">
        <p14:creationId xmlns:p14="http://schemas.microsoft.com/office/powerpoint/2010/main" val="147261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11</a:t>
            </a:fld>
            <a:endParaRPr lang="en-US" dirty="0"/>
          </a:p>
        </p:txBody>
      </p:sp>
    </p:spTree>
    <p:extLst>
      <p:ext uri="{BB962C8B-B14F-4D97-AF65-F5344CB8AC3E}">
        <p14:creationId xmlns:p14="http://schemas.microsoft.com/office/powerpoint/2010/main" val="1399076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12</a:t>
            </a:fld>
            <a:endParaRPr lang="en-US" dirty="0"/>
          </a:p>
        </p:txBody>
      </p:sp>
    </p:spTree>
    <p:extLst>
      <p:ext uri="{BB962C8B-B14F-4D97-AF65-F5344CB8AC3E}">
        <p14:creationId xmlns:p14="http://schemas.microsoft.com/office/powerpoint/2010/main" val="253131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13</a:t>
            </a:fld>
            <a:endParaRPr lang="en-US" dirty="0"/>
          </a:p>
        </p:txBody>
      </p:sp>
    </p:spTree>
    <p:extLst>
      <p:ext uri="{BB962C8B-B14F-4D97-AF65-F5344CB8AC3E}">
        <p14:creationId xmlns:p14="http://schemas.microsoft.com/office/powerpoint/2010/main" val="3697910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14</a:t>
            </a:fld>
            <a:endParaRPr lang="en-US" dirty="0"/>
          </a:p>
        </p:txBody>
      </p:sp>
    </p:spTree>
    <p:extLst>
      <p:ext uri="{BB962C8B-B14F-4D97-AF65-F5344CB8AC3E}">
        <p14:creationId xmlns:p14="http://schemas.microsoft.com/office/powerpoint/2010/main" val="29504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15</a:t>
            </a:fld>
            <a:endParaRPr lang="en-US" dirty="0"/>
          </a:p>
        </p:txBody>
      </p:sp>
    </p:spTree>
    <p:extLst>
      <p:ext uri="{BB962C8B-B14F-4D97-AF65-F5344CB8AC3E}">
        <p14:creationId xmlns:p14="http://schemas.microsoft.com/office/powerpoint/2010/main" val="1691197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16</a:t>
            </a:fld>
            <a:endParaRPr lang="en-US" dirty="0"/>
          </a:p>
        </p:txBody>
      </p:sp>
    </p:spTree>
    <p:extLst>
      <p:ext uri="{BB962C8B-B14F-4D97-AF65-F5344CB8AC3E}">
        <p14:creationId xmlns:p14="http://schemas.microsoft.com/office/powerpoint/2010/main" val="3111736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17</a:t>
            </a:fld>
            <a:endParaRPr lang="en-US" dirty="0"/>
          </a:p>
        </p:txBody>
      </p:sp>
    </p:spTree>
    <p:extLst>
      <p:ext uri="{BB962C8B-B14F-4D97-AF65-F5344CB8AC3E}">
        <p14:creationId xmlns:p14="http://schemas.microsoft.com/office/powerpoint/2010/main" val="3720354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18</a:t>
            </a:fld>
            <a:endParaRPr lang="en-US" dirty="0"/>
          </a:p>
        </p:txBody>
      </p:sp>
    </p:spTree>
    <p:extLst>
      <p:ext uri="{BB962C8B-B14F-4D97-AF65-F5344CB8AC3E}">
        <p14:creationId xmlns:p14="http://schemas.microsoft.com/office/powerpoint/2010/main" val="2417219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19</a:t>
            </a:fld>
            <a:endParaRPr lang="en-US" dirty="0"/>
          </a:p>
        </p:txBody>
      </p:sp>
    </p:spTree>
    <p:extLst>
      <p:ext uri="{BB962C8B-B14F-4D97-AF65-F5344CB8AC3E}">
        <p14:creationId xmlns:p14="http://schemas.microsoft.com/office/powerpoint/2010/main" val="174489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a:t>
            </a:fld>
            <a:endParaRPr lang="en-US" dirty="0"/>
          </a:p>
        </p:txBody>
      </p:sp>
    </p:spTree>
    <p:extLst>
      <p:ext uri="{BB962C8B-B14F-4D97-AF65-F5344CB8AC3E}">
        <p14:creationId xmlns:p14="http://schemas.microsoft.com/office/powerpoint/2010/main" val="89943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20</a:t>
            </a:fld>
            <a:endParaRPr lang="en-US" dirty="0"/>
          </a:p>
        </p:txBody>
      </p:sp>
    </p:spTree>
    <p:extLst>
      <p:ext uri="{BB962C8B-B14F-4D97-AF65-F5344CB8AC3E}">
        <p14:creationId xmlns:p14="http://schemas.microsoft.com/office/powerpoint/2010/main" val="398855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21</a:t>
            </a:fld>
            <a:endParaRPr lang="en-US" dirty="0"/>
          </a:p>
        </p:txBody>
      </p:sp>
    </p:spTree>
    <p:extLst>
      <p:ext uri="{BB962C8B-B14F-4D97-AF65-F5344CB8AC3E}">
        <p14:creationId xmlns:p14="http://schemas.microsoft.com/office/powerpoint/2010/main" val="3870627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22</a:t>
            </a:fld>
            <a:endParaRPr lang="en-US" dirty="0"/>
          </a:p>
        </p:txBody>
      </p:sp>
    </p:spTree>
    <p:extLst>
      <p:ext uri="{BB962C8B-B14F-4D97-AF65-F5344CB8AC3E}">
        <p14:creationId xmlns:p14="http://schemas.microsoft.com/office/powerpoint/2010/main" val="1401995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23</a:t>
            </a:fld>
            <a:endParaRPr lang="en-US" dirty="0"/>
          </a:p>
        </p:txBody>
      </p:sp>
    </p:spTree>
    <p:extLst>
      <p:ext uri="{BB962C8B-B14F-4D97-AF65-F5344CB8AC3E}">
        <p14:creationId xmlns:p14="http://schemas.microsoft.com/office/powerpoint/2010/main" val="3169103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24</a:t>
            </a:fld>
            <a:endParaRPr lang="en-US" dirty="0"/>
          </a:p>
        </p:txBody>
      </p:sp>
    </p:spTree>
    <p:extLst>
      <p:ext uri="{BB962C8B-B14F-4D97-AF65-F5344CB8AC3E}">
        <p14:creationId xmlns:p14="http://schemas.microsoft.com/office/powerpoint/2010/main" val="542233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25</a:t>
            </a:fld>
            <a:endParaRPr lang="en-US"/>
          </a:p>
        </p:txBody>
      </p:sp>
    </p:spTree>
    <p:extLst>
      <p:ext uri="{BB962C8B-B14F-4D97-AF65-F5344CB8AC3E}">
        <p14:creationId xmlns:p14="http://schemas.microsoft.com/office/powerpoint/2010/main" val="1556056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26</a:t>
            </a:fld>
            <a:endParaRPr lang="en-US"/>
          </a:p>
        </p:txBody>
      </p:sp>
    </p:spTree>
    <p:extLst>
      <p:ext uri="{BB962C8B-B14F-4D97-AF65-F5344CB8AC3E}">
        <p14:creationId xmlns:p14="http://schemas.microsoft.com/office/powerpoint/2010/main" val="1188089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27</a:t>
            </a:fld>
            <a:endParaRPr lang="en-US"/>
          </a:p>
        </p:txBody>
      </p:sp>
    </p:spTree>
    <p:extLst>
      <p:ext uri="{BB962C8B-B14F-4D97-AF65-F5344CB8AC3E}">
        <p14:creationId xmlns:p14="http://schemas.microsoft.com/office/powerpoint/2010/main" val="2563983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28</a:t>
            </a:fld>
            <a:endParaRPr lang="en-US"/>
          </a:p>
        </p:txBody>
      </p:sp>
    </p:spTree>
    <p:extLst>
      <p:ext uri="{BB962C8B-B14F-4D97-AF65-F5344CB8AC3E}">
        <p14:creationId xmlns:p14="http://schemas.microsoft.com/office/powerpoint/2010/main" val="1614678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29</a:t>
            </a:fld>
            <a:endParaRPr lang="en-US"/>
          </a:p>
        </p:txBody>
      </p:sp>
    </p:spTree>
    <p:extLst>
      <p:ext uri="{BB962C8B-B14F-4D97-AF65-F5344CB8AC3E}">
        <p14:creationId xmlns:p14="http://schemas.microsoft.com/office/powerpoint/2010/main" val="364847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3</a:t>
            </a:fld>
            <a:endParaRPr lang="en-US" dirty="0"/>
          </a:p>
        </p:txBody>
      </p:sp>
    </p:spTree>
    <p:extLst>
      <p:ext uri="{BB962C8B-B14F-4D97-AF65-F5344CB8AC3E}">
        <p14:creationId xmlns:p14="http://schemas.microsoft.com/office/powerpoint/2010/main" val="4209854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30</a:t>
            </a:fld>
            <a:endParaRPr lang="en-US"/>
          </a:p>
        </p:txBody>
      </p:sp>
    </p:spTree>
    <p:extLst>
      <p:ext uri="{BB962C8B-B14F-4D97-AF65-F5344CB8AC3E}">
        <p14:creationId xmlns:p14="http://schemas.microsoft.com/office/powerpoint/2010/main" val="2455036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31</a:t>
            </a:fld>
            <a:endParaRPr lang="en-US"/>
          </a:p>
        </p:txBody>
      </p:sp>
    </p:spTree>
    <p:extLst>
      <p:ext uri="{BB962C8B-B14F-4D97-AF65-F5344CB8AC3E}">
        <p14:creationId xmlns:p14="http://schemas.microsoft.com/office/powerpoint/2010/main" val="1601963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32</a:t>
            </a:fld>
            <a:endParaRPr lang="en-US"/>
          </a:p>
        </p:txBody>
      </p:sp>
    </p:spTree>
    <p:extLst>
      <p:ext uri="{BB962C8B-B14F-4D97-AF65-F5344CB8AC3E}">
        <p14:creationId xmlns:p14="http://schemas.microsoft.com/office/powerpoint/2010/main" val="2259007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33</a:t>
            </a:fld>
            <a:endParaRPr lang="en-US"/>
          </a:p>
        </p:txBody>
      </p:sp>
    </p:spTree>
    <p:extLst>
      <p:ext uri="{BB962C8B-B14F-4D97-AF65-F5344CB8AC3E}">
        <p14:creationId xmlns:p14="http://schemas.microsoft.com/office/powerpoint/2010/main" val="334743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694007-5755-E84B-8D73-D62078ACF377}" type="slidenum">
              <a:rPr lang="en-US" smtClean="0"/>
              <a:t>4</a:t>
            </a:fld>
            <a:endParaRPr lang="en-US"/>
          </a:p>
        </p:txBody>
      </p:sp>
    </p:spTree>
    <p:extLst>
      <p:ext uri="{BB962C8B-B14F-4D97-AF65-F5344CB8AC3E}">
        <p14:creationId xmlns:p14="http://schemas.microsoft.com/office/powerpoint/2010/main" val="57610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694007-5755-E84B-8D73-D62078ACF377}" type="slidenum">
              <a:rPr lang="en-US" smtClean="0"/>
              <a:t>5</a:t>
            </a:fld>
            <a:endParaRPr lang="en-US"/>
          </a:p>
        </p:txBody>
      </p:sp>
    </p:spTree>
    <p:extLst>
      <p:ext uri="{BB962C8B-B14F-4D97-AF65-F5344CB8AC3E}">
        <p14:creationId xmlns:p14="http://schemas.microsoft.com/office/powerpoint/2010/main" val="2384542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694007-5755-E84B-8D73-D62078ACF377}" type="slidenum">
              <a:rPr lang="en-US" smtClean="0"/>
              <a:t>6</a:t>
            </a:fld>
            <a:endParaRPr lang="en-US"/>
          </a:p>
        </p:txBody>
      </p:sp>
    </p:spTree>
    <p:extLst>
      <p:ext uri="{BB962C8B-B14F-4D97-AF65-F5344CB8AC3E}">
        <p14:creationId xmlns:p14="http://schemas.microsoft.com/office/powerpoint/2010/main" val="391458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694007-5755-E84B-8D73-D62078ACF377}" type="slidenum">
              <a:rPr lang="en-US" smtClean="0"/>
              <a:t>7</a:t>
            </a:fld>
            <a:endParaRPr lang="en-US"/>
          </a:p>
        </p:txBody>
      </p:sp>
    </p:spTree>
    <p:extLst>
      <p:ext uri="{BB962C8B-B14F-4D97-AF65-F5344CB8AC3E}">
        <p14:creationId xmlns:p14="http://schemas.microsoft.com/office/powerpoint/2010/main" val="98805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8</a:t>
            </a:fld>
            <a:endParaRPr lang="en-US" dirty="0"/>
          </a:p>
        </p:txBody>
      </p:sp>
    </p:spTree>
    <p:extLst>
      <p:ext uri="{BB962C8B-B14F-4D97-AF65-F5344CB8AC3E}">
        <p14:creationId xmlns:p14="http://schemas.microsoft.com/office/powerpoint/2010/main" val="3349495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94007-5755-E84B-8D73-D62078ACF377}" type="slidenum">
              <a:rPr lang="en-US" smtClean="0"/>
              <a:t>9</a:t>
            </a:fld>
            <a:endParaRPr lang="en-US" dirty="0"/>
          </a:p>
        </p:txBody>
      </p:sp>
    </p:spTree>
    <p:extLst>
      <p:ext uri="{BB962C8B-B14F-4D97-AF65-F5344CB8AC3E}">
        <p14:creationId xmlns:p14="http://schemas.microsoft.com/office/powerpoint/2010/main" val="3421545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vider GREY">
    <p:bg>
      <p:bgPr>
        <a:solidFill>
          <a:srgbClr val="25282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36000" y="2469000"/>
            <a:ext cx="9120000" cy="1920000"/>
          </a:xfrm>
        </p:spPr>
        <p:txBody>
          <a:bodyPr anchor="ctr" anchorCtr="1">
            <a:noAutofit/>
          </a:bodyPr>
          <a:lstStyle>
            <a:lvl1pPr algn="ctr">
              <a:lnSpc>
                <a:spcPct val="85000"/>
              </a:lnSpc>
              <a:defRPr sz="4800" b="1" cap="none" baseline="0">
                <a:solidFill>
                  <a:schemeClr val="bg1"/>
                </a:solidFill>
                <a:latin typeface="Vodafone Rg" pitchFamily="34" charset="0"/>
              </a:defRPr>
            </a:lvl1pPr>
          </a:lstStyle>
          <a:p>
            <a:r>
              <a:rPr lang="de-DE"/>
              <a:t>Mastertitelformat bearbeiten</a:t>
            </a:r>
            <a:endParaRPr lang="en-GB"/>
          </a:p>
        </p:txBody>
      </p:sp>
      <p:sp>
        <p:nvSpPr>
          <p:cNvPr id="8" name="Footer Placeholder 7"/>
          <p:cNvSpPr>
            <a:spLocks noGrp="1"/>
          </p:cNvSpPr>
          <p:nvPr>
            <p:ph type="ftr" sz="quarter" idx="10"/>
          </p:nvPr>
        </p:nvSpPr>
        <p:spPr/>
        <p:txBody>
          <a:bodyPr/>
          <a:lstStyle>
            <a:lvl1pPr>
              <a:defRPr>
                <a:solidFill>
                  <a:schemeClr val="bg1"/>
                </a:solidFill>
              </a:defRPr>
            </a:lvl1pPr>
          </a:lstStyle>
          <a:p>
            <a:r>
              <a:rPr lang="en-GB"/>
              <a:t>Insert Confidentiality Level in slide footer </a:t>
            </a:r>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72A83A2B-3358-44F8-83A0-4598795D8FB5}" type="slidenum">
              <a:rPr lang="en-GB" smtClean="0"/>
              <a:pPr/>
              <a:t>‹#›</a:t>
            </a:fld>
            <a:endParaRPr lang="en-GB"/>
          </a:p>
        </p:txBody>
      </p:sp>
      <p:sp>
        <p:nvSpPr>
          <p:cNvPr id="3" name="Date Placeholder 2"/>
          <p:cNvSpPr>
            <a:spLocks noGrp="1"/>
          </p:cNvSpPr>
          <p:nvPr>
            <p:ph type="dt" sz="half" idx="12"/>
          </p:nvPr>
        </p:nvSpPr>
        <p:spPr/>
        <p:txBody>
          <a:bodyPr/>
          <a:lstStyle>
            <a:lvl1pPr>
              <a:defRPr>
                <a:solidFill>
                  <a:schemeClr val="bg1"/>
                </a:solidFill>
              </a:defRPr>
            </a:lvl1pPr>
          </a:lstStyle>
          <a:p>
            <a:fld id="{50FC3112-9319-574E-965C-D7DBF43EF039}" type="datetime4">
              <a:rPr lang="en-GB" smtClean="0"/>
              <a:t>3 March 2023</a:t>
            </a:fld>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29121" y="6062988"/>
            <a:ext cx="528447" cy="528000"/>
          </a:xfrm>
          <a:prstGeom prst="rect">
            <a:avLst/>
          </a:prstGeom>
        </p:spPr>
      </p:pic>
    </p:spTree>
    <p:extLst>
      <p:ext uri="{BB962C8B-B14F-4D97-AF65-F5344CB8AC3E}">
        <p14:creationId xmlns:p14="http://schemas.microsoft.com/office/powerpoint/2010/main" val="129756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Image 03">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descr="A person in a garment&#10;&#10;Description automatically generated with low confidence">
            <a:extLst>
              <a:ext uri="{FF2B5EF4-FFF2-40B4-BE49-F238E27FC236}">
                <a16:creationId xmlns:a16="http://schemas.microsoft.com/office/drawing/2014/main" id="{75EA0F29-1B6B-F549-8C7D-17AAB898E0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329121" y="6062988"/>
            <a:ext cx="528447" cy="528000"/>
          </a:xfrm>
          <a:prstGeom prst="rect">
            <a:avLst/>
          </a:prstGeom>
        </p:spPr>
      </p:pic>
      <p:sp>
        <p:nvSpPr>
          <p:cNvPr id="2" name="Title 1"/>
          <p:cNvSpPr>
            <a:spLocks noGrp="1"/>
          </p:cNvSpPr>
          <p:nvPr userDrawn="1">
            <p:ph type="ctrTitle"/>
          </p:nvPr>
        </p:nvSpPr>
        <p:spPr>
          <a:xfrm>
            <a:off x="334432" y="4655959"/>
            <a:ext cx="5617635" cy="961691"/>
          </a:xfrm>
        </p:spPr>
        <p:txBody>
          <a:bodyPr anchor="t" anchorCtr="0">
            <a:noAutofit/>
          </a:bodyPr>
          <a:lstStyle>
            <a:lvl1pPr algn="l">
              <a:lnSpc>
                <a:spcPct val="85000"/>
              </a:lnSpc>
              <a:defRPr sz="3467" b="1" i="0">
                <a:solidFill>
                  <a:schemeClr val="bg1"/>
                </a:solidFill>
                <a:latin typeface="Vodafone Rg"/>
                <a:cs typeface="Vodafone Rg"/>
              </a:defRPr>
            </a:lvl1pPr>
          </a:lstStyle>
          <a:p>
            <a:r>
              <a:rPr lang="de-DE"/>
              <a:t>Mastertitelformat bearbeiten</a:t>
            </a:r>
            <a:endParaRPr lang="en-GB"/>
          </a:p>
        </p:txBody>
      </p:sp>
      <p:sp>
        <p:nvSpPr>
          <p:cNvPr id="3" name="Subtitle 2"/>
          <p:cNvSpPr>
            <a:spLocks noGrp="1"/>
          </p:cNvSpPr>
          <p:nvPr userDrawn="1">
            <p:ph type="subTitle" idx="1"/>
          </p:nvPr>
        </p:nvSpPr>
        <p:spPr>
          <a:xfrm>
            <a:off x="334432" y="5452735"/>
            <a:ext cx="2783840" cy="910516"/>
          </a:xfrm>
        </p:spPr>
        <p:txBody>
          <a:bodyPr anchor="b" anchorCtr="0">
            <a:noAutofit/>
          </a:bodyPr>
          <a:lstStyle>
            <a:lvl1pPr marL="0" indent="0" algn="l">
              <a:lnSpc>
                <a:spcPct val="90000"/>
              </a:lnSpc>
              <a:spcAft>
                <a:spcPts val="0"/>
              </a:spcAft>
              <a:buNone/>
              <a:defRPr sz="2133">
                <a:solidFill>
                  <a:schemeClr val="bg1"/>
                </a:solidFill>
                <a:latin typeface="Vodafone Lt" panose="020B060604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Master-Untertitelformat bearbeiten</a:t>
            </a:r>
            <a:endParaRPr lang="en-GB"/>
          </a:p>
        </p:txBody>
      </p:sp>
      <p:sp>
        <p:nvSpPr>
          <p:cNvPr id="4" name="Footer Placeholder 3"/>
          <p:cNvSpPr>
            <a:spLocks noGrp="1"/>
          </p:cNvSpPr>
          <p:nvPr userDrawn="1">
            <p:ph type="ftr" sz="quarter" idx="10"/>
          </p:nvPr>
        </p:nvSpPr>
        <p:spPr/>
        <p:txBody>
          <a:bodyPr/>
          <a:lstStyle>
            <a:lvl1pPr>
              <a:defRPr>
                <a:solidFill>
                  <a:schemeClr val="bg1"/>
                </a:solidFill>
              </a:defRPr>
            </a:lvl1pPr>
          </a:lstStyle>
          <a:p>
            <a:r>
              <a:rPr lang="en-GB"/>
              <a:t>Insert Confidentiality Level in slide footer </a:t>
            </a:r>
          </a:p>
        </p:txBody>
      </p:sp>
    </p:spTree>
    <p:extLst>
      <p:ext uri="{BB962C8B-B14F-4D97-AF65-F5344CB8AC3E}">
        <p14:creationId xmlns:p14="http://schemas.microsoft.com/office/powerpoint/2010/main" val="345327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Divider GRAD NUMBERED">
    <p:bg>
      <p:bgPr>
        <a:gradFill flip="none" rotWithShape="1">
          <a:gsLst>
            <a:gs pos="20000">
              <a:srgbClr val="820000"/>
            </a:gs>
            <a:gs pos="100000">
              <a:schemeClr val="accent1"/>
            </a:gs>
          </a:gsLst>
          <a:lin ang="19800000" scaled="0"/>
          <a:tileRect/>
        </a:gradFill>
        <a:effectLst/>
      </p:bgPr>
    </p:bg>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lvl1pPr>
              <a:defRPr>
                <a:solidFill>
                  <a:schemeClr val="bg1"/>
                </a:solidFill>
              </a:defRPr>
            </a:lvl1pPr>
          </a:lstStyle>
          <a:p>
            <a:r>
              <a:rPr lang="en-GB"/>
              <a:t>Insert Confidentiality Level in slide footer </a:t>
            </a:r>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72A83A2B-3358-44F8-83A0-4598795D8FB5}" type="slidenum">
              <a:rPr lang="en-GB" smtClean="0"/>
              <a:pPr/>
              <a:t>‹#›</a:t>
            </a:fld>
            <a:endParaRPr lang="en-GB"/>
          </a:p>
        </p:txBody>
      </p:sp>
      <p:sp>
        <p:nvSpPr>
          <p:cNvPr id="3" name="Date Placeholder 2"/>
          <p:cNvSpPr>
            <a:spLocks noGrp="1"/>
          </p:cNvSpPr>
          <p:nvPr>
            <p:ph type="dt" sz="half" idx="12"/>
          </p:nvPr>
        </p:nvSpPr>
        <p:spPr/>
        <p:txBody>
          <a:bodyPr/>
          <a:lstStyle>
            <a:lvl1pPr>
              <a:defRPr>
                <a:solidFill>
                  <a:schemeClr val="bg1"/>
                </a:solidFill>
              </a:defRPr>
            </a:lvl1pPr>
          </a:lstStyle>
          <a:p>
            <a:fld id="{D7038E09-3872-BD4D-8339-0283C2F5BB7F}" type="datetime4">
              <a:rPr lang="en-GB" smtClean="0"/>
              <a:t>3 March 2023</a:t>
            </a:fld>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29121" y="6062988"/>
            <a:ext cx="528447" cy="528000"/>
          </a:xfrm>
          <a:prstGeom prst="rect">
            <a:avLst/>
          </a:prstGeom>
        </p:spPr>
      </p:pic>
      <p:sp>
        <p:nvSpPr>
          <p:cNvPr id="4" name="Textfeld 3">
            <a:extLst>
              <a:ext uri="{FF2B5EF4-FFF2-40B4-BE49-F238E27FC236}">
                <a16:creationId xmlns:a16="http://schemas.microsoft.com/office/drawing/2014/main" id="{EFB84D48-DD07-8F41-8E87-B39CA8E093AD}"/>
              </a:ext>
            </a:extLst>
          </p:cNvPr>
          <p:cNvSpPr txBox="1"/>
          <p:nvPr userDrawn="1"/>
        </p:nvSpPr>
        <p:spPr>
          <a:xfrm>
            <a:off x="10380869" y="3666435"/>
            <a:ext cx="0" cy="0"/>
          </a:xfrm>
          <a:prstGeom prst="rect">
            <a:avLst/>
          </a:prstGeom>
        </p:spPr>
        <p:txBody>
          <a:bodyPr wrap="none" lIns="0" tIns="0" rIns="0" bIns="0" rtlCol="0">
            <a:noAutofit/>
          </a:bodyPr>
          <a:lstStyle/>
          <a:p>
            <a:pPr marL="0" indent="0">
              <a:buFont typeface="Arial" pitchFamily="34" charset="0"/>
              <a:buNone/>
            </a:pPr>
            <a:endParaRPr lang="en-US" sz="2400">
              <a:latin typeface="Vodafone Rg" pitchFamily="34" charset="0"/>
            </a:endParaRPr>
          </a:p>
        </p:txBody>
      </p:sp>
      <p:sp>
        <p:nvSpPr>
          <p:cNvPr id="11" name="Title 1">
            <a:extLst>
              <a:ext uri="{FF2B5EF4-FFF2-40B4-BE49-F238E27FC236}">
                <a16:creationId xmlns:a16="http://schemas.microsoft.com/office/drawing/2014/main" id="{35B34616-884A-6E49-AF27-39F21B262FFC}"/>
              </a:ext>
            </a:extLst>
          </p:cNvPr>
          <p:cNvSpPr>
            <a:spLocks noGrp="1"/>
          </p:cNvSpPr>
          <p:nvPr>
            <p:ph type="ctrTitle"/>
          </p:nvPr>
        </p:nvSpPr>
        <p:spPr>
          <a:xfrm>
            <a:off x="334434" y="378781"/>
            <a:ext cx="5617633" cy="961691"/>
          </a:xfrm>
        </p:spPr>
        <p:txBody>
          <a:bodyPr anchor="t" anchorCtr="0">
            <a:noAutofit/>
          </a:bodyPr>
          <a:lstStyle>
            <a:lvl1pPr algn="l">
              <a:lnSpc>
                <a:spcPct val="85000"/>
              </a:lnSpc>
              <a:defRPr sz="3467" b="1" i="0">
                <a:solidFill>
                  <a:schemeClr val="bg1"/>
                </a:solidFill>
                <a:latin typeface="Vodafone Rg"/>
                <a:cs typeface="Vodafone Rg"/>
              </a:defRPr>
            </a:lvl1pPr>
          </a:lstStyle>
          <a:p>
            <a:r>
              <a:rPr lang="de-DE"/>
              <a:t>Mastertitelformat bearbeiten</a:t>
            </a:r>
            <a:endParaRPr lang="en-GB"/>
          </a:p>
        </p:txBody>
      </p:sp>
      <p:sp>
        <p:nvSpPr>
          <p:cNvPr id="12" name="Subtitle 2">
            <a:extLst>
              <a:ext uri="{FF2B5EF4-FFF2-40B4-BE49-F238E27FC236}">
                <a16:creationId xmlns:a16="http://schemas.microsoft.com/office/drawing/2014/main" id="{ED14CCD6-B43D-824B-8056-E6DD2A9EB8C4}"/>
              </a:ext>
            </a:extLst>
          </p:cNvPr>
          <p:cNvSpPr>
            <a:spLocks noGrp="1"/>
          </p:cNvSpPr>
          <p:nvPr>
            <p:ph type="subTitle" idx="1"/>
          </p:nvPr>
        </p:nvSpPr>
        <p:spPr>
          <a:xfrm>
            <a:off x="334433" y="5451306"/>
            <a:ext cx="2783840" cy="910516"/>
          </a:xfrm>
        </p:spPr>
        <p:txBody>
          <a:bodyPr anchor="b" anchorCtr="0">
            <a:noAutofit/>
          </a:bodyPr>
          <a:lstStyle>
            <a:lvl1pPr marL="0" indent="0" algn="l">
              <a:lnSpc>
                <a:spcPct val="90000"/>
              </a:lnSpc>
              <a:spcAft>
                <a:spcPts val="0"/>
              </a:spcAft>
              <a:buNone/>
              <a:defRPr sz="2133">
                <a:solidFill>
                  <a:schemeClr val="bg1"/>
                </a:solidFill>
                <a:latin typeface="Vodafone Lt" panose="020B060604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Master-Untertitelformat bearbeiten</a:t>
            </a:r>
            <a:endParaRPr lang="en-GB"/>
          </a:p>
        </p:txBody>
      </p:sp>
      <p:pic>
        <p:nvPicPr>
          <p:cNvPr id="6" name="Grafik 5">
            <a:extLst>
              <a:ext uri="{FF2B5EF4-FFF2-40B4-BE49-F238E27FC236}">
                <a16:creationId xmlns:a16="http://schemas.microsoft.com/office/drawing/2014/main" id="{07568AED-6119-CD42-A18C-C314B7413603}"/>
              </a:ext>
            </a:extLst>
          </p:cNvPr>
          <p:cNvPicPr>
            <a:picLocks noChangeAspect="1"/>
          </p:cNvPicPr>
          <p:nvPr userDrawn="1"/>
        </p:nvPicPr>
        <p:blipFill>
          <a:blip r:embed="rId3"/>
          <a:stretch>
            <a:fillRect/>
          </a:stretch>
        </p:blipFill>
        <p:spPr>
          <a:xfrm>
            <a:off x="3265189" y="742122"/>
            <a:ext cx="5373756" cy="5373756"/>
          </a:xfrm>
          <a:prstGeom prst="rect">
            <a:avLst/>
          </a:prstGeom>
        </p:spPr>
      </p:pic>
    </p:spTree>
    <p:extLst>
      <p:ext uri="{BB962C8B-B14F-4D97-AF65-F5344CB8AC3E}">
        <p14:creationId xmlns:p14="http://schemas.microsoft.com/office/powerpoint/2010/main" val="26081799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1.emf"/><Relationship Id="rId5" Type="http://schemas.openxmlformats.org/officeDocument/2006/relationships/image" Target="../media/image4.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29121" y="6062988"/>
            <a:ext cx="528447" cy="528000"/>
          </a:xfrm>
          <a:prstGeom prst="rect">
            <a:avLst/>
          </a:prstGeom>
        </p:spPr>
      </p:pic>
      <p:sp>
        <p:nvSpPr>
          <p:cNvPr id="2" name="Title Placeholder 1"/>
          <p:cNvSpPr>
            <a:spLocks noGrp="1"/>
          </p:cNvSpPr>
          <p:nvPr>
            <p:ph type="title"/>
          </p:nvPr>
        </p:nvSpPr>
        <p:spPr>
          <a:xfrm>
            <a:off x="334433" y="274638"/>
            <a:ext cx="11514035" cy="889972"/>
          </a:xfrm>
          <a:prstGeom prst="rect">
            <a:avLst/>
          </a:prstGeom>
        </p:spPr>
        <p:txBody>
          <a:bodyPr vert="horz" lIns="0" tIns="0" rIns="0" bIns="0" rtlCol="0" anchor="t" anchorCtr="0">
            <a:noAutofit/>
          </a:bodyPr>
          <a:lstStyle/>
          <a:p>
            <a:r>
              <a:rPr lang="de-DE"/>
              <a:t>Mastertitelformat bearbeiten</a:t>
            </a:r>
            <a:endParaRPr lang="en-GB"/>
          </a:p>
        </p:txBody>
      </p:sp>
      <p:sp>
        <p:nvSpPr>
          <p:cNvPr id="3" name="Text Placeholder 2"/>
          <p:cNvSpPr>
            <a:spLocks noGrp="1"/>
          </p:cNvSpPr>
          <p:nvPr>
            <p:ph type="body" idx="1"/>
          </p:nvPr>
        </p:nvSpPr>
        <p:spPr>
          <a:xfrm>
            <a:off x="334433" y="1164610"/>
            <a:ext cx="7848600" cy="4804391"/>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Slide Number Placeholder 3"/>
          <p:cNvSpPr>
            <a:spLocks noGrp="1"/>
          </p:cNvSpPr>
          <p:nvPr>
            <p:ph type="sldNum" sz="quarter" idx="4"/>
          </p:nvPr>
        </p:nvSpPr>
        <p:spPr>
          <a:xfrm>
            <a:off x="5820394" y="6284182"/>
            <a:ext cx="551213" cy="318519"/>
          </a:xfrm>
          <a:prstGeom prst="rect">
            <a:avLst/>
          </a:prstGeom>
        </p:spPr>
        <p:txBody>
          <a:bodyPr vert="horz" lIns="0" tIns="0" rIns="0" bIns="0" rtlCol="0" anchor="b" anchorCtr="0"/>
          <a:lstStyle>
            <a:lvl1pPr algn="ctr">
              <a:defRPr sz="1067">
                <a:solidFill>
                  <a:schemeClr val="tx1"/>
                </a:solidFill>
                <a:latin typeface="Vodafone Lt" panose="020B0606040202020204" pitchFamily="34" charset="0"/>
              </a:defRPr>
            </a:lvl1pPr>
          </a:lstStyle>
          <a:p>
            <a:fld id="{72A83A2B-3358-44F8-83A0-4598795D8FB5}" type="slidenum">
              <a:rPr lang="en-GB" smtClean="0"/>
              <a:pPr/>
              <a:t>‹#›</a:t>
            </a:fld>
            <a:endParaRPr lang="en-GB"/>
          </a:p>
        </p:txBody>
      </p:sp>
      <p:sp>
        <p:nvSpPr>
          <p:cNvPr id="6" name="Footer Placeholder 5"/>
          <p:cNvSpPr>
            <a:spLocks noGrp="1"/>
          </p:cNvSpPr>
          <p:nvPr>
            <p:ph type="ftr" sz="quarter" idx="3"/>
          </p:nvPr>
        </p:nvSpPr>
        <p:spPr>
          <a:xfrm>
            <a:off x="337860" y="6282799"/>
            <a:ext cx="2783840" cy="318519"/>
          </a:xfrm>
          <a:prstGeom prst="rect">
            <a:avLst/>
          </a:prstGeom>
        </p:spPr>
        <p:txBody>
          <a:bodyPr vert="horz" lIns="0" tIns="0" rIns="0" bIns="0" rtlCol="0" anchor="b" anchorCtr="0"/>
          <a:lstStyle>
            <a:lvl1pPr algn="l">
              <a:defRPr lang="en-IE" sz="1067" kern="1200" dirty="0">
                <a:solidFill>
                  <a:schemeClr val="tx1"/>
                </a:solidFill>
                <a:latin typeface="Vodafone Lt" panose="020B0606040202020204" pitchFamily="34" charset="0"/>
                <a:ea typeface="+mn-ea"/>
                <a:cs typeface="+mn-cs"/>
              </a:defRPr>
            </a:lvl1pPr>
          </a:lstStyle>
          <a:p>
            <a:r>
              <a:rPr lang="en-GB"/>
              <a:t>Insert Confidentiality Level in slide footer </a:t>
            </a:r>
          </a:p>
        </p:txBody>
      </p:sp>
      <p:sp>
        <p:nvSpPr>
          <p:cNvPr id="5" name="Date Placeholder 4"/>
          <p:cNvSpPr>
            <a:spLocks noGrp="1"/>
          </p:cNvSpPr>
          <p:nvPr>
            <p:ph type="dt" sz="half" idx="2"/>
          </p:nvPr>
        </p:nvSpPr>
        <p:spPr>
          <a:xfrm>
            <a:off x="8183033" y="6282799"/>
            <a:ext cx="2844800" cy="318519"/>
          </a:xfrm>
          <a:prstGeom prst="rect">
            <a:avLst/>
          </a:prstGeom>
        </p:spPr>
        <p:txBody>
          <a:bodyPr vert="horz" lIns="0" tIns="0" rIns="0" bIns="0" rtlCol="0" anchor="b" anchorCtr="0"/>
          <a:lstStyle>
            <a:lvl1pPr>
              <a:defRPr lang="en-GB" sz="1067" smtClean="0">
                <a:latin typeface="Vodafone Lt" panose="020B0606040202020204" pitchFamily="34" charset="0"/>
              </a:defRPr>
            </a:lvl1pPr>
          </a:lstStyle>
          <a:p>
            <a:fld id="{BDDBAA49-6CB8-054C-996A-16DA1E81284C}" type="datetime4">
              <a:rPr lang="en-GB" smtClean="0"/>
              <a:pPr/>
              <a:t>3 March 2023</a:t>
            </a:fld>
            <a:endParaRPr lang="en-GB"/>
          </a:p>
        </p:txBody>
      </p:sp>
      <p:sp>
        <p:nvSpPr>
          <p:cNvPr id="9" name="TextBox 8">
            <a:extLst>
              <a:ext uri="{FF2B5EF4-FFF2-40B4-BE49-F238E27FC236}">
                <a16:creationId xmlns:a16="http://schemas.microsoft.com/office/drawing/2014/main" id="{EF170858-386B-9370-B4BE-933397B4BC1D}"/>
              </a:ext>
            </a:extLst>
          </p:cNvPr>
          <p:cNvSpPr txBox="1"/>
          <p:nvPr userDrawn="1">
            <p:extLst>
              <p:ext uri="{1162E1C5-73C7-4A58-AE30-91384D911F3F}">
                <p184:classification xmlns:p184="http://schemas.microsoft.com/office/powerpoint/2018/4/main" val="ftr"/>
              </p:ext>
            </p:extLst>
          </p:nvPr>
        </p:nvSpPr>
        <p:spPr>
          <a:xfrm>
            <a:off x="0" y="6751320"/>
            <a:ext cx="419100" cy="106680"/>
          </a:xfrm>
          <a:prstGeom prst="rect">
            <a:avLst/>
          </a:prstGeom>
        </p:spPr>
        <p:txBody>
          <a:bodyPr horzOverflow="overflow" lIns="0" tIns="0" rIns="0" bIns="0">
            <a:spAutoFit/>
          </a:bodyPr>
          <a:lstStyle/>
          <a:p>
            <a:pPr algn="l"/>
            <a:r>
              <a:rPr lang="en-US" sz="700">
                <a:solidFill>
                  <a:srgbClr val="000000"/>
                </a:solidFill>
                <a:latin typeface="Calibri" panose="020F0502020204030204" pitchFamily="34" charset="0"/>
                <a:cs typeface="Calibri" panose="020F0502020204030204" pitchFamily="34" charset="0"/>
              </a:rPr>
              <a:t>C2 General</a:t>
            </a:r>
          </a:p>
        </p:txBody>
      </p:sp>
    </p:spTree>
    <p:extLst>
      <p:ext uri="{BB962C8B-B14F-4D97-AF65-F5344CB8AC3E}">
        <p14:creationId xmlns:p14="http://schemas.microsoft.com/office/powerpoint/2010/main" val="138587568"/>
      </p:ext>
    </p:extLst>
  </p:cSld>
  <p:clrMap bg1="lt1" tx1="dk1" bg2="lt2" tx2="dk2" accent1="accent1" accent2="accent2" accent3="accent3" accent4="accent4" accent5="accent5" accent6="accent6" hlink="hlink" folHlink="folHlink"/>
  <p:sldLayoutIdLst>
    <p:sldLayoutId id="2147483689" r:id="rId1"/>
    <p:sldLayoutId id="2147483664" r:id="rId2"/>
  </p:sldLayoutIdLst>
  <p:hf hdr="0"/>
  <p:txStyles>
    <p:titleStyle>
      <a:lvl1pPr algn="l" defTabSz="1219170" rtl="0" eaLnBrk="1" latinLnBrk="0" hangingPunct="1">
        <a:lnSpc>
          <a:spcPct val="80000"/>
        </a:lnSpc>
        <a:spcBef>
          <a:spcPct val="0"/>
        </a:spcBef>
        <a:buNone/>
        <a:defRPr sz="3200" b="1" kern="1200">
          <a:solidFill>
            <a:schemeClr val="accent1"/>
          </a:solidFill>
          <a:latin typeface="Vodafone Rg" pitchFamily="34" charset="0"/>
          <a:ea typeface="+mj-ea"/>
          <a:cs typeface="+mj-cs"/>
        </a:defRPr>
      </a:lvl1pPr>
    </p:titleStyle>
    <p:bodyStyle>
      <a:lvl1pPr marL="184146" indent="-184146" algn="l" defTabSz="1219170" rtl="0" eaLnBrk="1" latinLnBrk="0" hangingPunct="1">
        <a:spcBef>
          <a:spcPts val="0"/>
        </a:spcBef>
        <a:spcAft>
          <a:spcPts val="800"/>
        </a:spcAft>
        <a:buClr>
          <a:schemeClr val="accent1"/>
        </a:buClr>
        <a:buFont typeface="Arial" pitchFamily="34" charset="0"/>
        <a:buChar char="•"/>
        <a:defRPr sz="2400" kern="1200">
          <a:solidFill>
            <a:schemeClr val="tx1"/>
          </a:solidFill>
          <a:latin typeface="Vodafone Rg" pitchFamily="34" charset="0"/>
          <a:ea typeface="+mn-ea"/>
          <a:cs typeface="+mn-cs"/>
        </a:defRPr>
      </a:lvl1pPr>
      <a:lvl2pPr marL="463539" indent="-196846" algn="l" defTabSz="1219170" rtl="0" eaLnBrk="1" latinLnBrk="0" hangingPunct="1">
        <a:spcBef>
          <a:spcPts val="0"/>
        </a:spcBef>
        <a:spcAft>
          <a:spcPts val="400"/>
        </a:spcAft>
        <a:buClr>
          <a:schemeClr val="accent1"/>
        </a:buClr>
        <a:buFont typeface="Calibri" pitchFamily="34" charset="0"/>
        <a:buChar char="–"/>
        <a:defRPr sz="1867" kern="1200">
          <a:solidFill>
            <a:schemeClr val="tx1"/>
          </a:solidFill>
          <a:latin typeface="Vodafone Rg" pitchFamily="34" charset="0"/>
          <a:ea typeface="+mn-ea"/>
          <a:cs typeface="+mn-cs"/>
        </a:defRPr>
      </a:lvl2pPr>
      <a:lvl3pPr marL="514338" indent="194728" algn="l" defTabSz="1219170" rtl="0" eaLnBrk="1" latinLnBrk="0" hangingPunct="1">
        <a:spcBef>
          <a:spcPts val="0"/>
        </a:spcBef>
        <a:spcAft>
          <a:spcPts val="400"/>
        </a:spcAft>
        <a:buClr>
          <a:schemeClr val="accent1"/>
        </a:buClr>
        <a:buFont typeface="Calibri" pitchFamily="34" charset="0"/>
        <a:buChar char="–"/>
        <a:defRPr sz="1867" kern="1200">
          <a:solidFill>
            <a:schemeClr val="tx1"/>
          </a:solidFill>
          <a:latin typeface="Vodafone Rg" pitchFamily="34" charset="0"/>
          <a:ea typeface="+mn-ea"/>
          <a:cs typeface="+mn-cs"/>
        </a:defRPr>
      </a:lvl3pPr>
      <a:lvl4pPr marL="956709" indent="-201079" algn="l" defTabSz="1219170" rtl="0" eaLnBrk="1" latinLnBrk="0" hangingPunct="1">
        <a:spcBef>
          <a:spcPct val="20000"/>
        </a:spcBef>
        <a:buClr>
          <a:schemeClr val="accent1"/>
        </a:buClr>
        <a:buFont typeface="Calibri" pitchFamily="34" charset="0"/>
        <a:buChar char="–"/>
        <a:defRPr sz="1600" kern="1200">
          <a:solidFill>
            <a:schemeClr val="tx1"/>
          </a:solidFill>
          <a:latin typeface="+mn-lt"/>
          <a:ea typeface="+mn-ea"/>
          <a:cs typeface="+mn-cs"/>
        </a:defRPr>
      </a:lvl4pPr>
      <a:lvl5pPr marL="1219170" indent="-215895" algn="l" defTabSz="1219170" rtl="0" eaLnBrk="1" latinLnBrk="0" hangingPunct="1">
        <a:spcBef>
          <a:spcPct val="20000"/>
        </a:spcBef>
        <a:buClr>
          <a:schemeClr val="accent1"/>
        </a:buClr>
        <a:buFont typeface="Calibri" pitchFamily="34" charset="0"/>
        <a:buChar char="–"/>
        <a:defRPr sz="1600" kern="1200" baseline="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guide id="3" orient="horz" pos="2820">
          <p15:clr>
            <a:srgbClr val="F26B43"/>
          </p15:clr>
        </p15:guide>
        <p15:guide id="4" pos="5602">
          <p15:clr>
            <a:srgbClr val="F26B43"/>
          </p15:clr>
        </p15:guide>
        <p15:guide id="5" pos="2812">
          <p15:clr>
            <a:srgbClr val="F26B43"/>
          </p15:clr>
        </p15:guide>
        <p15:guide id="6" pos="2948">
          <p15:clr>
            <a:srgbClr val="F26B43"/>
          </p15:clr>
        </p15:guide>
        <p15:guide id="7" orient="horz" pos="55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A44C75F2-B2A1-466C-B85B-EA83EF9C94C4}"/>
              </a:ext>
            </a:extLst>
          </p:cNvPr>
          <p:cNvGraphicFramePr>
            <a:graphicFrameLocks noChangeAspect="1"/>
          </p:cNvGraphicFramePr>
          <p:nvPr userDrawn="1">
            <p:custDataLst>
              <p:tags r:id="rId3"/>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10" name="Objekt 9" hidden="1">
                        <a:extLst>
                          <a:ext uri="{FF2B5EF4-FFF2-40B4-BE49-F238E27FC236}">
                            <a16:creationId xmlns:a16="http://schemas.microsoft.com/office/drawing/2014/main" id="{A44C75F2-B2A1-466C-B85B-EA83EF9C94C4}"/>
                          </a:ext>
                        </a:extLst>
                      </p:cNvPr>
                      <p:cNvPicPr/>
                      <p:nvPr/>
                    </p:nvPicPr>
                    <p:blipFill>
                      <a:blip r:embed="rId5"/>
                      <a:stretch>
                        <a:fillRect/>
                      </a:stretch>
                    </p:blipFill>
                    <p:spPr>
                      <a:xfrm>
                        <a:off x="2118" y="2118"/>
                        <a:ext cx="2117" cy="2117"/>
                      </a:xfrm>
                      <a:prstGeom prst="rect">
                        <a:avLst/>
                      </a:prstGeom>
                    </p:spPr>
                  </p:pic>
                </p:oleObj>
              </mc:Fallback>
            </mc:AlternateContent>
          </a:graphicData>
        </a:graphic>
      </p:graphicFrame>
      <p:pic>
        <p:nvPicPr>
          <p:cNvPr id="7" name="Picture 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329121" y="6062988"/>
            <a:ext cx="528447" cy="528000"/>
          </a:xfrm>
          <a:prstGeom prst="rect">
            <a:avLst/>
          </a:prstGeom>
        </p:spPr>
      </p:pic>
      <p:sp>
        <p:nvSpPr>
          <p:cNvPr id="2" name="Title Placeholder 1"/>
          <p:cNvSpPr>
            <a:spLocks noGrp="1"/>
          </p:cNvSpPr>
          <p:nvPr>
            <p:ph type="title"/>
          </p:nvPr>
        </p:nvSpPr>
        <p:spPr>
          <a:xfrm>
            <a:off x="334433" y="274638"/>
            <a:ext cx="11514035" cy="889972"/>
          </a:xfrm>
          <a:prstGeom prst="rect">
            <a:avLst/>
          </a:prstGeom>
        </p:spPr>
        <p:txBody>
          <a:bodyPr vert="horz" lIns="0" tIns="0" rIns="0" bIns="0" rtlCol="0" anchor="t" anchorCtr="0">
            <a:noAutofit/>
          </a:bodyPr>
          <a:lstStyle/>
          <a:p>
            <a:r>
              <a:rPr lang="de-DE"/>
              <a:t>Mastertitelformat bearbeiten</a:t>
            </a:r>
            <a:endParaRPr lang="en-GB"/>
          </a:p>
        </p:txBody>
      </p:sp>
      <p:sp>
        <p:nvSpPr>
          <p:cNvPr id="3" name="Text Placeholder 2"/>
          <p:cNvSpPr>
            <a:spLocks noGrp="1"/>
          </p:cNvSpPr>
          <p:nvPr>
            <p:ph type="body" idx="1"/>
          </p:nvPr>
        </p:nvSpPr>
        <p:spPr>
          <a:xfrm>
            <a:off x="334433" y="1164610"/>
            <a:ext cx="7848600" cy="4804391"/>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Slide Number Placeholder 3"/>
          <p:cNvSpPr>
            <a:spLocks noGrp="1"/>
          </p:cNvSpPr>
          <p:nvPr>
            <p:ph type="sldNum" sz="quarter" idx="4"/>
          </p:nvPr>
        </p:nvSpPr>
        <p:spPr>
          <a:xfrm>
            <a:off x="5820394" y="6284182"/>
            <a:ext cx="551213" cy="318519"/>
          </a:xfrm>
          <a:prstGeom prst="rect">
            <a:avLst/>
          </a:prstGeom>
        </p:spPr>
        <p:txBody>
          <a:bodyPr vert="horz" lIns="0" tIns="0" rIns="0" bIns="0" rtlCol="0" anchor="b" anchorCtr="0"/>
          <a:lstStyle>
            <a:lvl1pPr algn="ctr">
              <a:defRPr sz="1067">
                <a:solidFill>
                  <a:schemeClr val="tx1"/>
                </a:solidFill>
                <a:latin typeface="Vodafone Lt" panose="020B0606040202020204" pitchFamily="34" charset="0"/>
              </a:defRPr>
            </a:lvl1pPr>
          </a:lstStyle>
          <a:p>
            <a:fld id="{72A83A2B-3358-44F8-83A0-4598795D8FB5}" type="slidenum">
              <a:rPr lang="en-GB" smtClean="0"/>
              <a:pPr/>
              <a:t>‹#›</a:t>
            </a:fld>
            <a:endParaRPr lang="en-GB"/>
          </a:p>
        </p:txBody>
      </p:sp>
      <p:sp>
        <p:nvSpPr>
          <p:cNvPr id="6" name="Footer Placeholder 5"/>
          <p:cNvSpPr>
            <a:spLocks noGrp="1"/>
          </p:cNvSpPr>
          <p:nvPr>
            <p:ph type="ftr" sz="quarter" idx="3"/>
          </p:nvPr>
        </p:nvSpPr>
        <p:spPr>
          <a:xfrm>
            <a:off x="337860" y="6282799"/>
            <a:ext cx="2783840" cy="318519"/>
          </a:xfrm>
          <a:prstGeom prst="rect">
            <a:avLst/>
          </a:prstGeom>
        </p:spPr>
        <p:txBody>
          <a:bodyPr vert="horz" lIns="0" tIns="0" rIns="0" bIns="0" rtlCol="0" anchor="b" anchorCtr="0"/>
          <a:lstStyle>
            <a:lvl1pPr algn="l">
              <a:defRPr lang="en-IE" sz="1067" kern="1200" dirty="0">
                <a:solidFill>
                  <a:schemeClr val="tx1"/>
                </a:solidFill>
                <a:latin typeface="Vodafone Lt" panose="020B0606040202020204" pitchFamily="34" charset="0"/>
                <a:ea typeface="+mn-ea"/>
                <a:cs typeface="+mn-cs"/>
              </a:defRPr>
            </a:lvl1pPr>
          </a:lstStyle>
          <a:p>
            <a:r>
              <a:rPr lang="en-GB"/>
              <a:t>Insert Confidentiality Level in slide footer </a:t>
            </a:r>
          </a:p>
        </p:txBody>
      </p:sp>
      <p:sp>
        <p:nvSpPr>
          <p:cNvPr id="5" name="Date Placeholder 4"/>
          <p:cNvSpPr>
            <a:spLocks noGrp="1"/>
          </p:cNvSpPr>
          <p:nvPr>
            <p:ph type="dt" sz="half" idx="2"/>
          </p:nvPr>
        </p:nvSpPr>
        <p:spPr>
          <a:xfrm>
            <a:off x="8183033" y="6282799"/>
            <a:ext cx="2844800" cy="318519"/>
          </a:xfrm>
          <a:prstGeom prst="rect">
            <a:avLst/>
          </a:prstGeom>
        </p:spPr>
        <p:txBody>
          <a:bodyPr vert="horz" lIns="0" tIns="0" rIns="0" bIns="0" rtlCol="0" anchor="b" anchorCtr="0"/>
          <a:lstStyle>
            <a:lvl1pPr>
              <a:defRPr lang="en-GB" sz="1067" smtClean="0">
                <a:latin typeface="Vodafone Lt" panose="020B0606040202020204" pitchFamily="34" charset="0"/>
              </a:defRPr>
            </a:lvl1pPr>
          </a:lstStyle>
          <a:p>
            <a:fld id="{BDDBAA49-6CB8-054C-996A-16DA1E81284C}" type="datetime4">
              <a:rPr lang="en-GB" smtClean="0"/>
              <a:pPr/>
              <a:t>3 March 2023</a:t>
            </a:fld>
            <a:endParaRPr lang="en-GB"/>
          </a:p>
        </p:txBody>
      </p:sp>
      <p:sp>
        <p:nvSpPr>
          <p:cNvPr id="8" name="MSIPCMContentMarking" descr="{&quot;HashCode&quot;:-1699574231,&quot;Placement&quot;:&quot;Footer&quot;,&quot;Top&quot;:388.380066,&quot;Left&quot;:0.0,&quot;SlideWidth&quot;:720,&quot;SlideHeight&quot;:405}">
            <a:extLst>
              <a:ext uri="{FF2B5EF4-FFF2-40B4-BE49-F238E27FC236}">
                <a16:creationId xmlns:a16="http://schemas.microsoft.com/office/drawing/2014/main" id="{28DEC2CC-B044-439B-B408-70657AA5CBAC}"/>
              </a:ext>
            </a:extLst>
          </p:cNvPr>
          <p:cNvSpPr txBox="1"/>
          <p:nvPr userDrawn="1"/>
        </p:nvSpPr>
        <p:spPr>
          <a:xfrm>
            <a:off x="0" y="6576570"/>
            <a:ext cx="826271" cy="281431"/>
          </a:xfrm>
          <a:prstGeom prst="rect">
            <a:avLst/>
          </a:prstGeom>
        </p:spPr>
        <p:txBody>
          <a:bodyPr vert="horz" wrap="square" lIns="0" tIns="0" rIns="0" bIns="0" rtlCol="0" anchor="ctr" anchorCtr="1">
            <a:noAutofit/>
          </a:bodyPr>
          <a:lstStyle/>
          <a:p>
            <a:pPr marL="0" indent="0" algn="l">
              <a:spcBef>
                <a:spcPts val="0"/>
              </a:spcBef>
              <a:spcAft>
                <a:spcPts val="0"/>
              </a:spcAft>
              <a:buFont typeface="Arial" pitchFamily="34" charset="0"/>
              <a:buNone/>
            </a:pPr>
            <a:r>
              <a:rPr lang="de-DE" sz="933">
                <a:solidFill>
                  <a:srgbClr val="000000"/>
                </a:solidFill>
                <a:latin typeface="Calibri" panose="020F0502020204030204" pitchFamily="34" charset="0"/>
              </a:rPr>
              <a:t>C2 General</a:t>
            </a:r>
          </a:p>
        </p:txBody>
      </p:sp>
    </p:spTree>
    <p:extLst>
      <p:ext uri="{BB962C8B-B14F-4D97-AF65-F5344CB8AC3E}">
        <p14:creationId xmlns:p14="http://schemas.microsoft.com/office/powerpoint/2010/main" val="843687732"/>
      </p:ext>
    </p:extLst>
  </p:cSld>
  <p:clrMap bg1="lt1" tx1="dk1" bg2="lt2" tx2="dk2" accent1="accent1" accent2="accent2" accent3="accent3" accent4="accent4" accent5="accent5" accent6="accent6" hlink="hlink" folHlink="folHlink"/>
  <p:sldLayoutIdLst>
    <p:sldLayoutId id="2147483787" r:id="rId1"/>
  </p:sldLayoutIdLst>
  <p:hf hdr="0"/>
  <p:txStyles>
    <p:titleStyle>
      <a:lvl1pPr algn="l" defTabSz="914400" rtl="0" eaLnBrk="1" latinLnBrk="0" hangingPunct="1">
        <a:lnSpc>
          <a:spcPct val="80000"/>
        </a:lnSpc>
        <a:spcBef>
          <a:spcPct val="0"/>
        </a:spcBef>
        <a:buNone/>
        <a:defRPr sz="2400" b="1" kern="1200">
          <a:solidFill>
            <a:schemeClr val="accent1"/>
          </a:solidFill>
          <a:latin typeface="Vodafone Rg" pitchFamily="34" charset="0"/>
          <a:ea typeface="+mj-ea"/>
          <a:cs typeface="+mj-cs"/>
        </a:defRPr>
      </a:lvl1pPr>
    </p:titleStyle>
    <p:body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userDrawn="1">
          <p15:clr>
            <a:srgbClr val="F26B43"/>
          </p15:clr>
        </p15:guide>
        <p15:guide id="3" orient="horz" pos="3760" userDrawn="1">
          <p15:clr>
            <a:srgbClr val="F26B43"/>
          </p15:clr>
        </p15:guide>
        <p15:guide id="4" pos="7469" userDrawn="1">
          <p15:clr>
            <a:srgbClr val="F26B43"/>
          </p15:clr>
        </p15:guide>
        <p15:guide id="5" pos="3749" userDrawn="1">
          <p15:clr>
            <a:srgbClr val="F26B43"/>
          </p15:clr>
        </p15:guide>
        <p15:guide id="6" pos="3931" userDrawn="1">
          <p15:clr>
            <a:srgbClr val="F26B43"/>
          </p15:clr>
        </p15:guide>
        <p15:guide id="7" orient="horz" pos="7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CB84F0E5-31D4-41F8-84A6-811CD0209E62}"/>
              </a:ext>
            </a:extLst>
          </p:cNvPr>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8" name="Objekt 7" hidden="1">
                        <a:extLst>
                          <a:ext uri="{FF2B5EF4-FFF2-40B4-BE49-F238E27FC236}">
                            <a16:creationId xmlns:a16="http://schemas.microsoft.com/office/drawing/2014/main" id="{CB84F0E5-31D4-41F8-84A6-811CD0209E62}"/>
                          </a:ext>
                        </a:extLst>
                      </p:cNvPr>
                      <p:cNvPicPr/>
                      <p:nvPr/>
                    </p:nvPicPr>
                    <p:blipFill>
                      <a:blip r:embed="rId5"/>
                      <a:stretch>
                        <a:fillRect/>
                      </a:stretch>
                    </p:blipFill>
                    <p:spPr>
                      <a:xfrm>
                        <a:off x="2118" y="2118"/>
                        <a:ext cx="2117" cy="2117"/>
                      </a:xfrm>
                      <a:prstGeom prst="rect">
                        <a:avLst/>
                      </a:prstGeom>
                    </p:spPr>
                  </p:pic>
                </p:oleObj>
              </mc:Fallback>
            </mc:AlternateContent>
          </a:graphicData>
        </a:graphic>
      </p:graphicFrame>
      <p:sp>
        <p:nvSpPr>
          <p:cNvPr id="4" name="Datumsplatzhalter 3">
            <a:extLst>
              <a:ext uri="{FF2B5EF4-FFF2-40B4-BE49-F238E27FC236}">
                <a16:creationId xmlns:a16="http://schemas.microsoft.com/office/drawing/2014/main" id="{9C38BC43-CF00-D849-B766-77763ABA68B7}"/>
              </a:ext>
            </a:extLst>
          </p:cNvPr>
          <p:cNvSpPr>
            <a:spLocks noGrp="1"/>
          </p:cNvSpPr>
          <p:nvPr>
            <p:ph type="dt" sz="half" idx="12"/>
          </p:nvPr>
        </p:nvSpPr>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fld id="{D7038E09-3872-BD4D-8339-0283C2F5BB7F}" type="datetime4">
              <a:rPr lang="en-GB" smtClean="0">
                <a:solidFill>
                  <a:schemeClr val="bg1"/>
                </a:solidFill>
                <a:latin typeface="+mj-lt"/>
              </a:rPr>
              <a:t>3 March 2023</a:t>
            </a:fld>
            <a:endParaRPr lang="en-GB" dirty="0">
              <a:solidFill>
                <a:schemeClr val="bg1"/>
              </a:solidFill>
              <a:latin typeface="+mj-lt"/>
            </a:endParaRPr>
          </a:p>
        </p:txBody>
      </p:sp>
      <p:sp>
        <p:nvSpPr>
          <p:cNvPr id="5" name="Titel 4">
            <a:extLst>
              <a:ext uri="{FF2B5EF4-FFF2-40B4-BE49-F238E27FC236}">
                <a16:creationId xmlns:a16="http://schemas.microsoft.com/office/drawing/2014/main" id="{50571E39-7670-E44F-9A9F-8312AE5D5F81}"/>
              </a:ext>
            </a:extLst>
          </p:cNvPr>
          <p:cNvSpPr>
            <a:spLocks noGrp="1"/>
          </p:cNvSpPr>
          <p:nvPr>
            <p:ph type="ctrTitle"/>
          </p:nvPr>
        </p:nvSpPr>
        <p:spPr/>
        <p:txBody>
          <a:bodyPr vert="horz"/>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GB" dirty="0">
                <a:solidFill>
                  <a:schemeClr val="bg1"/>
                </a:solidFill>
              </a:rPr>
              <a:t>Topic detection and Semantic analysis</a:t>
            </a:r>
          </a:p>
        </p:txBody>
      </p:sp>
      <p:sp>
        <p:nvSpPr>
          <p:cNvPr id="6" name="Untertitel 5">
            <a:extLst>
              <a:ext uri="{FF2B5EF4-FFF2-40B4-BE49-F238E27FC236}">
                <a16:creationId xmlns:a16="http://schemas.microsoft.com/office/drawing/2014/main" id="{2C57ED67-4754-5143-B8AA-85B9838192E7}"/>
              </a:ext>
            </a:extLst>
          </p:cNvPr>
          <p:cNvSpPr>
            <a:spLocks noGrp="1"/>
          </p:cNvSpPr>
          <p:nvPr>
            <p:ph type="subTitle" idx="1"/>
          </p:nvPr>
        </p:nvSpPr>
        <p:spPr>
          <a:xfrm>
            <a:off x="334434" y="5690802"/>
            <a:ext cx="2783840" cy="910516"/>
          </a:xfr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GB" sz="2800" dirty="0">
                <a:solidFill>
                  <a:schemeClr val="bg1"/>
                </a:solidFill>
                <a:latin typeface="+mj-lt"/>
              </a:rPr>
              <a:t>Alp Yalcin 230888</a:t>
            </a:r>
          </a:p>
        </p:txBody>
      </p:sp>
    </p:spTree>
    <p:extLst>
      <p:ext uri="{BB962C8B-B14F-4D97-AF65-F5344CB8AC3E}">
        <p14:creationId xmlns:p14="http://schemas.microsoft.com/office/powerpoint/2010/main" val="129636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10</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 </a:t>
            </a:r>
            <a:r>
              <a:rPr lang="en-US" sz="4400" dirty="0">
                <a:solidFill>
                  <a:schemeClr val="accent1"/>
                </a:solidFill>
                <a:latin typeface="Vodafone Rg"/>
              </a:rPr>
              <a:t>Text embedding with Pre-trained sentence BERT model</a:t>
            </a:r>
            <a:br>
              <a:rPr lang="en-US" sz="4400" dirty="0">
                <a:solidFill>
                  <a:schemeClr val="accent1"/>
                </a:solidFill>
                <a:latin typeface="Vodafone Rg"/>
              </a:rPr>
            </a:br>
            <a:endParaRPr lang="en-GB" sz="4400" dirty="0">
              <a:solidFill>
                <a:srgbClr val="FF0000"/>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1571368" y="-487769"/>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p:txBody>
      </p:sp>
      <p:sp>
        <p:nvSpPr>
          <p:cNvPr id="10" name="Content Placeholder 14">
            <a:extLst>
              <a:ext uri="{FF2B5EF4-FFF2-40B4-BE49-F238E27FC236}">
                <a16:creationId xmlns:a16="http://schemas.microsoft.com/office/drawing/2014/main" id="{C40010A1-9126-4028-B2A0-55275A2FD8F0}"/>
              </a:ext>
            </a:extLst>
          </p:cNvPr>
          <p:cNvSpPr txBox="1">
            <a:spLocks/>
          </p:cNvSpPr>
          <p:nvPr/>
        </p:nvSpPr>
        <p:spPr>
          <a:xfrm>
            <a:off x="468489" y="1041540"/>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“paraphrase-mpnet-base-v2” is trained on a large corpus of text data with masked language modelling objective and a next sentence prediction objective.</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Masked language modelling objective involves masking some tokens in the input text and training the model to predict those masked tokens based on the context provided by other tokens in the input. Model can learn contextual representations of the words and phrases with the help of this task</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Next sentence prediction objective involves providing the model with pairs of sentences and training it to predict whether the second sentence follows the first sentence in the original text or not. This helps the model learn relationships between sentences and context in which they occur.</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This objectives aim to improve the quality of the learned representations which can be used for semantic analysis and topic detection tasks.</a:t>
            </a:r>
          </a:p>
        </p:txBody>
      </p:sp>
    </p:spTree>
    <p:extLst>
      <p:ext uri="{BB962C8B-B14F-4D97-AF65-F5344CB8AC3E}">
        <p14:creationId xmlns:p14="http://schemas.microsoft.com/office/powerpoint/2010/main" val="266038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11</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 BERT </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BERT (BiDirectional Encoder Representation from Transformers)  model is used to generate sentence embeddings. It uses encoder architecture from the transformer model in bidirectional training </a:t>
            </a:r>
            <a:r>
              <a:rPr lang="de-DE" sz="2400" b="0" i="0" dirty="0">
                <a:solidFill>
                  <a:srgbClr val="000000"/>
                </a:solidFill>
                <a:effectLst/>
                <a:latin typeface="+mj-lt"/>
              </a:rPr>
              <a:t>technique </a:t>
            </a:r>
            <a:r>
              <a:rPr lang="en-US" sz="2400" dirty="0">
                <a:solidFill>
                  <a:srgbClr val="000000"/>
                </a:solidFill>
                <a:latin typeface="+mj-lt"/>
              </a:rPr>
              <a:t>.</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Bidirectional training reads the entire sequence of words at once as opposed to directional models, which reads the text input sequentially. </a:t>
            </a:r>
            <a:r>
              <a:rPr lang="en-US" sz="2400" b="0" i="0" dirty="0">
                <a:solidFill>
                  <a:srgbClr val="292929"/>
                </a:solidFill>
                <a:effectLst/>
                <a:latin typeface="+mj-lt"/>
              </a:rPr>
              <a:t>This characteristic allows the model to learn the context of a word based on all of its surroundings (left and right of the word).</a:t>
            </a:r>
          </a:p>
        </p:txBody>
      </p:sp>
    </p:spTree>
    <p:extLst>
      <p:ext uri="{BB962C8B-B14F-4D97-AF65-F5344CB8AC3E}">
        <p14:creationId xmlns:p14="http://schemas.microsoft.com/office/powerpoint/2010/main" val="209017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12</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 </a:t>
            </a:r>
            <a:r>
              <a:rPr lang="en-US" sz="4400" dirty="0">
                <a:solidFill>
                  <a:schemeClr val="accent1"/>
                </a:solidFill>
                <a:latin typeface="Vodafone Rg"/>
              </a:rPr>
              <a:t>Text embedding with Pre-trained sentence BERT model.</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pic>
        <p:nvPicPr>
          <p:cNvPr id="8" name="Picture 7" descr="Text&#10;&#10;Description automatically generated">
            <a:extLst>
              <a:ext uri="{FF2B5EF4-FFF2-40B4-BE49-F238E27FC236}">
                <a16:creationId xmlns:a16="http://schemas.microsoft.com/office/drawing/2014/main" id="{33B0A08F-C213-4D0E-BA30-69AC0F71E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434" y="1477967"/>
            <a:ext cx="10481564" cy="4548150"/>
          </a:xfrm>
          <a:prstGeom prst="rect">
            <a:avLst/>
          </a:prstGeom>
        </p:spPr>
      </p:pic>
    </p:spTree>
    <p:extLst>
      <p:ext uri="{BB962C8B-B14F-4D97-AF65-F5344CB8AC3E}">
        <p14:creationId xmlns:p14="http://schemas.microsoft.com/office/powerpoint/2010/main" val="6456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 </a:t>
            </a:r>
            <a:r>
              <a:rPr lang="en-US" sz="4400" dirty="0">
                <a:solidFill>
                  <a:schemeClr val="accent1"/>
                </a:solidFill>
                <a:latin typeface="+mn-lt"/>
              </a:rPr>
              <a:t>Supervised neural network model to improve embeddings</a:t>
            </a:r>
            <a:endParaRPr lang="en-GB" sz="4400" dirty="0">
              <a:solidFill>
                <a:schemeClr val="accent1"/>
              </a:solidFill>
              <a:latin typeface="+mn-lt"/>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472234" y="1166697"/>
            <a:ext cx="5627307"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Supervised model is used to improve the embedding quality of the predictions and decrease the dimensionality of the embeddings.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Batch normalization layer is taken as a new embeddings. After this process, text embeddings shape become 28 dimensional from 768 dimensions.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Predictions of supervised learning is not taken into account, prediction of the model will be done via unsupervised learning in next step of the architecture.</a:t>
            </a: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pic>
        <p:nvPicPr>
          <p:cNvPr id="8" name="Picture 7" descr="Table&#10;&#10;Description automatically generated">
            <a:extLst>
              <a:ext uri="{FF2B5EF4-FFF2-40B4-BE49-F238E27FC236}">
                <a16:creationId xmlns:a16="http://schemas.microsoft.com/office/drawing/2014/main" id="{48401030-C208-4A5A-8B9C-DBDA4DD68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1848" y="1528778"/>
            <a:ext cx="4475010" cy="5252021"/>
          </a:xfrm>
          <a:prstGeom prst="rect">
            <a:avLst/>
          </a:prstGeom>
        </p:spPr>
      </p:pic>
      <p:sp>
        <p:nvSpPr>
          <p:cNvPr id="10" name="Rectangle 9">
            <a:extLst>
              <a:ext uri="{FF2B5EF4-FFF2-40B4-BE49-F238E27FC236}">
                <a16:creationId xmlns:a16="http://schemas.microsoft.com/office/drawing/2014/main" id="{8CBD4235-C556-4761-A3FD-8BC098070EB6}"/>
              </a:ext>
            </a:extLst>
          </p:cNvPr>
          <p:cNvSpPr/>
          <p:nvPr/>
        </p:nvSpPr>
        <p:spPr>
          <a:xfrm>
            <a:off x="7088707" y="2030467"/>
            <a:ext cx="3949903" cy="318519"/>
          </a:xfrm>
          <a:prstGeom prst="rect">
            <a:avLst/>
          </a:prstGeom>
          <a:noFill/>
          <a:ln w="25400" cap="flat" cmpd="sng" algn="ctr">
            <a:solidFill>
              <a:schemeClr val="accent1"/>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sp>
        <p:nvSpPr>
          <p:cNvPr id="13" name="Rectangle 12">
            <a:extLst>
              <a:ext uri="{FF2B5EF4-FFF2-40B4-BE49-F238E27FC236}">
                <a16:creationId xmlns:a16="http://schemas.microsoft.com/office/drawing/2014/main" id="{7ECB610E-FF66-4D26-B9A2-AAB27AC2CD93}"/>
              </a:ext>
            </a:extLst>
          </p:cNvPr>
          <p:cNvSpPr/>
          <p:nvPr/>
        </p:nvSpPr>
        <p:spPr>
          <a:xfrm>
            <a:off x="7088707" y="5641569"/>
            <a:ext cx="3949903" cy="318519"/>
          </a:xfrm>
          <a:prstGeom prst="rect">
            <a:avLst/>
          </a:prstGeom>
          <a:noFill/>
          <a:ln w="25400" cap="flat" cmpd="sng" algn="ctr">
            <a:solidFill>
              <a:schemeClr val="accent1"/>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spTree>
    <p:extLst>
      <p:ext uri="{BB962C8B-B14F-4D97-AF65-F5344CB8AC3E}">
        <p14:creationId xmlns:p14="http://schemas.microsoft.com/office/powerpoint/2010/main" val="25179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14</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4434"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a:t>
            </a:r>
            <a:r>
              <a:rPr lang="en-US" sz="4400" dirty="0">
                <a:solidFill>
                  <a:schemeClr val="accent1"/>
                </a:solidFill>
                <a:latin typeface="Vodafone Rg"/>
              </a:rPr>
              <a:t>– Clustering Algorithms</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n-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n-lt"/>
              </a:rPr>
              <a:t>After training the embeddings with supervised neural networks algorithm, Kmeans and HDBSCAN clustering algorithms are used for prediction of 28 – dimensional text embeddings.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n-lt"/>
              </a:rPr>
              <a:t>PCA and TSNE methods  are used for dimensionality reduction to visualize the clusters into 2-dimensional and 3-dimensional shape.</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n-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n-lt"/>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mn-lt"/>
            </a:endParaRPr>
          </a:p>
        </p:txBody>
      </p:sp>
    </p:spTree>
    <p:extLst>
      <p:ext uri="{BB962C8B-B14F-4D97-AF65-F5344CB8AC3E}">
        <p14:creationId xmlns:p14="http://schemas.microsoft.com/office/powerpoint/2010/main" val="34355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15</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a:t>
            </a:r>
            <a:r>
              <a:rPr lang="en-US" sz="4400" dirty="0">
                <a:solidFill>
                  <a:schemeClr val="accent1"/>
                </a:solidFill>
                <a:latin typeface="Vodafone Rg"/>
              </a:rPr>
              <a:t>– Clustering Algorithms</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n-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n-lt"/>
              </a:rPr>
              <a:t>After applying the algorithms, it is important to check the cluster quality and its consistency.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n-lt"/>
              </a:rPr>
              <a:t>Silhouette score is used to determine the quality of the clusters. Silhouette score takes Inter-cluster and Intra-cluster variances into consideration and gives the </a:t>
            </a:r>
            <a:r>
              <a:rPr lang="en-US" sz="2400" b="0" i="0" u="none" strike="noStrike" baseline="0" dirty="0">
                <a:latin typeface="+mn-lt"/>
              </a:rPr>
              <a:t>value between -1 and +1. -1 represents the worst cluster quality and +1 represents the </a:t>
            </a:r>
            <a:r>
              <a:rPr lang="de-DE" sz="2400" b="0" i="0" u="none" strike="noStrike" baseline="0" dirty="0">
                <a:latin typeface="+mn-lt"/>
              </a:rPr>
              <a:t>best cluster quality.</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de-DE" sz="2400" dirty="0">
                <a:solidFill>
                  <a:srgbClr val="000000"/>
                </a:solidFill>
                <a:latin typeface="+mn-lt"/>
              </a:rPr>
              <a:t>Intra-cluster is a </a:t>
            </a:r>
            <a:r>
              <a:rPr lang="en-US" sz="2400" b="0" i="0" u="none" strike="noStrike" baseline="0" dirty="0">
                <a:latin typeface="+mn-lt"/>
              </a:rPr>
              <a:t>variance of data points within a particular cluster whereas </a:t>
            </a:r>
            <a:r>
              <a:rPr lang="de-DE" sz="2400" dirty="0">
                <a:solidFill>
                  <a:srgbClr val="000000"/>
                </a:solidFill>
                <a:latin typeface="+mn-lt"/>
              </a:rPr>
              <a:t>Inter-cluster is </a:t>
            </a:r>
            <a:r>
              <a:rPr kumimoji="0" lang="en-US" sz="2400" b="0" i="0" u="none" strike="noStrike" kern="1200" cap="none" spc="0" normalizeH="0" baseline="0" noProof="0" dirty="0">
                <a:ln>
                  <a:noFill/>
                </a:ln>
                <a:solidFill>
                  <a:srgbClr val="000000"/>
                </a:solidFill>
                <a:effectLst/>
                <a:uLnTx/>
                <a:uFillTx/>
                <a:latin typeface="+mn-lt"/>
                <a:ea typeface="+mn-ea"/>
                <a:cs typeface="+mn-cs"/>
              </a:rPr>
              <a:t>variance of cluster centers.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mn-lt"/>
                <a:ea typeface="+mn-ea"/>
                <a:cs typeface="+mn-cs"/>
              </a:rPr>
              <a:t> </a:t>
            </a:r>
            <a:r>
              <a:rPr lang="en-US" sz="2400" b="0" i="0" u="none" strike="noStrike" baseline="0" dirty="0">
                <a:latin typeface="+mn-lt"/>
              </a:rPr>
              <a:t>Inter-cluster variance should be higher and intra-cluster variance should be lower in order to get well separated clusters.</a:t>
            </a:r>
          </a:p>
          <a:p>
            <a:pPr algn="l"/>
            <a:endParaRPr lang="en-US" sz="2400" dirty="0">
              <a:solidFill>
                <a:srgbClr val="000000"/>
              </a:solidFill>
              <a:latin typeface="+mn-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n-lt"/>
            </a:endParaRPr>
          </a:p>
          <a:p>
            <a:pPr algn="l"/>
            <a:endParaRPr lang="de-DE" sz="2400" dirty="0">
              <a:solidFill>
                <a:srgbClr val="000000"/>
              </a:solidFill>
              <a:latin typeface="+mn-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n-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n-lt"/>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mn-lt"/>
            </a:endParaRPr>
          </a:p>
        </p:txBody>
      </p:sp>
    </p:spTree>
    <p:extLst>
      <p:ext uri="{BB962C8B-B14F-4D97-AF65-F5344CB8AC3E}">
        <p14:creationId xmlns:p14="http://schemas.microsoft.com/office/powerpoint/2010/main" val="94361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16</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a:t>
            </a:r>
            <a:r>
              <a:rPr lang="en-US" sz="4400" dirty="0">
                <a:solidFill>
                  <a:schemeClr val="accent1"/>
                </a:solidFill>
                <a:latin typeface="Vodafone Rg"/>
              </a:rPr>
              <a:t>– KMeans</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3" y="1018756"/>
            <a:ext cx="11521809"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p:txBody>
      </p:sp>
      <p:pic>
        <p:nvPicPr>
          <p:cNvPr id="8" name="Picture 7" descr="Chart, scatter chart&#10;&#10;Description automatically generated">
            <a:extLst>
              <a:ext uri="{FF2B5EF4-FFF2-40B4-BE49-F238E27FC236}">
                <a16:creationId xmlns:a16="http://schemas.microsoft.com/office/drawing/2014/main" id="{77174215-C1DC-4B64-B564-63FC5BCA2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624" y="2334044"/>
            <a:ext cx="8910830" cy="3971545"/>
          </a:xfrm>
          <a:prstGeom prst="rect">
            <a:avLst/>
          </a:prstGeom>
        </p:spPr>
      </p:pic>
      <p:sp>
        <p:nvSpPr>
          <p:cNvPr id="17" name="TextBox 16">
            <a:extLst>
              <a:ext uri="{FF2B5EF4-FFF2-40B4-BE49-F238E27FC236}">
                <a16:creationId xmlns:a16="http://schemas.microsoft.com/office/drawing/2014/main" id="{B3320DDF-99A8-48ED-8C65-A8501A1D39E7}"/>
              </a:ext>
            </a:extLst>
          </p:cNvPr>
          <p:cNvSpPr txBox="1"/>
          <p:nvPr/>
        </p:nvSpPr>
        <p:spPr>
          <a:xfrm>
            <a:off x="758119" y="1310980"/>
            <a:ext cx="9577209" cy="907941"/>
          </a:xfrm>
          <a:prstGeom prst="rect">
            <a:avLst/>
          </a:prstGeom>
          <a:noFill/>
        </p:spPr>
        <p:txBody>
          <a:bodyPr wrap="square">
            <a:spAutoFit/>
          </a:body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Silhouette score for predicted labels with KMeans:  0.48206675</a:t>
            </a:r>
            <a:endParaRPr lang="en-US" sz="2400" dirty="0">
              <a:solidFill>
                <a:srgbClr val="000000"/>
              </a:solidFill>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Silhouette score for original labels:  0.68111986</a:t>
            </a:r>
          </a:p>
        </p:txBody>
      </p:sp>
    </p:spTree>
    <p:extLst>
      <p:ext uri="{BB962C8B-B14F-4D97-AF65-F5344CB8AC3E}">
        <p14:creationId xmlns:p14="http://schemas.microsoft.com/office/powerpoint/2010/main" val="198511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17</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a:t>
            </a:r>
            <a:r>
              <a:rPr lang="en-US" sz="4400" dirty="0">
                <a:solidFill>
                  <a:schemeClr val="accent1"/>
                </a:solidFill>
                <a:latin typeface="Vodafone Rg"/>
              </a:rPr>
              <a:t>– HDBSCAN</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3" y="1018756"/>
            <a:ext cx="11521809"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Silhouette score for predicted labels with HDBSCAN:  0.59938186</a:t>
            </a:r>
            <a:endParaRPr lang="en-US" sz="2400" dirty="0">
              <a:solidFill>
                <a:srgbClr val="000000"/>
              </a:solidFill>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Silhouette score for original labels:  0.68111986</a:t>
            </a: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pic>
        <p:nvPicPr>
          <p:cNvPr id="1028" name="Picture 4">
            <a:extLst>
              <a:ext uri="{FF2B5EF4-FFF2-40B4-BE49-F238E27FC236}">
                <a16:creationId xmlns:a16="http://schemas.microsoft.com/office/drawing/2014/main" id="{F6666E3E-5E6E-4DA8-84AE-E61F97D6F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367" y="2387043"/>
            <a:ext cx="5811747" cy="3096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8CE711E-1149-4073-9EF9-BB6114A474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988" y="2450882"/>
            <a:ext cx="5423324" cy="296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0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18</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Modeling </a:t>
            </a:r>
            <a:r>
              <a:rPr lang="en-US" sz="4400" dirty="0">
                <a:solidFill>
                  <a:schemeClr val="accent1"/>
                </a:solidFill>
                <a:latin typeface="Vodafone Rg"/>
              </a:rPr>
              <a:t>– KMeans – Category II</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sp>
        <p:nvSpPr>
          <p:cNvPr id="11" name="TextBox 10">
            <a:extLst>
              <a:ext uri="{FF2B5EF4-FFF2-40B4-BE49-F238E27FC236}">
                <a16:creationId xmlns:a16="http://schemas.microsoft.com/office/drawing/2014/main" id="{76428CA8-D590-4F33-B8FE-FA9125CF1A09}"/>
              </a:ext>
            </a:extLst>
          </p:cNvPr>
          <p:cNvSpPr txBox="1"/>
          <p:nvPr/>
        </p:nvSpPr>
        <p:spPr>
          <a:xfrm>
            <a:off x="463065" y="1476906"/>
            <a:ext cx="6323325" cy="2462213"/>
          </a:xfrm>
          <a:prstGeom prst="rect">
            <a:avLst/>
          </a:prstGeom>
          <a:noFill/>
        </p:spPr>
        <p:txBody>
          <a:bodyPr wrap="square">
            <a:spAutoFit/>
          </a:body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Same model architecture is also used for category 2 labels with 70 classes.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Supervised embedding training is used before clustering models.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TSNE dimensionality reduction method is used for category 2 classes instead of PCA method.</a:t>
            </a:r>
          </a:p>
        </p:txBody>
      </p:sp>
      <p:pic>
        <p:nvPicPr>
          <p:cNvPr id="10" name="Picture 9" descr="Table&#10;&#10;Description automatically generated">
            <a:extLst>
              <a:ext uri="{FF2B5EF4-FFF2-40B4-BE49-F238E27FC236}">
                <a16:creationId xmlns:a16="http://schemas.microsoft.com/office/drawing/2014/main" id="{CBCA10DE-7850-4DE7-B277-F0ED42FEB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8287" y="1184217"/>
            <a:ext cx="4524105" cy="5509804"/>
          </a:xfrm>
          <a:prstGeom prst="rect">
            <a:avLst/>
          </a:prstGeom>
        </p:spPr>
      </p:pic>
      <p:sp>
        <p:nvSpPr>
          <p:cNvPr id="14" name="Rectangle 13">
            <a:extLst>
              <a:ext uri="{FF2B5EF4-FFF2-40B4-BE49-F238E27FC236}">
                <a16:creationId xmlns:a16="http://schemas.microsoft.com/office/drawing/2014/main" id="{6BDDD7BB-90CC-455D-8B8C-A077879E2C7B}"/>
              </a:ext>
            </a:extLst>
          </p:cNvPr>
          <p:cNvSpPr/>
          <p:nvPr/>
        </p:nvSpPr>
        <p:spPr>
          <a:xfrm>
            <a:off x="6786390" y="1796608"/>
            <a:ext cx="4395730" cy="302112"/>
          </a:xfrm>
          <a:prstGeom prst="rect">
            <a:avLst/>
          </a:prstGeom>
          <a:noFill/>
          <a:ln w="25400" cap="flat" cmpd="sng" algn="ctr">
            <a:solidFill>
              <a:schemeClr val="accent1"/>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sp>
        <p:nvSpPr>
          <p:cNvPr id="15" name="Rectangle 14">
            <a:extLst>
              <a:ext uri="{FF2B5EF4-FFF2-40B4-BE49-F238E27FC236}">
                <a16:creationId xmlns:a16="http://schemas.microsoft.com/office/drawing/2014/main" id="{7B35B946-7A53-4186-8B45-8882389E1199}"/>
              </a:ext>
            </a:extLst>
          </p:cNvPr>
          <p:cNvSpPr/>
          <p:nvPr/>
        </p:nvSpPr>
        <p:spPr>
          <a:xfrm>
            <a:off x="6786390" y="5510355"/>
            <a:ext cx="4522171" cy="302112"/>
          </a:xfrm>
          <a:prstGeom prst="rect">
            <a:avLst/>
          </a:prstGeom>
          <a:noFill/>
          <a:ln w="25400" cap="flat" cmpd="sng" algn="ctr">
            <a:solidFill>
              <a:schemeClr val="accent1"/>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spTree>
    <p:extLst>
      <p:ext uri="{BB962C8B-B14F-4D97-AF65-F5344CB8AC3E}">
        <p14:creationId xmlns:p14="http://schemas.microsoft.com/office/powerpoint/2010/main" val="390610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19</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4434"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for Category II</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As it can be seen from the figures of clustering methods which is used for category 2 classes, both Kmeans and DBSCAN algorithms still can separate the texts well.</a:t>
            </a:r>
          </a:p>
          <a:p>
            <a:pPr marL="380990" indent="-380990">
              <a:buClr>
                <a:srgbClr val="E60000"/>
              </a:buClr>
              <a:defRPr/>
            </a:pPr>
            <a:r>
              <a:rPr lang="en-US" sz="2400" dirty="0">
                <a:solidFill>
                  <a:srgbClr val="000000"/>
                </a:solidFill>
                <a:latin typeface="-apple-system"/>
              </a:rPr>
              <a:t>Silhouette score for original labels: 0.45758322</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Silhouette score for predicted labels with HDBSCAN: 0.3294771</a:t>
            </a:r>
            <a:endParaRPr lang="en-US" sz="2400" dirty="0">
              <a:solidFill>
                <a:srgbClr val="000000"/>
              </a:solidFill>
            </a:endParaRPr>
          </a:p>
          <a:p>
            <a:pPr marL="380990" indent="-380990">
              <a:buClr>
                <a:srgbClr val="E60000"/>
              </a:buClr>
              <a:defRPr/>
            </a:pPr>
            <a:r>
              <a:rPr lang="en-US" sz="2400" dirty="0">
                <a:solidFill>
                  <a:srgbClr val="000000"/>
                </a:solidFill>
                <a:latin typeface="-apple-system"/>
              </a:rPr>
              <a:t>Silhouette score for predicted labels with KMeans:  0.4242713</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pic>
        <p:nvPicPr>
          <p:cNvPr id="8" name="Picture 7" descr="Chart, scatter chart&#10;&#10;Description automatically generated">
            <a:extLst>
              <a:ext uri="{FF2B5EF4-FFF2-40B4-BE49-F238E27FC236}">
                <a16:creationId xmlns:a16="http://schemas.microsoft.com/office/drawing/2014/main" id="{2B9E9D2A-DF16-4628-A26F-0A665A7CC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607" y="3699848"/>
            <a:ext cx="6274122" cy="2635385"/>
          </a:xfrm>
          <a:prstGeom prst="rect">
            <a:avLst/>
          </a:prstGeom>
        </p:spPr>
      </p:pic>
      <p:pic>
        <p:nvPicPr>
          <p:cNvPr id="11" name="Picture 10" descr="Chart&#10;&#10;Description automatically generated">
            <a:extLst>
              <a:ext uri="{FF2B5EF4-FFF2-40B4-BE49-F238E27FC236}">
                <a16:creationId xmlns:a16="http://schemas.microsoft.com/office/drawing/2014/main" id="{6DE97A4E-9B5C-4365-9B1D-C3AE1CE33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2823" y="3699848"/>
            <a:ext cx="3206915" cy="2749691"/>
          </a:xfrm>
          <a:prstGeom prst="rect">
            <a:avLst/>
          </a:prstGeom>
        </p:spPr>
      </p:pic>
    </p:spTree>
    <p:extLst>
      <p:ext uri="{BB962C8B-B14F-4D97-AF65-F5344CB8AC3E}">
        <p14:creationId xmlns:p14="http://schemas.microsoft.com/office/powerpoint/2010/main" val="9614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Topic detection and semantic analysis </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This project aims to make topic detection and semantic analysis of texts.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Texts with similar content have to be grouped together, whereas different texts have to be separated well from these compact groups.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Detecting emerging topics and describing these topics in compact clusters is also crucial for the task.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In order to reach all these goals, different techniques are combined. Ideas how to approach these questions and modeling process are explained briefly in this presentation.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de-DE" sz="2400" dirty="0">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GB" sz="2400" dirty="0">
              <a:solidFill>
                <a:srgbClr val="000000"/>
              </a:solidFill>
            </a:endParaRPr>
          </a:p>
        </p:txBody>
      </p:sp>
    </p:spTree>
    <p:extLst>
      <p:ext uri="{BB962C8B-B14F-4D97-AF65-F5344CB8AC3E}">
        <p14:creationId xmlns:p14="http://schemas.microsoft.com/office/powerpoint/2010/main" val="131698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20</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4434" y="360421"/>
            <a:ext cx="9984912" cy="1315288"/>
          </a:xfrm>
        </p:spPr>
        <p:txBody>
          <a:bodyPr vert="horz" lIns="0" tIns="0" rIns="0" bIns="0" rtlCol="0" anchor="t" anchorCtr="0">
            <a:noAutofit/>
          </a:bodyPr>
          <a:lstStyle/>
          <a:p>
            <a:pPr algn="l"/>
            <a:r>
              <a:rPr lang="en-US" sz="4400" dirty="0">
                <a:solidFill>
                  <a:schemeClr val="accent1"/>
                </a:solidFill>
                <a:latin typeface="Vodafone Rg"/>
              </a:rPr>
              <a:t>Adding new dataset into model</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sp>
        <p:nvSpPr>
          <p:cNvPr id="17" name="TextBox 16">
            <a:extLst>
              <a:ext uri="{FF2B5EF4-FFF2-40B4-BE49-F238E27FC236}">
                <a16:creationId xmlns:a16="http://schemas.microsoft.com/office/drawing/2014/main" id="{93C8F830-A37D-491C-9B0A-48EE8DEA6F2F}"/>
              </a:ext>
            </a:extLst>
          </p:cNvPr>
          <p:cNvSpPr txBox="1"/>
          <p:nvPr/>
        </p:nvSpPr>
        <p:spPr>
          <a:xfrm>
            <a:off x="352746" y="1049817"/>
            <a:ext cx="5773083" cy="6755696"/>
          </a:xfrm>
          <a:prstGeom prst="rect">
            <a:avLst/>
          </a:prstGeom>
          <a:noFill/>
        </p:spPr>
        <p:txBody>
          <a:bodyPr wrap="square">
            <a:spAutoFit/>
          </a:bodyPr>
          <a:lstStyle/>
          <a:p>
            <a:pPr marL="380990" indent="-380990">
              <a:spcAft>
                <a:spcPts val="600"/>
              </a:spcAft>
              <a:buClr>
                <a:srgbClr val="E60000"/>
              </a:buClr>
              <a:buFont typeface="Arial" pitchFamily="34" charset="0"/>
              <a:buChar char="•"/>
              <a:defRPr/>
            </a:pPr>
            <a:r>
              <a:rPr lang="en-US" sz="2400" dirty="0">
                <a:solidFill>
                  <a:schemeClr val="accent1"/>
                </a:solidFill>
              </a:rPr>
              <a:t>Question : </a:t>
            </a:r>
            <a:r>
              <a:rPr lang="en-US" sz="2400" dirty="0"/>
              <a:t>How the clustering model works when we add new observations with 2 different classes into dataset ?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In order to test how well our clustering separation works with unseen topic observations, 263 new observations are added to DBPEDIA dataset.</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New observations are taken from “</a:t>
            </a:r>
            <a:r>
              <a:rPr lang="en-US" sz="2400" i="0" dirty="0">
                <a:effectLst/>
              </a:rPr>
              <a:t>Reuters-21578 Text Categorization Collection Data Set”.  </a:t>
            </a:r>
            <a:r>
              <a:rPr lang="en-US" sz="2400" dirty="0">
                <a:latin typeface="+mj-lt"/>
              </a:rPr>
              <a:t>These observations are </a:t>
            </a:r>
            <a:r>
              <a:rPr lang="en-US" sz="2400" b="0" i="0" dirty="0">
                <a:effectLst/>
                <a:latin typeface="+mj-lt"/>
              </a:rPr>
              <a:t>collected from the Reuters financial newswire service in 1987.</a:t>
            </a:r>
            <a:endParaRPr lang="en-US" sz="2400" i="0" dirty="0">
              <a:effectLst/>
              <a:latin typeface="+mj-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i="0" dirty="0">
                <a:effectLst/>
              </a:rPr>
              <a:t>115 of 263 observations belong to label “coffee” topic class, and 148 observations belong to “ship” topic clas</a:t>
            </a:r>
            <a:r>
              <a:rPr lang="en-US" sz="2400" dirty="0"/>
              <a:t>s.</a:t>
            </a:r>
            <a:r>
              <a:rPr lang="en-US" sz="2400" i="0" dirty="0">
                <a:effectLst/>
              </a:rPr>
              <a:t>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i="0" dirty="0">
              <a:effectLs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i="0" dirty="0">
              <a:effectLst/>
            </a:endParaRPr>
          </a:p>
        </p:txBody>
      </p:sp>
      <p:pic>
        <p:nvPicPr>
          <p:cNvPr id="19" name="Picture 18" descr="Graphical user interface, text, table, email&#10;&#10;Description automatically generated with medium confidence">
            <a:extLst>
              <a:ext uri="{FF2B5EF4-FFF2-40B4-BE49-F238E27FC236}">
                <a16:creationId xmlns:a16="http://schemas.microsoft.com/office/drawing/2014/main" id="{10A67D9D-7957-411A-8CA0-2935E1BE4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219" y="1049817"/>
            <a:ext cx="4688935" cy="5005565"/>
          </a:xfrm>
          <a:prstGeom prst="rect">
            <a:avLst/>
          </a:prstGeom>
        </p:spPr>
      </p:pic>
    </p:spTree>
    <p:extLst>
      <p:ext uri="{BB962C8B-B14F-4D97-AF65-F5344CB8AC3E}">
        <p14:creationId xmlns:p14="http://schemas.microsoft.com/office/powerpoint/2010/main" val="147978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21</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4434" y="360421"/>
            <a:ext cx="9984912" cy="1315288"/>
          </a:xfrm>
        </p:spPr>
        <p:txBody>
          <a:bodyPr vert="horz" lIns="0" tIns="0" rIns="0" bIns="0" rtlCol="0" anchor="t" anchorCtr="0">
            <a:noAutofit/>
          </a:bodyPr>
          <a:lstStyle/>
          <a:p>
            <a:pPr algn="l"/>
            <a:r>
              <a:rPr lang="en-US" sz="4400" dirty="0">
                <a:solidFill>
                  <a:schemeClr val="accent1"/>
                </a:solidFill>
                <a:latin typeface="Vodafone Rg"/>
              </a:rPr>
              <a:t>Adding new dataset into model</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sp>
        <p:nvSpPr>
          <p:cNvPr id="17" name="TextBox 16">
            <a:extLst>
              <a:ext uri="{FF2B5EF4-FFF2-40B4-BE49-F238E27FC236}">
                <a16:creationId xmlns:a16="http://schemas.microsoft.com/office/drawing/2014/main" id="{93C8F830-A37D-491C-9B0A-48EE8DEA6F2F}"/>
              </a:ext>
            </a:extLst>
          </p:cNvPr>
          <p:cNvSpPr txBox="1"/>
          <p:nvPr/>
        </p:nvSpPr>
        <p:spPr>
          <a:xfrm>
            <a:off x="352746" y="1049817"/>
            <a:ext cx="10541032" cy="3431709"/>
          </a:xfrm>
          <a:prstGeom prst="rect">
            <a:avLst/>
          </a:prstGeom>
          <a:noFill/>
        </p:spPr>
        <p:txBody>
          <a:bodyPr wrap="square">
            <a:spAutoFit/>
          </a:body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Same Sentence Transformers pretrained embedding model and neural networks supervised algorithm is used for new observations.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These 263 observations are added to dataset and Kmeans and HDBSCAN clustering algorithms are again used for new dataset.</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p:txBody>
      </p:sp>
      <p:pic>
        <p:nvPicPr>
          <p:cNvPr id="14" name="Picture 13" descr="Chart, scatter chart&#10;&#10;Description automatically generated">
            <a:extLst>
              <a:ext uri="{FF2B5EF4-FFF2-40B4-BE49-F238E27FC236}">
                <a16:creationId xmlns:a16="http://schemas.microsoft.com/office/drawing/2014/main" id="{681416DE-A26F-402A-96B3-DA9C436D5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050" y="2855599"/>
            <a:ext cx="4268986" cy="3768569"/>
          </a:xfrm>
          <a:prstGeom prst="rect">
            <a:avLst/>
          </a:prstGeom>
        </p:spPr>
      </p:pic>
      <p:pic>
        <p:nvPicPr>
          <p:cNvPr id="18" name="Picture 17" descr="Chart, scatter chart&#10;&#10;Description automatically generated">
            <a:extLst>
              <a:ext uri="{FF2B5EF4-FFF2-40B4-BE49-F238E27FC236}">
                <a16:creationId xmlns:a16="http://schemas.microsoft.com/office/drawing/2014/main" id="{1ABBDCCE-BA11-498B-99DA-C9FCCD3AB2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7656" y="2793918"/>
            <a:ext cx="4927278" cy="3970317"/>
          </a:xfrm>
          <a:prstGeom prst="rect">
            <a:avLst/>
          </a:prstGeom>
        </p:spPr>
      </p:pic>
    </p:spTree>
    <p:extLst>
      <p:ext uri="{BB962C8B-B14F-4D97-AF65-F5344CB8AC3E}">
        <p14:creationId xmlns:p14="http://schemas.microsoft.com/office/powerpoint/2010/main" val="59854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22</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4434" y="360421"/>
            <a:ext cx="9984912" cy="1315288"/>
          </a:xfrm>
        </p:spPr>
        <p:txBody>
          <a:bodyPr vert="horz" lIns="0" tIns="0" rIns="0" bIns="0" rtlCol="0" anchor="t" anchorCtr="0">
            <a:noAutofit/>
          </a:bodyPr>
          <a:lstStyle/>
          <a:p>
            <a:pPr algn="l"/>
            <a:r>
              <a:rPr lang="en-US" sz="4400" dirty="0">
                <a:solidFill>
                  <a:schemeClr val="accent1"/>
                </a:solidFill>
                <a:latin typeface="Vodafone Rg"/>
              </a:rPr>
              <a:t>Adding new dataset into model</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sp>
        <p:nvSpPr>
          <p:cNvPr id="17" name="TextBox 16">
            <a:extLst>
              <a:ext uri="{FF2B5EF4-FFF2-40B4-BE49-F238E27FC236}">
                <a16:creationId xmlns:a16="http://schemas.microsoft.com/office/drawing/2014/main" id="{93C8F830-A37D-491C-9B0A-48EE8DEA6F2F}"/>
              </a:ext>
            </a:extLst>
          </p:cNvPr>
          <p:cNvSpPr txBox="1"/>
          <p:nvPr/>
        </p:nvSpPr>
        <p:spPr>
          <a:xfrm>
            <a:off x="352746" y="1049817"/>
            <a:ext cx="10541032" cy="3354765"/>
          </a:xfrm>
          <a:prstGeom prst="rect">
            <a:avLst/>
          </a:prstGeom>
          <a:noFill/>
        </p:spPr>
        <p:txBody>
          <a:bodyPr wrap="square">
            <a:spAutoFit/>
          </a:body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chemeClr val="accent1"/>
                </a:solidFill>
              </a:rPr>
              <a:t>Question:</a:t>
            </a:r>
            <a:r>
              <a:rPr lang="en-US" sz="2400" dirty="0"/>
              <a:t>  2 new topics is not separated well on the current clustering model. These two clusters are also intertwine each other and they tend to be a part of existing labels. What can be the reason of this issue ?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Hypothesis: In category 1 classes, model only has 9 clusters, therefore our new topics can already be a member of existing cluster or clusters.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p:txBody>
      </p:sp>
      <p:pic>
        <p:nvPicPr>
          <p:cNvPr id="14" name="Picture 13" descr="Chart, scatter chart&#10;&#10;Description automatically generated">
            <a:extLst>
              <a:ext uri="{FF2B5EF4-FFF2-40B4-BE49-F238E27FC236}">
                <a16:creationId xmlns:a16="http://schemas.microsoft.com/office/drawing/2014/main" id="{681416DE-A26F-402A-96B3-DA9C436D5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050" y="3117773"/>
            <a:ext cx="3971999" cy="3506395"/>
          </a:xfrm>
          <a:prstGeom prst="rect">
            <a:avLst/>
          </a:prstGeom>
        </p:spPr>
      </p:pic>
      <p:pic>
        <p:nvPicPr>
          <p:cNvPr id="18" name="Picture 17" descr="Chart, scatter chart&#10;&#10;Description automatically generated">
            <a:extLst>
              <a:ext uri="{FF2B5EF4-FFF2-40B4-BE49-F238E27FC236}">
                <a16:creationId xmlns:a16="http://schemas.microsoft.com/office/drawing/2014/main" id="{1ABBDCCE-BA11-498B-99DA-C9FCCD3AB2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7656" y="3117773"/>
            <a:ext cx="4525365" cy="3646462"/>
          </a:xfrm>
          <a:prstGeom prst="rect">
            <a:avLst/>
          </a:prstGeom>
        </p:spPr>
      </p:pic>
    </p:spTree>
    <p:extLst>
      <p:ext uri="{BB962C8B-B14F-4D97-AF65-F5344CB8AC3E}">
        <p14:creationId xmlns:p14="http://schemas.microsoft.com/office/powerpoint/2010/main" val="216723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4434" y="360421"/>
            <a:ext cx="9984912" cy="1315288"/>
          </a:xfrm>
        </p:spPr>
        <p:txBody>
          <a:bodyPr vert="horz" lIns="0" tIns="0" rIns="0" bIns="0" rtlCol="0" anchor="t" anchorCtr="0">
            <a:noAutofit/>
          </a:bodyPr>
          <a:lstStyle/>
          <a:p>
            <a:pPr algn="l"/>
            <a:r>
              <a:rPr lang="en-US" sz="4400" dirty="0">
                <a:solidFill>
                  <a:schemeClr val="accent1"/>
                </a:solidFill>
                <a:latin typeface="Vodafone Rg"/>
              </a:rPr>
              <a:t>Adding new dataset into model</a:t>
            </a:r>
            <a:endParaRPr lang="en-GB" sz="4400" dirty="0">
              <a:solidFill>
                <a:schemeClr val="accent1"/>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sp>
        <p:nvSpPr>
          <p:cNvPr id="17" name="TextBox 16">
            <a:extLst>
              <a:ext uri="{FF2B5EF4-FFF2-40B4-BE49-F238E27FC236}">
                <a16:creationId xmlns:a16="http://schemas.microsoft.com/office/drawing/2014/main" id="{93C8F830-A37D-491C-9B0A-48EE8DEA6F2F}"/>
              </a:ext>
            </a:extLst>
          </p:cNvPr>
          <p:cNvSpPr txBox="1"/>
          <p:nvPr/>
        </p:nvSpPr>
        <p:spPr>
          <a:xfrm>
            <a:off x="352746" y="1049817"/>
            <a:ext cx="10541032" cy="6540252"/>
          </a:xfrm>
          <a:prstGeom prst="rect">
            <a:avLst/>
          </a:prstGeom>
          <a:noFill/>
        </p:spPr>
        <p:txBody>
          <a:bodyPr wrap="square">
            <a:spAutoFit/>
          </a:body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chemeClr val="accent1"/>
                </a:solidFill>
              </a:rPr>
              <a:t>As an intuitive answer,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New labels are "coffee" and "ship“ : coffee texts are generally related with coffee organizations decisions, country policies on coffee business or sales/stock situation of coffee business. This looks these texts are related with Place" or "Agent“ l1 topics. "Coffee" topic is generally located close to "Agent" cluster, which includes Person, Politician, Company, Organization, Educational Institution subgroups.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 Coffee observations are also located close to "Place" cluster, which includes Route Of Transportation,  Natural Place,  Infrastructure, Settlement subgroups.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"Ship" topic is related again with topics such as locations, working conditions, political situations.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 Therefore, coffee and ship topics are quite close to subgroups of category 1 classes and it looks like both topics are belong more than only one class .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p:txBody>
      </p:sp>
    </p:spTree>
    <p:extLst>
      <p:ext uri="{BB962C8B-B14F-4D97-AF65-F5344CB8AC3E}">
        <p14:creationId xmlns:p14="http://schemas.microsoft.com/office/powerpoint/2010/main" val="356566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24</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WordNet </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In order to find text similarities, semantic analysis and detect the best topic separations, unique semantic network which is called WordNet is used as a next step.</a:t>
            </a:r>
          </a:p>
          <a:p>
            <a:pPr marL="380990" indent="-380990">
              <a:buClr>
                <a:srgbClr val="E60000"/>
              </a:buClr>
              <a:defRPr/>
            </a:pPr>
            <a:r>
              <a:rPr lang="en-US" sz="2400" dirty="0">
                <a:solidFill>
                  <a:srgbClr val="000000"/>
                </a:solidFill>
                <a:latin typeface="-apple-system"/>
              </a:rPr>
              <a:t>WordNet is a lexical database for the English language, which was created by Princeton, and is part of the NLTK corpus.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Wordnet provides a structured and comprehensive way of organizing words based on their meanings.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Wordnet groups words into set of synonyms called “synset”, where each synset represents a distinct concept.</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Synsets are connected to each other through a network of semantic relationships such as hypernyms,hyponyms, antonyms, and holonyms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DBPEDIA textual dataset words is analyzed and category 1 classes are examined in detail.</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spTree>
    <p:extLst>
      <p:ext uri="{BB962C8B-B14F-4D97-AF65-F5344CB8AC3E}">
        <p14:creationId xmlns:p14="http://schemas.microsoft.com/office/powerpoint/2010/main" val="87159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25</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WordNet - </a:t>
            </a:r>
            <a:r>
              <a:rPr lang="en-GB" sz="4400" dirty="0" err="1">
                <a:solidFill>
                  <a:schemeClr val="accent1"/>
                </a:solidFill>
                <a:latin typeface="Vodafone Rg"/>
              </a:rPr>
              <a:t>Preprocessing</a:t>
            </a:r>
            <a:r>
              <a:rPr lang="en-GB" sz="4400" dirty="0">
                <a:solidFill>
                  <a:schemeClr val="accent1"/>
                </a:solidFill>
                <a:latin typeface="Vodafone Rg"/>
              </a:rPr>
              <a:t> </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Python’s The Natural Language Toolkit (NLTK) library is used for statistical language processing and analyzing the DBPEDIA dataset.</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Relationship of words within the category classes and between category classes are examined. (l1 category with 9 classes)</a:t>
            </a:r>
          </a:p>
          <a:p>
            <a:pPr marL="457200" marR="0" lvl="0" indent="-457200" algn="l" defTabSz="914400" rtl="0" eaLnBrk="1" fontAlgn="auto" latinLnBrk="0" hangingPunct="1">
              <a:lnSpc>
                <a:spcPct val="100000"/>
              </a:lnSpc>
              <a:spcBef>
                <a:spcPts val="0"/>
              </a:spcBef>
              <a:spcAft>
                <a:spcPts val="600"/>
              </a:spcAft>
              <a:buClr>
                <a:srgbClr val="E60000"/>
              </a:buClr>
              <a:buSzTx/>
              <a:buFont typeface="+mj-lt"/>
              <a:buAutoNum type="arabicPeriod"/>
              <a:tabLst/>
              <a:defRPr/>
            </a:pPr>
            <a:r>
              <a:rPr lang="en-US" sz="2400" dirty="0">
                <a:solidFill>
                  <a:srgbClr val="000000"/>
                </a:solidFill>
                <a:latin typeface="+mj-lt"/>
              </a:rPr>
              <a:t>Words are tokenized</a:t>
            </a:r>
          </a:p>
          <a:p>
            <a:pPr marL="457200" marR="0" lvl="0" indent="-457200" algn="l" defTabSz="914400" rtl="0" eaLnBrk="1" fontAlgn="auto" latinLnBrk="0" hangingPunct="1">
              <a:lnSpc>
                <a:spcPct val="100000"/>
              </a:lnSpc>
              <a:spcBef>
                <a:spcPts val="0"/>
              </a:spcBef>
              <a:spcAft>
                <a:spcPts val="600"/>
              </a:spcAft>
              <a:buClr>
                <a:srgbClr val="E60000"/>
              </a:buClr>
              <a:buSzTx/>
              <a:buFont typeface="+mj-lt"/>
              <a:buAutoNum type="arabicPeriod"/>
              <a:tabLst/>
              <a:defRPr/>
            </a:pPr>
            <a:r>
              <a:rPr lang="en-US" sz="2400" dirty="0">
                <a:solidFill>
                  <a:srgbClr val="000000"/>
                </a:solidFill>
                <a:latin typeface="+mj-lt"/>
              </a:rPr>
              <a:t>Regular expression operation is used to clean punctuations of texts.</a:t>
            </a:r>
          </a:p>
          <a:p>
            <a:pPr marL="457200" marR="0" lvl="0" indent="-457200" algn="l" defTabSz="914400" rtl="0" eaLnBrk="1" fontAlgn="auto" latinLnBrk="0" hangingPunct="1">
              <a:lnSpc>
                <a:spcPct val="100000"/>
              </a:lnSpc>
              <a:spcBef>
                <a:spcPts val="0"/>
              </a:spcBef>
              <a:spcAft>
                <a:spcPts val="600"/>
              </a:spcAft>
              <a:buClr>
                <a:srgbClr val="E60000"/>
              </a:buClr>
              <a:buSzTx/>
              <a:buFont typeface="+mj-lt"/>
              <a:buAutoNum type="arabicPeriod"/>
              <a:tabLst/>
              <a:defRPr/>
            </a:pPr>
            <a:r>
              <a:rPr lang="en-US" sz="2400" dirty="0" err="1">
                <a:solidFill>
                  <a:srgbClr val="000000"/>
                </a:solidFill>
                <a:latin typeface="+mj-lt"/>
              </a:rPr>
              <a:t>Stopwords</a:t>
            </a:r>
            <a:r>
              <a:rPr lang="en-US" sz="2400" dirty="0">
                <a:solidFill>
                  <a:srgbClr val="000000"/>
                </a:solidFill>
                <a:latin typeface="+mj-lt"/>
              </a:rPr>
              <a:t> are removed from the dataset in order to have significant words for data analysis.</a:t>
            </a:r>
          </a:p>
          <a:p>
            <a:pPr marL="457200" marR="0" lvl="0" indent="-457200" algn="l" defTabSz="914400" rtl="0" eaLnBrk="1" fontAlgn="auto" latinLnBrk="0" hangingPunct="1">
              <a:lnSpc>
                <a:spcPct val="100000"/>
              </a:lnSpc>
              <a:spcBef>
                <a:spcPts val="0"/>
              </a:spcBef>
              <a:spcAft>
                <a:spcPts val="600"/>
              </a:spcAft>
              <a:buClr>
                <a:srgbClr val="E60000"/>
              </a:buClr>
              <a:buSzTx/>
              <a:buFont typeface="+mj-lt"/>
              <a:buAutoNum type="arabicPeriod"/>
              <a:tabLst/>
              <a:defRPr/>
            </a:pPr>
            <a:r>
              <a:rPr lang="en-US" sz="2400" dirty="0">
                <a:solidFill>
                  <a:srgbClr val="000000"/>
                </a:solidFill>
                <a:latin typeface="+mj-lt"/>
              </a:rPr>
              <a:t>Lemmatization is used to group together of different forms of the same words.</a:t>
            </a:r>
          </a:p>
          <a:p>
            <a:pPr marL="457200" marR="0" lvl="0" indent="-457200" algn="l" defTabSz="914400" rtl="0" eaLnBrk="1" fontAlgn="auto" latinLnBrk="0" hangingPunct="1">
              <a:lnSpc>
                <a:spcPct val="100000"/>
              </a:lnSpc>
              <a:spcBef>
                <a:spcPts val="0"/>
              </a:spcBef>
              <a:spcAft>
                <a:spcPts val="600"/>
              </a:spcAft>
              <a:buClr>
                <a:srgbClr val="E60000"/>
              </a:buClr>
              <a:buSzTx/>
              <a:buFont typeface="+mj-lt"/>
              <a:buAutoNum type="arabicPeriod"/>
              <a:tabLst/>
              <a:defRPr/>
            </a:pPr>
            <a:r>
              <a:rPr lang="en-US" sz="2400" dirty="0">
                <a:solidFill>
                  <a:srgbClr val="000000"/>
                </a:solidFill>
                <a:latin typeface="+mj-lt"/>
              </a:rPr>
              <a:t>The most frequent words for each class are considered for further analysis. </a:t>
            </a: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spTree>
    <p:extLst>
      <p:ext uri="{BB962C8B-B14F-4D97-AF65-F5344CB8AC3E}">
        <p14:creationId xmlns:p14="http://schemas.microsoft.com/office/powerpoint/2010/main" val="347641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26</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WordNet - Hypernyms </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Hypernyms for all words in each classes are calculated as follows;</a:t>
            </a:r>
            <a:endParaRPr lang="en-US" sz="2000" dirty="0">
              <a:solidFill>
                <a:srgbClr val="000000"/>
              </a:solidFill>
              <a:latin typeface="+mj-lt"/>
            </a:endParaRPr>
          </a:p>
          <a:p>
            <a:pPr marL="666750" lvl="1" indent="-457200">
              <a:spcAft>
                <a:spcPts val="600"/>
              </a:spcAft>
              <a:buClr>
                <a:srgbClr val="E60000"/>
              </a:buClr>
              <a:buFont typeface="+mj-lt"/>
              <a:buAutoNum type="arabicPeriod"/>
              <a:defRPr/>
            </a:pPr>
            <a:r>
              <a:rPr lang="en-US" sz="2000" dirty="0">
                <a:solidFill>
                  <a:srgbClr val="000000"/>
                </a:solidFill>
                <a:latin typeface="+mj-lt"/>
              </a:rPr>
              <a:t>All synonymous words for each words of the class are found.</a:t>
            </a:r>
          </a:p>
          <a:p>
            <a:pPr marL="666750" lvl="1" indent="-457200">
              <a:spcAft>
                <a:spcPts val="600"/>
              </a:spcAft>
              <a:buClr>
                <a:srgbClr val="E60000"/>
              </a:buClr>
              <a:buFont typeface="+mj-lt"/>
              <a:buAutoNum type="arabicPeriod"/>
              <a:defRPr/>
            </a:pPr>
            <a:r>
              <a:rPr lang="en-US" sz="2000" dirty="0">
                <a:solidFill>
                  <a:srgbClr val="000000"/>
                </a:solidFill>
                <a:latin typeface="+mj-lt"/>
              </a:rPr>
              <a:t>Hypernyms  of each words and its synonymous words in the class are obtained.</a:t>
            </a:r>
          </a:p>
          <a:p>
            <a:pPr marL="666750" lvl="1" indent="-457200">
              <a:spcAft>
                <a:spcPts val="600"/>
              </a:spcAft>
              <a:buClr>
                <a:srgbClr val="E60000"/>
              </a:buClr>
              <a:buFont typeface="+mj-lt"/>
              <a:buAutoNum type="arabicPeriod"/>
              <a:defRPr/>
            </a:pPr>
            <a:r>
              <a:rPr lang="en-US" sz="2000" dirty="0">
                <a:solidFill>
                  <a:srgbClr val="000000"/>
                </a:solidFill>
                <a:latin typeface="+mj-lt"/>
              </a:rPr>
              <a:t>After finding hypernyms of each words and synonyms, 50 most frequent hypernyms are determined and saved as level 1 hypernyms for that specific class.</a:t>
            </a:r>
          </a:p>
          <a:p>
            <a:pPr marL="666750" lvl="1" indent="-457200">
              <a:spcAft>
                <a:spcPts val="600"/>
              </a:spcAft>
              <a:buClr>
                <a:srgbClr val="E60000"/>
              </a:buClr>
              <a:buFont typeface="+mj-lt"/>
              <a:buAutoNum type="arabicPeriod"/>
              <a:defRPr/>
            </a:pPr>
            <a:r>
              <a:rPr lang="en-US" sz="2000" dirty="0">
                <a:solidFill>
                  <a:srgbClr val="000000"/>
                </a:solidFill>
                <a:latin typeface="+mj-lt"/>
              </a:rPr>
              <a:t>Then, hypernyms of these 50 most common hypernyms (level 1 hypernyms) are calculated again. These hypernym words are saved as level 2 most frequent hypernyms for that specific class.  </a:t>
            </a:r>
          </a:p>
          <a:p>
            <a:pPr marL="666750" lvl="1" indent="-457200">
              <a:spcAft>
                <a:spcPts val="600"/>
              </a:spcAft>
              <a:buClr>
                <a:srgbClr val="E60000"/>
              </a:buClr>
              <a:buFont typeface="+mj-lt"/>
              <a:buAutoNum type="arabicPeriod"/>
              <a:defRPr/>
            </a:pPr>
            <a:r>
              <a:rPr lang="en-US" sz="2000" dirty="0">
                <a:solidFill>
                  <a:srgbClr val="000000"/>
                </a:solidFill>
                <a:latin typeface="+mj-lt"/>
              </a:rPr>
              <a:t>Step 3 is repeated for level 2 hypernym words and noted as level 3 most frequent hypernyms.</a:t>
            </a: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spTree>
    <p:extLst>
      <p:ext uri="{BB962C8B-B14F-4D97-AF65-F5344CB8AC3E}">
        <p14:creationId xmlns:p14="http://schemas.microsoft.com/office/powerpoint/2010/main" val="166109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27</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WordNet – Hypernyms</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6096000" y="969484"/>
            <a:ext cx="4797778" cy="4842982"/>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mj-lt"/>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r>
              <a:rPr lang="en-US" dirty="0">
                <a:solidFill>
                  <a:srgbClr val="000000"/>
                </a:solidFill>
                <a:latin typeface="+mj-lt"/>
              </a:rPr>
              <a:t>All synonymous words for “institution” word are found</a:t>
            </a: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r>
              <a:rPr lang="en-US" sz="2400" dirty="0">
                <a:solidFill>
                  <a:srgbClr val="000000"/>
                </a:solidFill>
                <a:latin typeface="-apple-system"/>
              </a:rPr>
              <a:t>       </a:t>
            </a:r>
            <a:r>
              <a:rPr lang="en-US" dirty="0">
                <a:solidFill>
                  <a:srgbClr val="000000"/>
                </a:solidFill>
                <a:latin typeface="-apple-system"/>
              </a:rPr>
              <a:t>Level 1 hypernym for institution.n.01 word</a:t>
            </a:r>
          </a:p>
          <a:p>
            <a:pPr marL="0" marR="0" lvl="0" indent="0" algn="l" defTabSz="914400" rtl="0" eaLnBrk="1" fontAlgn="auto" latinLnBrk="0" hangingPunct="1">
              <a:lnSpc>
                <a:spcPct val="100000"/>
              </a:lnSpc>
              <a:spcBef>
                <a:spcPts val="0"/>
              </a:spcBef>
              <a:spcAft>
                <a:spcPts val="600"/>
              </a:spcAft>
              <a:buClr>
                <a:srgbClr val="E60000"/>
              </a:buClr>
              <a:buSzTx/>
              <a:buNone/>
              <a:tabLst/>
              <a:defRPr/>
            </a:pPr>
            <a:r>
              <a:rPr lang="en-US" dirty="0">
                <a:solidFill>
                  <a:srgbClr val="000000"/>
                </a:solidFill>
                <a:latin typeface="-apple-system"/>
              </a:rPr>
              <a:t>	 </a:t>
            </a:r>
          </a:p>
          <a:p>
            <a:pPr marL="0" marR="0" lvl="0" indent="0" algn="l" defTabSz="914400" rtl="0" eaLnBrk="1" fontAlgn="auto" latinLnBrk="0" hangingPunct="1">
              <a:lnSpc>
                <a:spcPct val="100000"/>
              </a:lnSpc>
              <a:spcBef>
                <a:spcPts val="0"/>
              </a:spcBef>
              <a:spcAft>
                <a:spcPts val="600"/>
              </a:spcAft>
              <a:buClr>
                <a:srgbClr val="E60000"/>
              </a:buClr>
              <a:buSzTx/>
              <a:buNone/>
              <a:tabLst/>
              <a:defRPr/>
            </a:pPr>
            <a:r>
              <a:rPr lang="en-US" dirty="0">
                <a:solidFill>
                  <a:srgbClr val="000000"/>
                </a:solidFill>
                <a:latin typeface="-apple-system"/>
              </a:rPr>
              <a:t>	 </a:t>
            </a:r>
          </a:p>
          <a:p>
            <a:pPr marL="0" marR="0" lvl="0" indent="0" algn="l" defTabSz="914400" rtl="0" eaLnBrk="1" fontAlgn="auto" latinLnBrk="0" hangingPunct="1">
              <a:lnSpc>
                <a:spcPct val="100000"/>
              </a:lnSpc>
              <a:spcBef>
                <a:spcPts val="0"/>
              </a:spcBef>
              <a:spcAft>
                <a:spcPts val="600"/>
              </a:spcAft>
              <a:buClr>
                <a:srgbClr val="E60000"/>
              </a:buClr>
              <a:buSzTx/>
              <a:buNone/>
              <a:tabLst/>
              <a:defRPr/>
            </a:pPr>
            <a:r>
              <a:rPr lang="en-US" dirty="0">
                <a:solidFill>
                  <a:srgbClr val="000000"/>
                </a:solidFill>
                <a:latin typeface="-apple-system"/>
              </a:rPr>
              <a:t> 	Level 2 hypernym</a:t>
            </a:r>
          </a:p>
          <a:p>
            <a:pPr marL="0" marR="0" lvl="0" indent="0" algn="l" defTabSz="914400" rtl="0" eaLnBrk="1" fontAlgn="auto" latinLnBrk="0" hangingPunct="1">
              <a:lnSpc>
                <a:spcPct val="100000"/>
              </a:lnSpc>
              <a:spcBef>
                <a:spcPts val="0"/>
              </a:spcBef>
              <a:spcAft>
                <a:spcPts val="600"/>
              </a:spcAft>
              <a:buClr>
                <a:srgbClr val="E60000"/>
              </a:buClr>
              <a:buSzTx/>
              <a:buNone/>
              <a:tabLst/>
              <a:defRPr/>
            </a:pPr>
            <a:r>
              <a:rPr lang="en-US" dirty="0">
                <a:solidFill>
                  <a:srgbClr val="000000"/>
                </a:solidFill>
                <a:latin typeface="-apple-system"/>
              </a:rPr>
              <a:t>       	</a:t>
            </a:r>
          </a:p>
          <a:p>
            <a:pPr marL="0" marR="0" lvl="0" indent="0" algn="l" defTabSz="914400" rtl="0" eaLnBrk="1" fontAlgn="auto" latinLnBrk="0" hangingPunct="1">
              <a:lnSpc>
                <a:spcPct val="100000"/>
              </a:lnSpc>
              <a:spcBef>
                <a:spcPts val="0"/>
              </a:spcBef>
              <a:spcAft>
                <a:spcPts val="600"/>
              </a:spcAft>
              <a:buClr>
                <a:srgbClr val="E60000"/>
              </a:buClr>
              <a:buSzTx/>
              <a:buNone/>
              <a:tabLst/>
              <a:defRPr/>
            </a:pPr>
            <a:r>
              <a:rPr lang="en-US" dirty="0">
                <a:solidFill>
                  <a:srgbClr val="000000"/>
                </a:solidFill>
                <a:latin typeface="-apple-system"/>
              </a:rPr>
              <a:t>          </a:t>
            </a:r>
          </a:p>
          <a:p>
            <a:pPr marL="0" marR="0" lvl="0" indent="0" algn="l" defTabSz="914400" rtl="0" eaLnBrk="1" fontAlgn="auto" latinLnBrk="0" hangingPunct="1">
              <a:lnSpc>
                <a:spcPct val="100000"/>
              </a:lnSpc>
              <a:spcBef>
                <a:spcPts val="0"/>
              </a:spcBef>
              <a:spcAft>
                <a:spcPts val="600"/>
              </a:spcAft>
              <a:buClr>
                <a:srgbClr val="E60000"/>
              </a:buClr>
              <a:buSzTx/>
              <a:buNone/>
              <a:tabLst/>
              <a:defRPr/>
            </a:pPr>
            <a:r>
              <a:rPr lang="en-US" dirty="0">
                <a:solidFill>
                  <a:srgbClr val="000000"/>
                </a:solidFill>
                <a:latin typeface="-apple-system"/>
              </a:rPr>
              <a:t>	Level 3 hypernym</a:t>
            </a:r>
            <a:endParaRPr lang="en-US" sz="2400" dirty="0">
              <a:solidFill>
                <a:srgbClr val="000000"/>
              </a:solidFill>
              <a:latin typeface="-apple-system"/>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cxnSp>
        <p:nvCxnSpPr>
          <p:cNvPr id="14" name="Straight Arrow Connector 13">
            <a:extLst>
              <a:ext uri="{FF2B5EF4-FFF2-40B4-BE49-F238E27FC236}">
                <a16:creationId xmlns:a16="http://schemas.microsoft.com/office/drawing/2014/main" id="{8D8432C5-984D-4638-B9BC-5B384BB71D7B}"/>
              </a:ext>
            </a:extLst>
          </p:cNvPr>
          <p:cNvCxnSpPr>
            <a:cxnSpLocks/>
          </p:cNvCxnSpPr>
          <p:nvPr/>
        </p:nvCxnSpPr>
        <p:spPr>
          <a:xfrm>
            <a:off x="3921408" y="4685024"/>
            <a:ext cx="2837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769479-2AA8-4C21-B168-05FEB1970D3C}"/>
              </a:ext>
            </a:extLst>
          </p:cNvPr>
          <p:cNvCxnSpPr>
            <a:cxnSpLocks/>
          </p:cNvCxnSpPr>
          <p:nvPr/>
        </p:nvCxnSpPr>
        <p:spPr>
          <a:xfrm>
            <a:off x="3849796" y="3691670"/>
            <a:ext cx="2738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ED5D36-7435-40DA-9DA2-8323B364C7E1}"/>
              </a:ext>
            </a:extLst>
          </p:cNvPr>
          <p:cNvCxnSpPr>
            <a:cxnSpLocks/>
          </p:cNvCxnSpPr>
          <p:nvPr/>
        </p:nvCxnSpPr>
        <p:spPr>
          <a:xfrm>
            <a:off x="3750644" y="5812466"/>
            <a:ext cx="2837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Brace 21">
            <a:extLst>
              <a:ext uri="{FF2B5EF4-FFF2-40B4-BE49-F238E27FC236}">
                <a16:creationId xmlns:a16="http://schemas.microsoft.com/office/drawing/2014/main" id="{5529ABAE-5155-48CD-AC25-73A8BAE9CB0E}"/>
              </a:ext>
            </a:extLst>
          </p:cNvPr>
          <p:cNvSpPr/>
          <p:nvPr/>
        </p:nvSpPr>
        <p:spPr>
          <a:xfrm>
            <a:off x="5151624" y="1676400"/>
            <a:ext cx="402530" cy="11168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4" name="Picture 23" descr="Text&#10;&#10;Description automatically generated">
            <a:extLst>
              <a:ext uri="{FF2B5EF4-FFF2-40B4-BE49-F238E27FC236}">
                <a16:creationId xmlns:a16="http://schemas.microsoft.com/office/drawing/2014/main" id="{6607394D-ED9F-4D67-972C-C088C54CF0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245" y="1159447"/>
            <a:ext cx="4661985" cy="4653019"/>
          </a:xfrm>
          <a:prstGeom prst="rect">
            <a:avLst/>
          </a:prstGeom>
        </p:spPr>
      </p:pic>
    </p:spTree>
    <p:extLst>
      <p:ext uri="{BB962C8B-B14F-4D97-AF65-F5344CB8AC3E}">
        <p14:creationId xmlns:p14="http://schemas.microsoft.com/office/powerpoint/2010/main" val="161917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28</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WordNet - Hypernyms – Path similarity</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After calculating most frequent hypernyms for 3 levels,  pairwise word similarity scores between the words are calculated for most common words and most common 3 level hypernyms of these words.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Path similarity is used to calculate similarity scores between words. It denotes  how similar two words senses are, based on the shortest path that connects the senses in the  (hypernym/hyponym) taxonomy. The score is in the range 0 to 1.</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Hypernyms with high path similarity scores within the class are calculated.</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Hypernym graphs for different classes are visualized with </a:t>
            </a:r>
            <a:r>
              <a:rPr lang="en-US" sz="2400" dirty="0" err="1">
                <a:solidFill>
                  <a:srgbClr val="000000"/>
                </a:solidFill>
                <a:latin typeface="+mj-lt"/>
              </a:rPr>
              <a:t>GraphX</a:t>
            </a:r>
            <a:r>
              <a:rPr lang="en-US" sz="2400" dirty="0">
                <a:solidFill>
                  <a:srgbClr val="000000"/>
                </a:solidFill>
                <a:latin typeface="+mj-lt"/>
              </a:rPr>
              <a:t> library.</a:t>
            </a: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spTree>
    <p:extLst>
      <p:ext uri="{BB962C8B-B14F-4D97-AF65-F5344CB8AC3E}">
        <p14:creationId xmlns:p14="http://schemas.microsoft.com/office/powerpoint/2010/main" val="235905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29</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WordNet – Hypernyms Graphs </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In the next slides word level 1 hypernyms word representations and connection graphs are shown for 3 classes. (Agent, Location, Place)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Words with highest pairwise path similarity scores within the class are colored in the same colors. Other words are colored in dark green.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For instance, in Agent hypernyms, “organization” and “association” words have high pairwise path similarity score, they both colored with blue. Also, “group” and “people” words has high similarity score and they both colored with pink. Words pairs with average scores are all colored with dark green color.</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Interesting subgroups for the particular graphs are circled and noted for further analysis. For instance,  “event” class has “time” and “location” subgroups which makes sense to have these subgroups in event topic.</a:t>
            </a: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mj-lt"/>
            </a:endParaRPr>
          </a:p>
        </p:txBody>
      </p:sp>
    </p:spTree>
    <p:extLst>
      <p:ext uri="{BB962C8B-B14F-4D97-AF65-F5344CB8AC3E}">
        <p14:creationId xmlns:p14="http://schemas.microsoft.com/office/powerpoint/2010/main" val="91696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Overview</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Dataset explanation</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apple-system"/>
              </a:rPr>
              <a:t>Text embedding with Pre-trained sentence BERT model</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Adding a semantic layer on top of the embeddings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Using embeddings for topic clustering and for detecting new topics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Adding new dataset into model</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Wordnet and semantic analysis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t>Semantic relationships between words and identify clusters of related words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de-DE" sz="2400" dirty="0">
              <a:latin typeface="-apple-system"/>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GB" sz="2400" dirty="0">
              <a:solidFill>
                <a:srgbClr val="000000"/>
              </a:solidFill>
            </a:endParaRPr>
          </a:p>
        </p:txBody>
      </p:sp>
    </p:spTree>
    <p:extLst>
      <p:ext uri="{BB962C8B-B14F-4D97-AF65-F5344CB8AC3E}">
        <p14:creationId xmlns:p14="http://schemas.microsoft.com/office/powerpoint/2010/main" val="264212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30</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46926" y="1510705"/>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WordNet – Agent class hypernyms </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5757"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pic>
        <p:nvPicPr>
          <p:cNvPr id="8" name="Picture 7" descr="Chart, scatter chart&#10;&#10;Description automatically generated">
            <a:extLst>
              <a:ext uri="{FF2B5EF4-FFF2-40B4-BE49-F238E27FC236}">
                <a16:creationId xmlns:a16="http://schemas.microsoft.com/office/drawing/2014/main" id="{E3599E30-A1E6-42D8-B138-FA491065CB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671" y="1018756"/>
            <a:ext cx="8546631" cy="5346650"/>
          </a:xfrm>
          <a:prstGeom prst="rect">
            <a:avLst/>
          </a:prstGeom>
        </p:spPr>
      </p:pic>
      <p:sp>
        <p:nvSpPr>
          <p:cNvPr id="13" name="Oval 12">
            <a:extLst>
              <a:ext uri="{FF2B5EF4-FFF2-40B4-BE49-F238E27FC236}">
                <a16:creationId xmlns:a16="http://schemas.microsoft.com/office/drawing/2014/main" id="{979F6EC9-A1B0-42D5-86AF-89044F63F90F}"/>
              </a:ext>
            </a:extLst>
          </p:cNvPr>
          <p:cNvSpPr/>
          <p:nvPr/>
        </p:nvSpPr>
        <p:spPr>
          <a:xfrm>
            <a:off x="3363166" y="2522135"/>
            <a:ext cx="569415" cy="557735"/>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sp>
        <p:nvSpPr>
          <p:cNvPr id="14" name="Oval 13">
            <a:extLst>
              <a:ext uri="{FF2B5EF4-FFF2-40B4-BE49-F238E27FC236}">
                <a16:creationId xmlns:a16="http://schemas.microsoft.com/office/drawing/2014/main" id="{A4F36E49-AB6F-45E4-B322-670BFE3A4AEC}"/>
              </a:ext>
            </a:extLst>
          </p:cNvPr>
          <p:cNvSpPr/>
          <p:nvPr/>
        </p:nvSpPr>
        <p:spPr>
          <a:xfrm>
            <a:off x="4439552" y="4253517"/>
            <a:ext cx="1925134" cy="919979"/>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sp>
        <p:nvSpPr>
          <p:cNvPr id="15" name="Oval 14">
            <a:extLst>
              <a:ext uri="{FF2B5EF4-FFF2-40B4-BE49-F238E27FC236}">
                <a16:creationId xmlns:a16="http://schemas.microsoft.com/office/drawing/2014/main" id="{B9213E37-0E1B-448B-986E-CE7CC58B3E1E}"/>
              </a:ext>
            </a:extLst>
          </p:cNvPr>
          <p:cNvSpPr/>
          <p:nvPr/>
        </p:nvSpPr>
        <p:spPr>
          <a:xfrm>
            <a:off x="5082084" y="3589867"/>
            <a:ext cx="814949" cy="495233"/>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17" name="Straight Arrow Connector 16">
            <a:extLst>
              <a:ext uri="{FF2B5EF4-FFF2-40B4-BE49-F238E27FC236}">
                <a16:creationId xmlns:a16="http://schemas.microsoft.com/office/drawing/2014/main" id="{4C7B7B50-8363-45E7-AFDF-AF2CAB264ABD}"/>
              </a:ext>
            </a:extLst>
          </p:cNvPr>
          <p:cNvCxnSpPr>
            <a:cxnSpLocks/>
          </p:cNvCxnSpPr>
          <p:nvPr/>
        </p:nvCxnSpPr>
        <p:spPr>
          <a:xfrm flipH="1">
            <a:off x="4184805" y="4952241"/>
            <a:ext cx="452849" cy="1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BC8DDF1-A01B-4ED7-ACFD-D383B2D53CCF}"/>
              </a:ext>
            </a:extLst>
          </p:cNvPr>
          <p:cNvCxnSpPr>
            <a:cxnSpLocks/>
          </p:cNvCxnSpPr>
          <p:nvPr/>
        </p:nvCxnSpPr>
        <p:spPr>
          <a:xfrm flipV="1">
            <a:off x="5920106" y="1676401"/>
            <a:ext cx="1903095" cy="2082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BE0618-BE76-444C-91F9-522021DA833F}"/>
              </a:ext>
            </a:extLst>
          </p:cNvPr>
          <p:cNvCxnSpPr>
            <a:cxnSpLocks/>
          </p:cNvCxnSpPr>
          <p:nvPr/>
        </p:nvCxnSpPr>
        <p:spPr>
          <a:xfrm flipV="1">
            <a:off x="3922311" y="1580656"/>
            <a:ext cx="3902213" cy="82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8C177D2-DFAF-4B1A-91A6-9C6AC58DFC22}"/>
              </a:ext>
            </a:extLst>
          </p:cNvPr>
          <p:cNvSpPr txBox="1"/>
          <p:nvPr/>
        </p:nvSpPr>
        <p:spPr>
          <a:xfrm>
            <a:off x="7910906" y="1342396"/>
            <a:ext cx="1910061" cy="1247417"/>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Living organism</a:t>
            </a:r>
          </a:p>
          <a:p>
            <a:pPr marL="0" indent="0">
              <a:buFont typeface="Arial" pitchFamily="34" charset="0"/>
              <a:buNone/>
            </a:pPr>
            <a:r>
              <a:rPr lang="en-US" sz="1400" dirty="0">
                <a:latin typeface="Vodafone Rg" pitchFamily="34" charset="0"/>
              </a:rPr>
              <a:t>Subgroup</a:t>
            </a:r>
          </a:p>
        </p:txBody>
      </p:sp>
      <p:sp>
        <p:nvSpPr>
          <p:cNvPr id="26" name="TextBox 25">
            <a:extLst>
              <a:ext uri="{FF2B5EF4-FFF2-40B4-BE49-F238E27FC236}">
                <a16:creationId xmlns:a16="http://schemas.microsoft.com/office/drawing/2014/main" id="{D58A9662-72EC-4527-B7A3-B23312A5491D}"/>
              </a:ext>
            </a:extLst>
          </p:cNvPr>
          <p:cNvSpPr txBox="1"/>
          <p:nvPr/>
        </p:nvSpPr>
        <p:spPr>
          <a:xfrm>
            <a:off x="3418152" y="5174894"/>
            <a:ext cx="1910061" cy="271935"/>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Organization subgroup</a:t>
            </a:r>
          </a:p>
        </p:txBody>
      </p:sp>
      <p:sp>
        <p:nvSpPr>
          <p:cNvPr id="28" name="Oval 27">
            <a:extLst>
              <a:ext uri="{FF2B5EF4-FFF2-40B4-BE49-F238E27FC236}">
                <a16:creationId xmlns:a16="http://schemas.microsoft.com/office/drawing/2014/main" id="{700B72A5-D142-4DB8-8132-B452A72D06D3}"/>
              </a:ext>
            </a:extLst>
          </p:cNvPr>
          <p:cNvSpPr/>
          <p:nvPr/>
        </p:nvSpPr>
        <p:spPr>
          <a:xfrm>
            <a:off x="865972" y="3861288"/>
            <a:ext cx="569415" cy="557735"/>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29" name="Straight Arrow Connector 28">
            <a:extLst>
              <a:ext uri="{FF2B5EF4-FFF2-40B4-BE49-F238E27FC236}">
                <a16:creationId xmlns:a16="http://schemas.microsoft.com/office/drawing/2014/main" id="{11F47EF6-25C0-4AEF-8355-7EEF51B24B5D}"/>
              </a:ext>
            </a:extLst>
          </p:cNvPr>
          <p:cNvCxnSpPr>
            <a:cxnSpLocks/>
          </p:cNvCxnSpPr>
          <p:nvPr/>
        </p:nvCxnSpPr>
        <p:spPr>
          <a:xfrm flipV="1">
            <a:off x="1473200" y="3738168"/>
            <a:ext cx="500544" cy="99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B864BE8-C75B-43FC-B56A-FA6C9DCBCC16}"/>
              </a:ext>
            </a:extLst>
          </p:cNvPr>
          <p:cNvSpPr txBox="1"/>
          <p:nvPr/>
        </p:nvSpPr>
        <p:spPr>
          <a:xfrm>
            <a:off x="2056124" y="3565208"/>
            <a:ext cx="1351375" cy="248155"/>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compete </a:t>
            </a:r>
          </a:p>
          <a:p>
            <a:pPr marL="0" indent="0">
              <a:buFont typeface="Arial" pitchFamily="34" charset="0"/>
              <a:buNone/>
            </a:pPr>
            <a:r>
              <a:rPr lang="en-US" sz="1400" dirty="0">
                <a:latin typeface="Vodafone Rg" pitchFamily="34" charset="0"/>
              </a:rPr>
              <a:t>subgroup</a:t>
            </a:r>
          </a:p>
        </p:txBody>
      </p:sp>
      <p:sp>
        <p:nvSpPr>
          <p:cNvPr id="33" name="Oval 32">
            <a:extLst>
              <a:ext uri="{FF2B5EF4-FFF2-40B4-BE49-F238E27FC236}">
                <a16:creationId xmlns:a16="http://schemas.microsoft.com/office/drawing/2014/main" id="{EBE490AF-41B9-4201-8C18-C77F82AC7B64}"/>
              </a:ext>
            </a:extLst>
          </p:cNvPr>
          <p:cNvSpPr/>
          <p:nvPr/>
        </p:nvSpPr>
        <p:spPr>
          <a:xfrm>
            <a:off x="6137552" y="5573164"/>
            <a:ext cx="711965" cy="628015"/>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34" name="Straight Arrow Connector 33">
            <a:extLst>
              <a:ext uri="{FF2B5EF4-FFF2-40B4-BE49-F238E27FC236}">
                <a16:creationId xmlns:a16="http://schemas.microsoft.com/office/drawing/2014/main" id="{54563824-39A3-45B5-BC97-97C2760D9A9F}"/>
              </a:ext>
            </a:extLst>
          </p:cNvPr>
          <p:cNvCxnSpPr>
            <a:cxnSpLocks/>
          </p:cNvCxnSpPr>
          <p:nvPr/>
        </p:nvCxnSpPr>
        <p:spPr>
          <a:xfrm flipV="1">
            <a:off x="6774076" y="4922212"/>
            <a:ext cx="306174" cy="39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DA269F1-428C-4FDB-B479-4F4952D87EA5}"/>
              </a:ext>
            </a:extLst>
          </p:cNvPr>
          <p:cNvSpPr txBox="1"/>
          <p:nvPr/>
        </p:nvSpPr>
        <p:spPr>
          <a:xfrm>
            <a:off x="6711859" y="4548262"/>
            <a:ext cx="1910061" cy="271935"/>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Action subgroup</a:t>
            </a:r>
          </a:p>
        </p:txBody>
      </p:sp>
      <p:sp>
        <p:nvSpPr>
          <p:cNvPr id="38" name="Oval 37">
            <a:extLst>
              <a:ext uri="{FF2B5EF4-FFF2-40B4-BE49-F238E27FC236}">
                <a16:creationId xmlns:a16="http://schemas.microsoft.com/office/drawing/2014/main" id="{23BBB4C5-9015-4BBF-B356-45D361070999}"/>
              </a:ext>
            </a:extLst>
          </p:cNvPr>
          <p:cNvSpPr/>
          <p:nvPr/>
        </p:nvSpPr>
        <p:spPr>
          <a:xfrm>
            <a:off x="1435387" y="2534827"/>
            <a:ext cx="1133557" cy="801372"/>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39" name="Straight Arrow Connector 38">
            <a:extLst>
              <a:ext uri="{FF2B5EF4-FFF2-40B4-BE49-F238E27FC236}">
                <a16:creationId xmlns:a16="http://schemas.microsoft.com/office/drawing/2014/main" id="{BCC5ED4E-90CA-478E-B366-AFDDCA3DE937}"/>
              </a:ext>
            </a:extLst>
          </p:cNvPr>
          <p:cNvCxnSpPr>
            <a:cxnSpLocks/>
          </p:cNvCxnSpPr>
          <p:nvPr/>
        </p:nvCxnSpPr>
        <p:spPr>
          <a:xfrm flipV="1">
            <a:off x="2267864" y="2264214"/>
            <a:ext cx="153952" cy="16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D984FEF-DEFC-4424-A16D-672DC99768AC}"/>
              </a:ext>
            </a:extLst>
          </p:cNvPr>
          <p:cNvSpPr txBox="1"/>
          <p:nvPr/>
        </p:nvSpPr>
        <p:spPr>
          <a:xfrm>
            <a:off x="2399948" y="1895204"/>
            <a:ext cx="1351375" cy="248155"/>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creativity</a:t>
            </a:r>
          </a:p>
          <a:p>
            <a:pPr marL="0" indent="0">
              <a:buFont typeface="Arial" pitchFamily="34" charset="0"/>
              <a:buNone/>
            </a:pPr>
            <a:r>
              <a:rPr lang="en-US" sz="1400" dirty="0">
                <a:latin typeface="Vodafone Rg" pitchFamily="34" charset="0"/>
              </a:rPr>
              <a:t>subgroup</a:t>
            </a:r>
          </a:p>
        </p:txBody>
      </p:sp>
      <p:sp>
        <p:nvSpPr>
          <p:cNvPr id="43" name="Oval 42">
            <a:extLst>
              <a:ext uri="{FF2B5EF4-FFF2-40B4-BE49-F238E27FC236}">
                <a16:creationId xmlns:a16="http://schemas.microsoft.com/office/drawing/2014/main" id="{9B2E2B06-9413-443E-8658-A3911239CB82}"/>
              </a:ext>
            </a:extLst>
          </p:cNvPr>
          <p:cNvSpPr/>
          <p:nvPr/>
        </p:nvSpPr>
        <p:spPr>
          <a:xfrm>
            <a:off x="6972288" y="3469525"/>
            <a:ext cx="1968340" cy="733159"/>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46" name="Straight Arrow Connector 45">
            <a:extLst>
              <a:ext uri="{FF2B5EF4-FFF2-40B4-BE49-F238E27FC236}">
                <a16:creationId xmlns:a16="http://schemas.microsoft.com/office/drawing/2014/main" id="{8672C85B-52BC-4863-BE72-4E22C8A41E80}"/>
              </a:ext>
            </a:extLst>
          </p:cNvPr>
          <p:cNvCxnSpPr>
            <a:cxnSpLocks/>
          </p:cNvCxnSpPr>
          <p:nvPr/>
        </p:nvCxnSpPr>
        <p:spPr>
          <a:xfrm flipH="1">
            <a:off x="7359650" y="4158497"/>
            <a:ext cx="371887" cy="328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72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31</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268843" y="314509"/>
            <a:ext cx="9984912" cy="1315288"/>
          </a:xfrm>
        </p:spPr>
        <p:txBody>
          <a:bodyPr vert="horz" lIns="0" tIns="0" rIns="0" bIns="0" rtlCol="0" anchor="t" anchorCtr="0">
            <a:noAutofit/>
          </a:bodyPr>
          <a:lstStyle/>
          <a:p>
            <a:pPr algn="l"/>
            <a:r>
              <a:rPr lang="en-GB" sz="4400" dirty="0">
                <a:solidFill>
                  <a:schemeClr val="accent1"/>
                </a:solidFill>
                <a:latin typeface="Vodafone Rg"/>
              </a:rPr>
              <a:t>WordNet – Event class hypernyms </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pic>
        <p:nvPicPr>
          <p:cNvPr id="13" name="Picture 12" descr="Chart, scatter chart&#10;&#10;Description automatically generated">
            <a:extLst>
              <a:ext uri="{FF2B5EF4-FFF2-40B4-BE49-F238E27FC236}">
                <a16:creationId xmlns:a16="http://schemas.microsoft.com/office/drawing/2014/main" id="{DD06812B-3CF1-4FA0-B18F-497721507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212" y="972153"/>
            <a:ext cx="8087367" cy="5286610"/>
          </a:xfrm>
          <a:prstGeom prst="rect">
            <a:avLst/>
          </a:prstGeom>
        </p:spPr>
      </p:pic>
      <p:sp>
        <p:nvSpPr>
          <p:cNvPr id="18" name="Oval 17">
            <a:extLst>
              <a:ext uri="{FF2B5EF4-FFF2-40B4-BE49-F238E27FC236}">
                <a16:creationId xmlns:a16="http://schemas.microsoft.com/office/drawing/2014/main" id="{38A0BBE5-FA94-4611-AD61-704B55DC4D6B}"/>
              </a:ext>
            </a:extLst>
          </p:cNvPr>
          <p:cNvSpPr/>
          <p:nvPr/>
        </p:nvSpPr>
        <p:spPr>
          <a:xfrm>
            <a:off x="1692275" y="3387725"/>
            <a:ext cx="777875" cy="561975"/>
          </a:xfrm>
          <a:prstGeom prst="ellipse">
            <a:avLst/>
          </a:prstGeom>
          <a:noFill/>
          <a:ln>
            <a:noFill/>
          </a:ln>
        </p:spPr>
        <p:style>
          <a:lnRef idx="0">
            <a:scrgbClr r="0" g="0" b="0"/>
          </a:lnRef>
          <a:fillRef idx="0">
            <a:scrgbClr r="0" g="0" b="0"/>
          </a:fillRef>
          <a:effectRef idx="0">
            <a:scrgbClr r="0" g="0" b="0"/>
          </a:effectRef>
          <a:fontRef idx="minor">
            <a:schemeClr val="accen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sp>
        <p:nvSpPr>
          <p:cNvPr id="20" name="Oval 19">
            <a:extLst>
              <a:ext uri="{FF2B5EF4-FFF2-40B4-BE49-F238E27FC236}">
                <a16:creationId xmlns:a16="http://schemas.microsoft.com/office/drawing/2014/main" id="{9ADAD614-3BF4-487E-A4D2-093E18443CD9}"/>
              </a:ext>
            </a:extLst>
          </p:cNvPr>
          <p:cNvSpPr/>
          <p:nvPr/>
        </p:nvSpPr>
        <p:spPr>
          <a:xfrm>
            <a:off x="5971854" y="2960403"/>
            <a:ext cx="1925134" cy="919979"/>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23" name="Straight Arrow Connector 22">
            <a:extLst>
              <a:ext uri="{FF2B5EF4-FFF2-40B4-BE49-F238E27FC236}">
                <a16:creationId xmlns:a16="http://schemas.microsoft.com/office/drawing/2014/main" id="{562701DB-DE9D-4D86-A669-A24675C7546A}"/>
              </a:ext>
            </a:extLst>
          </p:cNvPr>
          <p:cNvCxnSpPr>
            <a:cxnSpLocks/>
          </p:cNvCxnSpPr>
          <p:nvPr/>
        </p:nvCxnSpPr>
        <p:spPr>
          <a:xfrm flipV="1">
            <a:off x="7463531" y="1711603"/>
            <a:ext cx="3049112" cy="124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4A0FA7B-2329-4554-B58A-29580E3E0BD9}"/>
              </a:ext>
            </a:extLst>
          </p:cNvPr>
          <p:cNvSpPr txBox="1"/>
          <p:nvPr/>
        </p:nvSpPr>
        <p:spPr>
          <a:xfrm>
            <a:off x="10512643" y="1502517"/>
            <a:ext cx="1910061" cy="1247417"/>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Location subgroup </a:t>
            </a:r>
          </a:p>
        </p:txBody>
      </p:sp>
      <p:sp>
        <p:nvSpPr>
          <p:cNvPr id="27" name="Oval 26">
            <a:extLst>
              <a:ext uri="{FF2B5EF4-FFF2-40B4-BE49-F238E27FC236}">
                <a16:creationId xmlns:a16="http://schemas.microsoft.com/office/drawing/2014/main" id="{7FD6D165-E766-48F0-BD22-D85153624D4F}"/>
              </a:ext>
            </a:extLst>
          </p:cNvPr>
          <p:cNvSpPr/>
          <p:nvPr/>
        </p:nvSpPr>
        <p:spPr>
          <a:xfrm>
            <a:off x="2299942" y="3736281"/>
            <a:ext cx="1925134" cy="919979"/>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28" name="Straight Arrow Connector 27">
            <a:extLst>
              <a:ext uri="{FF2B5EF4-FFF2-40B4-BE49-F238E27FC236}">
                <a16:creationId xmlns:a16="http://schemas.microsoft.com/office/drawing/2014/main" id="{9307DA60-372C-49D8-B9CC-232F6B003501}"/>
              </a:ext>
            </a:extLst>
          </p:cNvPr>
          <p:cNvCxnSpPr>
            <a:cxnSpLocks/>
          </p:cNvCxnSpPr>
          <p:nvPr/>
        </p:nvCxnSpPr>
        <p:spPr>
          <a:xfrm flipH="1" flipV="1">
            <a:off x="1455766" y="3199204"/>
            <a:ext cx="990229" cy="622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FCBD95F-FA43-4F0A-B27A-31663706B122}"/>
              </a:ext>
            </a:extLst>
          </p:cNvPr>
          <p:cNvSpPr txBox="1"/>
          <p:nvPr/>
        </p:nvSpPr>
        <p:spPr>
          <a:xfrm>
            <a:off x="438727" y="2938295"/>
            <a:ext cx="1910061" cy="1247417"/>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Time subgroup</a:t>
            </a:r>
          </a:p>
        </p:txBody>
      </p:sp>
      <p:sp>
        <p:nvSpPr>
          <p:cNvPr id="32" name="Oval 31">
            <a:extLst>
              <a:ext uri="{FF2B5EF4-FFF2-40B4-BE49-F238E27FC236}">
                <a16:creationId xmlns:a16="http://schemas.microsoft.com/office/drawing/2014/main" id="{53DA3E01-F1A5-4027-852F-DF21FA30310E}"/>
              </a:ext>
            </a:extLst>
          </p:cNvPr>
          <p:cNvSpPr/>
          <p:nvPr/>
        </p:nvSpPr>
        <p:spPr>
          <a:xfrm>
            <a:off x="7048500" y="1476583"/>
            <a:ext cx="730250" cy="531247"/>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sp>
        <p:nvSpPr>
          <p:cNvPr id="33" name="Oval 32">
            <a:extLst>
              <a:ext uri="{FF2B5EF4-FFF2-40B4-BE49-F238E27FC236}">
                <a16:creationId xmlns:a16="http://schemas.microsoft.com/office/drawing/2014/main" id="{CB1ECD75-0927-4B94-9CF9-DEB4876D461D}"/>
              </a:ext>
            </a:extLst>
          </p:cNvPr>
          <p:cNvSpPr/>
          <p:nvPr/>
        </p:nvSpPr>
        <p:spPr>
          <a:xfrm>
            <a:off x="4978400" y="1098550"/>
            <a:ext cx="685800" cy="531247"/>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34" name="Straight Arrow Connector 33">
            <a:extLst>
              <a:ext uri="{FF2B5EF4-FFF2-40B4-BE49-F238E27FC236}">
                <a16:creationId xmlns:a16="http://schemas.microsoft.com/office/drawing/2014/main" id="{CA1B91CD-662A-4A61-9104-4A9A6E6B77CA}"/>
              </a:ext>
            </a:extLst>
          </p:cNvPr>
          <p:cNvCxnSpPr>
            <a:cxnSpLocks/>
          </p:cNvCxnSpPr>
          <p:nvPr/>
        </p:nvCxnSpPr>
        <p:spPr>
          <a:xfrm flipH="1">
            <a:off x="6580068" y="1679754"/>
            <a:ext cx="475002" cy="212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7F50D29-20A9-4446-8F9B-82D4CD7CD8C3}"/>
              </a:ext>
            </a:extLst>
          </p:cNvPr>
          <p:cNvCxnSpPr>
            <a:cxnSpLocks/>
          </p:cNvCxnSpPr>
          <p:nvPr/>
        </p:nvCxnSpPr>
        <p:spPr>
          <a:xfrm>
            <a:off x="5568381" y="1569297"/>
            <a:ext cx="272018" cy="323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235463A-A324-4E7D-8BD7-F65D8F12097A}"/>
              </a:ext>
            </a:extLst>
          </p:cNvPr>
          <p:cNvSpPr txBox="1"/>
          <p:nvPr/>
        </p:nvSpPr>
        <p:spPr>
          <a:xfrm>
            <a:off x="5841751" y="1791594"/>
            <a:ext cx="666156" cy="503506"/>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Creativity</a:t>
            </a:r>
          </a:p>
          <a:p>
            <a:pPr marL="0" indent="0">
              <a:buFont typeface="Arial" pitchFamily="34" charset="0"/>
              <a:buNone/>
            </a:pPr>
            <a:r>
              <a:rPr lang="en-US" sz="1400" dirty="0">
                <a:latin typeface="Vodafone Rg" pitchFamily="34" charset="0"/>
              </a:rPr>
              <a:t> subgroup </a:t>
            </a:r>
          </a:p>
        </p:txBody>
      </p:sp>
    </p:spTree>
    <p:extLst>
      <p:ext uri="{BB962C8B-B14F-4D97-AF65-F5344CB8AC3E}">
        <p14:creationId xmlns:p14="http://schemas.microsoft.com/office/powerpoint/2010/main" val="267552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32</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WordNet – Place class hypernyms </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dirty="0">
              <a:solidFill>
                <a:srgbClr val="000000"/>
              </a:solidFill>
              <a:latin typeface="-apple-system"/>
            </a:endParaRPr>
          </a:p>
        </p:txBody>
      </p:sp>
      <p:pic>
        <p:nvPicPr>
          <p:cNvPr id="13" name="Picture 12" descr="Chart, scatter chart&#10;&#10;Description automatically generated">
            <a:extLst>
              <a:ext uri="{FF2B5EF4-FFF2-40B4-BE49-F238E27FC236}">
                <a16:creationId xmlns:a16="http://schemas.microsoft.com/office/drawing/2014/main" id="{87C63DC4-F1F7-4109-BC0E-9E8C7DD5B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30" y="854668"/>
            <a:ext cx="8765265" cy="5729743"/>
          </a:xfrm>
          <a:prstGeom prst="rect">
            <a:avLst/>
          </a:prstGeom>
        </p:spPr>
      </p:pic>
      <p:sp>
        <p:nvSpPr>
          <p:cNvPr id="15" name="Oval 14">
            <a:extLst>
              <a:ext uri="{FF2B5EF4-FFF2-40B4-BE49-F238E27FC236}">
                <a16:creationId xmlns:a16="http://schemas.microsoft.com/office/drawing/2014/main" id="{7510F666-2E21-4868-B037-3EB49669FF47}"/>
              </a:ext>
            </a:extLst>
          </p:cNvPr>
          <p:cNvSpPr/>
          <p:nvPr/>
        </p:nvSpPr>
        <p:spPr>
          <a:xfrm>
            <a:off x="5494867" y="3245394"/>
            <a:ext cx="2272720" cy="1007634"/>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17" name="Straight Arrow Connector 16">
            <a:extLst>
              <a:ext uri="{FF2B5EF4-FFF2-40B4-BE49-F238E27FC236}">
                <a16:creationId xmlns:a16="http://schemas.microsoft.com/office/drawing/2014/main" id="{FC874627-C563-43DB-B1AD-342BC400BD8D}"/>
              </a:ext>
            </a:extLst>
          </p:cNvPr>
          <p:cNvCxnSpPr>
            <a:cxnSpLocks/>
          </p:cNvCxnSpPr>
          <p:nvPr/>
        </p:nvCxnSpPr>
        <p:spPr>
          <a:xfrm flipV="1">
            <a:off x="7420627" y="2386518"/>
            <a:ext cx="2487590" cy="100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6EE13-F0E6-4F9D-8E00-0A24DE215242}"/>
              </a:ext>
            </a:extLst>
          </p:cNvPr>
          <p:cNvSpPr txBox="1"/>
          <p:nvPr/>
        </p:nvSpPr>
        <p:spPr>
          <a:xfrm>
            <a:off x="9938747" y="2294388"/>
            <a:ext cx="1910061" cy="1247417"/>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Region / Location subgroup</a:t>
            </a:r>
          </a:p>
        </p:txBody>
      </p:sp>
      <p:sp>
        <p:nvSpPr>
          <p:cNvPr id="21" name="Oval 20">
            <a:extLst>
              <a:ext uri="{FF2B5EF4-FFF2-40B4-BE49-F238E27FC236}">
                <a16:creationId xmlns:a16="http://schemas.microsoft.com/office/drawing/2014/main" id="{EAE820AE-AB08-4A79-84A2-20DEFA1C4444}"/>
              </a:ext>
            </a:extLst>
          </p:cNvPr>
          <p:cNvSpPr/>
          <p:nvPr/>
        </p:nvSpPr>
        <p:spPr>
          <a:xfrm>
            <a:off x="2870200" y="4159793"/>
            <a:ext cx="1286933" cy="1220241"/>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22" name="Straight Arrow Connector 21">
            <a:extLst>
              <a:ext uri="{FF2B5EF4-FFF2-40B4-BE49-F238E27FC236}">
                <a16:creationId xmlns:a16="http://schemas.microsoft.com/office/drawing/2014/main" id="{A5AD3EE9-B88D-458A-ADF2-44A71A8AE83C}"/>
              </a:ext>
            </a:extLst>
          </p:cNvPr>
          <p:cNvCxnSpPr>
            <a:cxnSpLocks/>
          </p:cNvCxnSpPr>
          <p:nvPr/>
        </p:nvCxnSpPr>
        <p:spPr>
          <a:xfrm flipH="1" flipV="1">
            <a:off x="1888066" y="4141503"/>
            <a:ext cx="984374" cy="37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C9C09B5-0FFA-4FE1-959E-E4283E0E2841}"/>
              </a:ext>
            </a:extLst>
          </p:cNvPr>
          <p:cNvSpPr txBox="1"/>
          <p:nvPr/>
        </p:nvSpPr>
        <p:spPr>
          <a:xfrm>
            <a:off x="896146" y="3598092"/>
            <a:ext cx="1910061" cy="1247417"/>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Direction /Compass </a:t>
            </a:r>
          </a:p>
          <a:p>
            <a:pPr marL="0" indent="0">
              <a:buFont typeface="Arial" pitchFamily="34" charset="0"/>
              <a:buNone/>
            </a:pPr>
            <a:r>
              <a:rPr lang="en-US" sz="1400" dirty="0">
                <a:latin typeface="Vodafone Rg" pitchFamily="34" charset="0"/>
              </a:rPr>
              <a:t>Navigating subgroup</a:t>
            </a:r>
          </a:p>
        </p:txBody>
      </p:sp>
      <p:sp>
        <p:nvSpPr>
          <p:cNvPr id="18" name="Oval 17">
            <a:extLst>
              <a:ext uri="{FF2B5EF4-FFF2-40B4-BE49-F238E27FC236}">
                <a16:creationId xmlns:a16="http://schemas.microsoft.com/office/drawing/2014/main" id="{339CE522-B848-4B34-9E9B-35531C6A1CD0}"/>
              </a:ext>
            </a:extLst>
          </p:cNvPr>
          <p:cNvSpPr/>
          <p:nvPr/>
        </p:nvSpPr>
        <p:spPr>
          <a:xfrm>
            <a:off x="4670291" y="3623676"/>
            <a:ext cx="905494" cy="637805"/>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19" name="Straight Arrow Connector 18">
            <a:extLst>
              <a:ext uri="{FF2B5EF4-FFF2-40B4-BE49-F238E27FC236}">
                <a16:creationId xmlns:a16="http://schemas.microsoft.com/office/drawing/2014/main" id="{5BECD7DD-B788-42B8-B9A0-7DBFC3070141}"/>
              </a:ext>
            </a:extLst>
          </p:cNvPr>
          <p:cNvCxnSpPr>
            <a:cxnSpLocks/>
          </p:cNvCxnSpPr>
          <p:nvPr/>
        </p:nvCxnSpPr>
        <p:spPr>
          <a:xfrm flipV="1">
            <a:off x="5328213" y="2659534"/>
            <a:ext cx="760730" cy="96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CA660-EF6B-4941-B970-815DE1285318}"/>
              </a:ext>
            </a:extLst>
          </p:cNvPr>
          <p:cNvSpPr txBox="1"/>
          <p:nvPr/>
        </p:nvSpPr>
        <p:spPr>
          <a:xfrm>
            <a:off x="5324787" y="2398810"/>
            <a:ext cx="905494" cy="259342"/>
          </a:xfrm>
          <a:prstGeom prst="rect">
            <a:avLst/>
          </a:prstGeom>
        </p:spPr>
        <p:txBody>
          <a:bodyPr wrap="none" lIns="0" tIns="0" rIns="0" bIns="0" rtlCol="0">
            <a:noAutofit/>
          </a:bodyPr>
          <a:lstStyle/>
          <a:p>
            <a:pPr marL="0" indent="0">
              <a:buFont typeface="Arial" pitchFamily="34" charset="0"/>
              <a:buNone/>
            </a:pPr>
            <a:r>
              <a:rPr lang="en-US" sz="1400" dirty="0">
                <a:latin typeface="Vodafone Rg" pitchFamily="34" charset="0"/>
              </a:rPr>
              <a:t>Structure subgroup</a:t>
            </a:r>
          </a:p>
        </p:txBody>
      </p:sp>
      <p:sp>
        <p:nvSpPr>
          <p:cNvPr id="26" name="Oval 25">
            <a:extLst>
              <a:ext uri="{FF2B5EF4-FFF2-40B4-BE49-F238E27FC236}">
                <a16:creationId xmlns:a16="http://schemas.microsoft.com/office/drawing/2014/main" id="{A741CE60-EC2F-414E-B171-101FA1254577}"/>
              </a:ext>
            </a:extLst>
          </p:cNvPr>
          <p:cNvSpPr/>
          <p:nvPr/>
        </p:nvSpPr>
        <p:spPr>
          <a:xfrm>
            <a:off x="3598956" y="2404432"/>
            <a:ext cx="711966" cy="570543"/>
          </a:xfrm>
          <a:prstGeom prst="ellipse">
            <a:avLst/>
          </a:prstGeom>
          <a:noFill/>
          <a:ln w="25400" cap="flat" cmpd="sng" algn="ctr">
            <a:solidFill>
              <a:schemeClr val="tx1"/>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de-DE" sz="1000" kern="1200" dirty="0">
              <a:solidFill>
                <a:srgbClr val="34342B"/>
              </a:solidFill>
              <a:latin typeface="Vodafone Rg" pitchFamily="34" charset="0"/>
              <a:ea typeface="+mn-ea"/>
              <a:cs typeface="+mn-cs"/>
            </a:endParaRPr>
          </a:p>
        </p:txBody>
      </p:sp>
      <p:cxnSp>
        <p:nvCxnSpPr>
          <p:cNvPr id="27" name="Straight Arrow Connector 26">
            <a:extLst>
              <a:ext uri="{FF2B5EF4-FFF2-40B4-BE49-F238E27FC236}">
                <a16:creationId xmlns:a16="http://schemas.microsoft.com/office/drawing/2014/main" id="{C8E5EC33-92BB-444B-AF8C-AAAA133B2855}"/>
              </a:ext>
            </a:extLst>
          </p:cNvPr>
          <p:cNvCxnSpPr>
            <a:cxnSpLocks/>
          </p:cNvCxnSpPr>
          <p:nvPr/>
        </p:nvCxnSpPr>
        <p:spPr>
          <a:xfrm flipH="1" flipV="1">
            <a:off x="3511663" y="2473693"/>
            <a:ext cx="141337" cy="184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C212BF3-ED43-4129-9CF3-5CCFC8F76F6B}"/>
              </a:ext>
            </a:extLst>
          </p:cNvPr>
          <p:cNvSpPr txBox="1"/>
          <p:nvPr/>
        </p:nvSpPr>
        <p:spPr>
          <a:xfrm>
            <a:off x="3091558" y="2134287"/>
            <a:ext cx="1102317" cy="516443"/>
          </a:xfrm>
          <a:prstGeom prst="rect">
            <a:avLst/>
          </a:prstGeom>
        </p:spPr>
        <p:txBody>
          <a:bodyPr wrap="none" lIns="0" tIns="0" rIns="0" bIns="0" rtlCol="0">
            <a:noAutofit/>
          </a:bodyPr>
          <a:lstStyle/>
          <a:p>
            <a:pPr marL="0" indent="0">
              <a:buFont typeface="Arial" pitchFamily="34" charset="0"/>
              <a:buNone/>
            </a:pPr>
            <a:r>
              <a:rPr lang="en-US" sz="800" dirty="0">
                <a:latin typeface="Vodafone Rg" pitchFamily="34" charset="0"/>
              </a:rPr>
              <a:t>Bridge/river / canal / lake</a:t>
            </a:r>
          </a:p>
          <a:p>
            <a:pPr marL="0" indent="0">
              <a:buFont typeface="Arial" pitchFamily="34" charset="0"/>
              <a:buNone/>
            </a:pPr>
            <a:r>
              <a:rPr lang="en-US" sz="800" dirty="0">
                <a:latin typeface="Vodafone Rg" pitchFamily="34" charset="0"/>
              </a:rPr>
              <a:t>Natural places</a:t>
            </a:r>
          </a:p>
        </p:txBody>
      </p:sp>
    </p:spTree>
    <p:extLst>
      <p:ext uri="{BB962C8B-B14F-4D97-AF65-F5344CB8AC3E}">
        <p14:creationId xmlns:p14="http://schemas.microsoft.com/office/powerpoint/2010/main" val="183180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33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Outlook</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355074"/>
            <a:ext cx="10076506" cy="4648257"/>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After visualization of semantic analysis graph which shows the relationship of words to the order of hypernym hierarchy, it is obvious that some subgroup connections emerged within classes as it shown in the previous graphs.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Next, this information gathered from semantic analysis can be condensed and more compact descriptions can be made.</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de-DE" sz="2400" dirty="0"/>
              <a:t>Connections, </a:t>
            </a:r>
            <a:r>
              <a:rPr lang="de-DE" sz="2400" dirty="0" err="1"/>
              <a:t>similarities</a:t>
            </a:r>
            <a:r>
              <a:rPr lang="de-DE" sz="2400" dirty="0"/>
              <a:t> and </a:t>
            </a:r>
            <a:r>
              <a:rPr lang="de-DE" sz="2400" dirty="0" err="1"/>
              <a:t>distinctive</a:t>
            </a:r>
            <a:r>
              <a:rPr lang="de-DE" sz="2400" dirty="0"/>
              <a:t> </a:t>
            </a:r>
            <a:r>
              <a:rPr lang="de-DE" sz="2400" dirty="0" err="1"/>
              <a:t>dissimilarities</a:t>
            </a:r>
            <a:r>
              <a:rPr lang="de-DE" sz="2400" dirty="0"/>
              <a:t> </a:t>
            </a:r>
            <a:r>
              <a:rPr lang="de-DE" sz="2400" dirty="0" err="1"/>
              <a:t>between</a:t>
            </a:r>
            <a:r>
              <a:rPr lang="de-DE" sz="2400" dirty="0"/>
              <a:t> different </a:t>
            </a:r>
            <a:r>
              <a:rPr lang="de-DE" sz="2400" dirty="0" err="1"/>
              <a:t>classes</a:t>
            </a:r>
            <a:r>
              <a:rPr lang="de-DE" sz="2400" dirty="0"/>
              <a:t> </a:t>
            </a:r>
            <a:r>
              <a:rPr lang="de-DE" sz="2400" dirty="0" err="1"/>
              <a:t>can</a:t>
            </a:r>
            <a:r>
              <a:rPr lang="de-DE" sz="2400" dirty="0"/>
              <a:t> </a:t>
            </a:r>
            <a:r>
              <a:rPr lang="de-DE" sz="2400" dirty="0" err="1"/>
              <a:t>be</a:t>
            </a:r>
            <a:r>
              <a:rPr lang="de-DE" sz="2400" dirty="0"/>
              <a:t> </a:t>
            </a:r>
            <a:r>
              <a:rPr lang="de-DE" sz="2400" dirty="0" err="1"/>
              <a:t>analysed</a:t>
            </a:r>
            <a:r>
              <a:rPr lang="de-DE" sz="2400" dirty="0"/>
              <a:t> </a:t>
            </a:r>
            <a:r>
              <a:rPr lang="de-DE" sz="2400" dirty="0" err="1"/>
              <a:t>for</a:t>
            </a:r>
            <a:r>
              <a:rPr lang="de-DE" sz="2400" dirty="0"/>
              <a:t> </a:t>
            </a:r>
            <a:r>
              <a:rPr lang="de-DE" sz="2400" dirty="0" err="1"/>
              <a:t>better</a:t>
            </a:r>
            <a:r>
              <a:rPr lang="de-DE" sz="2400" dirty="0"/>
              <a:t> </a:t>
            </a:r>
            <a:r>
              <a:rPr lang="de-DE" sz="2400" dirty="0" err="1"/>
              <a:t>clustering</a:t>
            </a:r>
            <a:r>
              <a:rPr lang="de-DE" sz="2400" dirty="0"/>
              <a:t> and </a:t>
            </a:r>
            <a:r>
              <a:rPr lang="de-DE" sz="2400" dirty="0" err="1"/>
              <a:t>detection</a:t>
            </a:r>
            <a:r>
              <a:rPr lang="de-DE" sz="2400" dirty="0"/>
              <a:t> </a:t>
            </a:r>
            <a:r>
              <a:rPr lang="de-DE" sz="2400" dirty="0" err="1"/>
              <a:t>of</a:t>
            </a:r>
            <a:r>
              <a:rPr lang="de-DE" sz="2400" dirty="0"/>
              <a:t> </a:t>
            </a:r>
            <a:r>
              <a:rPr lang="de-DE" sz="2400" dirty="0" err="1"/>
              <a:t>emerging</a:t>
            </a:r>
            <a:r>
              <a:rPr lang="de-DE" sz="2400" dirty="0"/>
              <a:t> </a:t>
            </a:r>
            <a:r>
              <a:rPr lang="de-DE" sz="2400" dirty="0" err="1"/>
              <a:t>topics</a:t>
            </a:r>
            <a:r>
              <a:rPr lang="de-DE" sz="2400" dirty="0"/>
              <a:t>.</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de-DE" sz="2400" dirty="0"/>
          </a:p>
        </p:txBody>
      </p:sp>
    </p:spTree>
    <p:extLst>
      <p:ext uri="{BB962C8B-B14F-4D97-AF65-F5344CB8AC3E}">
        <p14:creationId xmlns:p14="http://schemas.microsoft.com/office/powerpoint/2010/main" val="125841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4</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Dataset</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Kaggle’s DBPEDIA textual dataset which was extracted from Wikipedia is used for analysis.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DBPEDIA dataset includes 3 taxonomic hierarchical categories with </a:t>
            </a:r>
            <a:r>
              <a:rPr kumimoji="0" lang="en-GB" sz="2400" b="0" i="0" u="none" strike="noStrike" kern="1200" cap="none" spc="0" normalizeH="0" baseline="0" noProof="0" dirty="0">
                <a:ln>
                  <a:noFill/>
                </a:ln>
                <a:solidFill>
                  <a:srgbClr val="000000"/>
                </a:solidFill>
                <a:effectLst/>
                <a:uLnTx/>
                <a:uFillTx/>
                <a:latin typeface="Vodafone Rg" pitchFamily="34" charset="0"/>
                <a:ea typeface="+mn-ea"/>
                <a:cs typeface="+mn-cs"/>
              </a:rPr>
              <a:t>9,70, 219 classes</a:t>
            </a:r>
            <a:r>
              <a:rPr lang="en-US" sz="2400" dirty="0">
                <a:solidFill>
                  <a:srgbClr val="000000"/>
                </a:solidFill>
              </a:rPr>
              <a:t> and text variable for </a:t>
            </a:r>
            <a:r>
              <a:rPr lang="de-DE" sz="2400" b="0" i="0" dirty="0">
                <a:effectLst/>
                <a:latin typeface="-apple-system"/>
              </a:rPr>
              <a:t>342,782 </a:t>
            </a:r>
            <a:r>
              <a:rPr lang="de-DE" sz="2400" dirty="0">
                <a:latin typeface="-apple-system"/>
              </a:rPr>
              <a:t>W</a:t>
            </a:r>
            <a:r>
              <a:rPr lang="de-DE" sz="2400" b="0" i="0" dirty="0">
                <a:effectLst/>
                <a:latin typeface="-apple-system"/>
              </a:rPr>
              <a:t>ikipedia </a:t>
            </a:r>
            <a:r>
              <a:rPr lang="de-DE" sz="2400" b="0" i="0" dirty="0" err="1">
                <a:effectLst/>
                <a:latin typeface="-apple-system"/>
              </a:rPr>
              <a:t>articles</a:t>
            </a:r>
            <a:r>
              <a:rPr lang="de-DE" sz="2400">
                <a:latin typeface="-apple-system"/>
              </a:rPr>
              <a:t>.</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GB" sz="2400">
              <a:solidFill>
                <a:srgbClr val="000000"/>
              </a:solidFill>
            </a:endParaRPr>
          </a:p>
        </p:txBody>
      </p:sp>
      <p:pic>
        <p:nvPicPr>
          <p:cNvPr id="8" name="Picture 7" descr="Graphical user interface, text, application, email&#10;&#10;Description automatically generated">
            <a:extLst>
              <a:ext uri="{FF2B5EF4-FFF2-40B4-BE49-F238E27FC236}">
                <a16:creationId xmlns:a16="http://schemas.microsoft.com/office/drawing/2014/main" id="{4FF92617-11E2-44D0-9A21-6956616A3E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277" y="2680276"/>
            <a:ext cx="8424367" cy="4061733"/>
          </a:xfrm>
          <a:prstGeom prst="rect">
            <a:avLst/>
          </a:prstGeom>
        </p:spPr>
      </p:pic>
    </p:spTree>
    <p:extLst>
      <p:ext uri="{BB962C8B-B14F-4D97-AF65-F5344CB8AC3E}">
        <p14:creationId xmlns:p14="http://schemas.microsoft.com/office/powerpoint/2010/main" val="286111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5</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a:solidFill>
                  <a:schemeClr val="accent1"/>
                </a:solidFill>
                <a:latin typeface="Vodafone Rg"/>
              </a:rPr>
              <a:t>Dataset</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a:solidFill>
                <a:srgbClr val="000000"/>
              </a:solidFill>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a:solidFill>
                  <a:srgbClr val="000000"/>
                </a:solidFill>
                <a:latin typeface="-apple-system"/>
              </a:rPr>
              <a:t>3 Category levels give an overview about the topics of the texts. Higher levels give more specific information about the text. </a:t>
            </a:r>
          </a:p>
          <a:p>
            <a:pPr marL="380990" indent="-380990">
              <a:buClr>
                <a:srgbClr val="E60000"/>
              </a:buClr>
              <a:defRPr/>
            </a:pPr>
            <a:r>
              <a:rPr lang="en-US" sz="2400">
                <a:solidFill>
                  <a:srgbClr val="000000"/>
                </a:solidFill>
                <a:latin typeface="-apple-system"/>
              </a:rPr>
              <a:t>Provided DBPEDIA is already separated into train, validation and test datasets with 240942, 36003, 60794 observations, respectively.</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a:solidFill>
                  <a:srgbClr val="000000"/>
                </a:solidFill>
                <a:latin typeface="-apple-system"/>
              </a:rPr>
              <a:t>As an initial steps, first category (level 1) is investigated more to see the bigger picture of the dataset.</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a:solidFill>
                  <a:srgbClr val="000000"/>
                </a:solidFill>
                <a:latin typeface="-apple-system"/>
              </a:rPr>
              <a:t>Level 1 has 9 classes with names Agent, Work, Place, </a:t>
            </a:r>
            <a:r>
              <a:rPr lang="en-US" sz="2400" err="1">
                <a:solidFill>
                  <a:srgbClr val="000000"/>
                </a:solidFill>
                <a:latin typeface="-apple-system"/>
              </a:rPr>
              <a:t>SportsSeasons</a:t>
            </a:r>
            <a:r>
              <a:rPr lang="en-US" sz="2400">
                <a:solidFill>
                  <a:srgbClr val="000000"/>
                </a:solidFill>
                <a:latin typeface="-apple-system"/>
              </a:rPr>
              <a:t>, Species, </a:t>
            </a:r>
            <a:r>
              <a:rPr lang="en-US" sz="2400" err="1">
                <a:solidFill>
                  <a:srgbClr val="000000"/>
                </a:solidFill>
                <a:latin typeface="-apple-system"/>
              </a:rPr>
              <a:t>TopicalConcept</a:t>
            </a:r>
            <a:r>
              <a:rPr lang="en-US" sz="2400">
                <a:solidFill>
                  <a:srgbClr val="000000"/>
                </a:solidFill>
                <a:latin typeface="-apple-system"/>
              </a:rPr>
              <a:t>, Event, </a:t>
            </a:r>
            <a:r>
              <a:rPr lang="en-US" sz="2400" err="1">
                <a:solidFill>
                  <a:srgbClr val="000000"/>
                </a:solidFill>
                <a:latin typeface="-apple-system"/>
              </a:rPr>
              <a:t>UnitOfWork</a:t>
            </a:r>
            <a:r>
              <a:rPr lang="en-US" sz="2400">
                <a:solidFill>
                  <a:srgbClr val="000000"/>
                </a:solidFill>
                <a:latin typeface="-apple-system"/>
              </a:rPr>
              <a:t> and Device </a:t>
            </a:r>
          </a:p>
          <a:p>
            <a:pPr marL="0" marR="0" lvl="0" indent="0" algn="l" defTabSz="914400" rtl="0" eaLnBrk="1" fontAlgn="auto" latinLnBrk="0" hangingPunct="1">
              <a:lnSpc>
                <a:spcPct val="100000"/>
              </a:lnSpc>
              <a:spcBef>
                <a:spcPts val="0"/>
              </a:spcBef>
              <a:spcAft>
                <a:spcPts val="600"/>
              </a:spcAft>
              <a:buClr>
                <a:srgbClr val="E60000"/>
              </a:buClr>
              <a:buSzTx/>
              <a:buNone/>
              <a:tabLst/>
              <a:defRPr/>
            </a:pPr>
            <a:endParaRPr lang="en-US" sz="2400">
              <a:solidFill>
                <a:srgbClr val="000000"/>
              </a:solidFill>
              <a:latin typeface="-apple-system"/>
            </a:endParaRPr>
          </a:p>
        </p:txBody>
      </p:sp>
    </p:spTree>
    <p:extLst>
      <p:ext uri="{BB962C8B-B14F-4D97-AF65-F5344CB8AC3E}">
        <p14:creationId xmlns:p14="http://schemas.microsoft.com/office/powerpoint/2010/main" val="190142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6</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4434" y="361112"/>
            <a:ext cx="9984912" cy="1315288"/>
          </a:xfrm>
        </p:spPr>
        <p:txBody>
          <a:bodyPr vert="horz" lIns="0" tIns="0" rIns="0" bIns="0" rtlCol="0" anchor="t" anchorCtr="0">
            <a:noAutofit/>
          </a:bodyPr>
          <a:lstStyle/>
          <a:p>
            <a:pPr algn="l"/>
            <a:r>
              <a:rPr lang="en-GB" sz="4400">
                <a:solidFill>
                  <a:schemeClr val="accent1"/>
                </a:solidFill>
                <a:latin typeface="Vodafone Rg"/>
              </a:rPr>
              <a:t>Dataset</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GB" sz="2400">
              <a:solidFill>
                <a:srgbClr val="000000"/>
              </a:solidFill>
            </a:endParaRPr>
          </a:p>
        </p:txBody>
      </p:sp>
      <p:sp>
        <p:nvSpPr>
          <p:cNvPr id="15" name="TextBox 14">
            <a:extLst>
              <a:ext uri="{FF2B5EF4-FFF2-40B4-BE49-F238E27FC236}">
                <a16:creationId xmlns:a16="http://schemas.microsoft.com/office/drawing/2014/main" id="{F20B17C1-FA0A-4D63-B761-51399A0435AF}"/>
              </a:ext>
            </a:extLst>
          </p:cNvPr>
          <p:cNvSpPr txBox="1"/>
          <p:nvPr/>
        </p:nvSpPr>
        <p:spPr>
          <a:xfrm>
            <a:off x="789272" y="1159447"/>
            <a:ext cx="9623159" cy="2354491"/>
          </a:xfrm>
          <a:prstGeom prst="rect">
            <a:avLst/>
          </a:prstGeom>
          <a:noFill/>
        </p:spPr>
        <p:txBody>
          <a:bodyPr wrap="square">
            <a:spAutoFit/>
          </a:body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a:solidFill>
                  <a:srgbClr val="000000"/>
                </a:solidFill>
              </a:rPr>
              <a:t>The number of texts in each labels for category 1 in training dataset is quite imbalanced and this issue may be a reason to have biased results on models.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a:solidFill>
                  <a:srgbClr val="000000"/>
                </a:solidFill>
              </a:rPr>
              <a:t> Agent class include 124,798 observations whereas Device only has 248 texts in training dataset.</a:t>
            </a:r>
            <a:endParaRPr lang="en-US">
              <a:solidFill>
                <a:srgbClr val="000000"/>
              </a:solidFill>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1800">
              <a:solidFill>
                <a:srgbClr val="000000"/>
              </a:solidFill>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1800">
              <a:solidFill>
                <a:srgbClr val="000000"/>
              </a:solidFill>
            </a:endParaRPr>
          </a:p>
        </p:txBody>
      </p:sp>
      <p:pic>
        <p:nvPicPr>
          <p:cNvPr id="19" name="Picture 18" descr="Chart, bar chart&#10;&#10;Description automatically generated">
            <a:extLst>
              <a:ext uri="{FF2B5EF4-FFF2-40B4-BE49-F238E27FC236}">
                <a16:creationId xmlns:a16="http://schemas.microsoft.com/office/drawing/2014/main" id="{5A061330-A57C-4F6D-8273-33A5630D52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45" y="3067662"/>
            <a:ext cx="9771834" cy="3878225"/>
          </a:xfrm>
          <a:prstGeom prst="rect">
            <a:avLst/>
          </a:prstGeom>
        </p:spPr>
      </p:pic>
    </p:spTree>
    <p:extLst>
      <p:ext uri="{BB962C8B-B14F-4D97-AF65-F5344CB8AC3E}">
        <p14:creationId xmlns:p14="http://schemas.microsoft.com/office/powerpoint/2010/main" val="68993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7</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a:solidFill>
                  <a:schemeClr val="accent1"/>
                </a:solidFill>
                <a:latin typeface="Vodafone Rg"/>
              </a:rPr>
              <a:t>Dataset</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a:solidFill>
                <a:srgbClr val="000000"/>
              </a:solidFill>
              <a:latin typeface="+mn-lt"/>
            </a:endParaRPr>
          </a:p>
        </p:txBody>
      </p:sp>
      <p:pic>
        <p:nvPicPr>
          <p:cNvPr id="11" name="Picture 10" descr="Chart, histogram&#10;&#10;Description automatically generated">
            <a:extLst>
              <a:ext uri="{FF2B5EF4-FFF2-40B4-BE49-F238E27FC236}">
                <a16:creationId xmlns:a16="http://schemas.microsoft.com/office/drawing/2014/main" id="{568F4D09-2B27-480B-A063-A9D0DD1485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4166" y="3736791"/>
            <a:ext cx="9317745" cy="2905433"/>
          </a:xfrm>
          <a:prstGeom prst="rect">
            <a:avLst/>
          </a:prstGeom>
        </p:spPr>
      </p:pic>
      <p:sp>
        <p:nvSpPr>
          <p:cNvPr id="17" name="TextBox 16">
            <a:extLst>
              <a:ext uri="{FF2B5EF4-FFF2-40B4-BE49-F238E27FC236}">
                <a16:creationId xmlns:a16="http://schemas.microsoft.com/office/drawing/2014/main" id="{086D1CD4-74DE-4B2B-AAF3-D75A50506E3A}"/>
              </a:ext>
            </a:extLst>
          </p:cNvPr>
          <p:cNvSpPr txBox="1"/>
          <p:nvPr/>
        </p:nvSpPr>
        <p:spPr>
          <a:xfrm>
            <a:off x="703384" y="1011967"/>
            <a:ext cx="9508003" cy="2754600"/>
          </a:xfrm>
          <a:prstGeom prst="rect">
            <a:avLst/>
          </a:prstGeom>
          <a:noFill/>
        </p:spPr>
        <p:txBody>
          <a:bodyPr wrap="square">
            <a:spAutoFit/>
          </a:body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Distribution of text lengths for each classes can be observed from text variable in the dataset. As it showed in the figure, text lengths for each labels are different.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rPr>
              <a:t>%95 of all texts lengths is 298 tokens which can be selected as fixed number in preprocessing part to handle this issue ( truncating longer sentences to 298 tokens and padding shorter sentences to the same value)</a:t>
            </a:r>
            <a:endParaRPr lang="en-US" sz="1800" b="0" i="0" u="none" strike="noStrike" baseline="0" dirty="0">
              <a:latin typeface="URWPalladioL-Roma"/>
            </a:endParaRPr>
          </a:p>
        </p:txBody>
      </p:sp>
    </p:spTree>
    <p:extLst>
      <p:ext uri="{BB962C8B-B14F-4D97-AF65-F5344CB8AC3E}">
        <p14:creationId xmlns:p14="http://schemas.microsoft.com/office/powerpoint/2010/main" val="383331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8</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4434" y="360421"/>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a:t>
            </a: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018756"/>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In order to detect connections between texts and extract various topics, BERTopic architecture is taken as a reference for modeling.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Data modelling architecture :</a:t>
            </a:r>
          </a:p>
          <a:p>
            <a:pPr marL="666750" lvl="1" indent="-457200">
              <a:spcAft>
                <a:spcPts val="600"/>
              </a:spcAft>
              <a:buClr>
                <a:srgbClr val="E60000"/>
              </a:buClr>
              <a:buFont typeface="+mj-lt"/>
              <a:buAutoNum type="arabicPeriod"/>
              <a:defRPr/>
            </a:pPr>
            <a:r>
              <a:rPr lang="en-US" sz="2000" dirty="0">
                <a:solidFill>
                  <a:srgbClr val="000000"/>
                </a:solidFill>
                <a:latin typeface="+mj-lt"/>
              </a:rPr>
              <a:t>Text embedding with Pre-trained sentence BERT model.</a:t>
            </a:r>
          </a:p>
          <a:p>
            <a:pPr marL="666750" lvl="1" indent="-457200">
              <a:spcAft>
                <a:spcPts val="600"/>
              </a:spcAft>
              <a:buClr>
                <a:srgbClr val="E60000"/>
              </a:buClr>
              <a:buFont typeface="+mj-lt"/>
              <a:buAutoNum type="arabicPeriod"/>
              <a:defRPr/>
            </a:pPr>
            <a:r>
              <a:rPr lang="en-US" sz="2000" dirty="0">
                <a:solidFill>
                  <a:srgbClr val="000000"/>
                </a:solidFill>
                <a:latin typeface="+mj-lt"/>
              </a:rPr>
              <a:t>In order to improve the embedding quality, supervised neural network model is used. 768-dimensional  vector text embeddings from previous step is taken as an input, “batch normalization” layer of  supervised model is taken as a new embedding layer for the next step.</a:t>
            </a:r>
          </a:p>
          <a:p>
            <a:pPr marL="666750" lvl="1" indent="-457200">
              <a:spcAft>
                <a:spcPts val="600"/>
              </a:spcAft>
              <a:buClr>
                <a:srgbClr val="E60000"/>
              </a:buClr>
              <a:buFont typeface="+mj-lt"/>
              <a:buAutoNum type="arabicPeriod"/>
              <a:defRPr/>
            </a:pPr>
            <a:r>
              <a:rPr lang="en-US" sz="2000" dirty="0">
                <a:solidFill>
                  <a:srgbClr val="000000"/>
                </a:solidFill>
                <a:latin typeface="+mj-lt"/>
              </a:rPr>
              <a:t>After supervised modelling, 28- dimensional vector layer of model is taken as a new input for clustering model. </a:t>
            </a:r>
          </a:p>
          <a:p>
            <a:pPr marL="666750" lvl="1" indent="-457200">
              <a:spcAft>
                <a:spcPts val="600"/>
              </a:spcAft>
              <a:buClr>
                <a:srgbClr val="E60000"/>
              </a:buClr>
              <a:buFont typeface="+mj-lt"/>
              <a:buAutoNum type="arabicPeriod"/>
              <a:defRPr/>
            </a:pPr>
            <a:r>
              <a:rPr lang="en-US" sz="2000" dirty="0">
                <a:solidFill>
                  <a:srgbClr val="000000"/>
                </a:solidFill>
                <a:latin typeface="+mj-lt"/>
              </a:rPr>
              <a:t>KMeans and HDBSCAN unsupervised methods are used for clustering model.</a:t>
            </a:r>
          </a:p>
          <a:p>
            <a:pPr marL="666750" lvl="1" indent="-457200">
              <a:spcAft>
                <a:spcPts val="600"/>
              </a:spcAft>
              <a:buClr>
                <a:srgbClr val="E60000"/>
              </a:buClr>
              <a:buFont typeface="+mj-lt"/>
              <a:buAutoNum type="arabicPeriod"/>
              <a:defRPr/>
            </a:pPr>
            <a:r>
              <a:rPr lang="en-US" sz="2000" dirty="0">
                <a:solidFill>
                  <a:srgbClr val="000000"/>
                </a:solidFill>
                <a:latin typeface="+mj-lt"/>
              </a:rPr>
              <a:t>PCA is implemented on 28- dimensional vector layer and decrease that vector to 2 dimensional embeddings for the purpose of make visualization of clustering performance.</a:t>
            </a:r>
          </a:p>
          <a:p>
            <a:pPr marL="590540" lvl="1" indent="-380990">
              <a:spcAft>
                <a:spcPts val="600"/>
              </a:spcAft>
              <a:buClr>
                <a:srgbClr val="E60000"/>
              </a:buClr>
              <a:buFont typeface="Arial" pitchFamily="34" charset="0"/>
              <a:buChar char="•"/>
              <a:defRPr/>
            </a:pPr>
            <a:endParaRPr lang="en-US" sz="2000" dirty="0">
              <a:solidFill>
                <a:srgbClr val="000000"/>
              </a:solidFill>
              <a:latin typeface="+mj-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p:txBody>
      </p:sp>
    </p:spTree>
    <p:extLst>
      <p:ext uri="{BB962C8B-B14F-4D97-AF65-F5344CB8AC3E}">
        <p14:creationId xmlns:p14="http://schemas.microsoft.com/office/powerpoint/2010/main" val="28392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16E945-B837-F844-B460-43E65BBF68F4}"/>
              </a:ext>
            </a:extLst>
          </p:cNvPr>
          <p:cNvSpPr>
            <a:spLocks noGrp="1"/>
          </p:cNvSpPr>
          <p:nvPr>
            <p:ph type="ftr" sz="quarter" idx="10"/>
          </p:nvPr>
        </p:nvSpPr>
        <p:spPr>
          <a:xfrm>
            <a:off x="337860" y="6282799"/>
            <a:ext cx="278384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rPr>
              <a:t>Insert Confidentiality Level in slide footer </a:t>
            </a:r>
          </a:p>
        </p:txBody>
      </p:sp>
      <p:sp>
        <p:nvSpPr>
          <p:cNvPr id="4" name="Slide Number Placeholder 3">
            <a:extLst>
              <a:ext uri="{FF2B5EF4-FFF2-40B4-BE49-F238E27FC236}">
                <a16:creationId xmlns:a16="http://schemas.microsoft.com/office/drawing/2014/main" id="{D6F7227D-3378-CD46-AB71-610FCE8C752C}"/>
              </a:ext>
            </a:extLst>
          </p:cNvPr>
          <p:cNvSpPr>
            <a:spLocks noGrp="1"/>
          </p:cNvSpPr>
          <p:nvPr>
            <p:ph type="sldNum" sz="quarter" idx="11"/>
          </p:nvPr>
        </p:nvSpPr>
        <p:spPr>
          <a:xfrm>
            <a:off x="5820394" y="6284182"/>
            <a:ext cx="551213" cy="318519"/>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9</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5" name="Date Placeholder 4">
            <a:extLst>
              <a:ext uri="{FF2B5EF4-FFF2-40B4-BE49-F238E27FC236}">
                <a16:creationId xmlns:a16="http://schemas.microsoft.com/office/drawing/2014/main" id="{700CE599-1A6D-FA4A-AEBB-E592222C2967}"/>
              </a:ext>
            </a:extLst>
          </p:cNvPr>
          <p:cNvSpPr>
            <a:spLocks noGrp="1"/>
          </p:cNvSpPr>
          <p:nvPr>
            <p:ph type="dt" sz="half" idx="12"/>
          </p:nvPr>
        </p:nvSpPr>
        <p:spPr>
          <a:xfrm>
            <a:off x="8183033" y="6282799"/>
            <a:ext cx="2844800" cy="318519"/>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4643493F-52CB-9741-89CF-BBF4E4260038}" type="datetime4">
              <a:rPr kumimoji="0" lang="en-GB" sz="1067" b="0" i="0" u="none" strike="noStrike" kern="1200" cap="none" spc="0" normalizeH="0" baseline="0" noProof="0">
                <a:ln>
                  <a:noFill/>
                </a:ln>
                <a:solidFill>
                  <a:srgbClr val="FFFFFF"/>
                </a:solidFill>
                <a:effectLst/>
                <a:uLnTx/>
                <a:uFillTx/>
                <a:latin typeface="Vodafone Lt" panose="020B0606040202020204" pitchFamily="34" charset="0"/>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3 March 2023</a:t>
            </a:fld>
            <a:endParaRPr kumimoji="0" lang="en-GB" sz="1067" b="0" i="0" u="none" strike="noStrike" kern="1200" cap="none" spc="0" normalizeH="0" baseline="0" noProof="0" dirty="0">
              <a:ln>
                <a:noFill/>
              </a:ln>
              <a:solidFill>
                <a:srgbClr val="FFFFFF"/>
              </a:solidFill>
              <a:effectLst/>
              <a:uLnTx/>
              <a:uFillTx/>
              <a:latin typeface="Vodafone Lt" panose="020B0606040202020204" pitchFamily="34" charset="0"/>
              <a:ea typeface="+mn-ea"/>
              <a:cs typeface="+mn-cs"/>
            </a:endParaRPr>
          </a:p>
        </p:txBody>
      </p:sp>
      <p:sp>
        <p:nvSpPr>
          <p:cNvPr id="6" name="Content Placeholder 14">
            <a:extLst>
              <a:ext uri="{FF2B5EF4-FFF2-40B4-BE49-F238E27FC236}">
                <a16:creationId xmlns:a16="http://schemas.microsoft.com/office/drawing/2014/main" id="{7109A187-B37C-4C60-885B-678A09CE4FA3}"/>
              </a:ext>
            </a:extLst>
          </p:cNvPr>
          <p:cNvSpPr txBox="1">
            <a:spLocks/>
          </p:cNvSpPr>
          <p:nvPr/>
        </p:nvSpPr>
        <p:spPr>
          <a:xfrm>
            <a:off x="334434" y="1477966"/>
            <a:ext cx="9577210" cy="4804833"/>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3" marR="0" lvl="0" indent="-138113"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Vodafone Rg"/>
              <a:ea typeface="+mn-ea"/>
              <a:cs typeface="+mn-cs"/>
            </a:endParaRPr>
          </a:p>
        </p:txBody>
      </p:sp>
      <p:sp>
        <p:nvSpPr>
          <p:cNvPr id="2" name="TextBox 1">
            <a:extLst>
              <a:ext uri="{FF2B5EF4-FFF2-40B4-BE49-F238E27FC236}">
                <a16:creationId xmlns:a16="http://schemas.microsoft.com/office/drawing/2014/main" id="{3FCC4E08-63D6-76BA-E490-D7B7ED0A7A4D}"/>
              </a:ext>
            </a:extLst>
          </p:cNvPr>
          <p:cNvSpPr txBox="1"/>
          <p:nvPr/>
        </p:nvSpPr>
        <p:spPr>
          <a:xfrm>
            <a:off x="805732" y="1516049"/>
            <a:ext cx="0" cy="0"/>
          </a:xfrm>
          <a:prstGeom prst="rect">
            <a:avLst/>
          </a:prstGeom>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Vodafone Rg" pitchFamily="34" charset="0"/>
              <a:ea typeface="+mn-ea"/>
              <a:cs typeface="+mn-cs"/>
            </a:endParaRPr>
          </a:p>
        </p:txBody>
      </p:sp>
      <p:sp>
        <p:nvSpPr>
          <p:cNvPr id="16" name="Title 1">
            <a:extLst>
              <a:ext uri="{FF2B5EF4-FFF2-40B4-BE49-F238E27FC236}">
                <a16:creationId xmlns:a16="http://schemas.microsoft.com/office/drawing/2014/main" id="{1F52DCAE-5B5B-0225-E1AD-9DC7CD00F813}"/>
              </a:ext>
            </a:extLst>
          </p:cNvPr>
          <p:cNvSpPr>
            <a:spLocks noGrp="1"/>
          </p:cNvSpPr>
          <p:nvPr>
            <p:ph type="ctrTitle"/>
          </p:nvPr>
        </p:nvSpPr>
        <p:spPr>
          <a:xfrm>
            <a:off x="335757" y="361112"/>
            <a:ext cx="9984912" cy="1315288"/>
          </a:xfrm>
        </p:spPr>
        <p:txBody>
          <a:bodyPr vert="horz" lIns="0" tIns="0" rIns="0" bIns="0" rtlCol="0" anchor="t" anchorCtr="0">
            <a:noAutofit/>
          </a:bodyPr>
          <a:lstStyle/>
          <a:p>
            <a:pPr algn="l"/>
            <a:r>
              <a:rPr lang="en-GB" sz="4400" dirty="0">
                <a:solidFill>
                  <a:schemeClr val="accent1"/>
                </a:solidFill>
                <a:latin typeface="Vodafone Rg"/>
              </a:rPr>
              <a:t>Data Modelling - </a:t>
            </a:r>
            <a:r>
              <a:rPr lang="en-US" sz="4400" dirty="0">
                <a:solidFill>
                  <a:schemeClr val="accent1"/>
                </a:solidFill>
                <a:latin typeface="Vodafone Rg"/>
              </a:rPr>
              <a:t>Text embedding with Pre-trained sentence BERT model</a:t>
            </a:r>
            <a:br>
              <a:rPr lang="en-US" sz="4400" dirty="0">
                <a:solidFill>
                  <a:schemeClr val="accent1"/>
                </a:solidFill>
                <a:latin typeface="Vodafone Rg"/>
              </a:rPr>
            </a:br>
            <a:endParaRPr lang="en-GB" sz="4400" dirty="0">
              <a:solidFill>
                <a:srgbClr val="FF0000"/>
              </a:solidFill>
              <a:latin typeface="Vodafone Rg"/>
            </a:endParaRPr>
          </a:p>
        </p:txBody>
      </p:sp>
      <p:pic>
        <p:nvPicPr>
          <p:cNvPr id="9" name="Picture 8">
            <a:extLst>
              <a:ext uri="{FF2B5EF4-FFF2-40B4-BE49-F238E27FC236}">
                <a16:creationId xmlns:a16="http://schemas.microsoft.com/office/drawing/2014/main" id="{2AADE9E1-25ED-0A85-2C8C-8F11432367C4}"/>
              </a:ext>
            </a:extLst>
          </p:cNvPr>
          <p:cNvPicPr>
            <a:picLocks noChangeAspect="1"/>
          </p:cNvPicPr>
          <p:nvPr/>
        </p:nvPicPr>
        <p:blipFill>
          <a:blip r:embed="rId3"/>
          <a:stretch>
            <a:fillRect/>
          </a:stretch>
        </p:blipFill>
        <p:spPr>
          <a:xfrm>
            <a:off x="11027833" y="5812466"/>
            <a:ext cx="1152464" cy="1045535"/>
          </a:xfrm>
          <a:prstGeom prst="rect">
            <a:avLst/>
          </a:prstGeom>
        </p:spPr>
      </p:pic>
      <p:sp>
        <p:nvSpPr>
          <p:cNvPr id="12" name="Content Placeholder 14">
            <a:extLst>
              <a:ext uri="{FF2B5EF4-FFF2-40B4-BE49-F238E27FC236}">
                <a16:creationId xmlns:a16="http://schemas.microsoft.com/office/drawing/2014/main" id="{75FD8905-4331-492B-C05C-7693D6FB9E34}"/>
              </a:ext>
            </a:extLst>
          </p:cNvPr>
          <p:cNvSpPr txBox="1">
            <a:spLocks/>
          </p:cNvSpPr>
          <p:nvPr/>
        </p:nvSpPr>
        <p:spPr>
          <a:xfrm>
            <a:off x="334434" y="1350657"/>
            <a:ext cx="10559344" cy="4984576"/>
          </a:xfrm>
          <a:prstGeom prst="rect">
            <a:avLst/>
          </a:prstGeom>
        </p:spPr>
        <p:txBody>
          <a:bodyPr lIns="121920" tIns="60960" rIns="121920" bIns="60960" anchor="t"/>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endParaRPr lang="en-US" sz="2400" dirty="0">
              <a:solidFill>
                <a:srgbClr val="000000"/>
              </a:solidFill>
              <a:latin typeface="+mj-lt"/>
            </a:endParaRP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Generating topic aware embeddings for texts is crucial for the modeling part for topic detection task. Texts have to be converted into vectors.</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de-DE" sz="2400" b="0" i="0" u="none" strike="noStrike" baseline="0" dirty="0">
                <a:latin typeface="+mj-lt"/>
              </a:rPr>
              <a:t>Sentence Transformers</a:t>
            </a:r>
            <a:r>
              <a:rPr lang="en-US" sz="2400" dirty="0">
                <a:solidFill>
                  <a:srgbClr val="000000"/>
                </a:solidFill>
                <a:latin typeface="+mj-lt"/>
              </a:rPr>
              <a:t> framework is used to compute text embeddings which is based on Transformer </a:t>
            </a:r>
            <a:r>
              <a:rPr lang="de-DE" sz="2400" b="0" i="0" u="none" strike="noStrike" baseline="0" dirty="0">
                <a:latin typeface="+mj-lt"/>
              </a:rPr>
              <a:t>network architecture</a:t>
            </a:r>
            <a:r>
              <a:rPr lang="en-US" sz="2400" dirty="0">
                <a:solidFill>
                  <a:srgbClr val="000000"/>
                </a:solidFill>
                <a:latin typeface="+mj-lt"/>
              </a:rPr>
              <a:t> </a:t>
            </a:r>
            <a:r>
              <a:rPr lang="de-DE" sz="2400" b="0" i="0" u="none" strike="noStrike" baseline="0" dirty="0">
                <a:latin typeface="+mj-lt"/>
              </a:rPr>
              <a:t>. </a:t>
            </a:r>
          </a:p>
          <a:p>
            <a:pPr marL="380990" marR="0" lvl="0" indent="-380990" algn="l" defTabSz="914400" rtl="0" eaLnBrk="1" fontAlgn="auto" latinLnBrk="0" hangingPunct="1">
              <a:lnSpc>
                <a:spcPct val="100000"/>
              </a:lnSpc>
              <a:spcBef>
                <a:spcPts val="0"/>
              </a:spcBef>
              <a:spcAft>
                <a:spcPts val="600"/>
              </a:spcAft>
              <a:buClr>
                <a:srgbClr val="E60000"/>
              </a:buClr>
              <a:buSzTx/>
              <a:buFont typeface="Arial" pitchFamily="34" charset="0"/>
              <a:buChar char="•"/>
              <a:tabLst/>
              <a:defRPr/>
            </a:pPr>
            <a:r>
              <a:rPr lang="en-US" sz="2400" dirty="0">
                <a:solidFill>
                  <a:srgbClr val="000000"/>
                </a:solidFill>
                <a:latin typeface="+mj-lt"/>
              </a:rPr>
              <a:t>Pre-trained sentence BERT model called “paraphrase-mpnet-base-v2” from Sentence Transformers framework is used for text encoding process. </a:t>
            </a:r>
          </a:p>
          <a:p>
            <a:pPr marL="380990" indent="-380990">
              <a:buClr>
                <a:srgbClr val="E60000"/>
              </a:buClr>
              <a:defRPr/>
            </a:pPr>
            <a:r>
              <a:rPr lang="en-US" sz="2400" dirty="0">
                <a:solidFill>
                  <a:srgbClr val="000000"/>
                </a:solidFill>
                <a:latin typeface="+mj-lt"/>
              </a:rPr>
              <a:t>This model provides a 768-dimensional vector for each text in the dataset.</a:t>
            </a:r>
          </a:p>
        </p:txBody>
      </p:sp>
    </p:spTree>
    <p:extLst>
      <p:ext uri="{BB962C8B-B14F-4D97-AF65-F5344CB8AC3E}">
        <p14:creationId xmlns:p14="http://schemas.microsoft.com/office/powerpoint/2010/main" val="358143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VF_PowerPoint_Template_2021_EXTENDED_NEO">
  <a:themeElements>
    <a:clrScheme name="Vodafone 2021">
      <a:dk1>
        <a:srgbClr val="000000"/>
      </a:dk1>
      <a:lt1>
        <a:srgbClr val="FFFFFF"/>
      </a:lt1>
      <a:dk2>
        <a:srgbClr val="5E2750"/>
      </a:dk2>
      <a:lt2>
        <a:srgbClr val="545759"/>
      </a:lt2>
      <a:accent1>
        <a:srgbClr val="E60000"/>
      </a:accent1>
      <a:accent2>
        <a:srgbClr val="A8B400"/>
      </a:accent2>
      <a:accent3>
        <a:srgbClr val="9C2AA0"/>
      </a:accent3>
      <a:accent4>
        <a:srgbClr val="EB9700"/>
      </a:accent4>
      <a:accent5>
        <a:srgbClr val="00B0CA"/>
      </a:accent5>
      <a:accent6>
        <a:srgbClr val="FECB00"/>
      </a:accent6>
      <a:hlink>
        <a:srgbClr val="E60000"/>
      </a:hlink>
      <a:folHlink>
        <a:srgbClr val="E60000"/>
      </a:folHlink>
    </a:clrScheme>
    <a:fontScheme name="Vodafone">
      <a:majorFont>
        <a:latin typeface="Vodafone Rg"/>
        <a:ea typeface=""/>
        <a:cs typeface=""/>
      </a:majorFont>
      <a:minorFont>
        <a:latin typeface="Vodafone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cmpd="sng" algn="ctr">
          <a:noFill/>
          <a:prstDash val="solid"/>
        </a:ln>
        <a:effectLst/>
      </a:spPr>
      <a:bodyPr spcFirstLastPara="0" vert="horz" wrap="square" lIns="6350" tIns="6350" rIns="6350" bIns="6350" numCol="1" spcCol="1270" rtlCol="0" anchor="ctr" anchorCtr="0">
        <a:noAutofit/>
      </a:bodyPr>
      <a:lstStyle>
        <a:defPPr algn="ctr" defTabSz="444500">
          <a:lnSpc>
            <a:spcPct val="90000"/>
          </a:lnSpc>
          <a:spcBef>
            <a:spcPct val="0"/>
          </a:spcBef>
          <a:spcAft>
            <a:spcPct val="35000"/>
          </a:spcAft>
          <a:defRPr sz="1000" kern="1200" dirty="0" smtClean="0">
            <a:solidFill>
              <a:srgbClr val="34342B"/>
            </a:solidFill>
            <a:latin typeface="Vodafone Rg" pitchFamily="34" charset="0"/>
            <a:ea typeface="+mn-ea"/>
            <a:cs typeface="+mn-cs"/>
          </a:defRPr>
        </a:defPPr>
      </a:lstStyle>
      <a:style>
        <a:lnRef idx="2">
          <a:scrgbClr r="0" g="0" b="0"/>
        </a:lnRef>
        <a:fillRef idx="1">
          <a:scrgbClr r="0" g="0" b="0"/>
        </a:fillRef>
        <a:effectRef idx="0">
          <a:scrgbClr r="0" g="0" b="0"/>
        </a:effectRef>
        <a:fontRef idx="minor">
          <a:schemeClr val="lt1"/>
        </a:fontRef>
      </a:style>
    </a:spDef>
    <a:txDef>
      <a:spPr/>
      <a:bodyPr wrap="square" lIns="0" tIns="0" rIns="0" bIns="0" rtlCol="0">
        <a:noAutofit/>
      </a:bodyPr>
      <a:lstStyle>
        <a:defPPr marL="0" indent="0">
          <a:buFont typeface="Arial" pitchFamily="34" charset="0"/>
          <a:buNone/>
          <a:defRPr dirty="0" smtClean="0">
            <a:latin typeface="Vodafone Rg" pitchFamily="34" charset="0"/>
          </a:defRPr>
        </a:defPPr>
      </a:lstStyle>
    </a:txDef>
  </a:objectDefaults>
  <a:extraClrSchemeLst/>
  <a:extLst>
    <a:ext uri="{05A4C25C-085E-4340-85A3-A5531E510DB2}">
      <thm15:themeFamily xmlns:thm15="http://schemas.microsoft.com/office/thememl/2012/main" name="Vodafone PowerPoint Template 2021 v4" id="{799661DA-7334-8D45-BCF3-1754C6DEE3EA}" vid="{EEAFE276-D718-2D41-9ECB-377B0FE571F1}"/>
    </a:ext>
  </a:extLst>
</a:theme>
</file>

<file path=ppt/theme/theme2.xml><?xml version="1.0" encoding="utf-8"?>
<a:theme xmlns:a="http://schemas.openxmlformats.org/drawingml/2006/main" name="VF_PowerPoint_Template_2021_EXTENDED_NEO">
  <a:themeElements>
    <a:clrScheme name="Vodafone 2021">
      <a:dk1>
        <a:srgbClr val="000000"/>
      </a:dk1>
      <a:lt1>
        <a:srgbClr val="FFFFFF"/>
      </a:lt1>
      <a:dk2>
        <a:srgbClr val="5E2750"/>
      </a:dk2>
      <a:lt2>
        <a:srgbClr val="545759"/>
      </a:lt2>
      <a:accent1>
        <a:srgbClr val="E60000"/>
      </a:accent1>
      <a:accent2>
        <a:srgbClr val="A8B400"/>
      </a:accent2>
      <a:accent3>
        <a:srgbClr val="9C2AA0"/>
      </a:accent3>
      <a:accent4>
        <a:srgbClr val="EB9700"/>
      </a:accent4>
      <a:accent5>
        <a:srgbClr val="00B0CA"/>
      </a:accent5>
      <a:accent6>
        <a:srgbClr val="FECB00"/>
      </a:accent6>
      <a:hlink>
        <a:srgbClr val="E60000"/>
      </a:hlink>
      <a:folHlink>
        <a:srgbClr val="E60000"/>
      </a:folHlink>
    </a:clrScheme>
    <a:fontScheme name="Vodafone">
      <a:majorFont>
        <a:latin typeface="Vodafone Rg"/>
        <a:ea typeface=""/>
        <a:cs typeface=""/>
      </a:majorFont>
      <a:minorFont>
        <a:latin typeface="Vodafone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cmpd="sng" algn="ctr">
          <a:noFill/>
          <a:prstDash val="solid"/>
        </a:ln>
        <a:effectLst/>
      </a:spPr>
      <a:bodyPr spcFirstLastPara="0" vert="horz" wrap="square" lIns="6350" tIns="6350" rIns="6350" bIns="6350" numCol="1" spcCol="1270" rtlCol="0" anchor="ctr" anchorCtr="0">
        <a:noAutofit/>
      </a:bodyPr>
      <a:lstStyle>
        <a:defPPr algn="ctr" defTabSz="444500">
          <a:lnSpc>
            <a:spcPct val="90000"/>
          </a:lnSpc>
          <a:spcBef>
            <a:spcPct val="0"/>
          </a:spcBef>
          <a:spcAft>
            <a:spcPct val="35000"/>
          </a:spcAft>
          <a:defRPr sz="1000" kern="1200" dirty="0" smtClean="0">
            <a:solidFill>
              <a:srgbClr val="34342B"/>
            </a:solidFill>
            <a:latin typeface="Vodafone Rg" pitchFamily="34" charset="0"/>
            <a:ea typeface="+mn-ea"/>
            <a:cs typeface="+mn-cs"/>
          </a:defRPr>
        </a:defPPr>
      </a:lstStyle>
      <a:style>
        <a:lnRef idx="2">
          <a:scrgbClr r="0" g="0" b="0"/>
        </a:lnRef>
        <a:fillRef idx="1">
          <a:scrgbClr r="0" g="0" b="0"/>
        </a:fillRef>
        <a:effectRef idx="0">
          <a:scrgbClr r="0" g="0" b="0"/>
        </a:effectRef>
        <a:fontRef idx="minor">
          <a:schemeClr val="lt1"/>
        </a:fontRef>
      </a:style>
    </a:spDef>
    <a:txDef>
      <a:spPr/>
      <a:bodyPr wrap="square" lIns="0" tIns="0" rIns="0" bIns="0" rtlCol="0">
        <a:noAutofit/>
      </a:bodyPr>
      <a:lstStyle>
        <a:defPPr marL="0" indent="0">
          <a:buFont typeface="Arial" pitchFamily="34" charset="0"/>
          <a:buNone/>
          <a:defRPr dirty="0" smtClean="0">
            <a:latin typeface="Vodafone Rg" pitchFamily="34" charset="0"/>
          </a:defRPr>
        </a:defPPr>
      </a:lstStyle>
    </a:txDef>
  </a:objectDefaults>
  <a:extraClrSchemeLst/>
  <a:extLst>
    <a:ext uri="{05A4C25C-085E-4340-85A3-A5531E510DB2}">
      <thm15:themeFamily xmlns:thm15="http://schemas.microsoft.com/office/thememl/2012/main" name="Vodafone PowerPoint Template 2021 v4" id="{799661DA-7334-8D45-BCF3-1754C6DEE3EA}" vid="{EEAFE276-D718-2D41-9ECB-377B0FE571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166AA35900B24ABF6943FFE4E9721D" ma:contentTypeVersion="12" ma:contentTypeDescription="Create a new document." ma:contentTypeScope="" ma:versionID="19e624e09f8486f01cfa1dbd6c145aa5">
  <xsd:schema xmlns:xsd="http://www.w3.org/2001/XMLSchema" xmlns:xs="http://www.w3.org/2001/XMLSchema" xmlns:p="http://schemas.microsoft.com/office/2006/metadata/properties" xmlns:ns3="8f26355a-5ba5-426e-af72-e64a2bf074e6" xmlns:ns4="f45983c6-ca52-46ba-80e8-86ed12db1577" targetNamespace="http://schemas.microsoft.com/office/2006/metadata/properties" ma:root="true" ma:fieldsID="4d166b2b561962f55ffad8687fb0f1c2" ns3:_="" ns4:_="">
    <xsd:import namespace="8f26355a-5ba5-426e-af72-e64a2bf074e6"/>
    <xsd:import namespace="f45983c6-ca52-46ba-80e8-86ed12db157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6355a-5ba5-426e-af72-e64a2bf074e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5983c6-ca52-46ba-80e8-86ed12db157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45983c6-ca52-46ba-80e8-86ed12db1577" xsi:nil="true"/>
  </documentManagement>
</p:properties>
</file>

<file path=customXml/itemProps1.xml><?xml version="1.0" encoding="utf-8"?>
<ds:datastoreItem xmlns:ds="http://schemas.openxmlformats.org/officeDocument/2006/customXml" ds:itemID="{D6FDEFE1-DC14-4079-8613-47A15F7C7F30}">
  <ds:schemaRefs>
    <ds:schemaRef ds:uri="http://schemas.microsoft.com/sharepoint/v3/contenttype/forms"/>
  </ds:schemaRefs>
</ds:datastoreItem>
</file>

<file path=customXml/itemProps2.xml><?xml version="1.0" encoding="utf-8"?>
<ds:datastoreItem xmlns:ds="http://schemas.openxmlformats.org/officeDocument/2006/customXml" ds:itemID="{20AB09D1-6D55-4FC7-8204-D0528F39C5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26355a-5ba5-426e-af72-e64a2bf074e6"/>
    <ds:schemaRef ds:uri="f45983c6-ca52-46ba-80e8-86ed12db15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28EE19-2DC1-4CB4-8F28-9A4FA7617337}">
  <ds:schemaRefs>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 ds:uri="http://schemas.microsoft.com/office/2006/metadata/properties"/>
    <ds:schemaRef ds:uri="f45983c6-ca52-46ba-80e8-86ed12db1577"/>
    <ds:schemaRef ds:uri="8f26355a-5ba5-426e-af72-e64a2bf074e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22</TotalTime>
  <Words>2705</Words>
  <Application>Microsoft Macintosh PowerPoint</Application>
  <PresentationFormat>Widescreen</PresentationFormat>
  <Paragraphs>332</Paragraphs>
  <Slides>33</Slides>
  <Notes>33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2" baseType="lpstr">
      <vt:lpstr>-apple-system</vt:lpstr>
      <vt:lpstr>Arial</vt:lpstr>
      <vt:lpstr>Calibri</vt:lpstr>
      <vt:lpstr>URWPalladioL-Roma</vt:lpstr>
      <vt:lpstr>Vodafone Lt</vt:lpstr>
      <vt:lpstr>Vodafone Rg</vt:lpstr>
      <vt:lpstr>VF_PowerPoint_Template_2021_EXTENDED_NEO</vt:lpstr>
      <vt:lpstr>VF_PowerPoint_Template_2021_EXTENDED_NEO</vt:lpstr>
      <vt:lpstr>think-cell Folie</vt:lpstr>
      <vt:lpstr>Topic detection and Semantic analysis</vt:lpstr>
      <vt:lpstr>Topic detection and semantic analysis </vt:lpstr>
      <vt:lpstr>Overview</vt:lpstr>
      <vt:lpstr>Dataset</vt:lpstr>
      <vt:lpstr>Dataset</vt:lpstr>
      <vt:lpstr>Dataset</vt:lpstr>
      <vt:lpstr>Dataset</vt:lpstr>
      <vt:lpstr>Data Modelling</vt:lpstr>
      <vt:lpstr>Data Modelling - Text embedding with Pre-trained sentence BERT model </vt:lpstr>
      <vt:lpstr>Data Modelling - Text embedding with Pre-trained sentence BERT model </vt:lpstr>
      <vt:lpstr>Data Modelling – BERT </vt:lpstr>
      <vt:lpstr>Data Modelling - Text embedding with Pre-trained sentence BERT model.</vt:lpstr>
      <vt:lpstr>Data Modelling - Supervised neural network model to improve embeddings</vt:lpstr>
      <vt:lpstr>Data Modelling – Clustering Algorithms</vt:lpstr>
      <vt:lpstr>Data Modelling – Clustering Algorithms</vt:lpstr>
      <vt:lpstr>Data Modelling – KMeans</vt:lpstr>
      <vt:lpstr>Data Modelling – HDBSCAN</vt:lpstr>
      <vt:lpstr>Data Modeling – KMeans – Category II</vt:lpstr>
      <vt:lpstr>Data Modelling for Category II</vt:lpstr>
      <vt:lpstr>Adding new dataset into model</vt:lpstr>
      <vt:lpstr>Adding new dataset into model</vt:lpstr>
      <vt:lpstr>Adding new dataset into model</vt:lpstr>
      <vt:lpstr>Adding new dataset into model</vt:lpstr>
      <vt:lpstr>WordNet </vt:lpstr>
      <vt:lpstr>WordNet - Preprocessing </vt:lpstr>
      <vt:lpstr>WordNet - Hypernyms </vt:lpstr>
      <vt:lpstr>WordNet – Hypernyms</vt:lpstr>
      <vt:lpstr>WordNet - Hypernyms – Path similarity</vt:lpstr>
      <vt:lpstr>WordNet – Hypernyms Graphs </vt:lpstr>
      <vt:lpstr>WordNet – Agent class hypernyms </vt:lpstr>
      <vt:lpstr>WordNet – Event class hypernyms </vt:lpstr>
      <vt:lpstr>WordNet – Place class hypernyms </vt:lpstr>
      <vt:lpstr>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dc:title>
  <dc:creator>Alp Yalcin, Vodafone</dc:creator>
  <cp:lastModifiedBy>Alp Yalcin</cp:lastModifiedBy>
  <cp:revision>3</cp:revision>
  <dcterms:created xsi:type="dcterms:W3CDTF">2023-02-19T13:18:19Z</dcterms:created>
  <dcterms:modified xsi:type="dcterms:W3CDTF">2023-03-03T08:28:36Z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2023-02-19T13:18:20Z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65d7892e-a8c1-403e-beef-30baf5cb90ad</vt:lpwstr>
  </property>
  <property fmtid="{D5CDD505-2E9C-101B-9397-08002B2CF9AE}" pid="8" name="MSIP_Label_0359f705-2ba0-454b-9cfc-6ce5bcaac040_ContentBits">
    <vt:lpwstr>2</vt:lpwstr>
  </property>
  <property fmtid="{D5CDD505-2E9C-101B-9397-08002B2CF9AE}" pid="9" name="ContentTypeId">
    <vt:lpwstr>0x01010011166AA35900B24ABF6943FFE4E9721D</vt:lpwstr>
  </property>
</Properties>
</file>