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DM Sans" charset="1" panose="00000000000000000000"/>
      <p:regular r:id="rId27"/>
    </p:embeddedFont>
    <p:embeddedFont>
      <p:font typeface="Open Sauce Heavy" charset="1" panose="00000A00000000000000"/>
      <p:regular r:id="rId28"/>
    </p:embeddedFont>
    <p:embeddedFont>
      <p:font typeface="Open Sauce Bold" charset="1" panose="00000800000000000000"/>
      <p:regular r:id="rId29"/>
    </p:embeddedFont>
    <p:embeddedFont>
      <p:font typeface="DM Sans Bold" charset="1" panose="00000000000000000000"/>
      <p:regular r:id="rId30"/>
    </p:embeddedFont>
    <p:embeddedFont>
      <p:font typeface="Arimo" charset="1" panose="020B0604020202020204"/>
      <p:regular r:id="rId31"/>
    </p:embeddedFont>
    <p:embeddedFont>
      <p:font typeface="Open Sauce" charset="1" panose="000005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2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2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2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29.png" Type="http://schemas.openxmlformats.org/officeDocument/2006/relationships/image"/><Relationship Id="rId5" Target="../media/image3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https://github.com/alrahmads/Probit-Unemployment-Jatim" TargetMode="External" Type="http://schemas.openxmlformats.org/officeDocument/2006/relationships/hyperlink"/></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jpeg" Type="http://schemas.openxmlformats.org/officeDocument/2006/relationships/image"/><Relationship Id="rId3"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 Id="rId7"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630" t="0" r="-10369" b="0"/>
            </a:stretch>
          </a:blipFill>
        </p:spPr>
      </p:sp>
      <p:grpSp>
        <p:nvGrpSpPr>
          <p:cNvPr name="Group 3" id="3"/>
          <p:cNvGrpSpPr/>
          <p:nvPr/>
        </p:nvGrpSpPr>
        <p:grpSpPr>
          <a:xfrm rot="0">
            <a:off x="1028700" y="8425986"/>
            <a:ext cx="832314" cy="83231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CB2C"/>
            </a:solidFill>
          </p:spPr>
        </p:sp>
        <p:sp>
          <p:nvSpPr>
            <p:cNvPr name="TextBox 5" id="5"/>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271651" y="8624173"/>
            <a:ext cx="346413" cy="433016"/>
          </a:xfrm>
          <a:custGeom>
            <a:avLst/>
            <a:gdLst/>
            <a:ahLst/>
            <a:cxnLst/>
            <a:rect r="r" b="b" t="t" l="l"/>
            <a:pathLst>
              <a:path h="433016" w="346413">
                <a:moveTo>
                  <a:pt x="0" y="0"/>
                </a:moveTo>
                <a:lnTo>
                  <a:pt x="346412" y="0"/>
                </a:lnTo>
                <a:lnTo>
                  <a:pt x="346412" y="433016"/>
                </a:lnTo>
                <a:lnTo>
                  <a:pt x="0" y="4330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13990325" y="981075"/>
            <a:ext cx="3547099" cy="405765"/>
          </a:xfrm>
          <a:prstGeom prst="rect">
            <a:avLst/>
          </a:prstGeom>
        </p:spPr>
        <p:txBody>
          <a:bodyPr anchor="t" rtlCol="false" tIns="0" lIns="0" bIns="0" rIns="0">
            <a:spAutoFit/>
          </a:bodyPr>
          <a:lstStyle/>
          <a:p>
            <a:pPr algn="r">
              <a:lnSpc>
                <a:spcPts val="3359"/>
              </a:lnSpc>
            </a:pPr>
            <a:r>
              <a:rPr lang="en-US" sz="2399">
                <a:solidFill>
                  <a:srgbClr val="000000"/>
                </a:solidFill>
                <a:latin typeface="DM Sans"/>
                <a:ea typeface="DM Sans"/>
                <a:cs typeface="DM Sans"/>
                <a:sym typeface="DM Sans"/>
              </a:rPr>
              <a:t>Ekonometrika Terapan</a:t>
            </a:r>
          </a:p>
        </p:txBody>
      </p:sp>
      <p:sp>
        <p:nvSpPr>
          <p:cNvPr name="TextBox 8" id="8"/>
          <p:cNvSpPr txBox="true"/>
          <p:nvPr/>
        </p:nvSpPr>
        <p:spPr>
          <a:xfrm rot="0">
            <a:off x="1028700" y="3364031"/>
            <a:ext cx="15447407" cy="2295525"/>
          </a:xfrm>
          <a:prstGeom prst="rect">
            <a:avLst/>
          </a:prstGeom>
        </p:spPr>
        <p:txBody>
          <a:bodyPr anchor="t" rtlCol="false" tIns="0" lIns="0" bIns="0" rIns="0">
            <a:spAutoFit/>
          </a:bodyPr>
          <a:lstStyle/>
          <a:p>
            <a:pPr algn="l">
              <a:lnSpc>
                <a:spcPts val="6000"/>
              </a:lnSpc>
            </a:pPr>
            <a:r>
              <a:rPr lang="en-US" sz="5000" b="true">
                <a:solidFill>
                  <a:srgbClr val="2657C1"/>
                </a:solidFill>
                <a:latin typeface="Open Sauce Heavy"/>
                <a:ea typeface="Open Sauce Heavy"/>
                <a:cs typeface="Open Sauce Heavy"/>
                <a:sym typeface="Open Sauce Heavy"/>
              </a:rPr>
              <a:t>Analisis Faktor yang Memengaruhi Tingkat Pengangguran Terbuka di Jawa Timur Tahun 2023 dengan Regresi Probit</a:t>
            </a:r>
          </a:p>
        </p:txBody>
      </p:sp>
      <p:sp>
        <p:nvSpPr>
          <p:cNvPr name="TextBox 9" id="9"/>
          <p:cNvSpPr txBox="true"/>
          <p:nvPr/>
        </p:nvSpPr>
        <p:spPr>
          <a:xfrm rot="0">
            <a:off x="1028700" y="6205863"/>
            <a:ext cx="8730528" cy="431800"/>
          </a:xfrm>
          <a:prstGeom prst="rect">
            <a:avLst/>
          </a:prstGeom>
        </p:spPr>
        <p:txBody>
          <a:bodyPr anchor="t" rtlCol="false" tIns="0" lIns="0" bIns="0" rIns="0">
            <a:spAutoFit/>
          </a:bodyPr>
          <a:lstStyle/>
          <a:p>
            <a:pPr algn="l">
              <a:lnSpc>
                <a:spcPts val="3500"/>
              </a:lnSpc>
            </a:pPr>
            <a:r>
              <a:rPr lang="en-US" sz="2500">
                <a:solidFill>
                  <a:srgbClr val="000000"/>
                </a:solidFill>
                <a:latin typeface="DM Sans"/>
                <a:ea typeface="DM Sans"/>
                <a:cs typeface="DM Sans"/>
                <a:sym typeface="DM Sans"/>
              </a:rPr>
              <a:t>Dosen Pengampu: Ronny Susetyoko S.Si., M.Si</a:t>
            </a:r>
          </a:p>
        </p:txBody>
      </p:sp>
      <p:sp>
        <p:nvSpPr>
          <p:cNvPr name="TextBox 10" id="10"/>
          <p:cNvSpPr txBox="true"/>
          <p:nvPr/>
        </p:nvSpPr>
        <p:spPr>
          <a:xfrm rot="0">
            <a:off x="2165467" y="8406936"/>
            <a:ext cx="4756684" cy="353060"/>
          </a:xfrm>
          <a:prstGeom prst="rect">
            <a:avLst/>
          </a:prstGeom>
        </p:spPr>
        <p:txBody>
          <a:bodyPr anchor="t" rtlCol="false" tIns="0" lIns="0" bIns="0" rIns="0">
            <a:spAutoFit/>
          </a:bodyPr>
          <a:lstStyle/>
          <a:p>
            <a:pPr algn="l" marL="0" indent="0" lvl="0">
              <a:lnSpc>
                <a:spcPts val="2859"/>
              </a:lnSpc>
              <a:spcBef>
                <a:spcPct val="0"/>
              </a:spcBef>
            </a:pPr>
            <a:r>
              <a:rPr lang="en-US" b="true" sz="2199">
                <a:solidFill>
                  <a:srgbClr val="2657C1"/>
                </a:solidFill>
                <a:latin typeface="Open Sauce Bold"/>
                <a:ea typeface="Open Sauce Bold"/>
                <a:cs typeface="Open Sauce Bold"/>
                <a:sym typeface="Open Sauce Bold"/>
              </a:rPr>
              <a:t>Disusun Oleh:</a:t>
            </a:r>
          </a:p>
        </p:txBody>
      </p:sp>
      <p:sp>
        <p:nvSpPr>
          <p:cNvPr name="TextBox 11" id="11"/>
          <p:cNvSpPr txBox="true"/>
          <p:nvPr/>
        </p:nvSpPr>
        <p:spPr>
          <a:xfrm rot="0">
            <a:off x="2165467" y="8844553"/>
            <a:ext cx="5634576" cy="361315"/>
          </a:xfrm>
          <a:prstGeom prst="rect">
            <a:avLst/>
          </a:prstGeom>
        </p:spPr>
        <p:txBody>
          <a:bodyPr anchor="t" rtlCol="false" tIns="0" lIns="0" bIns="0" rIns="0">
            <a:spAutoFit/>
          </a:bodyPr>
          <a:lstStyle/>
          <a:p>
            <a:pPr algn="l" marL="0" indent="0" lvl="0">
              <a:lnSpc>
                <a:spcPts val="2989"/>
              </a:lnSpc>
              <a:spcBef>
                <a:spcPct val="0"/>
              </a:spcBef>
            </a:pPr>
            <a:r>
              <a:rPr lang="en-US" sz="2299">
                <a:solidFill>
                  <a:srgbClr val="000000"/>
                </a:solidFill>
                <a:latin typeface="DM Sans"/>
                <a:ea typeface="DM Sans"/>
                <a:cs typeface="DM Sans"/>
                <a:sym typeface="DM Sans"/>
              </a:rPr>
              <a:t>Al Rahma Dinda Salsabila (3323600038)</a:t>
            </a:r>
          </a:p>
        </p:txBody>
      </p:sp>
      <p:sp>
        <p:nvSpPr>
          <p:cNvPr name="TextBox 12" id="12"/>
          <p:cNvSpPr txBox="true"/>
          <p:nvPr/>
        </p:nvSpPr>
        <p:spPr>
          <a:xfrm rot="0">
            <a:off x="14360923" y="9210675"/>
            <a:ext cx="3176501" cy="365761"/>
          </a:xfrm>
          <a:prstGeom prst="rect">
            <a:avLst/>
          </a:prstGeom>
        </p:spPr>
        <p:txBody>
          <a:bodyPr anchor="t" rtlCol="false" tIns="0" lIns="0" bIns="0" rIns="0">
            <a:spAutoFit/>
          </a:bodyPr>
          <a:lstStyle/>
          <a:p>
            <a:pPr algn="r">
              <a:lnSpc>
                <a:spcPts val="2939"/>
              </a:lnSpc>
              <a:spcBef>
                <a:spcPct val="0"/>
              </a:spcBef>
            </a:pPr>
            <a:r>
              <a:rPr lang="en-US" sz="2099">
                <a:solidFill>
                  <a:srgbClr val="2657C1"/>
                </a:solidFill>
                <a:latin typeface="DM Sans"/>
                <a:ea typeface="DM Sans"/>
                <a:cs typeface="DM Sans"/>
                <a:sym typeface="DM Sans"/>
              </a:rPr>
              <a:t>D4 Sains Data Terapan</a:t>
            </a:r>
          </a:p>
        </p:txBody>
      </p:sp>
      <p:sp>
        <p:nvSpPr>
          <p:cNvPr name="Freeform 13" id="13"/>
          <p:cNvSpPr/>
          <p:nvPr/>
        </p:nvSpPr>
        <p:spPr>
          <a:xfrm flipH="false" flipV="false" rot="0">
            <a:off x="1028700" y="973837"/>
            <a:ext cx="621338" cy="611396"/>
          </a:xfrm>
          <a:custGeom>
            <a:avLst/>
            <a:gdLst/>
            <a:ahLst/>
            <a:cxnLst/>
            <a:rect r="r" b="b" t="t" l="l"/>
            <a:pathLst>
              <a:path h="611396" w="621338">
                <a:moveTo>
                  <a:pt x="0" y="0"/>
                </a:moveTo>
                <a:lnTo>
                  <a:pt x="621338" y="0"/>
                </a:lnTo>
                <a:lnTo>
                  <a:pt x="621338" y="611396"/>
                </a:lnTo>
                <a:lnTo>
                  <a:pt x="0" y="611396"/>
                </a:lnTo>
                <a:lnTo>
                  <a:pt x="0" y="0"/>
                </a:lnTo>
                <a:close/>
              </a:path>
            </a:pathLst>
          </a:custGeom>
          <a:blipFill>
            <a:blip r:embed="rId5"/>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630" t="0" r="-10369" b="0"/>
            </a:stretch>
          </a:blipFill>
        </p:spPr>
      </p:sp>
      <p:sp>
        <p:nvSpPr>
          <p:cNvPr name="AutoShape 3" id="3"/>
          <p:cNvSpPr/>
          <p:nvPr/>
        </p:nvSpPr>
        <p:spPr>
          <a:xfrm>
            <a:off x="4348229" y="3674329"/>
            <a:ext cx="9591542" cy="0"/>
          </a:xfrm>
          <a:prstGeom prst="line">
            <a:avLst/>
          </a:prstGeom>
          <a:ln cap="flat" w="9525">
            <a:solidFill>
              <a:srgbClr val="F8CB2C"/>
            </a:solidFill>
            <a:prstDash val="solid"/>
            <a:headEnd type="none" len="sm" w="sm"/>
            <a:tailEnd type="none" len="sm" w="sm"/>
          </a:ln>
        </p:spPr>
      </p:sp>
      <p:sp>
        <p:nvSpPr>
          <p:cNvPr name="Freeform 4" id="4"/>
          <p:cNvSpPr/>
          <p:nvPr/>
        </p:nvSpPr>
        <p:spPr>
          <a:xfrm flipH="false" flipV="false" rot="0">
            <a:off x="1028700" y="973837"/>
            <a:ext cx="621338" cy="611396"/>
          </a:xfrm>
          <a:custGeom>
            <a:avLst/>
            <a:gdLst/>
            <a:ahLst/>
            <a:cxnLst/>
            <a:rect r="r" b="b" t="t" l="l"/>
            <a:pathLst>
              <a:path h="611396" w="621338">
                <a:moveTo>
                  <a:pt x="0" y="0"/>
                </a:moveTo>
                <a:lnTo>
                  <a:pt x="621338" y="0"/>
                </a:lnTo>
                <a:lnTo>
                  <a:pt x="621338" y="611396"/>
                </a:lnTo>
                <a:lnTo>
                  <a:pt x="0" y="611396"/>
                </a:lnTo>
                <a:lnTo>
                  <a:pt x="0" y="0"/>
                </a:lnTo>
                <a:close/>
              </a:path>
            </a:pathLst>
          </a:custGeom>
          <a:blipFill>
            <a:blip r:embed="rId3"/>
            <a:stretch>
              <a:fillRect l="0" t="0" r="0" b="0"/>
            </a:stretch>
          </a:blipFill>
        </p:spPr>
      </p:sp>
      <p:grpSp>
        <p:nvGrpSpPr>
          <p:cNvPr name="Group 5" id="5"/>
          <p:cNvGrpSpPr/>
          <p:nvPr/>
        </p:nvGrpSpPr>
        <p:grpSpPr>
          <a:xfrm rot="0">
            <a:off x="-677312" y="9951589"/>
            <a:ext cx="23663956" cy="1950441"/>
            <a:chOff x="0" y="0"/>
            <a:chExt cx="6232482" cy="513696"/>
          </a:xfrm>
        </p:grpSpPr>
        <p:sp>
          <p:nvSpPr>
            <p:cNvPr name="Freeform 6" id="6"/>
            <p:cNvSpPr/>
            <p:nvPr/>
          </p:nvSpPr>
          <p:spPr>
            <a:xfrm flipH="false" flipV="false" rot="0">
              <a:off x="0" y="0"/>
              <a:ext cx="6232482" cy="513696"/>
            </a:xfrm>
            <a:custGeom>
              <a:avLst/>
              <a:gdLst/>
              <a:ahLst/>
              <a:cxnLst/>
              <a:rect r="r" b="b" t="t" l="l"/>
              <a:pathLst>
                <a:path h="513696" w="6232482">
                  <a:moveTo>
                    <a:pt x="0" y="0"/>
                  </a:moveTo>
                  <a:lnTo>
                    <a:pt x="6232482" y="0"/>
                  </a:lnTo>
                  <a:lnTo>
                    <a:pt x="6232482" y="513696"/>
                  </a:lnTo>
                  <a:lnTo>
                    <a:pt x="0" y="513696"/>
                  </a:lnTo>
                  <a:close/>
                </a:path>
              </a:pathLst>
            </a:custGeom>
            <a:solidFill>
              <a:srgbClr val="2254C5"/>
            </a:solidFill>
          </p:spPr>
        </p:sp>
        <p:sp>
          <p:nvSpPr>
            <p:cNvPr name="TextBox 7" id="7"/>
            <p:cNvSpPr txBox="true"/>
            <p:nvPr/>
          </p:nvSpPr>
          <p:spPr>
            <a:xfrm>
              <a:off x="0" y="-38100"/>
              <a:ext cx="6232482" cy="551796"/>
            </a:xfrm>
            <a:prstGeom prst="rect">
              <a:avLst/>
            </a:prstGeom>
          </p:spPr>
          <p:txBody>
            <a:bodyPr anchor="ctr" rtlCol="false" tIns="50800" lIns="50800" bIns="50800" rIns="50800"/>
            <a:lstStyle/>
            <a:p>
              <a:pPr algn="ctr">
                <a:lnSpc>
                  <a:spcPts val="3079"/>
                </a:lnSpc>
              </a:pPr>
            </a:p>
          </p:txBody>
        </p:sp>
      </p:grpSp>
      <p:sp>
        <p:nvSpPr>
          <p:cNvPr name="Freeform 8" id="8"/>
          <p:cNvSpPr/>
          <p:nvPr/>
        </p:nvSpPr>
        <p:spPr>
          <a:xfrm flipH="false" flipV="false" rot="0">
            <a:off x="5371735" y="4726842"/>
            <a:ext cx="7544529" cy="714167"/>
          </a:xfrm>
          <a:custGeom>
            <a:avLst/>
            <a:gdLst/>
            <a:ahLst/>
            <a:cxnLst/>
            <a:rect r="r" b="b" t="t" l="l"/>
            <a:pathLst>
              <a:path h="714167" w="7544529">
                <a:moveTo>
                  <a:pt x="0" y="0"/>
                </a:moveTo>
                <a:lnTo>
                  <a:pt x="7544530" y="0"/>
                </a:lnTo>
                <a:lnTo>
                  <a:pt x="7544530" y="714166"/>
                </a:lnTo>
                <a:lnTo>
                  <a:pt x="0" y="714166"/>
                </a:lnTo>
                <a:lnTo>
                  <a:pt x="0" y="0"/>
                </a:lnTo>
                <a:close/>
              </a:path>
            </a:pathLst>
          </a:custGeom>
          <a:blipFill>
            <a:blip r:embed="rId4"/>
            <a:stretch>
              <a:fillRect l="0" t="0" r="0" b="0"/>
            </a:stretch>
          </a:blipFill>
          <a:ln w="9525" cap="sq">
            <a:solidFill>
              <a:srgbClr val="000000"/>
            </a:solidFill>
            <a:prstDash val="solid"/>
            <a:miter/>
          </a:ln>
        </p:spPr>
      </p:sp>
      <p:sp>
        <p:nvSpPr>
          <p:cNvPr name="TextBox 9" id="9"/>
          <p:cNvSpPr txBox="true"/>
          <p:nvPr/>
        </p:nvSpPr>
        <p:spPr>
          <a:xfrm rot="0">
            <a:off x="4348229" y="2673496"/>
            <a:ext cx="9591542" cy="771525"/>
          </a:xfrm>
          <a:prstGeom prst="rect">
            <a:avLst/>
          </a:prstGeom>
        </p:spPr>
        <p:txBody>
          <a:bodyPr anchor="t" rtlCol="false" tIns="0" lIns="0" bIns="0" rIns="0">
            <a:spAutoFit/>
          </a:bodyPr>
          <a:lstStyle/>
          <a:p>
            <a:pPr algn="ctr">
              <a:lnSpc>
                <a:spcPts val="6000"/>
              </a:lnSpc>
            </a:pPr>
            <a:r>
              <a:rPr lang="en-US" b="true" sz="5000">
                <a:solidFill>
                  <a:srgbClr val="2657C1"/>
                </a:solidFill>
                <a:latin typeface="Open Sauce Heavy"/>
                <a:ea typeface="Open Sauce Heavy"/>
                <a:cs typeface="Open Sauce Heavy"/>
                <a:sym typeface="Open Sauce Heavy"/>
              </a:rPr>
              <a:t>Transformasi Variabel</a:t>
            </a:r>
          </a:p>
        </p:txBody>
      </p:sp>
      <p:sp>
        <p:nvSpPr>
          <p:cNvPr name="TextBox 10" id="10"/>
          <p:cNvSpPr txBox="true"/>
          <p:nvPr/>
        </p:nvSpPr>
        <p:spPr>
          <a:xfrm rot="0">
            <a:off x="1339369" y="6440756"/>
            <a:ext cx="16230600" cy="1163223"/>
          </a:xfrm>
          <a:prstGeom prst="rect">
            <a:avLst/>
          </a:prstGeom>
        </p:spPr>
        <p:txBody>
          <a:bodyPr anchor="t" rtlCol="false" tIns="0" lIns="0" bIns="0" rIns="0">
            <a:spAutoFit/>
          </a:bodyPr>
          <a:lstStyle/>
          <a:p>
            <a:pPr algn="just">
              <a:lnSpc>
                <a:spcPts val="3085"/>
              </a:lnSpc>
            </a:pPr>
            <a:r>
              <a:rPr lang="en-US" sz="2203">
                <a:solidFill>
                  <a:srgbClr val="000000"/>
                </a:solidFill>
                <a:latin typeface="DM Sans"/>
                <a:ea typeface="DM Sans"/>
                <a:cs typeface="DM Sans"/>
                <a:sym typeface="DM Sans"/>
              </a:rPr>
              <a:t>Untuk menyederhanakan skala pada variabel UMK sekaligus menormalkan distribusinya, dilakukan transformasi logaritma natural sehingga diperoleh variabel baru, yaitu log_UMK. Variabel ini kemudian digunakan dalam analisis regresi Probit agar hasil estimasi lebih stabil serta lebih mudah untuk diinterpretasikan.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630" t="0" r="-10369" b="0"/>
            </a:stretch>
          </a:blipFill>
        </p:spPr>
      </p:sp>
      <p:sp>
        <p:nvSpPr>
          <p:cNvPr name="AutoShape 3" id="3"/>
          <p:cNvSpPr/>
          <p:nvPr/>
        </p:nvSpPr>
        <p:spPr>
          <a:xfrm>
            <a:off x="4348229" y="3152717"/>
            <a:ext cx="9591542" cy="0"/>
          </a:xfrm>
          <a:prstGeom prst="line">
            <a:avLst/>
          </a:prstGeom>
          <a:ln cap="flat" w="9525">
            <a:solidFill>
              <a:srgbClr val="F8CB2C"/>
            </a:solidFill>
            <a:prstDash val="solid"/>
            <a:headEnd type="none" len="sm" w="sm"/>
            <a:tailEnd type="none" len="sm" w="sm"/>
          </a:ln>
        </p:spPr>
      </p:sp>
      <p:sp>
        <p:nvSpPr>
          <p:cNvPr name="Freeform 4" id="4"/>
          <p:cNvSpPr/>
          <p:nvPr/>
        </p:nvSpPr>
        <p:spPr>
          <a:xfrm flipH="false" flipV="false" rot="0">
            <a:off x="1028700" y="973837"/>
            <a:ext cx="621338" cy="611396"/>
          </a:xfrm>
          <a:custGeom>
            <a:avLst/>
            <a:gdLst/>
            <a:ahLst/>
            <a:cxnLst/>
            <a:rect r="r" b="b" t="t" l="l"/>
            <a:pathLst>
              <a:path h="611396" w="621338">
                <a:moveTo>
                  <a:pt x="0" y="0"/>
                </a:moveTo>
                <a:lnTo>
                  <a:pt x="621338" y="0"/>
                </a:lnTo>
                <a:lnTo>
                  <a:pt x="621338" y="611396"/>
                </a:lnTo>
                <a:lnTo>
                  <a:pt x="0" y="611396"/>
                </a:lnTo>
                <a:lnTo>
                  <a:pt x="0" y="0"/>
                </a:lnTo>
                <a:close/>
              </a:path>
            </a:pathLst>
          </a:custGeom>
          <a:blipFill>
            <a:blip r:embed="rId3"/>
            <a:stretch>
              <a:fillRect l="0" t="0" r="0" b="0"/>
            </a:stretch>
          </a:blipFill>
        </p:spPr>
      </p:sp>
      <p:grpSp>
        <p:nvGrpSpPr>
          <p:cNvPr name="Group 5" id="5"/>
          <p:cNvGrpSpPr/>
          <p:nvPr/>
        </p:nvGrpSpPr>
        <p:grpSpPr>
          <a:xfrm rot="0">
            <a:off x="-677312" y="9951589"/>
            <a:ext cx="23663956" cy="1950441"/>
            <a:chOff x="0" y="0"/>
            <a:chExt cx="6232482" cy="513696"/>
          </a:xfrm>
        </p:grpSpPr>
        <p:sp>
          <p:nvSpPr>
            <p:cNvPr name="Freeform 6" id="6"/>
            <p:cNvSpPr/>
            <p:nvPr/>
          </p:nvSpPr>
          <p:spPr>
            <a:xfrm flipH="false" flipV="false" rot="0">
              <a:off x="0" y="0"/>
              <a:ext cx="6232482" cy="513696"/>
            </a:xfrm>
            <a:custGeom>
              <a:avLst/>
              <a:gdLst/>
              <a:ahLst/>
              <a:cxnLst/>
              <a:rect r="r" b="b" t="t" l="l"/>
              <a:pathLst>
                <a:path h="513696" w="6232482">
                  <a:moveTo>
                    <a:pt x="0" y="0"/>
                  </a:moveTo>
                  <a:lnTo>
                    <a:pt x="6232482" y="0"/>
                  </a:lnTo>
                  <a:lnTo>
                    <a:pt x="6232482" y="513696"/>
                  </a:lnTo>
                  <a:lnTo>
                    <a:pt x="0" y="513696"/>
                  </a:lnTo>
                  <a:close/>
                </a:path>
              </a:pathLst>
            </a:custGeom>
            <a:solidFill>
              <a:srgbClr val="2254C5"/>
            </a:solidFill>
          </p:spPr>
        </p:sp>
        <p:sp>
          <p:nvSpPr>
            <p:cNvPr name="TextBox 7" id="7"/>
            <p:cNvSpPr txBox="true"/>
            <p:nvPr/>
          </p:nvSpPr>
          <p:spPr>
            <a:xfrm>
              <a:off x="0" y="-38100"/>
              <a:ext cx="6232482" cy="551796"/>
            </a:xfrm>
            <a:prstGeom prst="rect">
              <a:avLst/>
            </a:prstGeom>
          </p:spPr>
          <p:txBody>
            <a:bodyPr anchor="ctr" rtlCol="false" tIns="50800" lIns="50800" bIns="50800" rIns="50800"/>
            <a:lstStyle/>
            <a:p>
              <a:pPr algn="ctr">
                <a:lnSpc>
                  <a:spcPts val="3079"/>
                </a:lnSpc>
              </a:pPr>
            </a:p>
          </p:txBody>
        </p:sp>
      </p:grpSp>
      <p:sp>
        <p:nvSpPr>
          <p:cNvPr name="Freeform 8" id="8"/>
          <p:cNvSpPr/>
          <p:nvPr/>
        </p:nvSpPr>
        <p:spPr>
          <a:xfrm flipH="false" flipV="false" rot="0">
            <a:off x="5747228" y="4329054"/>
            <a:ext cx="6793544" cy="1513990"/>
          </a:xfrm>
          <a:custGeom>
            <a:avLst/>
            <a:gdLst/>
            <a:ahLst/>
            <a:cxnLst/>
            <a:rect r="r" b="b" t="t" l="l"/>
            <a:pathLst>
              <a:path h="1513990" w="6793544">
                <a:moveTo>
                  <a:pt x="0" y="0"/>
                </a:moveTo>
                <a:lnTo>
                  <a:pt x="6793544" y="0"/>
                </a:lnTo>
                <a:lnTo>
                  <a:pt x="6793544" y="1513990"/>
                </a:lnTo>
                <a:lnTo>
                  <a:pt x="0" y="1513990"/>
                </a:lnTo>
                <a:lnTo>
                  <a:pt x="0" y="0"/>
                </a:lnTo>
                <a:close/>
              </a:path>
            </a:pathLst>
          </a:custGeom>
          <a:blipFill>
            <a:blip r:embed="rId4"/>
            <a:stretch>
              <a:fillRect l="0" t="0" r="0" b="0"/>
            </a:stretch>
          </a:blipFill>
          <a:ln w="9525" cap="sq">
            <a:solidFill>
              <a:srgbClr val="000000"/>
            </a:solidFill>
            <a:prstDash val="solid"/>
            <a:miter/>
          </a:ln>
        </p:spPr>
      </p:sp>
      <p:sp>
        <p:nvSpPr>
          <p:cNvPr name="TextBox 9" id="9"/>
          <p:cNvSpPr txBox="true"/>
          <p:nvPr/>
        </p:nvSpPr>
        <p:spPr>
          <a:xfrm rot="0">
            <a:off x="4348229" y="2151884"/>
            <a:ext cx="9591542" cy="771525"/>
          </a:xfrm>
          <a:prstGeom prst="rect">
            <a:avLst/>
          </a:prstGeom>
        </p:spPr>
        <p:txBody>
          <a:bodyPr anchor="t" rtlCol="false" tIns="0" lIns="0" bIns="0" rIns="0">
            <a:spAutoFit/>
          </a:bodyPr>
          <a:lstStyle/>
          <a:p>
            <a:pPr algn="ctr">
              <a:lnSpc>
                <a:spcPts val="6000"/>
              </a:lnSpc>
            </a:pPr>
            <a:r>
              <a:rPr lang="en-US" b="true" sz="5000">
                <a:solidFill>
                  <a:srgbClr val="2657C1"/>
                </a:solidFill>
                <a:latin typeface="Open Sauce Heavy"/>
                <a:ea typeface="Open Sauce Heavy"/>
                <a:cs typeface="Open Sauce Heavy"/>
                <a:sym typeface="Open Sauce Heavy"/>
              </a:rPr>
              <a:t>Mendefinisikan Variabel</a:t>
            </a:r>
          </a:p>
        </p:txBody>
      </p:sp>
      <p:sp>
        <p:nvSpPr>
          <p:cNvPr name="TextBox 10" id="10"/>
          <p:cNvSpPr txBox="true"/>
          <p:nvPr/>
        </p:nvSpPr>
        <p:spPr>
          <a:xfrm rot="0">
            <a:off x="1028700" y="6962368"/>
            <a:ext cx="16230600" cy="1163223"/>
          </a:xfrm>
          <a:prstGeom prst="rect">
            <a:avLst/>
          </a:prstGeom>
        </p:spPr>
        <p:txBody>
          <a:bodyPr anchor="t" rtlCol="false" tIns="0" lIns="0" bIns="0" rIns="0">
            <a:spAutoFit/>
          </a:bodyPr>
          <a:lstStyle/>
          <a:p>
            <a:pPr algn="just">
              <a:lnSpc>
                <a:spcPts val="3085"/>
              </a:lnSpc>
            </a:pPr>
            <a:r>
              <a:rPr lang="en-US" sz="2203">
                <a:solidFill>
                  <a:srgbClr val="000000"/>
                </a:solidFill>
                <a:latin typeface="DM Sans"/>
                <a:ea typeface="DM Sans"/>
                <a:cs typeface="DM Sans"/>
                <a:sym typeface="DM Sans"/>
              </a:rPr>
              <a:t>Pada model ini, variabel independen yang digunakan adalah TPAK, IPM, dan log_UMK, sedangkan variabel dependennya adalah TPT_Category yang menunjukkan apakah suatu daerah termasuk dalam kategori TPT tinggi atau rendah. Selain itu, ditambahkan konstanta pada variabel X agar model Probit dapat menghitung nilai intercept dengan lebih tepat.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630" t="0" r="-10369" b="0"/>
            </a:stretch>
          </a:blipFill>
        </p:spPr>
      </p:sp>
      <p:sp>
        <p:nvSpPr>
          <p:cNvPr name="AutoShape 3" id="3"/>
          <p:cNvSpPr/>
          <p:nvPr/>
        </p:nvSpPr>
        <p:spPr>
          <a:xfrm>
            <a:off x="4348229" y="3347979"/>
            <a:ext cx="9591542" cy="0"/>
          </a:xfrm>
          <a:prstGeom prst="line">
            <a:avLst/>
          </a:prstGeom>
          <a:ln cap="flat" w="9525">
            <a:solidFill>
              <a:srgbClr val="F8CB2C"/>
            </a:solidFill>
            <a:prstDash val="solid"/>
            <a:headEnd type="none" len="sm" w="sm"/>
            <a:tailEnd type="none" len="sm" w="sm"/>
          </a:ln>
        </p:spPr>
      </p:sp>
      <p:sp>
        <p:nvSpPr>
          <p:cNvPr name="Freeform 4" id="4"/>
          <p:cNvSpPr/>
          <p:nvPr/>
        </p:nvSpPr>
        <p:spPr>
          <a:xfrm flipH="false" flipV="false" rot="0">
            <a:off x="1028700" y="973837"/>
            <a:ext cx="621338" cy="611396"/>
          </a:xfrm>
          <a:custGeom>
            <a:avLst/>
            <a:gdLst/>
            <a:ahLst/>
            <a:cxnLst/>
            <a:rect r="r" b="b" t="t" l="l"/>
            <a:pathLst>
              <a:path h="611396" w="621338">
                <a:moveTo>
                  <a:pt x="0" y="0"/>
                </a:moveTo>
                <a:lnTo>
                  <a:pt x="621338" y="0"/>
                </a:lnTo>
                <a:lnTo>
                  <a:pt x="621338" y="611396"/>
                </a:lnTo>
                <a:lnTo>
                  <a:pt x="0" y="611396"/>
                </a:lnTo>
                <a:lnTo>
                  <a:pt x="0" y="0"/>
                </a:lnTo>
                <a:close/>
              </a:path>
            </a:pathLst>
          </a:custGeom>
          <a:blipFill>
            <a:blip r:embed="rId3"/>
            <a:stretch>
              <a:fillRect l="0" t="0" r="0" b="0"/>
            </a:stretch>
          </a:blipFill>
        </p:spPr>
      </p:sp>
      <p:grpSp>
        <p:nvGrpSpPr>
          <p:cNvPr name="Group 5" id="5"/>
          <p:cNvGrpSpPr/>
          <p:nvPr/>
        </p:nvGrpSpPr>
        <p:grpSpPr>
          <a:xfrm rot="0">
            <a:off x="-677312" y="9951589"/>
            <a:ext cx="23663956" cy="1950441"/>
            <a:chOff x="0" y="0"/>
            <a:chExt cx="6232482" cy="513696"/>
          </a:xfrm>
        </p:grpSpPr>
        <p:sp>
          <p:nvSpPr>
            <p:cNvPr name="Freeform 6" id="6"/>
            <p:cNvSpPr/>
            <p:nvPr/>
          </p:nvSpPr>
          <p:spPr>
            <a:xfrm flipH="false" flipV="false" rot="0">
              <a:off x="0" y="0"/>
              <a:ext cx="6232482" cy="513696"/>
            </a:xfrm>
            <a:custGeom>
              <a:avLst/>
              <a:gdLst/>
              <a:ahLst/>
              <a:cxnLst/>
              <a:rect r="r" b="b" t="t" l="l"/>
              <a:pathLst>
                <a:path h="513696" w="6232482">
                  <a:moveTo>
                    <a:pt x="0" y="0"/>
                  </a:moveTo>
                  <a:lnTo>
                    <a:pt x="6232482" y="0"/>
                  </a:lnTo>
                  <a:lnTo>
                    <a:pt x="6232482" y="513696"/>
                  </a:lnTo>
                  <a:lnTo>
                    <a:pt x="0" y="513696"/>
                  </a:lnTo>
                  <a:close/>
                </a:path>
              </a:pathLst>
            </a:custGeom>
            <a:solidFill>
              <a:srgbClr val="2254C5"/>
            </a:solidFill>
          </p:spPr>
        </p:sp>
        <p:sp>
          <p:nvSpPr>
            <p:cNvPr name="TextBox 7" id="7"/>
            <p:cNvSpPr txBox="true"/>
            <p:nvPr/>
          </p:nvSpPr>
          <p:spPr>
            <a:xfrm>
              <a:off x="0" y="-38100"/>
              <a:ext cx="6232482" cy="551796"/>
            </a:xfrm>
            <a:prstGeom prst="rect">
              <a:avLst/>
            </a:prstGeom>
          </p:spPr>
          <p:txBody>
            <a:bodyPr anchor="ctr" rtlCol="false" tIns="50800" lIns="50800" bIns="50800" rIns="50800"/>
            <a:lstStyle/>
            <a:p>
              <a:pPr algn="ctr">
                <a:lnSpc>
                  <a:spcPts val="3079"/>
                </a:lnSpc>
              </a:pPr>
            </a:p>
          </p:txBody>
        </p:sp>
      </p:grpSp>
      <p:sp>
        <p:nvSpPr>
          <p:cNvPr name="Freeform 8" id="8"/>
          <p:cNvSpPr/>
          <p:nvPr/>
        </p:nvSpPr>
        <p:spPr>
          <a:xfrm flipH="false" flipV="false" rot="0">
            <a:off x="4483783" y="4369862"/>
            <a:ext cx="9320435" cy="1818272"/>
          </a:xfrm>
          <a:custGeom>
            <a:avLst/>
            <a:gdLst/>
            <a:ahLst/>
            <a:cxnLst/>
            <a:rect r="r" b="b" t="t" l="l"/>
            <a:pathLst>
              <a:path h="1818272" w="9320435">
                <a:moveTo>
                  <a:pt x="0" y="0"/>
                </a:moveTo>
                <a:lnTo>
                  <a:pt x="9320434" y="0"/>
                </a:lnTo>
                <a:lnTo>
                  <a:pt x="9320434" y="1818273"/>
                </a:lnTo>
                <a:lnTo>
                  <a:pt x="0" y="1818273"/>
                </a:lnTo>
                <a:lnTo>
                  <a:pt x="0" y="0"/>
                </a:lnTo>
                <a:close/>
              </a:path>
            </a:pathLst>
          </a:custGeom>
          <a:blipFill>
            <a:blip r:embed="rId4"/>
            <a:stretch>
              <a:fillRect l="0" t="0" r="0" b="0"/>
            </a:stretch>
          </a:blipFill>
          <a:ln w="9525" cap="sq">
            <a:solidFill>
              <a:srgbClr val="000000"/>
            </a:solidFill>
            <a:prstDash val="solid"/>
            <a:miter/>
          </a:ln>
        </p:spPr>
      </p:sp>
      <p:sp>
        <p:nvSpPr>
          <p:cNvPr name="TextBox 9" id="9"/>
          <p:cNvSpPr txBox="true"/>
          <p:nvPr/>
        </p:nvSpPr>
        <p:spPr>
          <a:xfrm rot="0">
            <a:off x="4348229" y="1270010"/>
            <a:ext cx="9591542" cy="1533525"/>
          </a:xfrm>
          <a:prstGeom prst="rect">
            <a:avLst/>
          </a:prstGeom>
        </p:spPr>
        <p:txBody>
          <a:bodyPr anchor="t" rtlCol="false" tIns="0" lIns="0" bIns="0" rIns="0">
            <a:spAutoFit/>
          </a:bodyPr>
          <a:lstStyle/>
          <a:p>
            <a:pPr algn="ctr">
              <a:lnSpc>
                <a:spcPts val="6000"/>
              </a:lnSpc>
            </a:pPr>
            <a:r>
              <a:rPr lang="en-US" b="true" sz="5000">
                <a:solidFill>
                  <a:srgbClr val="2657C1"/>
                </a:solidFill>
                <a:latin typeface="Open Sauce Heavy"/>
                <a:ea typeface="Open Sauce Heavy"/>
                <a:cs typeface="Open Sauce Heavy"/>
                <a:sym typeface="Open Sauce Heavy"/>
              </a:rPr>
              <a:t>Rata-rata Variabel Numerik Berdasarkan Kategori Target</a:t>
            </a:r>
          </a:p>
        </p:txBody>
      </p:sp>
      <p:sp>
        <p:nvSpPr>
          <p:cNvPr name="TextBox 10" id="10"/>
          <p:cNvSpPr txBox="true"/>
          <p:nvPr/>
        </p:nvSpPr>
        <p:spPr>
          <a:xfrm rot="0">
            <a:off x="1028700" y="7157630"/>
            <a:ext cx="16230600" cy="1163223"/>
          </a:xfrm>
          <a:prstGeom prst="rect">
            <a:avLst/>
          </a:prstGeom>
        </p:spPr>
        <p:txBody>
          <a:bodyPr anchor="t" rtlCol="false" tIns="0" lIns="0" bIns="0" rIns="0">
            <a:spAutoFit/>
          </a:bodyPr>
          <a:lstStyle/>
          <a:p>
            <a:pPr algn="just">
              <a:lnSpc>
                <a:spcPts val="3085"/>
              </a:lnSpc>
            </a:pPr>
            <a:r>
              <a:rPr lang="en-US" sz="2203">
                <a:solidFill>
                  <a:srgbClr val="000000"/>
                </a:solidFill>
                <a:latin typeface="DM Sans"/>
                <a:ea typeface="DM Sans"/>
                <a:cs typeface="DM Sans"/>
                <a:sym typeface="DM Sans"/>
              </a:rPr>
              <a:t>Berdasarkan perbandingan rata-rata, daerah dengan kategori TPT tinggi (1) memiliki rata-rata TPT sebesar 5,70 persen, dengan nilai TPAK yang lebih rendah (71,69 persen), IPM yang lebih tinggi (76,08), serta UMK dan log_UMK yang juga lebih besar dibandingkan dengan daerah yang masuk kategori TPT rendah (0).</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630" t="0" r="-10369" b="0"/>
            </a:stretch>
          </a:blipFill>
        </p:spPr>
      </p:sp>
      <p:sp>
        <p:nvSpPr>
          <p:cNvPr name="AutoShape 3" id="3"/>
          <p:cNvSpPr/>
          <p:nvPr/>
        </p:nvSpPr>
        <p:spPr>
          <a:xfrm>
            <a:off x="4348229" y="1965145"/>
            <a:ext cx="9591542" cy="0"/>
          </a:xfrm>
          <a:prstGeom prst="line">
            <a:avLst/>
          </a:prstGeom>
          <a:ln cap="flat" w="9525">
            <a:solidFill>
              <a:srgbClr val="F8CB2C"/>
            </a:solidFill>
            <a:prstDash val="solid"/>
            <a:headEnd type="none" len="sm" w="sm"/>
            <a:tailEnd type="none" len="sm" w="sm"/>
          </a:ln>
        </p:spPr>
      </p:sp>
      <p:sp>
        <p:nvSpPr>
          <p:cNvPr name="Freeform 4" id="4"/>
          <p:cNvSpPr/>
          <p:nvPr/>
        </p:nvSpPr>
        <p:spPr>
          <a:xfrm flipH="false" flipV="false" rot="0">
            <a:off x="1028700" y="973837"/>
            <a:ext cx="621338" cy="611396"/>
          </a:xfrm>
          <a:custGeom>
            <a:avLst/>
            <a:gdLst/>
            <a:ahLst/>
            <a:cxnLst/>
            <a:rect r="r" b="b" t="t" l="l"/>
            <a:pathLst>
              <a:path h="611396" w="621338">
                <a:moveTo>
                  <a:pt x="0" y="0"/>
                </a:moveTo>
                <a:lnTo>
                  <a:pt x="621338" y="0"/>
                </a:lnTo>
                <a:lnTo>
                  <a:pt x="621338" y="611396"/>
                </a:lnTo>
                <a:lnTo>
                  <a:pt x="0" y="611396"/>
                </a:lnTo>
                <a:lnTo>
                  <a:pt x="0" y="0"/>
                </a:lnTo>
                <a:close/>
              </a:path>
            </a:pathLst>
          </a:custGeom>
          <a:blipFill>
            <a:blip r:embed="rId3"/>
            <a:stretch>
              <a:fillRect l="0" t="0" r="0" b="0"/>
            </a:stretch>
          </a:blipFill>
        </p:spPr>
      </p:sp>
      <p:grpSp>
        <p:nvGrpSpPr>
          <p:cNvPr name="Group 5" id="5"/>
          <p:cNvGrpSpPr/>
          <p:nvPr/>
        </p:nvGrpSpPr>
        <p:grpSpPr>
          <a:xfrm rot="0">
            <a:off x="-677312" y="9951589"/>
            <a:ext cx="23663956" cy="1950441"/>
            <a:chOff x="0" y="0"/>
            <a:chExt cx="6232482" cy="513696"/>
          </a:xfrm>
        </p:grpSpPr>
        <p:sp>
          <p:nvSpPr>
            <p:cNvPr name="Freeform 6" id="6"/>
            <p:cNvSpPr/>
            <p:nvPr/>
          </p:nvSpPr>
          <p:spPr>
            <a:xfrm flipH="false" flipV="false" rot="0">
              <a:off x="0" y="0"/>
              <a:ext cx="6232482" cy="513696"/>
            </a:xfrm>
            <a:custGeom>
              <a:avLst/>
              <a:gdLst/>
              <a:ahLst/>
              <a:cxnLst/>
              <a:rect r="r" b="b" t="t" l="l"/>
              <a:pathLst>
                <a:path h="513696" w="6232482">
                  <a:moveTo>
                    <a:pt x="0" y="0"/>
                  </a:moveTo>
                  <a:lnTo>
                    <a:pt x="6232482" y="0"/>
                  </a:lnTo>
                  <a:lnTo>
                    <a:pt x="6232482" y="513696"/>
                  </a:lnTo>
                  <a:lnTo>
                    <a:pt x="0" y="513696"/>
                  </a:lnTo>
                  <a:close/>
                </a:path>
              </a:pathLst>
            </a:custGeom>
            <a:solidFill>
              <a:srgbClr val="2254C5"/>
            </a:solidFill>
          </p:spPr>
        </p:sp>
        <p:sp>
          <p:nvSpPr>
            <p:cNvPr name="TextBox 7" id="7"/>
            <p:cNvSpPr txBox="true"/>
            <p:nvPr/>
          </p:nvSpPr>
          <p:spPr>
            <a:xfrm>
              <a:off x="0" y="-38100"/>
              <a:ext cx="6232482" cy="551796"/>
            </a:xfrm>
            <a:prstGeom prst="rect">
              <a:avLst/>
            </a:prstGeom>
          </p:spPr>
          <p:txBody>
            <a:bodyPr anchor="ctr" rtlCol="false" tIns="50800" lIns="50800" bIns="50800" rIns="50800"/>
            <a:lstStyle/>
            <a:p>
              <a:pPr algn="ctr">
                <a:lnSpc>
                  <a:spcPts val="3079"/>
                </a:lnSpc>
              </a:pPr>
            </a:p>
          </p:txBody>
        </p:sp>
      </p:grpSp>
      <p:grpSp>
        <p:nvGrpSpPr>
          <p:cNvPr name="Group 8" id="8"/>
          <p:cNvGrpSpPr/>
          <p:nvPr/>
        </p:nvGrpSpPr>
        <p:grpSpPr>
          <a:xfrm rot="0">
            <a:off x="2209893" y="2397897"/>
            <a:ext cx="13868214" cy="4530712"/>
            <a:chOff x="0" y="0"/>
            <a:chExt cx="18490952" cy="6040949"/>
          </a:xfrm>
        </p:grpSpPr>
        <p:sp>
          <p:nvSpPr>
            <p:cNvPr name="Freeform 9" id="9"/>
            <p:cNvSpPr/>
            <p:nvPr/>
          </p:nvSpPr>
          <p:spPr>
            <a:xfrm flipH="false" flipV="false" rot="0">
              <a:off x="0" y="2488528"/>
              <a:ext cx="6601768" cy="1279235"/>
            </a:xfrm>
            <a:custGeom>
              <a:avLst/>
              <a:gdLst/>
              <a:ahLst/>
              <a:cxnLst/>
              <a:rect r="r" b="b" t="t" l="l"/>
              <a:pathLst>
                <a:path h="1279235" w="6601768">
                  <a:moveTo>
                    <a:pt x="0" y="0"/>
                  </a:moveTo>
                  <a:lnTo>
                    <a:pt x="6601768" y="0"/>
                  </a:lnTo>
                  <a:lnTo>
                    <a:pt x="6601768" y="1279236"/>
                  </a:lnTo>
                  <a:lnTo>
                    <a:pt x="0" y="1279236"/>
                  </a:lnTo>
                  <a:lnTo>
                    <a:pt x="0" y="0"/>
                  </a:lnTo>
                  <a:close/>
                </a:path>
              </a:pathLst>
            </a:custGeom>
            <a:blipFill>
              <a:blip r:embed="rId4"/>
              <a:stretch>
                <a:fillRect l="0" t="0" r="0" b="0"/>
              </a:stretch>
            </a:blipFill>
            <a:ln w="9525" cap="sq">
              <a:solidFill>
                <a:srgbClr val="000000"/>
              </a:solidFill>
              <a:prstDash val="solid"/>
              <a:miter/>
            </a:ln>
          </p:spPr>
        </p:sp>
        <p:sp>
          <p:nvSpPr>
            <p:cNvPr name="Freeform 10" id="10"/>
            <p:cNvSpPr/>
            <p:nvPr/>
          </p:nvSpPr>
          <p:spPr>
            <a:xfrm flipH="false" flipV="false" rot="0">
              <a:off x="8622818" y="0"/>
              <a:ext cx="9868134" cy="6040949"/>
            </a:xfrm>
            <a:custGeom>
              <a:avLst/>
              <a:gdLst/>
              <a:ahLst/>
              <a:cxnLst/>
              <a:rect r="r" b="b" t="t" l="l"/>
              <a:pathLst>
                <a:path h="6040949" w="9868134">
                  <a:moveTo>
                    <a:pt x="0" y="0"/>
                  </a:moveTo>
                  <a:lnTo>
                    <a:pt x="9868134" y="0"/>
                  </a:lnTo>
                  <a:lnTo>
                    <a:pt x="9868134" y="6040949"/>
                  </a:lnTo>
                  <a:lnTo>
                    <a:pt x="0" y="6040949"/>
                  </a:lnTo>
                  <a:lnTo>
                    <a:pt x="0" y="0"/>
                  </a:lnTo>
                  <a:close/>
                </a:path>
              </a:pathLst>
            </a:custGeom>
            <a:blipFill>
              <a:blip r:embed="rId5"/>
              <a:stretch>
                <a:fillRect l="0" t="0" r="0" b="0"/>
              </a:stretch>
            </a:blipFill>
            <a:ln w="9525" cap="sq">
              <a:solidFill>
                <a:srgbClr val="000000"/>
              </a:solidFill>
              <a:prstDash val="solid"/>
              <a:miter/>
            </a:ln>
          </p:spPr>
        </p:sp>
      </p:grpSp>
      <p:sp>
        <p:nvSpPr>
          <p:cNvPr name="TextBox 11" id="11"/>
          <p:cNvSpPr txBox="true"/>
          <p:nvPr/>
        </p:nvSpPr>
        <p:spPr>
          <a:xfrm rot="0">
            <a:off x="4348229" y="964312"/>
            <a:ext cx="9591542" cy="771525"/>
          </a:xfrm>
          <a:prstGeom prst="rect">
            <a:avLst/>
          </a:prstGeom>
        </p:spPr>
        <p:txBody>
          <a:bodyPr anchor="t" rtlCol="false" tIns="0" lIns="0" bIns="0" rIns="0">
            <a:spAutoFit/>
          </a:bodyPr>
          <a:lstStyle/>
          <a:p>
            <a:pPr algn="ctr">
              <a:lnSpc>
                <a:spcPts val="6000"/>
              </a:lnSpc>
            </a:pPr>
            <a:r>
              <a:rPr lang="en-US" b="true" sz="5000">
                <a:solidFill>
                  <a:srgbClr val="2657C1"/>
                </a:solidFill>
                <a:latin typeface="Open Sauce Heavy"/>
                <a:ea typeface="Open Sauce Heavy"/>
                <a:cs typeface="Open Sauce Heavy"/>
                <a:sym typeface="Open Sauce Heavy"/>
              </a:rPr>
              <a:t>Estimasi Model Probit</a:t>
            </a:r>
          </a:p>
        </p:txBody>
      </p:sp>
      <p:sp>
        <p:nvSpPr>
          <p:cNvPr name="TextBox 12" id="12"/>
          <p:cNvSpPr txBox="true"/>
          <p:nvPr/>
        </p:nvSpPr>
        <p:spPr>
          <a:xfrm rot="0">
            <a:off x="1407726" y="7309609"/>
            <a:ext cx="15472548" cy="1944273"/>
          </a:xfrm>
          <a:prstGeom prst="rect">
            <a:avLst/>
          </a:prstGeom>
        </p:spPr>
        <p:txBody>
          <a:bodyPr anchor="t" rtlCol="false" tIns="0" lIns="0" bIns="0" rIns="0">
            <a:spAutoFit/>
          </a:bodyPr>
          <a:lstStyle/>
          <a:p>
            <a:pPr algn="just">
              <a:lnSpc>
                <a:spcPts val="3085"/>
              </a:lnSpc>
            </a:pPr>
            <a:r>
              <a:rPr lang="en-US" sz="2203">
                <a:solidFill>
                  <a:srgbClr val="000000"/>
                </a:solidFill>
                <a:latin typeface="DM Sans"/>
                <a:ea typeface="DM Sans"/>
                <a:cs typeface="DM Sans"/>
                <a:sym typeface="DM Sans"/>
              </a:rPr>
              <a:t>Hasil estimasi regresi Probit menunjukkan bahwa model yang digunakan signifikan secara keseluruhan, dengan nilai LLR p-value sebesar 0,001 dan Pseudo R² sebesar 0,30. Secara parsial, variabel IPM berpengaruh positif terhadap peluang suatu daerah masuk kategori TPT tinggi dengan tingkat signifikansi mendekati 5 persen. Sementara itu, variabel TPAK cenderung berpengaruh negatif dan log_UMK berpengaruh positif, namun keduanya belum menunjukkan pengaruh yang signifikan secara statistik.</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630" t="0" r="-10369" b="0"/>
            </a:stretch>
          </a:blipFill>
        </p:spPr>
      </p:sp>
      <p:sp>
        <p:nvSpPr>
          <p:cNvPr name="AutoShape 3" id="3"/>
          <p:cNvSpPr/>
          <p:nvPr/>
        </p:nvSpPr>
        <p:spPr>
          <a:xfrm>
            <a:off x="4348229" y="1965145"/>
            <a:ext cx="9591542" cy="0"/>
          </a:xfrm>
          <a:prstGeom prst="line">
            <a:avLst/>
          </a:prstGeom>
          <a:ln cap="flat" w="9525">
            <a:solidFill>
              <a:srgbClr val="F8CB2C"/>
            </a:solidFill>
            <a:prstDash val="solid"/>
            <a:headEnd type="none" len="sm" w="sm"/>
            <a:tailEnd type="none" len="sm" w="sm"/>
          </a:ln>
        </p:spPr>
      </p:sp>
      <p:sp>
        <p:nvSpPr>
          <p:cNvPr name="Freeform 4" id="4"/>
          <p:cNvSpPr/>
          <p:nvPr/>
        </p:nvSpPr>
        <p:spPr>
          <a:xfrm flipH="false" flipV="false" rot="0">
            <a:off x="1028700" y="973837"/>
            <a:ext cx="621338" cy="611396"/>
          </a:xfrm>
          <a:custGeom>
            <a:avLst/>
            <a:gdLst/>
            <a:ahLst/>
            <a:cxnLst/>
            <a:rect r="r" b="b" t="t" l="l"/>
            <a:pathLst>
              <a:path h="611396" w="621338">
                <a:moveTo>
                  <a:pt x="0" y="0"/>
                </a:moveTo>
                <a:lnTo>
                  <a:pt x="621338" y="0"/>
                </a:lnTo>
                <a:lnTo>
                  <a:pt x="621338" y="611396"/>
                </a:lnTo>
                <a:lnTo>
                  <a:pt x="0" y="611396"/>
                </a:lnTo>
                <a:lnTo>
                  <a:pt x="0" y="0"/>
                </a:lnTo>
                <a:close/>
              </a:path>
            </a:pathLst>
          </a:custGeom>
          <a:blipFill>
            <a:blip r:embed="rId3"/>
            <a:stretch>
              <a:fillRect l="0" t="0" r="0" b="0"/>
            </a:stretch>
          </a:blipFill>
        </p:spPr>
      </p:sp>
      <p:grpSp>
        <p:nvGrpSpPr>
          <p:cNvPr name="Group 5" id="5"/>
          <p:cNvGrpSpPr/>
          <p:nvPr/>
        </p:nvGrpSpPr>
        <p:grpSpPr>
          <a:xfrm rot="0">
            <a:off x="-677312" y="9951589"/>
            <a:ext cx="23663956" cy="1950441"/>
            <a:chOff x="0" y="0"/>
            <a:chExt cx="6232482" cy="513696"/>
          </a:xfrm>
        </p:grpSpPr>
        <p:sp>
          <p:nvSpPr>
            <p:cNvPr name="Freeform 6" id="6"/>
            <p:cNvSpPr/>
            <p:nvPr/>
          </p:nvSpPr>
          <p:spPr>
            <a:xfrm flipH="false" flipV="false" rot="0">
              <a:off x="0" y="0"/>
              <a:ext cx="6232482" cy="513696"/>
            </a:xfrm>
            <a:custGeom>
              <a:avLst/>
              <a:gdLst/>
              <a:ahLst/>
              <a:cxnLst/>
              <a:rect r="r" b="b" t="t" l="l"/>
              <a:pathLst>
                <a:path h="513696" w="6232482">
                  <a:moveTo>
                    <a:pt x="0" y="0"/>
                  </a:moveTo>
                  <a:lnTo>
                    <a:pt x="6232482" y="0"/>
                  </a:lnTo>
                  <a:lnTo>
                    <a:pt x="6232482" y="513696"/>
                  </a:lnTo>
                  <a:lnTo>
                    <a:pt x="0" y="513696"/>
                  </a:lnTo>
                  <a:close/>
                </a:path>
              </a:pathLst>
            </a:custGeom>
            <a:solidFill>
              <a:srgbClr val="2254C5"/>
            </a:solidFill>
          </p:spPr>
        </p:sp>
        <p:sp>
          <p:nvSpPr>
            <p:cNvPr name="TextBox 7" id="7"/>
            <p:cNvSpPr txBox="true"/>
            <p:nvPr/>
          </p:nvSpPr>
          <p:spPr>
            <a:xfrm>
              <a:off x="0" y="-38100"/>
              <a:ext cx="6232482" cy="551796"/>
            </a:xfrm>
            <a:prstGeom prst="rect">
              <a:avLst/>
            </a:prstGeom>
          </p:spPr>
          <p:txBody>
            <a:bodyPr anchor="ctr" rtlCol="false" tIns="50800" lIns="50800" bIns="50800" rIns="50800"/>
            <a:lstStyle/>
            <a:p>
              <a:pPr algn="ctr">
                <a:lnSpc>
                  <a:spcPts val="3079"/>
                </a:lnSpc>
              </a:pPr>
            </a:p>
          </p:txBody>
        </p:sp>
      </p:grpSp>
      <p:sp>
        <p:nvSpPr>
          <p:cNvPr name="Freeform 8" id="8"/>
          <p:cNvSpPr/>
          <p:nvPr/>
        </p:nvSpPr>
        <p:spPr>
          <a:xfrm flipH="false" flipV="false" rot="0">
            <a:off x="6067108" y="2408181"/>
            <a:ext cx="6153783" cy="703289"/>
          </a:xfrm>
          <a:custGeom>
            <a:avLst/>
            <a:gdLst/>
            <a:ahLst/>
            <a:cxnLst/>
            <a:rect r="r" b="b" t="t" l="l"/>
            <a:pathLst>
              <a:path h="703289" w="6153783">
                <a:moveTo>
                  <a:pt x="0" y="0"/>
                </a:moveTo>
                <a:lnTo>
                  <a:pt x="6153784" y="0"/>
                </a:lnTo>
                <a:lnTo>
                  <a:pt x="6153784" y="703290"/>
                </a:lnTo>
                <a:lnTo>
                  <a:pt x="0" y="703290"/>
                </a:lnTo>
                <a:lnTo>
                  <a:pt x="0" y="0"/>
                </a:lnTo>
                <a:close/>
              </a:path>
            </a:pathLst>
          </a:custGeom>
          <a:blipFill>
            <a:blip r:embed="rId4"/>
            <a:stretch>
              <a:fillRect l="0" t="0" r="0" b="0"/>
            </a:stretch>
          </a:blipFill>
          <a:ln w="9525" cap="sq">
            <a:solidFill>
              <a:srgbClr val="000000"/>
            </a:solidFill>
            <a:prstDash val="solid"/>
            <a:miter/>
          </a:ln>
        </p:spPr>
      </p:sp>
      <p:sp>
        <p:nvSpPr>
          <p:cNvPr name="Freeform 9" id="9"/>
          <p:cNvSpPr/>
          <p:nvPr/>
        </p:nvSpPr>
        <p:spPr>
          <a:xfrm flipH="false" flipV="false" rot="0">
            <a:off x="4859059" y="3549745"/>
            <a:ext cx="8569882" cy="3187511"/>
          </a:xfrm>
          <a:custGeom>
            <a:avLst/>
            <a:gdLst/>
            <a:ahLst/>
            <a:cxnLst/>
            <a:rect r="r" b="b" t="t" l="l"/>
            <a:pathLst>
              <a:path h="3187511" w="8569882">
                <a:moveTo>
                  <a:pt x="0" y="0"/>
                </a:moveTo>
                <a:lnTo>
                  <a:pt x="8569882" y="0"/>
                </a:lnTo>
                <a:lnTo>
                  <a:pt x="8569882" y="3187510"/>
                </a:lnTo>
                <a:lnTo>
                  <a:pt x="0" y="3187510"/>
                </a:lnTo>
                <a:lnTo>
                  <a:pt x="0" y="0"/>
                </a:lnTo>
                <a:close/>
              </a:path>
            </a:pathLst>
          </a:custGeom>
          <a:blipFill>
            <a:blip r:embed="rId5"/>
            <a:stretch>
              <a:fillRect l="0" t="0" r="0" b="0"/>
            </a:stretch>
          </a:blipFill>
          <a:ln w="9525" cap="sq">
            <a:solidFill>
              <a:srgbClr val="000000"/>
            </a:solidFill>
            <a:prstDash val="solid"/>
            <a:miter/>
          </a:ln>
        </p:spPr>
      </p:sp>
      <p:sp>
        <p:nvSpPr>
          <p:cNvPr name="TextBox 10" id="10"/>
          <p:cNvSpPr txBox="true"/>
          <p:nvPr/>
        </p:nvSpPr>
        <p:spPr>
          <a:xfrm rot="0">
            <a:off x="4348229" y="964312"/>
            <a:ext cx="9591542" cy="771525"/>
          </a:xfrm>
          <a:prstGeom prst="rect">
            <a:avLst/>
          </a:prstGeom>
        </p:spPr>
        <p:txBody>
          <a:bodyPr anchor="t" rtlCol="false" tIns="0" lIns="0" bIns="0" rIns="0">
            <a:spAutoFit/>
          </a:bodyPr>
          <a:lstStyle/>
          <a:p>
            <a:pPr algn="ctr">
              <a:lnSpc>
                <a:spcPts val="6000"/>
              </a:lnSpc>
            </a:pPr>
            <a:r>
              <a:rPr lang="en-US" b="true" sz="5000">
                <a:solidFill>
                  <a:srgbClr val="2657C1"/>
                </a:solidFill>
                <a:latin typeface="Open Sauce Heavy"/>
                <a:ea typeface="Open Sauce Heavy"/>
                <a:cs typeface="Open Sauce Heavy"/>
                <a:sym typeface="Open Sauce Heavy"/>
              </a:rPr>
              <a:t>Marginal Effects</a:t>
            </a:r>
          </a:p>
        </p:txBody>
      </p:sp>
      <p:sp>
        <p:nvSpPr>
          <p:cNvPr name="TextBox 11" id="11"/>
          <p:cNvSpPr txBox="true"/>
          <p:nvPr/>
        </p:nvSpPr>
        <p:spPr>
          <a:xfrm rot="0">
            <a:off x="1028700" y="7061105"/>
            <a:ext cx="16230600" cy="2334798"/>
          </a:xfrm>
          <a:prstGeom prst="rect">
            <a:avLst/>
          </a:prstGeom>
        </p:spPr>
        <p:txBody>
          <a:bodyPr anchor="t" rtlCol="false" tIns="0" lIns="0" bIns="0" rIns="0">
            <a:spAutoFit/>
          </a:bodyPr>
          <a:lstStyle/>
          <a:p>
            <a:pPr algn="just">
              <a:lnSpc>
                <a:spcPts val="3085"/>
              </a:lnSpc>
            </a:pPr>
            <a:r>
              <a:rPr lang="en-US" sz="2203">
                <a:solidFill>
                  <a:srgbClr val="000000"/>
                </a:solidFill>
                <a:latin typeface="DM Sans"/>
                <a:ea typeface="DM Sans"/>
                <a:cs typeface="DM Sans"/>
                <a:sym typeface="DM Sans"/>
              </a:rPr>
              <a:t>Berdasarkan hasil marginal effects, variabel IPM memiliki pengaruh positif dan signifikan terhadap kemungkinan suatu daerah masuk kategori TPT tinggi. Peningkatan satu unit IPM akan meningkatkan probabilitas TPT sekitar 2,97%. Sementara itu, variabel TPAK cenderung menurunkan probabilitas TPT sebesar 3,07%, dan log_UMK berpotensi meningkatkan probabilitas TPT hingga 50,35%, namun keduanya hanya bersifat indikatif karena tidak signifikan secara statistik. Dengan demikian, dapat disimpulkan bahwa IPM merupakan variabel yang paling berpengaruh, sedangkan TPAK dan log_UMK hanya menunjukkan indikasi pengaruh tanpa bukti statistik yang kuat.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630" t="0" r="-10369" b="0"/>
            </a:stretch>
          </a:blipFill>
        </p:spPr>
      </p:sp>
      <p:sp>
        <p:nvSpPr>
          <p:cNvPr name="AutoShape 3" id="3"/>
          <p:cNvSpPr/>
          <p:nvPr/>
        </p:nvSpPr>
        <p:spPr>
          <a:xfrm>
            <a:off x="2892300" y="3287673"/>
            <a:ext cx="12602832" cy="0"/>
          </a:xfrm>
          <a:prstGeom prst="line">
            <a:avLst/>
          </a:prstGeom>
          <a:ln cap="flat" w="9525">
            <a:solidFill>
              <a:srgbClr val="F8CB2C"/>
            </a:solidFill>
            <a:prstDash val="solid"/>
            <a:headEnd type="none" len="sm" w="sm"/>
            <a:tailEnd type="none" len="sm" w="sm"/>
          </a:ln>
        </p:spPr>
      </p:sp>
      <p:sp>
        <p:nvSpPr>
          <p:cNvPr name="Freeform 4" id="4"/>
          <p:cNvSpPr/>
          <p:nvPr/>
        </p:nvSpPr>
        <p:spPr>
          <a:xfrm flipH="false" flipV="false" rot="0">
            <a:off x="1028700" y="973837"/>
            <a:ext cx="621338" cy="611396"/>
          </a:xfrm>
          <a:custGeom>
            <a:avLst/>
            <a:gdLst/>
            <a:ahLst/>
            <a:cxnLst/>
            <a:rect r="r" b="b" t="t" l="l"/>
            <a:pathLst>
              <a:path h="611396" w="621338">
                <a:moveTo>
                  <a:pt x="0" y="0"/>
                </a:moveTo>
                <a:lnTo>
                  <a:pt x="621338" y="0"/>
                </a:lnTo>
                <a:lnTo>
                  <a:pt x="621338" y="611396"/>
                </a:lnTo>
                <a:lnTo>
                  <a:pt x="0" y="611396"/>
                </a:lnTo>
                <a:lnTo>
                  <a:pt x="0" y="0"/>
                </a:lnTo>
                <a:close/>
              </a:path>
            </a:pathLst>
          </a:custGeom>
          <a:blipFill>
            <a:blip r:embed="rId3"/>
            <a:stretch>
              <a:fillRect l="0" t="0" r="0" b="0"/>
            </a:stretch>
          </a:blipFill>
        </p:spPr>
      </p:sp>
      <p:grpSp>
        <p:nvGrpSpPr>
          <p:cNvPr name="Group 5" id="5"/>
          <p:cNvGrpSpPr/>
          <p:nvPr/>
        </p:nvGrpSpPr>
        <p:grpSpPr>
          <a:xfrm rot="0">
            <a:off x="-677312" y="9951589"/>
            <a:ext cx="23663956" cy="1950441"/>
            <a:chOff x="0" y="0"/>
            <a:chExt cx="6232482" cy="513696"/>
          </a:xfrm>
        </p:grpSpPr>
        <p:sp>
          <p:nvSpPr>
            <p:cNvPr name="Freeform 6" id="6"/>
            <p:cNvSpPr/>
            <p:nvPr/>
          </p:nvSpPr>
          <p:spPr>
            <a:xfrm flipH="false" flipV="false" rot="0">
              <a:off x="0" y="0"/>
              <a:ext cx="6232482" cy="513696"/>
            </a:xfrm>
            <a:custGeom>
              <a:avLst/>
              <a:gdLst/>
              <a:ahLst/>
              <a:cxnLst/>
              <a:rect r="r" b="b" t="t" l="l"/>
              <a:pathLst>
                <a:path h="513696" w="6232482">
                  <a:moveTo>
                    <a:pt x="0" y="0"/>
                  </a:moveTo>
                  <a:lnTo>
                    <a:pt x="6232482" y="0"/>
                  </a:lnTo>
                  <a:lnTo>
                    <a:pt x="6232482" y="513696"/>
                  </a:lnTo>
                  <a:lnTo>
                    <a:pt x="0" y="513696"/>
                  </a:lnTo>
                  <a:close/>
                </a:path>
              </a:pathLst>
            </a:custGeom>
            <a:solidFill>
              <a:srgbClr val="2254C5"/>
            </a:solidFill>
          </p:spPr>
        </p:sp>
        <p:sp>
          <p:nvSpPr>
            <p:cNvPr name="TextBox 7" id="7"/>
            <p:cNvSpPr txBox="true"/>
            <p:nvPr/>
          </p:nvSpPr>
          <p:spPr>
            <a:xfrm>
              <a:off x="0" y="-38100"/>
              <a:ext cx="6232482" cy="551796"/>
            </a:xfrm>
            <a:prstGeom prst="rect">
              <a:avLst/>
            </a:prstGeom>
          </p:spPr>
          <p:txBody>
            <a:bodyPr anchor="ctr" rtlCol="false" tIns="50800" lIns="50800" bIns="50800" rIns="50800"/>
            <a:lstStyle/>
            <a:p>
              <a:pPr algn="ctr">
                <a:lnSpc>
                  <a:spcPts val="3079"/>
                </a:lnSpc>
              </a:pPr>
            </a:p>
          </p:txBody>
        </p:sp>
      </p:grpSp>
      <p:sp>
        <p:nvSpPr>
          <p:cNvPr name="Freeform 8" id="8"/>
          <p:cNvSpPr/>
          <p:nvPr/>
        </p:nvSpPr>
        <p:spPr>
          <a:xfrm flipH="false" flipV="false" rot="0">
            <a:off x="4420099" y="3911561"/>
            <a:ext cx="9447801" cy="1685722"/>
          </a:xfrm>
          <a:custGeom>
            <a:avLst/>
            <a:gdLst/>
            <a:ahLst/>
            <a:cxnLst/>
            <a:rect r="r" b="b" t="t" l="l"/>
            <a:pathLst>
              <a:path h="1685722" w="9447801">
                <a:moveTo>
                  <a:pt x="0" y="0"/>
                </a:moveTo>
                <a:lnTo>
                  <a:pt x="9447802" y="0"/>
                </a:lnTo>
                <a:lnTo>
                  <a:pt x="9447802" y="1685722"/>
                </a:lnTo>
                <a:lnTo>
                  <a:pt x="0" y="1685722"/>
                </a:lnTo>
                <a:lnTo>
                  <a:pt x="0" y="0"/>
                </a:lnTo>
                <a:close/>
              </a:path>
            </a:pathLst>
          </a:custGeom>
          <a:blipFill>
            <a:blip r:embed="rId4"/>
            <a:stretch>
              <a:fillRect l="-407" t="0" r="0" b="0"/>
            </a:stretch>
          </a:blipFill>
          <a:ln w="9525" cap="sq">
            <a:solidFill>
              <a:srgbClr val="000000"/>
            </a:solidFill>
            <a:prstDash val="solid"/>
            <a:miter/>
          </a:ln>
        </p:spPr>
      </p:sp>
      <p:sp>
        <p:nvSpPr>
          <p:cNvPr name="Freeform 9" id="9"/>
          <p:cNvSpPr/>
          <p:nvPr/>
        </p:nvSpPr>
        <p:spPr>
          <a:xfrm flipH="false" flipV="false" rot="0">
            <a:off x="4420099" y="5900655"/>
            <a:ext cx="9447801" cy="462121"/>
          </a:xfrm>
          <a:custGeom>
            <a:avLst/>
            <a:gdLst/>
            <a:ahLst/>
            <a:cxnLst/>
            <a:rect r="r" b="b" t="t" l="l"/>
            <a:pathLst>
              <a:path h="462121" w="9447801">
                <a:moveTo>
                  <a:pt x="0" y="0"/>
                </a:moveTo>
                <a:lnTo>
                  <a:pt x="9447802" y="0"/>
                </a:lnTo>
                <a:lnTo>
                  <a:pt x="9447802" y="462120"/>
                </a:lnTo>
                <a:lnTo>
                  <a:pt x="0" y="462120"/>
                </a:lnTo>
                <a:lnTo>
                  <a:pt x="0" y="0"/>
                </a:lnTo>
                <a:close/>
              </a:path>
            </a:pathLst>
          </a:custGeom>
          <a:blipFill>
            <a:blip r:embed="rId5"/>
            <a:stretch>
              <a:fillRect l="0" t="0" r="0" b="0"/>
            </a:stretch>
          </a:blipFill>
          <a:ln w="9525" cap="sq">
            <a:solidFill>
              <a:srgbClr val="000000"/>
            </a:solidFill>
            <a:prstDash val="solid"/>
            <a:miter/>
          </a:ln>
        </p:spPr>
      </p:sp>
      <p:sp>
        <p:nvSpPr>
          <p:cNvPr name="TextBox 10" id="10"/>
          <p:cNvSpPr txBox="true"/>
          <p:nvPr/>
        </p:nvSpPr>
        <p:spPr>
          <a:xfrm rot="0">
            <a:off x="2584061" y="2179976"/>
            <a:ext cx="13119879" cy="771525"/>
          </a:xfrm>
          <a:prstGeom prst="rect">
            <a:avLst/>
          </a:prstGeom>
        </p:spPr>
        <p:txBody>
          <a:bodyPr anchor="t" rtlCol="false" tIns="0" lIns="0" bIns="0" rIns="0">
            <a:spAutoFit/>
          </a:bodyPr>
          <a:lstStyle/>
          <a:p>
            <a:pPr algn="ctr">
              <a:lnSpc>
                <a:spcPts val="6000"/>
              </a:lnSpc>
            </a:pPr>
            <a:r>
              <a:rPr lang="en-US" b="true" sz="5000">
                <a:solidFill>
                  <a:srgbClr val="2657C1"/>
                </a:solidFill>
                <a:latin typeface="Open Sauce Heavy"/>
                <a:ea typeface="Open Sauce Heavy"/>
                <a:cs typeface="Open Sauce Heavy"/>
                <a:sym typeface="Open Sauce Heavy"/>
              </a:rPr>
              <a:t>Goodness-of-fit: Pseudo R² (McFadden)</a:t>
            </a:r>
          </a:p>
        </p:txBody>
      </p:sp>
      <p:sp>
        <p:nvSpPr>
          <p:cNvPr name="TextBox 11" id="11"/>
          <p:cNvSpPr txBox="true"/>
          <p:nvPr/>
        </p:nvSpPr>
        <p:spPr>
          <a:xfrm rot="0">
            <a:off x="1028700" y="6934275"/>
            <a:ext cx="16230600" cy="1163223"/>
          </a:xfrm>
          <a:prstGeom prst="rect">
            <a:avLst/>
          </a:prstGeom>
        </p:spPr>
        <p:txBody>
          <a:bodyPr anchor="t" rtlCol="false" tIns="0" lIns="0" bIns="0" rIns="0">
            <a:spAutoFit/>
          </a:bodyPr>
          <a:lstStyle/>
          <a:p>
            <a:pPr algn="just">
              <a:lnSpc>
                <a:spcPts val="3085"/>
              </a:lnSpc>
            </a:pPr>
            <a:r>
              <a:rPr lang="en-US" sz="2203">
                <a:solidFill>
                  <a:srgbClr val="000000"/>
                </a:solidFill>
                <a:latin typeface="DM Sans"/>
                <a:ea typeface="DM Sans"/>
                <a:cs typeface="DM Sans"/>
                <a:sym typeface="DM Sans"/>
              </a:rPr>
              <a:t>Nilai Pseudo R² McFadden sebesar 0,302 menunjukkan bahwa model Probit mampu menjelaskan sekitar 30% variasi kategori TPT. Untuk model diskrit seperti Probit, angka ini sudah termasuk cukup baik karena Pseudo R² biasanya lebih rendah dibandingkan R² pada regresi linear, di mana kisaran 0,2–0,4 dianggap cukup kuat.</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630" t="0" r="-10369" b="0"/>
            </a:stretch>
          </a:blipFill>
        </p:spPr>
      </p:sp>
      <p:sp>
        <p:nvSpPr>
          <p:cNvPr name="AutoShape 3" id="3"/>
          <p:cNvSpPr/>
          <p:nvPr/>
        </p:nvSpPr>
        <p:spPr>
          <a:xfrm flipV="true">
            <a:off x="3094890" y="2126872"/>
            <a:ext cx="12400241" cy="0"/>
          </a:xfrm>
          <a:prstGeom prst="line">
            <a:avLst/>
          </a:prstGeom>
          <a:ln cap="flat" w="9525">
            <a:solidFill>
              <a:srgbClr val="F8CB2C"/>
            </a:solidFill>
            <a:prstDash val="solid"/>
            <a:headEnd type="none" len="sm" w="sm"/>
            <a:tailEnd type="none" len="sm" w="sm"/>
          </a:ln>
        </p:spPr>
      </p:sp>
      <p:sp>
        <p:nvSpPr>
          <p:cNvPr name="Freeform 4" id="4"/>
          <p:cNvSpPr/>
          <p:nvPr/>
        </p:nvSpPr>
        <p:spPr>
          <a:xfrm flipH="false" flipV="false" rot="0">
            <a:off x="1028700" y="973837"/>
            <a:ext cx="621338" cy="611396"/>
          </a:xfrm>
          <a:custGeom>
            <a:avLst/>
            <a:gdLst/>
            <a:ahLst/>
            <a:cxnLst/>
            <a:rect r="r" b="b" t="t" l="l"/>
            <a:pathLst>
              <a:path h="611396" w="621338">
                <a:moveTo>
                  <a:pt x="0" y="0"/>
                </a:moveTo>
                <a:lnTo>
                  <a:pt x="621338" y="0"/>
                </a:lnTo>
                <a:lnTo>
                  <a:pt x="621338" y="611396"/>
                </a:lnTo>
                <a:lnTo>
                  <a:pt x="0" y="611396"/>
                </a:lnTo>
                <a:lnTo>
                  <a:pt x="0" y="0"/>
                </a:lnTo>
                <a:close/>
              </a:path>
            </a:pathLst>
          </a:custGeom>
          <a:blipFill>
            <a:blip r:embed="rId3"/>
            <a:stretch>
              <a:fillRect l="0" t="0" r="0" b="0"/>
            </a:stretch>
          </a:blipFill>
        </p:spPr>
      </p:sp>
      <p:grpSp>
        <p:nvGrpSpPr>
          <p:cNvPr name="Group 5" id="5"/>
          <p:cNvGrpSpPr/>
          <p:nvPr/>
        </p:nvGrpSpPr>
        <p:grpSpPr>
          <a:xfrm rot="0">
            <a:off x="-677312" y="9951589"/>
            <a:ext cx="23663956" cy="1950441"/>
            <a:chOff x="0" y="0"/>
            <a:chExt cx="6232482" cy="513696"/>
          </a:xfrm>
        </p:grpSpPr>
        <p:sp>
          <p:nvSpPr>
            <p:cNvPr name="Freeform 6" id="6"/>
            <p:cNvSpPr/>
            <p:nvPr/>
          </p:nvSpPr>
          <p:spPr>
            <a:xfrm flipH="false" flipV="false" rot="0">
              <a:off x="0" y="0"/>
              <a:ext cx="6232482" cy="513696"/>
            </a:xfrm>
            <a:custGeom>
              <a:avLst/>
              <a:gdLst/>
              <a:ahLst/>
              <a:cxnLst/>
              <a:rect r="r" b="b" t="t" l="l"/>
              <a:pathLst>
                <a:path h="513696" w="6232482">
                  <a:moveTo>
                    <a:pt x="0" y="0"/>
                  </a:moveTo>
                  <a:lnTo>
                    <a:pt x="6232482" y="0"/>
                  </a:lnTo>
                  <a:lnTo>
                    <a:pt x="6232482" y="513696"/>
                  </a:lnTo>
                  <a:lnTo>
                    <a:pt x="0" y="513696"/>
                  </a:lnTo>
                  <a:close/>
                </a:path>
              </a:pathLst>
            </a:custGeom>
            <a:solidFill>
              <a:srgbClr val="2254C5"/>
            </a:solidFill>
          </p:spPr>
        </p:sp>
        <p:sp>
          <p:nvSpPr>
            <p:cNvPr name="TextBox 7" id="7"/>
            <p:cNvSpPr txBox="true"/>
            <p:nvPr/>
          </p:nvSpPr>
          <p:spPr>
            <a:xfrm>
              <a:off x="0" y="-38100"/>
              <a:ext cx="6232482" cy="551796"/>
            </a:xfrm>
            <a:prstGeom prst="rect">
              <a:avLst/>
            </a:prstGeom>
          </p:spPr>
          <p:txBody>
            <a:bodyPr anchor="ctr" rtlCol="false" tIns="50800" lIns="50800" bIns="50800" rIns="50800"/>
            <a:lstStyle/>
            <a:p>
              <a:pPr algn="ctr">
                <a:lnSpc>
                  <a:spcPts val="3079"/>
                </a:lnSpc>
              </a:pPr>
            </a:p>
          </p:txBody>
        </p:sp>
      </p:grpSp>
      <p:sp>
        <p:nvSpPr>
          <p:cNvPr name="Freeform 8" id="8"/>
          <p:cNvSpPr/>
          <p:nvPr/>
        </p:nvSpPr>
        <p:spPr>
          <a:xfrm flipH="false" flipV="false" rot="0">
            <a:off x="3913707" y="2675013"/>
            <a:ext cx="10460586" cy="3752735"/>
          </a:xfrm>
          <a:custGeom>
            <a:avLst/>
            <a:gdLst/>
            <a:ahLst/>
            <a:cxnLst/>
            <a:rect r="r" b="b" t="t" l="l"/>
            <a:pathLst>
              <a:path h="3752735" w="10460586">
                <a:moveTo>
                  <a:pt x="0" y="0"/>
                </a:moveTo>
                <a:lnTo>
                  <a:pt x="10460586" y="0"/>
                </a:lnTo>
                <a:lnTo>
                  <a:pt x="10460586" y="3752735"/>
                </a:lnTo>
                <a:lnTo>
                  <a:pt x="0" y="3752735"/>
                </a:lnTo>
                <a:lnTo>
                  <a:pt x="0" y="0"/>
                </a:lnTo>
                <a:close/>
              </a:path>
            </a:pathLst>
          </a:custGeom>
          <a:blipFill>
            <a:blip r:embed="rId4"/>
            <a:stretch>
              <a:fillRect l="0" t="0" r="0" b="0"/>
            </a:stretch>
          </a:blipFill>
          <a:ln w="9525" cap="sq">
            <a:solidFill>
              <a:srgbClr val="000000"/>
            </a:solidFill>
            <a:prstDash val="solid"/>
            <a:miter/>
          </a:ln>
        </p:spPr>
      </p:sp>
      <p:sp>
        <p:nvSpPr>
          <p:cNvPr name="TextBox 9" id="9"/>
          <p:cNvSpPr txBox="true"/>
          <p:nvPr/>
        </p:nvSpPr>
        <p:spPr>
          <a:xfrm rot="0">
            <a:off x="2584061" y="1019175"/>
            <a:ext cx="13119879" cy="771525"/>
          </a:xfrm>
          <a:prstGeom prst="rect">
            <a:avLst/>
          </a:prstGeom>
        </p:spPr>
        <p:txBody>
          <a:bodyPr anchor="t" rtlCol="false" tIns="0" lIns="0" bIns="0" rIns="0">
            <a:spAutoFit/>
          </a:bodyPr>
          <a:lstStyle/>
          <a:p>
            <a:pPr algn="ctr">
              <a:lnSpc>
                <a:spcPts val="6000"/>
              </a:lnSpc>
            </a:pPr>
            <a:r>
              <a:rPr lang="en-US" b="true" sz="5000">
                <a:solidFill>
                  <a:srgbClr val="2657C1"/>
                </a:solidFill>
                <a:latin typeface="Open Sauce Heavy"/>
                <a:ea typeface="Open Sauce Heavy"/>
                <a:cs typeface="Open Sauce Heavy"/>
                <a:sym typeface="Open Sauce Heavy"/>
              </a:rPr>
              <a:t>Validasi Model</a:t>
            </a:r>
          </a:p>
        </p:txBody>
      </p:sp>
      <p:sp>
        <p:nvSpPr>
          <p:cNvPr name="TextBox 10" id="10"/>
          <p:cNvSpPr txBox="true"/>
          <p:nvPr/>
        </p:nvSpPr>
        <p:spPr>
          <a:xfrm rot="0">
            <a:off x="1028700" y="6923502"/>
            <a:ext cx="16230600" cy="2334798"/>
          </a:xfrm>
          <a:prstGeom prst="rect">
            <a:avLst/>
          </a:prstGeom>
        </p:spPr>
        <p:txBody>
          <a:bodyPr anchor="t" rtlCol="false" tIns="0" lIns="0" bIns="0" rIns="0">
            <a:spAutoFit/>
          </a:bodyPr>
          <a:lstStyle/>
          <a:p>
            <a:pPr algn="just">
              <a:lnSpc>
                <a:spcPts val="3085"/>
              </a:lnSpc>
            </a:pPr>
            <a:r>
              <a:rPr lang="en-US" sz="2203">
                <a:solidFill>
                  <a:srgbClr val="000000"/>
                </a:solidFill>
                <a:latin typeface="DM Sans"/>
                <a:ea typeface="DM Sans"/>
                <a:cs typeface="DM Sans"/>
                <a:sym typeface="DM Sans"/>
              </a:rPr>
              <a:t>Pada tahap ini, hasil prediksi model dalam bentuk probabilitas dikonversi menjadi klasifikasi biner dengan menggunakan threshold 0,5. Hal ini berarti bahwa jika probabilitas suatu daerah lebih besar dari 0,5 maka dikategorikan sebagai TPT tinggi, sedangkan jika sama dengan atau kurang dari 0,5 dikategorikan sebagai TPT rendah. Konversi ini dilakukan agar prediksi model dapat dibandingkan langsung dengan data aktual. Selanjutnya, performa model dievaluasi melalui confusion matrix, AUC score, dan classification report untuk mengetahui ketepatan klasifikasi serta menilai akurasi, precision, dan recall yang dihasilkan.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630" t="0" r="-10369" b="0"/>
            </a:stretch>
          </a:blipFill>
        </p:spPr>
      </p:sp>
      <p:sp>
        <p:nvSpPr>
          <p:cNvPr name="AutoShape 3" id="3"/>
          <p:cNvSpPr/>
          <p:nvPr/>
        </p:nvSpPr>
        <p:spPr>
          <a:xfrm flipV="true">
            <a:off x="3094890" y="2072009"/>
            <a:ext cx="12400241" cy="0"/>
          </a:xfrm>
          <a:prstGeom prst="line">
            <a:avLst/>
          </a:prstGeom>
          <a:ln cap="flat" w="9525">
            <a:solidFill>
              <a:srgbClr val="F8CB2C"/>
            </a:solidFill>
            <a:prstDash val="solid"/>
            <a:headEnd type="none" len="sm" w="sm"/>
            <a:tailEnd type="none" len="sm" w="sm"/>
          </a:ln>
        </p:spPr>
      </p:sp>
      <p:sp>
        <p:nvSpPr>
          <p:cNvPr name="Freeform 4" id="4"/>
          <p:cNvSpPr/>
          <p:nvPr/>
        </p:nvSpPr>
        <p:spPr>
          <a:xfrm flipH="false" flipV="false" rot="0">
            <a:off x="1028700" y="973837"/>
            <a:ext cx="621338" cy="611396"/>
          </a:xfrm>
          <a:custGeom>
            <a:avLst/>
            <a:gdLst/>
            <a:ahLst/>
            <a:cxnLst/>
            <a:rect r="r" b="b" t="t" l="l"/>
            <a:pathLst>
              <a:path h="611396" w="621338">
                <a:moveTo>
                  <a:pt x="0" y="0"/>
                </a:moveTo>
                <a:lnTo>
                  <a:pt x="621338" y="0"/>
                </a:lnTo>
                <a:lnTo>
                  <a:pt x="621338" y="611396"/>
                </a:lnTo>
                <a:lnTo>
                  <a:pt x="0" y="611396"/>
                </a:lnTo>
                <a:lnTo>
                  <a:pt x="0" y="0"/>
                </a:lnTo>
                <a:close/>
              </a:path>
            </a:pathLst>
          </a:custGeom>
          <a:blipFill>
            <a:blip r:embed="rId3"/>
            <a:stretch>
              <a:fillRect l="0" t="0" r="0" b="0"/>
            </a:stretch>
          </a:blipFill>
        </p:spPr>
      </p:sp>
      <p:grpSp>
        <p:nvGrpSpPr>
          <p:cNvPr name="Group 5" id="5"/>
          <p:cNvGrpSpPr/>
          <p:nvPr/>
        </p:nvGrpSpPr>
        <p:grpSpPr>
          <a:xfrm rot="0">
            <a:off x="-677312" y="9951589"/>
            <a:ext cx="23663956" cy="1950441"/>
            <a:chOff x="0" y="0"/>
            <a:chExt cx="6232482" cy="513696"/>
          </a:xfrm>
        </p:grpSpPr>
        <p:sp>
          <p:nvSpPr>
            <p:cNvPr name="Freeform 6" id="6"/>
            <p:cNvSpPr/>
            <p:nvPr/>
          </p:nvSpPr>
          <p:spPr>
            <a:xfrm flipH="false" flipV="false" rot="0">
              <a:off x="0" y="0"/>
              <a:ext cx="6232482" cy="513696"/>
            </a:xfrm>
            <a:custGeom>
              <a:avLst/>
              <a:gdLst/>
              <a:ahLst/>
              <a:cxnLst/>
              <a:rect r="r" b="b" t="t" l="l"/>
              <a:pathLst>
                <a:path h="513696" w="6232482">
                  <a:moveTo>
                    <a:pt x="0" y="0"/>
                  </a:moveTo>
                  <a:lnTo>
                    <a:pt x="6232482" y="0"/>
                  </a:lnTo>
                  <a:lnTo>
                    <a:pt x="6232482" y="513696"/>
                  </a:lnTo>
                  <a:lnTo>
                    <a:pt x="0" y="513696"/>
                  </a:lnTo>
                  <a:close/>
                </a:path>
              </a:pathLst>
            </a:custGeom>
            <a:solidFill>
              <a:srgbClr val="2254C5"/>
            </a:solidFill>
          </p:spPr>
        </p:sp>
        <p:sp>
          <p:nvSpPr>
            <p:cNvPr name="TextBox 7" id="7"/>
            <p:cNvSpPr txBox="true"/>
            <p:nvPr/>
          </p:nvSpPr>
          <p:spPr>
            <a:xfrm>
              <a:off x="0" y="-38100"/>
              <a:ext cx="6232482" cy="551796"/>
            </a:xfrm>
            <a:prstGeom prst="rect">
              <a:avLst/>
            </a:prstGeom>
          </p:spPr>
          <p:txBody>
            <a:bodyPr anchor="ctr" rtlCol="false" tIns="50800" lIns="50800" bIns="50800" rIns="50800"/>
            <a:lstStyle/>
            <a:p>
              <a:pPr algn="ctr">
                <a:lnSpc>
                  <a:spcPts val="3079"/>
                </a:lnSpc>
              </a:pPr>
            </a:p>
          </p:txBody>
        </p:sp>
      </p:grpSp>
      <p:sp>
        <p:nvSpPr>
          <p:cNvPr name="Freeform 8" id="8"/>
          <p:cNvSpPr/>
          <p:nvPr/>
        </p:nvSpPr>
        <p:spPr>
          <a:xfrm flipH="false" flipV="false" rot="0">
            <a:off x="6022070" y="2486347"/>
            <a:ext cx="6243859" cy="3998636"/>
          </a:xfrm>
          <a:custGeom>
            <a:avLst/>
            <a:gdLst/>
            <a:ahLst/>
            <a:cxnLst/>
            <a:rect r="r" b="b" t="t" l="l"/>
            <a:pathLst>
              <a:path h="3998636" w="6243859">
                <a:moveTo>
                  <a:pt x="0" y="0"/>
                </a:moveTo>
                <a:lnTo>
                  <a:pt x="6243860" y="0"/>
                </a:lnTo>
                <a:lnTo>
                  <a:pt x="6243860" y="3998635"/>
                </a:lnTo>
                <a:lnTo>
                  <a:pt x="0" y="3998635"/>
                </a:lnTo>
                <a:lnTo>
                  <a:pt x="0" y="0"/>
                </a:lnTo>
                <a:close/>
              </a:path>
            </a:pathLst>
          </a:custGeom>
          <a:blipFill>
            <a:blip r:embed="rId4"/>
            <a:stretch>
              <a:fillRect l="0" t="0" r="0" b="0"/>
            </a:stretch>
          </a:blipFill>
          <a:ln w="9525" cap="sq">
            <a:solidFill>
              <a:srgbClr val="000000"/>
            </a:solidFill>
            <a:prstDash val="solid"/>
            <a:miter/>
          </a:ln>
        </p:spPr>
      </p:sp>
      <p:sp>
        <p:nvSpPr>
          <p:cNvPr name="TextBox 9" id="9"/>
          <p:cNvSpPr txBox="true"/>
          <p:nvPr/>
        </p:nvSpPr>
        <p:spPr>
          <a:xfrm rot="0">
            <a:off x="2584061" y="964312"/>
            <a:ext cx="13119879" cy="771525"/>
          </a:xfrm>
          <a:prstGeom prst="rect">
            <a:avLst/>
          </a:prstGeom>
        </p:spPr>
        <p:txBody>
          <a:bodyPr anchor="t" rtlCol="false" tIns="0" lIns="0" bIns="0" rIns="0">
            <a:spAutoFit/>
          </a:bodyPr>
          <a:lstStyle/>
          <a:p>
            <a:pPr algn="ctr">
              <a:lnSpc>
                <a:spcPts val="6000"/>
              </a:lnSpc>
            </a:pPr>
            <a:r>
              <a:rPr lang="en-US" b="true" sz="5000">
                <a:solidFill>
                  <a:srgbClr val="2657C1"/>
                </a:solidFill>
                <a:latin typeface="Open Sauce Heavy"/>
                <a:ea typeface="Open Sauce Heavy"/>
                <a:cs typeface="Open Sauce Heavy"/>
                <a:sym typeface="Open Sauce Heavy"/>
              </a:rPr>
              <a:t>Validasi Model</a:t>
            </a:r>
          </a:p>
        </p:txBody>
      </p:sp>
      <p:sp>
        <p:nvSpPr>
          <p:cNvPr name="TextBox 10" id="10"/>
          <p:cNvSpPr txBox="true"/>
          <p:nvPr/>
        </p:nvSpPr>
        <p:spPr>
          <a:xfrm rot="0">
            <a:off x="1028700" y="6846932"/>
            <a:ext cx="16230600" cy="2334798"/>
          </a:xfrm>
          <a:prstGeom prst="rect">
            <a:avLst/>
          </a:prstGeom>
        </p:spPr>
        <p:txBody>
          <a:bodyPr anchor="t" rtlCol="false" tIns="0" lIns="0" bIns="0" rIns="0">
            <a:spAutoFit/>
          </a:bodyPr>
          <a:lstStyle/>
          <a:p>
            <a:pPr algn="just" marL="475802" indent="-237901" lvl="1">
              <a:lnSpc>
                <a:spcPts val="3085"/>
              </a:lnSpc>
              <a:buFont typeface="Arial"/>
              <a:buChar char="•"/>
            </a:pPr>
            <a:r>
              <a:rPr lang="en-US" sz="2203">
                <a:solidFill>
                  <a:srgbClr val="000000"/>
                </a:solidFill>
                <a:latin typeface="DM Sans"/>
                <a:ea typeface="DM Sans"/>
                <a:cs typeface="DM Sans"/>
                <a:sym typeface="DM Sans"/>
              </a:rPr>
              <a:t>Confusion matrix menunjukkan model mampu mengklasifikasikan 14 dari 19 observasi dengan benar pada masing-masing kelas, meskipun masih terdapat 5 kesalahan prediksi.</a:t>
            </a:r>
          </a:p>
          <a:p>
            <a:pPr algn="just" marL="475802" indent="-237901" lvl="1">
              <a:lnSpc>
                <a:spcPts val="3085"/>
              </a:lnSpc>
              <a:buFont typeface="Arial"/>
              <a:buChar char="•"/>
            </a:pPr>
            <a:r>
              <a:rPr lang="en-US" sz="2203">
                <a:solidFill>
                  <a:srgbClr val="000000"/>
                </a:solidFill>
                <a:latin typeface="DM Sans"/>
                <a:ea typeface="DM Sans"/>
                <a:cs typeface="DM Sans"/>
                <a:sym typeface="DM Sans"/>
              </a:rPr>
              <a:t>Nilai AUC sebesar 0,837 menandakan bahwa model cukup baik dalam membedakan kategori TPT tinggi (1) dan rendah (0).</a:t>
            </a:r>
          </a:p>
          <a:p>
            <a:pPr algn="just" marL="475802" indent="-237901" lvl="1">
              <a:lnSpc>
                <a:spcPts val="3085"/>
              </a:lnSpc>
              <a:buFont typeface="Arial"/>
              <a:buChar char="•"/>
            </a:pPr>
            <a:r>
              <a:rPr lang="en-US" sz="2203">
                <a:solidFill>
                  <a:srgbClr val="000000"/>
                </a:solidFill>
                <a:latin typeface="DM Sans"/>
                <a:ea typeface="DM Sans"/>
                <a:cs typeface="DM Sans"/>
                <a:sym typeface="DM Sans"/>
              </a:rPr>
              <a:t>B</a:t>
            </a:r>
            <a:r>
              <a:rPr lang="en-US" sz="2203">
                <a:solidFill>
                  <a:srgbClr val="000000"/>
                </a:solidFill>
                <a:latin typeface="DM Sans"/>
                <a:ea typeface="DM Sans"/>
                <a:cs typeface="DM Sans"/>
                <a:sym typeface="DM Sans"/>
              </a:rPr>
              <a:t>erdasarkan classification report, akurasi keseluruhan model adalah 74%, dengan precision, recall, dan f1-score masing-masing sebesar 0,74.</a:t>
            </a:r>
          </a:p>
          <a:p>
            <a:pPr algn="just" marL="475802" indent="-237901" lvl="1">
              <a:lnSpc>
                <a:spcPts val="3085"/>
              </a:lnSpc>
              <a:buFont typeface="Arial"/>
              <a:buChar char="•"/>
            </a:pPr>
            <a:r>
              <a:rPr lang="en-US" sz="2203">
                <a:solidFill>
                  <a:srgbClr val="000000"/>
                </a:solidFill>
                <a:latin typeface="DM Sans"/>
                <a:ea typeface="DM Sans"/>
                <a:cs typeface="DM Sans"/>
                <a:sym typeface="DM Sans"/>
              </a:rPr>
              <a:t>Hasil ini mengindikasikan bahwa performa model relatif seimbang dalam mengklasifikasikan kedua kategori TPT.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630" t="0" r="-10369" b="0"/>
            </a:stretch>
          </a:blipFill>
        </p:spPr>
      </p:sp>
      <p:sp>
        <p:nvSpPr>
          <p:cNvPr name="AutoShape 3" id="3"/>
          <p:cNvSpPr/>
          <p:nvPr/>
        </p:nvSpPr>
        <p:spPr>
          <a:xfrm flipV="true">
            <a:off x="3094890" y="2377707"/>
            <a:ext cx="12400241" cy="0"/>
          </a:xfrm>
          <a:prstGeom prst="line">
            <a:avLst/>
          </a:prstGeom>
          <a:ln cap="flat" w="9525">
            <a:solidFill>
              <a:srgbClr val="F8CB2C"/>
            </a:solidFill>
            <a:prstDash val="solid"/>
            <a:headEnd type="none" len="sm" w="sm"/>
            <a:tailEnd type="none" len="sm" w="sm"/>
          </a:ln>
        </p:spPr>
      </p:sp>
      <p:sp>
        <p:nvSpPr>
          <p:cNvPr name="Freeform 4" id="4"/>
          <p:cNvSpPr/>
          <p:nvPr/>
        </p:nvSpPr>
        <p:spPr>
          <a:xfrm flipH="false" flipV="false" rot="0">
            <a:off x="1028700" y="973837"/>
            <a:ext cx="621338" cy="611396"/>
          </a:xfrm>
          <a:custGeom>
            <a:avLst/>
            <a:gdLst/>
            <a:ahLst/>
            <a:cxnLst/>
            <a:rect r="r" b="b" t="t" l="l"/>
            <a:pathLst>
              <a:path h="611396" w="621338">
                <a:moveTo>
                  <a:pt x="0" y="0"/>
                </a:moveTo>
                <a:lnTo>
                  <a:pt x="621338" y="0"/>
                </a:lnTo>
                <a:lnTo>
                  <a:pt x="621338" y="611396"/>
                </a:lnTo>
                <a:lnTo>
                  <a:pt x="0" y="611396"/>
                </a:lnTo>
                <a:lnTo>
                  <a:pt x="0" y="0"/>
                </a:lnTo>
                <a:close/>
              </a:path>
            </a:pathLst>
          </a:custGeom>
          <a:blipFill>
            <a:blip r:embed="rId3"/>
            <a:stretch>
              <a:fillRect l="0" t="0" r="0" b="0"/>
            </a:stretch>
          </a:blipFill>
        </p:spPr>
      </p:sp>
      <p:grpSp>
        <p:nvGrpSpPr>
          <p:cNvPr name="Group 5" id="5"/>
          <p:cNvGrpSpPr/>
          <p:nvPr/>
        </p:nvGrpSpPr>
        <p:grpSpPr>
          <a:xfrm rot="0">
            <a:off x="-677312" y="9951589"/>
            <a:ext cx="23663956" cy="1950441"/>
            <a:chOff x="0" y="0"/>
            <a:chExt cx="6232482" cy="513696"/>
          </a:xfrm>
        </p:grpSpPr>
        <p:sp>
          <p:nvSpPr>
            <p:cNvPr name="Freeform 6" id="6"/>
            <p:cNvSpPr/>
            <p:nvPr/>
          </p:nvSpPr>
          <p:spPr>
            <a:xfrm flipH="false" flipV="false" rot="0">
              <a:off x="0" y="0"/>
              <a:ext cx="6232482" cy="513696"/>
            </a:xfrm>
            <a:custGeom>
              <a:avLst/>
              <a:gdLst/>
              <a:ahLst/>
              <a:cxnLst/>
              <a:rect r="r" b="b" t="t" l="l"/>
              <a:pathLst>
                <a:path h="513696" w="6232482">
                  <a:moveTo>
                    <a:pt x="0" y="0"/>
                  </a:moveTo>
                  <a:lnTo>
                    <a:pt x="6232482" y="0"/>
                  </a:lnTo>
                  <a:lnTo>
                    <a:pt x="6232482" y="513696"/>
                  </a:lnTo>
                  <a:lnTo>
                    <a:pt x="0" y="513696"/>
                  </a:lnTo>
                  <a:close/>
                </a:path>
              </a:pathLst>
            </a:custGeom>
            <a:solidFill>
              <a:srgbClr val="2254C5"/>
            </a:solidFill>
          </p:spPr>
        </p:sp>
        <p:sp>
          <p:nvSpPr>
            <p:cNvPr name="TextBox 7" id="7"/>
            <p:cNvSpPr txBox="true"/>
            <p:nvPr/>
          </p:nvSpPr>
          <p:spPr>
            <a:xfrm>
              <a:off x="0" y="-38100"/>
              <a:ext cx="6232482" cy="551796"/>
            </a:xfrm>
            <a:prstGeom prst="rect">
              <a:avLst/>
            </a:prstGeom>
          </p:spPr>
          <p:txBody>
            <a:bodyPr anchor="ctr" rtlCol="false" tIns="50800" lIns="50800" bIns="50800" rIns="50800"/>
            <a:lstStyle/>
            <a:p>
              <a:pPr algn="ctr">
                <a:lnSpc>
                  <a:spcPts val="3079"/>
                </a:lnSpc>
              </a:pPr>
            </a:p>
          </p:txBody>
        </p:sp>
      </p:grpSp>
      <p:sp>
        <p:nvSpPr>
          <p:cNvPr name="Freeform 8" id="8"/>
          <p:cNvSpPr/>
          <p:nvPr/>
        </p:nvSpPr>
        <p:spPr>
          <a:xfrm flipH="false" flipV="false" rot="0">
            <a:off x="2213349" y="4122918"/>
            <a:ext cx="8335633" cy="1906356"/>
          </a:xfrm>
          <a:custGeom>
            <a:avLst/>
            <a:gdLst/>
            <a:ahLst/>
            <a:cxnLst/>
            <a:rect r="r" b="b" t="t" l="l"/>
            <a:pathLst>
              <a:path h="1906356" w="8335633">
                <a:moveTo>
                  <a:pt x="0" y="0"/>
                </a:moveTo>
                <a:lnTo>
                  <a:pt x="8335634" y="0"/>
                </a:lnTo>
                <a:lnTo>
                  <a:pt x="8335634" y="1906356"/>
                </a:lnTo>
                <a:lnTo>
                  <a:pt x="0" y="1906356"/>
                </a:lnTo>
                <a:lnTo>
                  <a:pt x="0" y="0"/>
                </a:lnTo>
                <a:close/>
              </a:path>
            </a:pathLst>
          </a:custGeom>
          <a:blipFill>
            <a:blip r:embed="rId4"/>
            <a:stretch>
              <a:fillRect l="0" t="0" r="0" b="0"/>
            </a:stretch>
          </a:blipFill>
          <a:ln w="9525" cap="sq">
            <a:solidFill>
              <a:srgbClr val="000000"/>
            </a:solidFill>
            <a:prstDash val="solid"/>
            <a:miter/>
          </a:ln>
        </p:spPr>
      </p:sp>
      <p:sp>
        <p:nvSpPr>
          <p:cNvPr name="Freeform 9" id="9"/>
          <p:cNvSpPr/>
          <p:nvPr/>
        </p:nvSpPr>
        <p:spPr>
          <a:xfrm flipH="false" flipV="false" rot="0">
            <a:off x="11457231" y="3051668"/>
            <a:ext cx="4617420" cy="4048857"/>
          </a:xfrm>
          <a:custGeom>
            <a:avLst/>
            <a:gdLst/>
            <a:ahLst/>
            <a:cxnLst/>
            <a:rect r="r" b="b" t="t" l="l"/>
            <a:pathLst>
              <a:path h="4048857" w="4617420">
                <a:moveTo>
                  <a:pt x="0" y="0"/>
                </a:moveTo>
                <a:lnTo>
                  <a:pt x="4617420" y="0"/>
                </a:lnTo>
                <a:lnTo>
                  <a:pt x="4617420" y="4048856"/>
                </a:lnTo>
                <a:lnTo>
                  <a:pt x="0" y="4048856"/>
                </a:lnTo>
                <a:lnTo>
                  <a:pt x="0" y="0"/>
                </a:lnTo>
                <a:close/>
              </a:path>
            </a:pathLst>
          </a:custGeom>
          <a:blipFill>
            <a:blip r:embed="rId5"/>
            <a:stretch>
              <a:fillRect l="0" t="0" r="0" b="0"/>
            </a:stretch>
          </a:blipFill>
          <a:ln w="9525" cap="sq">
            <a:solidFill>
              <a:srgbClr val="000000"/>
            </a:solidFill>
            <a:prstDash val="solid"/>
            <a:miter/>
          </a:ln>
        </p:spPr>
      </p:sp>
      <p:sp>
        <p:nvSpPr>
          <p:cNvPr name="TextBox 10" id="10"/>
          <p:cNvSpPr txBox="true"/>
          <p:nvPr/>
        </p:nvSpPr>
        <p:spPr>
          <a:xfrm rot="0">
            <a:off x="2584061" y="1270010"/>
            <a:ext cx="13119879" cy="771525"/>
          </a:xfrm>
          <a:prstGeom prst="rect">
            <a:avLst/>
          </a:prstGeom>
        </p:spPr>
        <p:txBody>
          <a:bodyPr anchor="t" rtlCol="false" tIns="0" lIns="0" bIns="0" rIns="0">
            <a:spAutoFit/>
          </a:bodyPr>
          <a:lstStyle/>
          <a:p>
            <a:pPr algn="ctr">
              <a:lnSpc>
                <a:spcPts val="6000"/>
              </a:lnSpc>
            </a:pPr>
            <a:r>
              <a:rPr lang="en-US" b="true" sz="5000">
                <a:solidFill>
                  <a:srgbClr val="2657C1"/>
                </a:solidFill>
                <a:latin typeface="Open Sauce Heavy"/>
                <a:ea typeface="Open Sauce Heavy"/>
                <a:cs typeface="Open Sauce Heavy"/>
                <a:sym typeface="Open Sauce Heavy"/>
              </a:rPr>
              <a:t>ROC Curve</a:t>
            </a:r>
          </a:p>
        </p:txBody>
      </p:sp>
      <p:sp>
        <p:nvSpPr>
          <p:cNvPr name="TextBox 11" id="11"/>
          <p:cNvSpPr txBox="true"/>
          <p:nvPr/>
        </p:nvSpPr>
        <p:spPr>
          <a:xfrm rot="0">
            <a:off x="1910784" y="7629075"/>
            <a:ext cx="14466431" cy="1163223"/>
          </a:xfrm>
          <a:prstGeom prst="rect">
            <a:avLst/>
          </a:prstGeom>
        </p:spPr>
        <p:txBody>
          <a:bodyPr anchor="t" rtlCol="false" tIns="0" lIns="0" bIns="0" rIns="0">
            <a:spAutoFit/>
          </a:bodyPr>
          <a:lstStyle/>
          <a:p>
            <a:pPr algn="just">
              <a:lnSpc>
                <a:spcPts val="3085"/>
              </a:lnSpc>
            </a:pPr>
            <a:r>
              <a:rPr lang="en-US" sz="2203">
                <a:solidFill>
                  <a:srgbClr val="000000"/>
                </a:solidFill>
                <a:latin typeface="DM Sans"/>
                <a:ea typeface="DM Sans"/>
                <a:cs typeface="DM Sans"/>
                <a:sym typeface="DM Sans"/>
              </a:rPr>
              <a:t>Berdasarkan nilai AUC sebesar 0,84, dapat disimpulkan bahwa model Probit memiliki kemampuan klasifikasi yang cukup baik. Hal ini menunjukkan bahwa model efektif dalam membedakan antara kategori TPT tinggi dan TPT rendah pada data yang digunakan.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630" t="0" r="-10369" b="0"/>
            </a:stretch>
          </a:blipFill>
        </p:spPr>
      </p:sp>
      <p:sp>
        <p:nvSpPr>
          <p:cNvPr name="AutoShape 3" id="3"/>
          <p:cNvSpPr/>
          <p:nvPr/>
        </p:nvSpPr>
        <p:spPr>
          <a:xfrm flipV="true">
            <a:off x="2943879" y="3209647"/>
            <a:ext cx="12400241" cy="0"/>
          </a:xfrm>
          <a:prstGeom prst="line">
            <a:avLst/>
          </a:prstGeom>
          <a:ln cap="flat" w="9525">
            <a:solidFill>
              <a:srgbClr val="F8CB2C"/>
            </a:solidFill>
            <a:prstDash val="solid"/>
            <a:headEnd type="none" len="sm" w="sm"/>
            <a:tailEnd type="none" len="sm" w="sm"/>
          </a:ln>
        </p:spPr>
      </p:sp>
      <p:sp>
        <p:nvSpPr>
          <p:cNvPr name="Freeform 4" id="4"/>
          <p:cNvSpPr/>
          <p:nvPr/>
        </p:nvSpPr>
        <p:spPr>
          <a:xfrm flipH="false" flipV="false" rot="0">
            <a:off x="1028700" y="973837"/>
            <a:ext cx="621338" cy="611396"/>
          </a:xfrm>
          <a:custGeom>
            <a:avLst/>
            <a:gdLst/>
            <a:ahLst/>
            <a:cxnLst/>
            <a:rect r="r" b="b" t="t" l="l"/>
            <a:pathLst>
              <a:path h="611396" w="621338">
                <a:moveTo>
                  <a:pt x="0" y="0"/>
                </a:moveTo>
                <a:lnTo>
                  <a:pt x="621338" y="0"/>
                </a:lnTo>
                <a:lnTo>
                  <a:pt x="621338" y="611396"/>
                </a:lnTo>
                <a:lnTo>
                  <a:pt x="0" y="611396"/>
                </a:lnTo>
                <a:lnTo>
                  <a:pt x="0" y="0"/>
                </a:lnTo>
                <a:close/>
              </a:path>
            </a:pathLst>
          </a:custGeom>
          <a:blipFill>
            <a:blip r:embed="rId3"/>
            <a:stretch>
              <a:fillRect l="0" t="0" r="0" b="0"/>
            </a:stretch>
          </a:blipFill>
        </p:spPr>
      </p:sp>
      <p:grpSp>
        <p:nvGrpSpPr>
          <p:cNvPr name="Group 5" id="5"/>
          <p:cNvGrpSpPr/>
          <p:nvPr/>
        </p:nvGrpSpPr>
        <p:grpSpPr>
          <a:xfrm rot="0">
            <a:off x="-677312" y="9951589"/>
            <a:ext cx="23663956" cy="1950441"/>
            <a:chOff x="0" y="0"/>
            <a:chExt cx="6232482" cy="513696"/>
          </a:xfrm>
        </p:grpSpPr>
        <p:sp>
          <p:nvSpPr>
            <p:cNvPr name="Freeform 6" id="6"/>
            <p:cNvSpPr/>
            <p:nvPr/>
          </p:nvSpPr>
          <p:spPr>
            <a:xfrm flipH="false" flipV="false" rot="0">
              <a:off x="0" y="0"/>
              <a:ext cx="6232482" cy="513696"/>
            </a:xfrm>
            <a:custGeom>
              <a:avLst/>
              <a:gdLst/>
              <a:ahLst/>
              <a:cxnLst/>
              <a:rect r="r" b="b" t="t" l="l"/>
              <a:pathLst>
                <a:path h="513696" w="6232482">
                  <a:moveTo>
                    <a:pt x="0" y="0"/>
                  </a:moveTo>
                  <a:lnTo>
                    <a:pt x="6232482" y="0"/>
                  </a:lnTo>
                  <a:lnTo>
                    <a:pt x="6232482" y="513696"/>
                  </a:lnTo>
                  <a:lnTo>
                    <a:pt x="0" y="513696"/>
                  </a:lnTo>
                  <a:close/>
                </a:path>
              </a:pathLst>
            </a:custGeom>
            <a:solidFill>
              <a:srgbClr val="2254C5"/>
            </a:solidFill>
          </p:spPr>
        </p:sp>
        <p:sp>
          <p:nvSpPr>
            <p:cNvPr name="TextBox 7" id="7"/>
            <p:cNvSpPr txBox="true"/>
            <p:nvPr/>
          </p:nvSpPr>
          <p:spPr>
            <a:xfrm>
              <a:off x="0" y="-38100"/>
              <a:ext cx="6232482" cy="551796"/>
            </a:xfrm>
            <a:prstGeom prst="rect">
              <a:avLst/>
            </a:prstGeom>
          </p:spPr>
          <p:txBody>
            <a:bodyPr anchor="ctr" rtlCol="false" tIns="50800" lIns="50800" bIns="50800" rIns="50800"/>
            <a:lstStyle/>
            <a:p>
              <a:pPr algn="ctr">
                <a:lnSpc>
                  <a:spcPts val="3079"/>
                </a:lnSpc>
              </a:pPr>
            </a:p>
          </p:txBody>
        </p:sp>
      </p:grpSp>
      <p:sp>
        <p:nvSpPr>
          <p:cNvPr name="TextBox 8" id="8"/>
          <p:cNvSpPr txBox="true"/>
          <p:nvPr/>
        </p:nvSpPr>
        <p:spPr>
          <a:xfrm rot="0">
            <a:off x="2584061" y="1880292"/>
            <a:ext cx="13119879" cy="771525"/>
          </a:xfrm>
          <a:prstGeom prst="rect">
            <a:avLst/>
          </a:prstGeom>
        </p:spPr>
        <p:txBody>
          <a:bodyPr anchor="t" rtlCol="false" tIns="0" lIns="0" bIns="0" rIns="0">
            <a:spAutoFit/>
          </a:bodyPr>
          <a:lstStyle/>
          <a:p>
            <a:pPr algn="ctr">
              <a:lnSpc>
                <a:spcPts val="6000"/>
              </a:lnSpc>
            </a:pPr>
            <a:r>
              <a:rPr lang="en-US" b="true" sz="5000">
                <a:solidFill>
                  <a:srgbClr val="2657C1"/>
                </a:solidFill>
                <a:latin typeface="Open Sauce Heavy"/>
                <a:ea typeface="Open Sauce Heavy"/>
                <a:cs typeface="Open Sauce Heavy"/>
                <a:sym typeface="Open Sauce Heavy"/>
              </a:rPr>
              <a:t>Kesimpulan</a:t>
            </a:r>
          </a:p>
        </p:txBody>
      </p:sp>
      <p:sp>
        <p:nvSpPr>
          <p:cNvPr name="TextBox 9" id="9"/>
          <p:cNvSpPr txBox="true"/>
          <p:nvPr/>
        </p:nvSpPr>
        <p:spPr>
          <a:xfrm rot="0">
            <a:off x="2026901" y="3719234"/>
            <a:ext cx="14234197" cy="4677948"/>
          </a:xfrm>
          <a:prstGeom prst="rect">
            <a:avLst/>
          </a:prstGeom>
        </p:spPr>
        <p:txBody>
          <a:bodyPr anchor="t" rtlCol="false" tIns="0" lIns="0" bIns="0" rIns="0">
            <a:spAutoFit/>
          </a:bodyPr>
          <a:lstStyle/>
          <a:p>
            <a:pPr algn="just" marL="475802" indent="-237901" lvl="1">
              <a:lnSpc>
                <a:spcPts val="3085"/>
              </a:lnSpc>
              <a:buFont typeface="Arial"/>
              <a:buChar char="•"/>
            </a:pPr>
            <a:r>
              <a:rPr lang="en-US" sz="2203">
                <a:solidFill>
                  <a:srgbClr val="000000"/>
                </a:solidFill>
                <a:latin typeface="DM Sans"/>
                <a:ea typeface="DM Sans"/>
                <a:cs typeface="DM Sans"/>
                <a:sym typeface="DM Sans"/>
              </a:rPr>
              <a:t>Model Probit terbukti layak digunakan, terlihat dari hasil uji yang signifikan (LLR p-value = 0,001), nilai Pseudo R² = 0,302, dan AUC = 0,84, yang menunjukkan kemampuan model dalam klasifikasi sudah cukup baik.</a:t>
            </a:r>
          </a:p>
          <a:p>
            <a:pPr algn="just" marL="475802" indent="-237901" lvl="1">
              <a:lnSpc>
                <a:spcPts val="3085"/>
              </a:lnSpc>
              <a:buFont typeface="Arial"/>
              <a:buChar char="•"/>
            </a:pPr>
            <a:r>
              <a:rPr lang="en-US" sz="2203">
                <a:solidFill>
                  <a:srgbClr val="000000"/>
                </a:solidFill>
                <a:latin typeface="DM Sans"/>
                <a:ea typeface="DM Sans"/>
                <a:cs typeface="DM Sans"/>
                <a:sym typeface="DM Sans"/>
              </a:rPr>
              <a:t>V</a:t>
            </a:r>
            <a:r>
              <a:rPr lang="en-US" sz="2203">
                <a:solidFill>
                  <a:srgbClr val="000000"/>
                </a:solidFill>
                <a:latin typeface="DM Sans"/>
                <a:ea typeface="DM Sans"/>
                <a:cs typeface="DM Sans"/>
                <a:sym typeface="DM Sans"/>
              </a:rPr>
              <a:t>ariabel IPM menjadi faktor paling berpengaruh dengan arah positif. Artinya, semakin tinggi kualitas pendidikan, kesehatan, dan standar hidup (cerminan IPM), justru semakin besar peluang suatu daerah mengalami TPT tinggi. Hal ini dapat terjadi karena peningkatan kualitas SDM tidak selalu sejalan dengan ketersediaan lapangan kerja. Akibatnya, tenaga kerja berpendidikan tinggi sering sulit terserap, sehingga angka pengangguran terbuka justru meningkat.</a:t>
            </a:r>
          </a:p>
          <a:p>
            <a:pPr algn="just" marL="475802" indent="-237901" lvl="1">
              <a:lnSpc>
                <a:spcPts val="3085"/>
              </a:lnSpc>
              <a:buFont typeface="Arial"/>
              <a:buChar char="•"/>
            </a:pPr>
            <a:r>
              <a:rPr lang="en-US" sz="2203">
                <a:solidFill>
                  <a:srgbClr val="000000"/>
                </a:solidFill>
                <a:latin typeface="DM Sans"/>
                <a:ea typeface="DM Sans"/>
                <a:cs typeface="DM Sans"/>
                <a:sym typeface="DM Sans"/>
              </a:rPr>
              <a:t>Variabel TPAK cenderung menurunkan peluang TPT tinggi, sedangkan UMK berarah positif, namun keduanya tidak signifikan secara statistik.</a:t>
            </a:r>
          </a:p>
          <a:p>
            <a:pPr algn="just" marL="475802" indent="-237901" lvl="1">
              <a:lnSpc>
                <a:spcPts val="3085"/>
              </a:lnSpc>
              <a:buFont typeface="Arial"/>
              <a:buChar char="•"/>
            </a:pPr>
            <a:r>
              <a:rPr lang="en-US" sz="2203">
                <a:solidFill>
                  <a:srgbClr val="000000"/>
                </a:solidFill>
                <a:latin typeface="DM Sans"/>
                <a:ea typeface="DM Sans"/>
                <a:cs typeface="DM Sans"/>
                <a:sym typeface="DM Sans"/>
              </a:rPr>
              <a:t>Secara keseluruhan, IPM merupakan variabel yang paling berpengaruh, sementara TPAK dan UMK hanya menunjukkan pengaruh yang lebih lemah.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630" t="0" r="-10369" b="0"/>
            </a:stretch>
          </a:blipFill>
        </p:spPr>
      </p:sp>
      <p:sp>
        <p:nvSpPr>
          <p:cNvPr name="AutoShape 3" id="3"/>
          <p:cNvSpPr/>
          <p:nvPr/>
        </p:nvSpPr>
        <p:spPr>
          <a:xfrm flipV="true">
            <a:off x="3263538" y="3704635"/>
            <a:ext cx="9275087" cy="4762"/>
          </a:xfrm>
          <a:prstGeom prst="line">
            <a:avLst/>
          </a:prstGeom>
          <a:ln cap="flat" w="9525">
            <a:solidFill>
              <a:srgbClr val="F8CB2C"/>
            </a:solidFill>
            <a:prstDash val="solid"/>
            <a:headEnd type="none" len="sm" w="sm"/>
            <a:tailEnd type="none" len="sm" w="sm"/>
          </a:ln>
        </p:spPr>
      </p:sp>
      <p:grpSp>
        <p:nvGrpSpPr>
          <p:cNvPr name="Group 4" id="4"/>
          <p:cNvGrpSpPr/>
          <p:nvPr/>
        </p:nvGrpSpPr>
        <p:grpSpPr>
          <a:xfrm rot="0">
            <a:off x="1028700" y="4175321"/>
            <a:ext cx="13744764" cy="3563169"/>
            <a:chOff x="0" y="0"/>
            <a:chExt cx="18326352" cy="4750892"/>
          </a:xfrm>
        </p:grpSpPr>
        <p:grpSp>
          <p:nvGrpSpPr>
            <p:cNvPr name="Group 5" id="5"/>
            <p:cNvGrpSpPr/>
            <p:nvPr/>
          </p:nvGrpSpPr>
          <p:grpSpPr>
            <a:xfrm rot="0">
              <a:off x="2588478" y="3317658"/>
              <a:ext cx="12763984" cy="1433234"/>
              <a:chOff x="0" y="0"/>
              <a:chExt cx="3330808" cy="374008"/>
            </a:xfrm>
          </p:grpSpPr>
          <p:sp>
            <p:nvSpPr>
              <p:cNvPr name="Freeform 6" id="6"/>
              <p:cNvSpPr/>
              <p:nvPr/>
            </p:nvSpPr>
            <p:spPr>
              <a:xfrm flipH="false" flipV="false" rot="0">
                <a:off x="0" y="0"/>
                <a:ext cx="3330808" cy="374008"/>
              </a:xfrm>
              <a:custGeom>
                <a:avLst/>
                <a:gdLst/>
                <a:ahLst/>
                <a:cxnLst/>
                <a:rect r="r" b="b" t="t" l="l"/>
                <a:pathLst>
                  <a:path h="374008" w="3330808">
                    <a:moveTo>
                      <a:pt x="38010" y="0"/>
                    </a:moveTo>
                    <a:lnTo>
                      <a:pt x="3292798" y="0"/>
                    </a:lnTo>
                    <a:cubicBezTo>
                      <a:pt x="3313790" y="0"/>
                      <a:pt x="3330808" y="17018"/>
                      <a:pt x="3330808" y="38010"/>
                    </a:cubicBezTo>
                    <a:lnTo>
                      <a:pt x="3330808" y="335997"/>
                    </a:lnTo>
                    <a:cubicBezTo>
                      <a:pt x="3330808" y="356990"/>
                      <a:pt x="3313790" y="374008"/>
                      <a:pt x="3292798" y="374008"/>
                    </a:cubicBezTo>
                    <a:lnTo>
                      <a:pt x="38010" y="374008"/>
                    </a:lnTo>
                    <a:cubicBezTo>
                      <a:pt x="17018" y="374008"/>
                      <a:pt x="0" y="356990"/>
                      <a:pt x="0" y="335997"/>
                    </a:cubicBezTo>
                    <a:lnTo>
                      <a:pt x="0" y="38010"/>
                    </a:lnTo>
                    <a:cubicBezTo>
                      <a:pt x="0" y="17018"/>
                      <a:pt x="17018" y="0"/>
                      <a:pt x="38010" y="0"/>
                    </a:cubicBezTo>
                    <a:close/>
                  </a:path>
                </a:pathLst>
              </a:custGeom>
              <a:solidFill>
                <a:srgbClr val="2657C1"/>
              </a:solidFill>
            </p:spPr>
          </p:sp>
          <p:sp>
            <p:nvSpPr>
              <p:cNvPr name="TextBox 7" id="7"/>
              <p:cNvSpPr txBox="true"/>
              <p:nvPr/>
            </p:nvSpPr>
            <p:spPr>
              <a:xfrm>
                <a:off x="0" y="-47625"/>
                <a:ext cx="3330808" cy="421633"/>
              </a:xfrm>
              <a:prstGeom prst="rect">
                <a:avLst/>
              </a:prstGeom>
            </p:spPr>
            <p:txBody>
              <a:bodyPr anchor="ctr" rtlCol="false" tIns="44138" lIns="44138" bIns="44138" rIns="44138"/>
              <a:lstStyle/>
              <a:p>
                <a:pPr algn="ctr">
                  <a:lnSpc>
                    <a:spcPts val="3360"/>
                  </a:lnSpc>
                </a:pPr>
              </a:p>
            </p:txBody>
          </p:sp>
        </p:grpSp>
        <p:grpSp>
          <p:nvGrpSpPr>
            <p:cNvPr name="Group 8" id="8"/>
            <p:cNvGrpSpPr/>
            <p:nvPr/>
          </p:nvGrpSpPr>
          <p:grpSpPr>
            <a:xfrm rot="0">
              <a:off x="0" y="0"/>
              <a:ext cx="18326352" cy="4548742"/>
              <a:chOff x="0" y="0"/>
              <a:chExt cx="3929671" cy="975375"/>
            </a:xfrm>
          </p:grpSpPr>
          <p:sp>
            <p:nvSpPr>
              <p:cNvPr name="Freeform 9" id="9"/>
              <p:cNvSpPr/>
              <p:nvPr/>
            </p:nvSpPr>
            <p:spPr>
              <a:xfrm flipH="false" flipV="false" rot="0">
                <a:off x="0" y="0"/>
                <a:ext cx="3929671" cy="975375"/>
              </a:xfrm>
              <a:custGeom>
                <a:avLst/>
                <a:gdLst/>
                <a:ahLst/>
                <a:cxnLst/>
                <a:rect r="r" b="b" t="t" l="l"/>
                <a:pathLst>
                  <a:path h="975375" w="3929671">
                    <a:moveTo>
                      <a:pt x="29290" y="0"/>
                    </a:moveTo>
                    <a:lnTo>
                      <a:pt x="3900381" y="0"/>
                    </a:lnTo>
                    <a:cubicBezTo>
                      <a:pt x="3916557" y="0"/>
                      <a:pt x="3929671" y="13113"/>
                      <a:pt x="3929671" y="29290"/>
                    </a:cubicBezTo>
                    <a:lnTo>
                      <a:pt x="3929671" y="946085"/>
                    </a:lnTo>
                    <a:cubicBezTo>
                      <a:pt x="3929671" y="962261"/>
                      <a:pt x="3916557" y="975375"/>
                      <a:pt x="3900381" y="975375"/>
                    </a:cubicBezTo>
                    <a:lnTo>
                      <a:pt x="29290" y="975375"/>
                    </a:lnTo>
                    <a:cubicBezTo>
                      <a:pt x="13113" y="975375"/>
                      <a:pt x="0" y="962261"/>
                      <a:pt x="0" y="946085"/>
                    </a:cubicBezTo>
                    <a:lnTo>
                      <a:pt x="0" y="29290"/>
                    </a:lnTo>
                    <a:cubicBezTo>
                      <a:pt x="0" y="13113"/>
                      <a:pt x="13113" y="0"/>
                      <a:pt x="29290" y="0"/>
                    </a:cubicBezTo>
                    <a:close/>
                  </a:path>
                </a:pathLst>
              </a:custGeom>
              <a:solidFill>
                <a:srgbClr val="F4F4F6"/>
              </a:solidFill>
            </p:spPr>
          </p:sp>
          <p:sp>
            <p:nvSpPr>
              <p:cNvPr name="TextBox 10" id="10"/>
              <p:cNvSpPr txBox="true"/>
              <p:nvPr/>
            </p:nvSpPr>
            <p:spPr>
              <a:xfrm>
                <a:off x="0" y="-47625"/>
                <a:ext cx="3929671" cy="1023000"/>
              </a:xfrm>
              <a:prstGeom prst="rect">
                <a:avLst/>
              </a:prstGeom>
            </p:spPr>
            <p:txBody>
              <a:bodyPr anchor="ctr" rtlCol="false" tIns="44138" lIns="44138" bIns="44138" rIns="44138"/>
              <a:lstStyle/>
              <a:p>
                <a:pPr algn="ctr">
                  <a:lnSpc>
                    <a:spcPts val="3360"/>
                  </a:lnSpc>
                </a:pPr>
              </a:p>
            </p:txBody>
          </p:sp>
        </p:grpSp>
        <p:sp>
          <p:nvSpPr>
            <p:cNvPr name="AutoShape 11" id="11"/>
            <p:cNvSpPr/>
            <p:nvPr/>
          </p:nvSpPr>
          <p:spPr>
            <a:xfrm flipV="true">
              <a:off x="537215" y="258394"/>
              <a:ext cx="17322894" cy="65213"/>
            </a:xfrm>
            <a:prstGeom prst="line">
              <a:avLst/>
            </a:prstGeom>
            <a:ln cap="flat" w="12700">
              <a:solidFill>
                <a:srgbClr val="000000">
                  <a:alpha val="12941"/>
                </a:srgbClr>
              </a:solidFill>
              <a:prstDash val="solid"/>
              <a:headEnd type="none" len="sm" w="sm"/>
              <a:tailEnd type="none" len="sm" w="sm"/>
            </a:ln>
          </p:spPr>
        </p:sp>
        <p:sp>
          <p:nvSpPr>
            <p:cNvPr name="TextBox 12" id="12"/>
            <p:cNvSpPr txBox="true"/>
            <p:nvPr/>
          </p:nvSpPr>
          <p:spPr>
            <a:xfrm rot="0">
              <a:off x="528832" y="575291"/>
              <a:ext cx="17331277" cy="3529247"/>
            </a:xfrm>
            <a:prstGeom prst="rect">
              <a:avLst/>
            </a:prstGeom>
          </p:spPr>
          <p:txBody>
            <a:bodyPr anchor="t" rtlCol="false" tIns="0" lIns="0" bIns="0" rIns="0">
              <a:spAutoFit/>
            </a:bodyPr>
            <a:lstStyle/>
            <a:p>
              <a:pPr algn="just">
                <a:lnSpc>
                  <a:spcPts val="3074"/>
                </a:lnSpc>
              </a:pPr>
              <a:r>
                <a:rPr lang="en-US" sz="2196">
                  <a:solidFill>
                    <a:srgbClr val="000000"/>
                  </a:solidFill>
                  <a:latin typeface="DM Sans"/>
                  <a:ea typeface="DM Sans"/>
                  <a:cs typeface="DM Sans"/>
                  <a:sym typeface="DM Sans"/>
                </a:rPr>
                <a:t>Model regresi Probit digunakan untuk menganalisis hubungan antara variabel dependen yang bersifat kategori (kualitatif) dengan variabel-variabel independen yang dapat berupa kualitatif maupun kuantitatif. Berbeda dengan regresi linear, model ini tidak menghasilkan nilai kontinu, melainkan memperkirakan probabilitas suatu peristiwa terjadi. Probit menggunakan fungsi distribusi normal kumulatif (Normal Cumulative Distribution Function / CDF) sebagai link function untuk menghubungkan variabel independen dengan peluang terjadinya kategori tertentu, sehingga hasil estimasi tetap berada dalam rentang probabilitas 0 hingga 1.</a:t>
              </a:r>
            </a:p>
          </p:txBody>
        </p:sp>
      </p:grpSp>
      <p:sp>
        <p:nvSpPr>
          <p:cNvPr name="Freeform 13" id="13"/>
          <p:cNvSpPr/>
          <p:nvPr/>
        </p:nvSpPr>
        <p:spPr>
          <a:xfrm flipH="false" flipV="false" rot="0">
            <a:off x="1028700" y="973837"/>
            <a:ext cx="621338" cy="611396"/>
          </a:xfrm>
          <a:custGeom>
            <a:avLst/>
            <a:gdLst/>
            <a:ahLst/>
            <a:cxnLst/>
            <a:rect r="r" b="b" t="t" l="l"/>
            <a:pathLst>
              <a:path h="611396" w="621338">
                <a:moveTo>
                  <a:pt x="0" y="0"/>
                </a:moveTo>
                <a:lnTo>
                  <a:pt x="621338" y="0"/>
                </a:lnTo>
                <a:lnTo>
                  <a:pt x="621338" y="611396"/>
                </a:lnTo>
                <a:lnTo>
                  <a:pt x="0" y="611396"/>
                </a:lnTo>
                <a:lnTo>
                  <a:pt x="0" y="0"/>
                </a:lnTo>
                <a:close/>
              </a:path>
            </a:pathLst>
          </a:custGeom>
          <a:blipFill>
            <a:blip r:embed="rId3"/>
            <a:stretch>
              <a:fillRect l="0" t="0" r="0" b="0"/>
            </a:stretch>
          </a:blipFill>
        </p:spPr>
      </p:sp>
      <p:grpSp>
        <p:nvGrpSpPr>
          <p:cNvPr name="Group 14" id="14"/>
          <p:cNvGrpSpPr/>
          <p:nvPr/>
        </p:nvGrpSpPr>
        <p:grpSpPr>
          <a:xfrm rot="0">
            <a:off x="-677312" y="9951589"/>
            <a:ext cx="23663956" cy="1950441"/>
            <a:chOff x="0" y="0"/>
            <a:chExt cx="6232482" cy="513696"/>
          </a:xfrm>
        </p:grpSpPr>
        <p:sp>
          <p:nvSpPr>
            <p:cNvPr name="Freeform 15" id="15"/>
            <p:cNvSpPr/>
            <p:nvPr/>
          </p:nvSpPr>
          <p:spPr>
            <a:xfrm flipH="false" flipV="false" rot="0">
              <a:off x="0" y="0"/>
              <a:ext cx="6232482" cy="513696"/>
            </a:xfrm>
            <a:custGeom>
              <a:avLst/>
              <a:gdLst/>
              <a:ahLst/>
              <a:cxnLst/>
              <a:rect r="r" b="b" t="t" l="l"/>
              <a:pathLst>
                <a:path h="513696" w="6232482">
                  <a:moveTo>
                    <a:pt x="0" y="0"/>
                  </a:moveTo>
                  <a:lnTo>
                    <a:pt x="6232482" y="0"/>
                  </a:lnTo>
                  <a:lnTo>
                    <a:pt x="6232482" y="513696"/>
                  </a:lnTo>
                  <a:lnTo>
                    <a:pt x="0" y="513696"/>
                  </a:lnTo>
                  <a:close/>
                </a:path>
              </a:pathLst>
            </a:custGeom>
            <a:solidFill>
              <a:srgbClr val="2254C5"/>
            </a:solidFill>
          </p:spPr>
        </p:sp>
        <p:sp>
          <p:nvSpPr>
            <p:cNvPr name="TextBox 16" id="16"/>
            <p:cNvSpPr txBox="true"/>
            <p:nvPr/>
          </p:nvSpPr>
          <p:spPr>
            <a:xfrm>
              <a:off x="0" y="-38100"/>
              <a:ext cx="6232482" cy="551796"/>
            </a:xfrm>
            <a:prstGeom prst="rect">
              <a:avLst/>
            </a:prstGeom>
          </p:spPr>
          <p:txBody>
            <a:bodyPr anchor="ctr" rtlCol="false" tIns="50800" lIns="50800" bIns="50800" rIns="50800"/>
            <a:lstStyle/>
            <a:p>
              <a:pPr algn="ctr">
                <a:lnSpc>
                  <a:spcPts val="3079"/>
                </a:lnSpc>
              </a:pPr>
            </a:p>
          </p:txBody>
        </p:sp>
      </p:grpSp>
      <p:sp>
        <p:nvSpPr>
          <p:cNvPr name="Freeform 17" id="17"/>
          <p:cNvSpPr/>
          <p:nvPr/>
        </p:nvSpPr>
        <p:spPr>
          <a:xfrm flipH="false" flipV="false" rot="0">
            <a:off x="14773464" y="6152091"/>
            <a:ext cx="3514536" cy="3799498"/>
          </a:xfrm>
          <a:custGeom>
            <a:avLst/>
            <a:gdLst/>
            <a:ahLst/>
            <a:cxnLst/>
            <a:rect r="r" b="b" t="t" l="l"/>
            <a:pathLst>
              <a:path h="3799498" w="3514536">
                <a:moveTo>
                  <a:pt x="0" y="0"/>
                </a:moveTo>
                <a:lnTo>
                  <a:pt x="3514536" y="0"/>
                </a:lnTo>
                <a:lnTo>
                  <a:pt x="3514536" y="3799498"/>
                </a:lnTo>
                <a:lnTo>
                  <a:pt x="0" y="3799498"/>
                </a:lnTo>
                <a:lnTo>
                  <a:pt x="0" y="0"/>
                </a:lnTo>
                <a:close/>
              </a:path>
            </a:pathLst>
          </a:custGeom>
          <a:blipFill>
            <a:blip r:embed="rId4"/>
            <a:stretch>
              <a:fillRect l="0" t="0" r="0" b="0"/>
            </a:stretch>
          </a:blipFill>
        </p:spPr>
      </p:sp>
      <p:sp>
        <p:nvSpPr>
          <p:cNvPr name="TextBox 18" id="18"/>
          <p:cNvSpPr txBox="true"/>
          <p:nvPr/>
        </p:nvSpPr>
        <p:spPr>
          <a:xfrm rot="0">
            <a:off x="3688261" y="2538986"/>
            <a:ext cx="8425641" cy="771525"/>
          </a:xfrm>
          <a:prstGeom prst="rect">
            <a:avLst/>
          </a:prstGeom>
        </p:spPr>
        <p:txBody>
          <a:bodyPr anchor="t" rtlCol="false" tIns="0" lIns="0" bIns="0" rIns="0">
            <a:spAutoFit/>
          </a:bodyPr>
          <a:lstStyle/>
          <a:p>
            <a:pPr algn="just">
              <a:lnSpc>
                <a:spcPts val="6000"/>
              </a:lnSpc>
            </a:pPr>
            <a:r>
              <a:rPr lang="en-US" b="true" sz="5000">
                <a:solidFill>
                  <a:srgbClr val="2657C1"/>
                </a:solidFill>
                <a:latin typeface="Open Sauce Heavy"/>
                <a:ea typeface="Open Sauce Heavy"/>
                <a:cs typeface="Open Sauce Heavy"/>
                <a:sym typeface="Open Sauce Heavy"/>
              </a:rPr>
              <a:t>Pengertian Regresi Probit</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630" t="0" r="-10369" b="0"/>
            </a:stretch>
          </a:blipFill>
        </p:spPr>
      </p:sp>
      <p:sp>
        <p:nvSpPr>
          <p:cNvPr name="Freeform 3" id="3"/>
          <p:cNvSpPr/>
          <p:nvPr/>
        </p:nvSpPr>
        <p:spPr>
          <a:xfrm flipH="false" flipV="false" rot="0">
            <a:off x="1028700" y="973837"/>
            <a:ext cx="621338" cy="611396"/>
          </a:xfrm>
          <a:custGeom>
            <a:avLst/>
            <a:gdLst/>
            <a:ahLst/>
            <a:cxnLst/>
            <a:rect r="r" b="b" t="t" l="l"/>
            <a:pathLst>
              <a:path h="611396" w="621338">
                <a:moveTo>
                  <a:pt x="0" y="0"/>
                </a:moveTo>
                <a:lnTo>
                  <a:pt x="621338" y="0"/>
                </a:lnTo>
                <a:lnTo>
                  <a:pt x="621338" y="611396"/>
                </a:lnTo>
                <a:lnTo>
                  <a:pt x="0" y="611396"/>
                </a:lnTo>
                <a:lnTo>
                  <a:pt x="0" y="0"/>
                </a:lnTo>
                <a:close/>
              </a:path>
            </a:pathLst>
          </a:custGeom>
          <a:blipFill>
            <a:blip r:embed="rId3"/>
            <a:stretch>
              <a:fillRect l="0" t="0" r="0" b="0"/>
            </a:stretch>
          </a:blipFill>
        </p:spPr>
      </p:sp>
      <p:sp>
        <p:nvSpPr>
          <p:cNvPr name="AutoShape 4" id="4"/>
          <p:cNvSpPr/>
          <p:nvPr/>
        </p:nvSpPr>
        <p:spPr>
          <a:xfrm>
            <a:off x="5090993" y="5357177"/>
            <a:ext cx="8106013" cy="0"/>
          </a:xfrm>
          <a:prstGeom prst="line">
            <a:avLst/>
          </a:prstGeom>
          <a:ln cap="flat" w="9525">
            <a:solidFill>
              <a:srgbClr val="F8CB2C"/>
            </a:solidFill>
            <a:prstDash val="solid"/>
            <a:headEnd type="none" len="sm" w="sm"/>
            <a:tailEnd type="none" len="sm" w="sm"/>
          </a:ln>
        </p:spPr>
      </p:sp>
      <p:sp>
        <p:nvSpPr>
          <p:cNvPr name="TextBox 5" id="5"/>
          <p:cNvSpPr txBox="true"/>
          <p:nvPr/>
        </p:nvSpPr>
        <p:spPr>
          <a:xfrm rot="0">
            <a:off x="3491728" y="4018915"/>
            <a:ext cx="11304544" cy="771525"/>
          </a:xfrm>
          <a:prstGeom prst="rect">
            <a:avLst/>
          </a:prstGeom>
        </p:spPr>
        <p:txBody>
          <a:bodyPr anchor="t" rtlCol="false" tIns="0" lIns="0" bIns="0" rIns="0">
            <a:spAutoFit/>
          </a:bodyPr>
          <a:lstStyle/>
          <a:p>
            <a:pPr algn="l">
              <a:lnSpc>
                <a:spcPts val="6000"/>
              </a:lnSpc>
            </a:pPr>
            <a:r>
              <a:rPr lang="en-US" sz="5000" b="true">
                <a:solidFill>
                  <a:srgbClr val="2657C1"/>
                </a:solidFill>
                <a:latin typeface="Open Sauce Heavy"/>
                <a:ea typeface="Open Sauce Heavy"/>
                <a:cs typeface="Open Sauce Heavy"/>
                <a:sym typeface="Open Sauce Heavy"/>
              </a:rPr>
              <a:t>Link Akses Dataset &amp; Source Code</a:t>
            </a:r>
          </a:p>
        </p:txBody>
      </p:sp>
      <p:sp>
        <p:nvSpPr>
          <p:cNvPr name="TextBox 6" id="6"/>
          <p:cNvSpPr txBox="true"/>
          <p:nvPr/>
        </p:nvSpPr>
        <p:spPr>
          <a:xfrm rot="0">
            <a:off x="7676555" y="5866765"/>
            <a:ext cx="3012519" cy="391795"/>
          </a:xfrm>
          <a:prstGeom prst="rect">
            <a:avLst/>
          </a:prstGeom>
        </p:spPr>
        <p:txBody>
          <a:bodyPr anchor="t" rtlCol="false" tIns="0" lIns="0" bIns="0" rIns="0">
            <a:spAutoFit/>
          </a:bodyPr>
          <a:lstStyle/>
          <a:p>
            <a:pPr algn="l">
              <a:lnSpc>
                <a:spcPts val="3079"/>
              </a:lnSpc>
            </a:pPr>
            <a:r>
              <a:rPr lang="en-US" sz="2199" u="sng">
                <a:solidFill>
                  <a:srgbClr val="000000"/>
                </a:solidFill>
                <a:latin typeface="Arimo"/>
                <a:ea typeface="Arimo"/>
                <a:cs typeface="Arimo"/>
                <a:sym typeface="Arimo"/>
                <a:hlinkClick r:id="rId4" tooltip="https://github.com/alrahmads/Probit-Unemployment-Jatim"/>
              </a:rPr>
              <a:t>Source Code &amp; Dataset </a:t>
            </a:r>
          </a:p>
        </p:txBody>
      </p:sp>
      <p:grpSp>
        <p:nvGrpSpPr>
          <p:cNvPr name="Group 7" id="7"/>
          <p:cNvGrpSpPr/>
          <p:nvPr/>
        </p:nvGrpSpPr>
        <p:grpSpPr>
          <a:xfrm rot="0">
            <a:off x="-677312" y="9951589"/>
            <a:ext cx="23663956" cy="1950441"/>
            <a:chOff x="0" y="0"/>
            <a:chExt cx="6232482" cy="513696"/>
          </a:xfrm>
        </p:grpSpPr>
        <p:sp>
          <p:nvSpPr>
            <p:cNvPr name="Freeform 8" id="8"/>
            <p:cNvSpPr/>
            <p:nvPr/>
          </p:nvSpPr>
          <p:spPr>
            <a:xfrm flipH="false" flipV="false" rot="0">
              <a:off x="0" y="0"/>
              <a:ext cx="6232482" cy="513696"/>
            </a:xfrm>
            <a:custGeom>
              <a:avLst/>
              <a:gdLst/>
              <a:ahLst/>
              <a:cxnLst/>
              <a:rect r="r" b="b" t="t" l="l"/>
              <a:pathLst>
                <a:path h="513696" w="6232482">
                  <a:moveTo>
                    <a:pt x="0" y="0"/>
                  </a:moveTo>
                  <a:lnTo>
                    <a:pt x="6232482" y="0"/>
                  </a:lnTo>
                  <a:lnTo>
                    <a:pt x="6232482" y="513696"/>
                  </a:lnTo>
                  <a:lnTo>
                    <a:pt x="0" y="513696"/>
                  </a:lnTo>
                  <a:close/>
                </a:path>
              </a:pathLst>
            </a:custGeom>
            <a:solidFill>
              <a:srgbClr val="2254C5"/>
            </a:solidFill>
          </p:spPr>
        </p:sp>
        <p:sp>
          <p:nvSpPr>
            <p:cNvPr name="TextBox 9" id="9"/>
            <p:cNvSpPr txBox="true"/>
            <p:nvPr/>
          </p:nvSpPr>
          <p:spPr>
            <a:xfrm>
              <a:off x="0" y="-38100"/>
              <a:ext cx="6232482" cy="551796"/>
            </a:xfrm>
            <a:prstGeom prst="rect">
              <a:avLst/>
            </a:prstGeom>
          </p:spPr>
          <p:txBody>
            <a:bodyPr anchor="ctr" rtlCol="false" tIns="50800" lIns="50800" bIns="50800" rIns="50800"/>
            <a:lstStyle/>
            <a:p>
              <a:pPr algn="ctr">
                <a:lnSpc>
                  <a:spcPts val="3079"/>
                </a:lnSpc>
              </a:pP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0000" t="0" r="-10000" b="0"/>
            </a:stretch>
          </a:blipFill>
        </p:spPr>
      </p:sp>
      <p:sp>
        <p:nvSpPr>
          <p:cNvPr name="TextBox 3" id="3"/>
          <p:cNvSpPr txBox="true"/>
          <p:nvPr/>
        </p:nvSpPr>
        <p:spPr>
          <a:xfrm rot="0">
            <a:off x="13712201" y="981075"/>
            <a:ext cx="3547099" cy="405765"/>
          </a:xfrm>
          <a:prstGeom prst="rect">
            <a:avLst/>
          </a:prstGeom>
        </p:spPr>
        <p:txBody>
          <a:bodyPr anchor="t" rtlCol="false" tIns="0" lIns="0" bIns="0" rIns="0">
            <a:spAutoFit/>
          </a:bodyPr>
          <a:lstStyle/>
          <a:p>
            <a:pPr algn="r">
              <a:lnSpc>
                <a:spcPts val="3359"/>
              </a:lnSpc>
            </a:pPr>
            <a:r>
              <a:rPr lang="en-US" sz="2399">
                <a:solidFill>
                  <a:srgbClr val="000000"/>
                </a:solidFill>
                <a:latin typeface="DM Sans"/>
                <a:ea typeface="DM Sans"/>
                <a:cs typeface="DM Sans"/>
                <a:sym typeface="DM Sans"/>
              </a:rPr>
              <a:t>Ekonometrika Terapan</a:t>
            </a:r>
          </a:p>
        </p:txBody>
      </p:sp>
      <p:grpSp>
        <p:nvGrpSpPr>
          <p:cNvPr name="Group 4" id="4"/>
          <p:cNvGrpSpPr/>
          <p:nvPr/>
        </p:nvGrpSpPr>
        <p:grpSpPr>
          <a:xfrm rot="0">
            <a:off x="4974319" y="3593596"/>
            <a:ext cx="8339362" cy="3099808"/>
            <a:chOff x="0" y="0"/>
            <a:chExt cx="11119150" cy="4133078"/>
          </a:xfrm>
        </p:grpSpPr>
        <p:sp>
          <p:nvSpPr>
            <p:cNvPr name="TextBox 5" id="5"/>
            <p:cNvSpPr txBox="true"/>
            <p:nvPr/>
          </p:nvSpPr>
          <p:spPr>
            <a:xfrm rot="0">
              <a:off x="0" y="0"/>
              <a:ext cx="11119150" cy="2019300"/>
            </a:xfrm>
            <a:prstGeom prst="rect">
              <a:avLst/>
            </a:prstGeom>
          </p:spPr>
          <p:txBody>
            <a:bodyPr anchor="t" rtlCol="false" tIns="0" lIns="0" bIns="0" rIns="0">
              <a:spAutoFit/>
            </a:bodyPr>
            <a:lstStyle/>
            <a:p>
              <a:pPr algn="l">
                <a:lnSpc>
                  <a:spcPts val="11999"/>
                </a:lnSpc>
              </a:pPr>
              <a:r>
                <a:rPr lang="en-US" sz="9999" b="true">
                  <a:solidFill>
                    <a:srgbClr val="2657C1"/>
                  </a:solidFill>
                  <a:latin typeface="Open Sauce Heavy"/>
                  <a:ea typeface="Open Sauce Heavy"/>
                  <a:cs typeface="Open Sauce Heavy"/>
                  <a:sym typeface="Open Sauce Heavy"/>
                </a:rPr>
                <a:t>Terima Kasih</a:t>
              </a:r>
            </a:p>
          </p:txBody>
        </p:sp>
        <p:grpSp>
          <p:nvGrpSpPr>
            <p:cNvPr name="Group 6" id="6"/>
            <p:cNvGrpSpPr/>
            <p:nvPr/>
          </p:nvGrpSpPr>
          <p:grpSpPr>
            <a:xfrm rot="0">
              <a:off x="2339916" y="3300702"/>
              <a:ext cx="6439319" cy="832375"/>
              <a:chOff x="0" y="0"/>
              <a:chExt cx="1560554" cy="201724"/>
            </a:xfrm>
          </p:grpSpPr>
          <p:sp>
            <p:nvSpPr>
              <p:cNvPr name="Freeform 7" id="7"/>
              <p:cNvSpPr/>
              <p:nvPr/>
            </p:nvSpPr>
            <p:spPr>
              <a:xfrm flipH="false" flipV="false" rot="0">
                <a:off x="0" y="0"/>
                <a:ext cx="1560554" cy="201724"/>
              </a:xfrm>
              <a:custGeom>
                <a:avLst/>
                <a:gdLst/>
                <a:ahLst/>
                <a:cxnLst/>
                <a:rect r="r" b="b" t="t" l="l"/>
                <a:pathLst>
                  <a:path h="201724" w="1560554">
                    <a:moveTo>
                      <a:pt x="100862" y="0"/>
                    </a:moveTo>
                    <a:lnTo>
                      <a:pt x="1459692" y="0"/>
                    </a:lnTo>
                    <a:cubicBezTo>
                      <a:pt x="1515397" y="0"/>
                      <a:pt x="1560554" y="45158"/>
                      <a:pt x="1560554" y="100862"/>
                    </a:cubicBezTo>
                    <a:lnTo>
                      <a:pt x="1560554" y="100862"/>
                    </a:lnTo>
                    <a:cubicBezTo>
                      <a:pt x="1560554" y="156567"/>
                      <a:pt x="1515397" y="201724"/>
                      <a:pt x="1459692" y="201724"/>
                    </a:cubicBezTo>
                    <a:lnTo>
                      <a:pt x="100862" y="201724"/>
                    </a:lnTo>
                    <a:cubicBezTo>
                      <a:pt x="45158" y="201724"/>
                      <a:pt x="0" y="156567"/>
                      <a:pt x="0" y="100862"/>
                    </a:cubicBezTo>
                    <a:lnTo>
                      <a:pt x="0" y="100862"/>
                    </a:lnTo>
                    <a:cubicBezTo>
                      <a:pt x="0" y="45158"/>
                      <a:pt x="45158" y="0"/>
                      <a:pt x="100862" y="0"/>
                    </a:cubicBezTo>
                    <a:close/>
                  </a:path>
                </a:pathLst>
              </a:custGeom>
              <a:solidFill>
                <a:srgbClr val="F8CB2C"/>
              </a:solidFill>
            </p:spPr>
          </p:sp>
          <p:sp>
            <p:nvSpPr>
              <p:cNvPr name="TextBox 8" id="8"/>
              <p:cNvSpPr txBox="true"/>
              <p:nvPr/>
            </p:nvSpPr>
            <p:spPr>
              <a:xfrm>
                <a:off x="0" y="-114300"/>
                <a:ext cx="1560554" cy="316024"/>
              </a:xfrm>
              <a:prstGeom prst="rect">
                <a:avLst/>
              </a:prstGeom>
            </p:spPr>
            <p:txBody>
              <a:bodyPr anchor="ctr" rtlCol="false" tIns="50800" lIns="50800" bIns="50800" rIns="50800"/>
              <a:lstStyle/>
              <a:p>
                <a:pPr algn="ctr">
                  <a:lnSpc>
                    <a:spcPts val="3721"/>
                  </a:lnSpc>
                </a:pPr>
              </a:p>
            </p:txBody>
          </p:sp>
        </p:grpSp>
        <p:sp>
          <p:nvSpPr>
            <p:cNvPr name="TextBox 9" id="9"/>
            <p:cNvSpPr txBox="true"/>
            <p:nvPr/>
          </p:nvSpPr>
          <p:spPr>
            <a:xfrm rot="0">
              <a:off x="3506733" y="3461865"/>
              <a:ext cx="4854490" cy="468357"/>
            </a:xfrm>
            <a:prstGeom prst="rect">
              <a:avLst/>
            </a:prstGeom>
          </p:spPr>
          <p:txBody>
            <a:bodyPr anchor="t" rtlCol="false" tIns="0" lIns="0" bIns="0" rIns="0">
              <a:spAutoFit/>
            </a:bodyPr>
            <a:lstStyle/>
            <a:p>
              <a:pPr algn="l" marL="0" indent="0" lvl="0">
                <a:lnSpc>
                  <a:spcPts val="3033"/>
                </a:lnSpc>
                <a:spcBef>
                  <a:spcPct val="0"/>
                </a:spcBef>
              </a:pPr>
              <a:r>
                <a:rPr lang="en-US" sz="2166">
                  <a:solidFill>
                    <a:srgbClr val="FFFFFF"/>
                  </a:solidFill>
                  <a:latin typeface="Open Sauce"/>
                  <a:ea typeface="Open Sauce"/>
                  <a:cs typeface="Open Sauce"/>
                  <a:sym typeface="Open Sauce"/>
                </a:rPr>
                <a:t>D4 Sains Data Terapan</a:t>
              </a:r>
            </a:p>
          </p:txBody>
        </p:sp>
      </p:grpSp>
      <p:sp>
        <p:nvSpPr>
          <p:cNvPr name="Freeform 10" id="10"/>
          <p:cNvSpPr/>
          <p:nvPr/>
        </p:nvSpPr>
        <p:spPr>
          <a:xfrm flipH="false" flipV="false" rot="0">
            <a:off x="1028700" y="973837"/>
            <a:ext cx="621338" cy="611396"/>
          </a:xfrm>
          <a:custGeom>
            <a:avLst/>
            <a:gdLst/>
            <a:ahLst/>
            <a:cxnLst/>
            <a:rect r="r" b="b" t="t" l="l"/>
            <a:pathLst>
              <a:path h="611396" w="621338">
                <a:moveTo>
                  <a:pt x="0" y="0"/>
                </a:moveTo>
                <a:lnTo>
                  <a:pt x="621338" y="0"/>
                </a:lnTo>
                <a:lnTo>
                  <a:pt x="621338" y="611396"/>
                </a:lnTo>
                <a:lnTo>
                  <a:pt x="0" y="611396"/>
                </a:lnTo>
                <a:lnTo>
                  <a:pt x="0" y="0"/>
                </a:lnTo>
                <a:close/>
              </a:path>
            </a:pathLst>
          </a:custGeom>
          <a:blipFill>
            <a:blip r:embed="rId3"/>
            <a:stretch>
              <a:fillRect l="0" t="0" r="0" b="0"/>
            </a:stretch>
          </a:blipFill>
        </p:spPr>
      </p:sp>
      <p:grpSp>
        <p:nvGrpSpPr>
          <p:cNvPr name="Group 11" id="11"/>
          <p:cNvGrpSpPr/>
          <p:nvPr/>
        </p:nvGrpSpPr>
        <p:grpSpPr>
          <a:xfrm rot="0">
            <a:off x="-677312" y="9951589"/>
            <a:ext cx="23663956" cy="1950441"/>
            <a:chOff x="0" y="0"/>
            <a:chExt cx="6232482" cy="513696"/>
          </a:xfrm>
        </p:grpSpPr>
        <p:sp>
          <p:nvSpPr>
            <p:cNvPr name="Freeform 12" id="12"/>
            <p:cNvSpPr/>
            <p:nvPr/>
          </p:nvSpPr>
          <p:spPr>
            <a:xfrm flipH="false" flipV="false" rot="0">
              <a:off x="0" y="0"/>
              <a:ext cx="6232482" cy="513696"/>
            </a:xfrm>
            <a:custGeom>
              <a:avLst/>
              <a:gdLst/>
              <a:ahLst/>
              <a:cxnLst/>
              <a:rect r="r" b="b" t="t" l="l"/>
              <a:pathLst>
                <a:path h="513696" w="6232482">
                  <a:moveTo>
                    <a:pt x="0" y="0"/>
                  </a:moveTo>
                  <a:lnTo>
                    <a:pt x="6232482" y="0"/>
                  </a:lnTo>
                  <a:lnTo>
                    <a:pt x="6232482" y="513696"/>
                  </a:lnTo>
                  <a:lnTo>
                    <a:pt x="0" y="513696"/>
                  </a:lnTo>
                  <a:close/>
                </a:path>
              </a:pathLst>
            </a:custGeom>
            <a:solidFill>
              <a:srgbClr val="2254C5"/>
            </a:solidFill>
          </p:spPr>
        </p:sp>
        <p:sp>
          <p:nvSpPr>
            <p:cNvPr name="TextBox 13" id="13"/>
            <p:cNvSpPr txBox="true"/>
            <p:nvPr/>
          </p:nvSpPr>
          <p:spPr>
            <a:xfrm>
              <a:off x="0" y="-38100"/>
              <a:ext cx="6232482" cy="551796"/>
            </a:xfrm>
            <a:prstGeom prst="rect">
              <a:avLst/>
            </a:prstGeom>
          </p:spPr>
          <p:txBody>
            <a:bodyPr anchor="ctr" rtlCol="false" tIns="50800" lIns="50800" bIns="50800" rIns="50800"/>
            <a:lstStyle/>
            <a:p>
              <a:pPr algn="ctr">
                <a:lnSpc>
                  <a:spcPts val="307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630" t="0" r="-10369" b="0"/>
            </a:stretch>
          </a:blipFill>
        </p:spPr>
      </p:sp>
      <p:sp>
        <p:nvSpPr>
          <p:cNvPr name="AutoShape 3" id="3"/>
          <p:cNvSpPr/>
          <p:nvPr/>
        </p:nvSpPr>
        <p:spPr>
          <a:xfrm flipV="true">
            <a:off x="9897561" y="2882635"/>
            <a:ext cx="7361736" cy="4762"/>
          </a:xfrm>
          <a:prstGeom prst="line">
            <a:avLst/>
          </a:prstGeom>
          <a:ln cap="flat" w="9525">
            <a:solidFill>
              <a:srgbClr val="F8CB2C"/>
            </a:solidFill>
            <a:prstDash val="solid"/>
            <a:headEnd type="none" len="sm" w="sm"/>
            <a:tailEnd type="none" len="sm" w="sm"/>
          </a:ln>
        </p:spPr>
      </p:sp>
      <p:grpSp>
        <p:nvGrpSpPr>
          <p:cNvPr name="Group 4" id="4"/>
          <p:cNvGrpSpPr/>
          <p:nvPr/>
        </p:nvGrpSpPr>
        <p:grpSpPr>
          <a:xfrm rot="0">
            <a:off x="1221165" y="2118212"/>
            <a:ext cx="16038135" cy="6538597"/>
            <a:chOff x="0" y="0"/>
            <a:chExt cx="21384180" cy="8718129"/>
          </a:xfrm>
        </p:grpSpPr>
        <p:grpSp>
          <p:nvGrpSpPr>
            <p:cNvPr name="Group 5" id="5"/>
            <p:cNvGrpSpPr/>
            <p:nvPr/>
          </p:nvGrpSpPr>
          <p:grpSpPr>
            <a:xfrm rot="0">
              <a:off x="3020376" y="7688989"/>
              <a:ext cx="14893708" cy="1029140"/>
              <a:chOff x="0" y="0"/>
              <a:chExt cx="3330808" cy="230155"/>
            </a:xfrm>
          </p:grpSpPr>
          <p:sp>
            <p:nvSpPr>
              <p:cNvPr name="Freeform 6" id="6"/>
              <p:cNvSpPr/>
              <p:nvPr/>
            </p:nvSpPr>
            <p:spPr>
              <a:xfrm flipH="false" flipV="false" rot="0">
                <a:off x="0" y="0"/>
                <a:ext cx="3330808" cy="230155"/>
              </a:xfrm>
              <a:custGeom>
                <a:avLst/>
                <a:gdLst/>
                <a:ahLst/>
                <a:cxnLst/>
                <a:rect r="r" b="b" t="t" l="l"/>
                <a:pathLst>
                  <a:path h="230155" w="3330808">
                    <a:moveTo>
                      <a:pt x="33025" y="0"/>
                    </a:moveTo>
                    <a:lnTo>
                      <a:pt x="3297783" y="0"/>
                    </a:lnTo>
                    <a:cubicBezTo>
                      <a:pt x="3316022" y="0"/>
                      <a:pt x="3330808" y="14786"/>
                      <a:pt x="3330808" y="33025"/>
                    </a:cubicBezTo>
                    <a:lnTo>
                      <a:pt x="3330808" y="197130"/>
                    </a:lnTo>
                    <a:cubicBezTo>
                      <a:pt x="3330808" y="205889"/>
                      <a:pt x="3327329" y="214289"/>
                      <a:pt x="3321135" y="220483"/>
                    </a:cubicBezTo>
                    <a:cubicBezTo>
                      <a:pt x="3314942" y="226676"/>
                      <a:pt x="3306542" y="230155"/>
                      <a:pt x="3297783" y="230155"/>
                    </a:cubicBezTo>
                    <a:lnTo>
                      <a:pt x="33025" y="230155"/>
                    </a:lnTo>
                    <a:cubicBezTo>
                      <a:pt x="24266" y="230155"/>
                      <a:pt x="15866" y="226676"/>
                      <a:pt x="9673" y="220483"/>
                    </a:cubicBezTo>
                    <a:cubicBezTo>
                      <a:pt x="3479" y="214289"/>
                      <a:pt x="0" y="205889"/>
                      <a:pt x="0" y="197130"/>
                    </a:cubicBezTo>
                    <a:lnTo>
                      <a:pt x="0" y="33025"/>
                    </a:lnTo>
                    <a:cubicBezTo>
                      <a:pt x="0" y="24266"/>
                      <a:pt x="3479" y="15866"/>
                      <a:pt x="9673" y="9673"/>
                    </a:cubicBezTo>
                    <a:cubicBezTo>
                      <a:pt x="15866" y="3479"/>
                      <a:pt x="24266" y="0"/>
                      <a:pt x="33025" y="0"/>
                    </a:cubicBezTo>
                    <a:close/>
                  </a:path>
                </a:pathLst>
              </a:custGeom>
              <a:solidFill>
                <a:srgbClr val="2657C1"/>
              </a:solidFill>
            </p:spPr>
          </p:sp>
          <p:sp>
            <p:nvSpPr>
              <p:cNvPr name="TextBox 7" id="7"/>
              <p:cNvSpPr txBox="true"/>
              <p:nvPr/>
            </p:nvSpPr>
            <p:spPr>
              <a:xfrm>
                <a:off x="0" y="-47625"/>
                <a:ext cx="3330808" cy="277780"/>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0" y="3817766"/>
              <a:ext cx="21384180" cy="4712357"/>
              <a:chOff x="0" y="0"/>
              <a:chExt cx="3929671" cy="865968"/>
            </a:xfrm>
          </p:grpSpPr>
          <p:sp>
            <p:nvSpPr>
              <p:cNvPr name="Freeform 9" id="9"/>
              <p:cNvSpPr/>
              <p:nvPr/>
            </p:nvSpPr>
            <p:spPr>
              <a:xfrm flipH="false" flipV="false" rot="0">
                <a:off x="0" y="0"/>
                <a:ext cx="3929671" cy="865968"/>
              </a:xfrm>
              <a:custGeom>
                <a:avLst/>
                <a:gdLst/>
                <a:ahLst/>
                <a:cxnLst/>
                <a:rect r="r" b="b" t="t" l="l"/>
                <a:pathLst>
                  <a:path h="865968" w="3929671">
                    <a:moveTo>
                      <a:pt x="25448" y="0"/>
                    </a:moveTo>
                    <a:lnTo>
                      <a:pt x="3904223" y="0"/>
                    </a:lnTo>
                    <a:cubicBezTo>
                      <a:pt x="3910972" y="0"/>
                      <a:pt x="3917445" y="2681"/>
                      <a:pt x="3922217" y="7454"/>
                    </a:cubicBezTo>
                    <a:cubicBezTo>
                      <a:pt x="3926990" y="12226"/>
                      <a:pt x="3929671" y="18699"/>
                      <a:pt x="3929671" y="25448"/>
                    </a:cubicBezTo>
                    <a:lnTo>
                      <a:pt x="3929671" y="840520"/>
                    </a:lnTo>
                    <a:cubicBezTo>
                      <a:pt x="3929671" y="847269"/>
                      <a:pt x="3926990" y="853742"/>
                      <a:pt x="3922217" y="858514"/>
                    </a:cubicBezTo>
                    <a:cubicBezTo>
                      <a:pt x="3917445" y="863287"/>
                      <a:pt x="3910972" y="865968"/>
                      <a:pt x="3904223" y="865968"/>
                    </a:cubicBezTo>
                    <a:lnTo>
                      <a:pt x="25448" y="865968"/>
                    </a:lnTo>
                    <a:cubicBezTo>
                      <a:pt x="18699" y="865968"/>
                      <a:pt x="12226" y="863287"/>
                      <a:pt x="7454" y="858514"/>
                    </a:cubicBezTo>
                    <a:cubicBezTo>
                      <a:pt x="2681" y="853742"/>
                      <a:pt x="0" y="847269"/>
                      <a:pt x="0" y="840520"/>
                    </a:cubicBezTo>
                    <a:lnTo>
                      <a:pt x="0" y="25448"/>
                    </a:lnTo>
                    <a:cubicBezTo>
                      <a:pt x="0" y="18699"/>
                      <a:pt x="2681" y="12226"/>
                      <a:pt x="7454" y="7454"/>
                    </a:cubicBezTo>
                    <a:cubicBezTo>
                      <a:pt x="12226" y="2681"/>
                      <a:pt x="18699" y="0"/>
                      <a:pt x="25448" y="0"/>
                    </a:cubicBezTo>
                    <a:close/>
                  </a:path>
                </a:pathLst>
              </a:custGeom>
              <a:solidFill>
                <a:srgbClr val="F4F4F6"/>
              </a:solidFill>
            </p:spPr>
          </p:sp>
          <p:sp>
            <p:nvSpPr>
              <p:cNvPr name="TextBox 10" id="10"/>
              <p:cNvSpPr txBox="true"/>
              <p:nvPr/>
            </p:nvSpPr>
            <p:spPr>
              <a:xfrm>
                <a:off x="0" y="-47625"/>
                <a:ext cx="3929671" cy="913593"/>
              </a:xfrm>
              <a:prstGeom prst="rect">
                <a:avLst/>
              </a:prstGeom>
            </p:spPr>
            <p:txBody>
              <a:bodyPr anchor="ctr" rtlCol="false" tIns="50800" lIns="50800" bIns="50800" rIns="50800"/>
              <a:lstStyle/>
              <a:p>
                <a:pPr algn="ctr">
                  <a:lnSpc>
                    <a:spcPts val="3360"/>
                  </a:lnSpc>
                </a:pPr>
              </a:p>
            </p:txBody>
          </p:sp>
        </p:grpSp>
        <p:sp>
          <p:nvSpPr>
            <p:cNvPr name="AutoShape 11" id="11"/>
            <p:cNvSpPr/>
            <p:nvPr/>
          </p:nvSpPr>
          <p:spPr>
            <a:xfrm flipV="true">
              <a:off x="626852" y="4119274"/>
              <a:ext cx="20213291" cy="76094"/>
            </a:xfrm>
            <a:prstGeom prst="line">
              <a:avLst/>
            </a:prstGeom>
            <a:ln cap="flat" w="12876">
              <a:solidFill>
                <a:srgbClr val="000000">
                  <a:alpha val="12941"/>
                </a:srgbClr>
              </a:solidFill>
              <a:prstDash val="solid"/>
              <a:headEnd type="none" len="sm" w="sm"/>
              <a:tailEnd type="none" len="sm" w="sm"/>
            </a:ln>
          </p:spPr>
        </p:sp>
        <p:sp>
          <p:nvSpPr>
            <p:cNvPr name="Freeform 12" id="12"/>
            <p:cNvSpPr/>
            <p:nvPr/>
          </p:nvSpPr>
          <p:spPr>
            <a:xfrm flipH="false" flipV="false" rot="0">
              <a:off x="157606" y="0"/>
              <a:ext cx="3693689" cy="3817766"/>
            </a:xfrm>
            <a:custGeom>
              <a:avLst/>
              <a:gdLst/>
              <a:ahLst/>
              <a:cxnLst/>
              <a:rect r="r" b="b" t="t" l="l"/>
              <a:pathLst>
                <a:path h="3817766" w="3693689">
                  <a:moveTo>
                    <a:pt x="0" y="0"/>
                  </a:moveTo>
                  <a:lnTo>
                    <a:pt x="3693688" y="0"/>
                  </a:lnTo>
                  <a:lnTo>
                    <a:pt x="3693688" y="3817766"/>
                  </a:lnTo>
                  <a:lnTo>
                    <a:pt x="0" y="3817766"/>
                  </a:lnTo>
                  <a:lnTo>
                    <a:pt x="0" y="0"/>
                  </a:lnTo>
                  <a:close/>
                </a:path>
              </a:pathLst>
            </a:custGeom>
            <a:blipFill>
              <a:blip r:embed="rId3"/>
              <a:stretch>
                <a:fillRect l="0" t="0" r="0" b="0"/>
              </a:stretch>
            </a:blipFill>
          </p:spPr>
        </p:sp>
        <p:sp>
          <p:nvSpPr>
            <p:cNvPr name="TextBox 13" id="13"/>
            <p:cNvSpPr txBox="true"/>
            <p:nvPr/>
          </p:nvSpPr>
          <p:spPr>
            <a:xfrm rot="0">
              <a:off x="617070" y="4496993"/>
              <a:ext cx="20223073" cy="3618018"/>
            </a:xfrm>
            <a:prstGeom prst="rect">
              <a:avLst/>
            </a:prstGeom>
          </p:spPr>
          <p:txBody>
            <a:bodyPr anchor="t" rtlCol="false" tIns="0" lIns="0" bIns="0" rIns="0">
              <a:spAutoFit/>
            </a:bodyPr>
            <a:lstStyle/>
            <a:p>
              <a:pPr algn="just">
                <a:lnSpc>
                  <a:spcPts val="3080"/>
                </a:lnSpc>
              </a:pPr>
              <a:r>
                <a:rPr lang="en-US" sz="2200">
                  <a:solidFill>
                    <a:srgbClr val="000000"/>
                  </a:solidFill>
                  <a:latin typeface="DM Sans"/>
                  <a:ea typeface="DM Sans"/>
                  <a:cs typeface="DM Sans"/>
                  <a:sym typeface="DM Sans"/>
                </a:rPr>
                <a:t>Tingkat Pengangguran Terbuka (TPT) Jawa Timur pada tahun 2023 tercatat sebesar 4,88%, sedikit lebih rendah dari rata-rata nasional sebesar 5,32% (BPS, 2023). Meski demikian, antar kabupaten/kota di Jawa Timur terdapat variasi yang cukup besar, di mana beberapa daerah menunjukkan TPT jauh di atas rata-rata provinsi, sementara daerah lain relatif rendah. Perbedaan ini diduga dipengaruhi oleh faktor-faktor seperti Tingkat Partisipasi Angkatan Kerja (TPAK), Indeks Pembangunan Manusia (IPM), dan Upah Minimum Kabupaten/Kota (UMK). Oleh karena itu, analisis dengan model Probit biner digunakan untuk mengidentifikasi faktor-faktor yang berpengaruh terhadap kemungkinan suatu daerah memiliki TPT tinggi.</a:t>
              </a:r>
            </a:p>
          </p:txBody>
        </p:sp>
      </p:grpSp>
      <p:sp>
        <p:nvSpPr>
          <p:cNvPr name="Freeform 14" id="14"/>
          <p:cNvSpPr/>
          <p:nvPr/>
        </p:nvSpPr>
        <p:spPr>
          <a:xfrm flipH="false" flipV="false" rot="0">
            <a:off x="1028700" y="973837"/>
            <a:ext cx="621338" cy="611396"/>
          </a:xfrm>
          <a:custGeom>
            <a:avLst/>
            <a:gdLst/>
            <a:ahLst/>
            <a:cxnLst/>
            <a:rect r="r" b="b" t="t" l="l"/>
            <a:pathLst>
              <a:path h="611396" w="621338">
                <a:moveTo>
                  <a:pt x="0" y="0"/>
                </a:moveTo>
                <a:lnTo>
                  <a:pt x="621338" y="0"/>
                </a:lnTo>
                <a:lnTo>
                  <a:pt x="621338" y="611396"/>
                </a:lnTo>
                <a:lnTo>
                  <a:pt x="0" y="611396"/>
                </a:lnTo>
                <a:lnTo>
                  <a:pt x="0" y="0"/>
                </a:lnTo>
                <a:close/>
              </a:path>
            </a:pathLst>
          </a:custGeom>
          <a:blipFill>
            <a:blip r:embed="rId4"/>
            <a:stretch>
              <a:fillRect l="0" t="0" r="0" b="0"/>
            </a:stretch>
          </a:blipFill>
        </p:spPr>
      </p:sp>
      <p:sp>
        <p:nvSpPr>
          <p:cNvPr name="TextBox 15" id="15"/>
          <p:cNvSpPr txBox="true"/>
          <p:nvPr/>
        </p:nvSpPr>
        <p:spPr>
          <a:xfrm rot="0">
            <a:off x="10571779" y="1019175"/>
            <a:ext cx="6687521" cy="1533525"/>
          </a:xfrm>
          <a:prstGeom prst="rect">
            <a:avLst/>
          </a:prstGeom>
        </p:spPr>
        <p:txBody>
          <a:bodyPr anchor="t" rtlCol="false" tIns="0" lIns="0" bIns="0" rIns="0">
            <a:spAutoFit/>
          </a:bodyPr>
          <a:lstStyle/>
          <a:p>
            <a:pPr algn="r">
              <a:lnSpc>
                <a:spcPts val="6000"/>
              </a:lnSpc>
            </a:pPr>
            <a:r>
              <a:rPr lang="en-US" sz="5000" b="true">
                <a:solidFill>
                  <a:srgbClr val="2657C1"/>
                </a:solidFill>
                <a:latin typeface="Open Sauce Heavy"/>
                <a:ea typeface="Open Sauce Heavy"/>
                <a:cs typeface="Open Sauce Heavy"/>
                <a:sym typeface="Open Sauce Heavy"/>
              </a:rPr>
              <a:t>Latar</a:t>
            </a:r>
          </a:p>
          <a:p>
            <a:pPr algn="r">
              <a:lnSpc>
                <a:spcPts val="6000"/>
              </a:lnSpc>
            </a:pPr>
            <a:r>
              <a:rPr lang="en-US" b="true" sz="5000">
                <a:solidFill>
                  <a:srgbClr val="2657C1"/>
                </a:solidFill>
                <a:latin typeface="Open Sauce Heavy"/>
                <a:ea typeface="Open Sauce Heavy"/>
                <a:cs typeface="Open Sauce Heavy"/>
                <a:sym typeface="Open Sauce Heavy"/>
              </a:rPr>
              <a:t>Belakang</a:t>
            </a:r>
          </a:p>
        </p:txBody>
      </p:sp>
      <p:grpSp>
        <p:nvGrpSpPr>
          <p:cNvPr name="Group 16" id="16"/>
          <p:cNvGrpSpPr/>
          <p:nvPr/>
        </p:nvGrpSpPr>
        <p:grpSpPr>
          <a:xfrm rot="0">
            <a:off x="-677312" y="9951589"/>
            <a:ext cx="23663956" cy="1950441"/>
            <a:chOff x="0" y="0"/>
            <a:chExt cx="6232482" cy="513696"/>
          </a:xfrm>
        </p:grpSpPr>
        <p:sp>
          <p:nvSpPr>
            <p:cNvPr name="Freeform 17" id="17"/>
            <p:cNvSpPr/>
            <p:nvPr/>
          </p:nvSpPr>
          <p:spPr>
            <a:xfrm flipH="false" flipV="false" rot="0">
              <a:off x="0" y="0"/>
              <a:ext cx="6232482" cy="513696"/>
            </a:xfrm>
            <a:custGeom>
              <a:avLst/>
              <a:gdLst/>
              <a:ahLst/>
              <a:cxnLst/>
              <a:rect r="r" b="b" t="t" l="l"/>
              <a:pathLst>
                <a:path h="513696" w="6232482">
                  <a:moveTo>
                    <a:pt x="0" y="0"/>
                  </a:moveTo>
                  <a:lnTo>
                    <a:pt x="6232482" y="0"/>
                  </a:lnTo>
                  <a:lnTo>
                    <a:pt x="6232482" y="513696"/>
                  </a:lnTo>
                  <a:lnTo>
                    <a:pt x="0" y="513696"/>
                  </a:lnTo>
                  <a:close/>
                </a:path>
              </a:pathLst>
            </a:custGeom>
            <a:solidFill>
              <a:srgbClr val="2254C5"/>
            </a:solidFill>
          </p:spPr>
        </p:sp>
        <p:sp>
          <p:nvSpPr>
            <p:cNvPr name="TextBox 18" id="18"/>
            <p:cNvSpPr txBox="true"/>
            <p:nvPr/>
          </p:nvSpPr>
          <p:spPr>
            <a:xfrm>
              <a:off x="0" y="-38100"/>
              <a:ext cx="6232482" cy="551796"/>
            </a:xfrm>
            <a:prstGeom prst="rect">
              <a:avLst/>
            </a:prstGeom>
          </p:spPr>
          <p:txBody>
            <a:bodyPr anchor="ctr" rtlCol="false" tIns="50800" lIns="50800" bIns="50800" rIns="50800"/>
            <a:lstStyle/>
            <a:p>
              <a:pPr algn="ctr">
                <a:lnSpc>
                  <a:spcPts val="307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630" t="0" r="-10369" b="0"/>
            </a:stretch>
          </a:blipFill>
        </p:spPr>
      </p:sp>
      <p:sp>
        <p:nvSpPr>
          <p:cNvPr name="AutoShape 3" id="3"/>
          <p:cNvSpPr/>
          <p:nvPr/>
        </p:nvSpPr>
        <p:spPr>
          <a:xfrm flipV="true">
            <a:off x="1488802" y="4243223"/>
            <a:ext cx="15310396" cy="0"/>
          </a:xfrm>
          <a:prstGeom prst="line">
            <a:avLst/>
          </a:prstGeom>
          <a:ln cap="flat" w="9525">
            <a:solidFill>
              <a:srgbClr val="F8CB2C"/>
            </a:solidFill>
            <a:prstDash val="solid"/>
            <a:headEnd type="none" len="sm" w="sm"/>
            <a:tailEnd type="none" len="sm" w="sm"/>
          </a:ln>
        </p:spPr>
      </p:sp>
      <p:sp>
        <p:nvSpPr>
          <p:cNvPr name="TextBox 4" id="4"/>
          <p:cNvSpPr txBox="true"/>
          <p:nvPr/>
        </p:nvSpPr>
        <p:spPr>
          <a:xfrm rot="0">
            <a:off x="1776009" y="2924554"/>
            <a:ext cx="14596828" cy="771525"/>
          </a:xfrm>
          <a:prstGeom prst="rect">
            <a:avLst/>
          </a:prstGeom>
        </p:spPr>
        <p:txBody>
          <a:bodyPr anchor="t" rtlCol="false" tIns="0" lIns="0" bIns="0" rIns="0">
            <a:spAutoFit/>
          </a:bodyPr>
          <a:lstStyle/>
          <a:p>
            <a:pPr algn="ctr">
              <a:lnSpc>
                <a:spcPts val="6000"/>
              </a:lnSpc>
            </a:pPr>
            <a:r>
              <a:rPr lang="en-US" b="true" sz="5000">
                <a:solidFill>
                  <a:srgbClr val="2657C1"/>
                </a:solidFill>
                <a:latin typeface="Open Sauce Heavy"/>
                <a:ea typeface="Open Sauce Heavy"/>
                <a:cs typeface="Open Sauce Heavy"/>
                <a:sym typeface="Open Sauce Heavy"/>
              </a:rPr>
              <a:t>Tujuan</a:t>
            </a:r>
          </a:p>
        </p:txBody>
      </p:sp>
      <p:sp>
        <p:nvSpPr>
          <p:cNvPr name="TextBox 5" id="5"/>
          <p:cNvSpPr txBox="true"/>
          <p:nvPr/>
        </p:nvSpPr>
        <p:spPr>
          <a:xfrm rot="0">
            <a:off x="1326654" y="4226670"/>
            <a:ext cx="625235" cy="304791"/>
          </a:xfrm>
          <a:prstGeom prst="rect">
            <a:avLst/>
          </a:prstGeom>
        </p:spPr>
        <p:txBody>
          <a:bodyPr anchor="t" rtlCol="false" tIns="0" lIns="0" bIns="0" rIns="0">
            <a:spAutoFit/>
          </a:bodyPr>
          <a:lstStyle/>
          <a:p>
            <a:pPr algn="ctr">
              <a:lnSpc>
                <a:spcPts val="2431"/>
              </a:lnSpc>
            </a:pPr>
            <a:r>
              <a:rPr lang="en-US" b="true" sz="2026">
                <a:solidFill>
                  <a:srgbClr val="FFFFFF"/>
                </a:solidFill>
                <a:latin typeface="DM Sans Bold"/>
                <a:ea typeface="DM Sans Bold"/>
                <a:cs typeface="DM Sans Bold"/>
                <a:sym typeface="DM Sans Bold"/>
              </a:rPr>
              <a:t>01</a:t>
            </a:r>
          </a:p>
        </p:txBody>
      </p:sp>
      <p:sp>
        <p:nvSpPr>
          <p:cNvPr name="Freeform 6" id="6"/>
          <p:cNvSpPr/>
          <p:nvPr/>
        </p:nvSpPr>
        <p:spPr>
          <a:xfrm flipH="false" flipV="false" rot="0">
            <a:off x="1028700" y="973837"/>
            <a:ext cx="621338" cy="611396"/>
          </a:xfrm>
          <a:custGeom>
            <a:avLst/>
            <a:gdLst/>
            <a:ahLst/>
            <a:cxnLst/>
            <a:rect r="r" b="b" t="t" l="l"/>
            <a:pathLst>
              <a:path h="611396" w="621338">
                <a:moveTo>
                  <a:pt x="0" y="0"/>
                </a:moveTo>
                <a:lnTo>
                  <a:pt x="621338" y="0"/>
                </a:lnTo>
                <a:lnTo>
                  <a:pt x="621338" y="611396"/>
                </a:lnTo>
                <a:lnTo>
                  <a:pt x="0" y="611396"/>
                </a:lnTo>
                <a:lnTo>
                  <a:pt x="0" y="0"/>
                </a:lnTo>
                <a:close/>
              </a:path>
            </a:pathLst>
          </a:custGeom>
          <a:blipFill>
            <a:blip r:embed="rId3"/>
            <a:stretch>
              <a:fillRect l="0" t="0" r="0" b="0"/>
            </a:stretch>
          </a:blipFill>
        </p:spPr>
      </p:sp>
      <p:grpSp>
        <p:nvGrpSpPr>
          <p:cNvPr name="Group 7" id="7"/>
          <p:cNvGrpSpPr/>
          <p:nvPr/>
        </p:nvGrpSpPr>
        <p:grpSpPr>
          <a:xfrm rot="0">
            <a:off x="3725943" y="4983520"/>
            <a:ext cx="553540" cy="789461"/>
            <a:chOff x="0" y="0"/>
            <a:chExt cx="812800" cy="1159218"/>
          </a:xfrm>
        </p:grpSpPr>
        <p:sp>
          <p:nvSpPr>
            <p:cNvPr name="Freeform 8" id="8"/>
            <p:cNvSpPr/>
            <p:nvPr/>
          </p:nvSpPr>
          <p:spPr>
            <a:xfrm flipH="false" flipV="false" rot="0">
              <a:off x="0" y="0"/>
              <a:ext cx="812800" cy="1159218"/>
            </a:xfrm>
            <a:custGeom>
              <a:avLst/>
              <a:gdLst/>
              <a:ahLst/>
              <a:cxnLst/>
              <a:rect r="r" b="b" t="t" l="l"/>
              <a:pathLst>
                <a:path h="1159218" w="812800">
                  <a:moveTo>
                    <a:pt x="406400" y="0"/>
                  </a:moveTo>
                  <a:cubicBezTo>
                    <a:pt x="181951" y="0"/>
                    <a:pt x="0" y="259500"/>
                    <a:pt x="0" y="579609"/>
                  </a:cubicBezTo>
                  <a:cubicBezTo>
                    <a:pt x="0" y="899718"/>
                    <a:pt x="181951" y="1159218"/>
                    <a:pt x="406400" y="1159218"/>
                  </a:cubicBezTo>
                  <a:cubicBezTo>
                    <a:pt x="630849" y="1159218"/>
                    <a:pt x="812800" y="899718"/>
                    <a:pt x="812800" y="579609"/>
                  </a:cubicBezTo>
                  <a:cubicBezTo>
                    <a:pt x="812800" y="259500"/>
                    <a:pt x="630849" y="0"/>
                    <a:pt x="406400" y="0"/>
                  </a:cubicBezTo>
                  <a:close/>
                </a:path>
              </a:pathLst>
            </a:custGeom>
            <a:solidFill>
              <a:srgbClr val="F8CB2C"/>
            </a:solidFill>
          </p:spPr>
        </p:sp>
        <p:sp>
          <p:nvSpPr>
            <p:cNvPr name="TextBox 9" id="9"/>
            <p:cNvSpPr txBox="true"/>
            <p:nvPr/>
          </p:nvSpPr>
          <p:spPr>
            <a:xfrm>
              <a:off x="76200" y="61052"/>
              <a:ext cx="660400" cy="98949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3835755" y="4790911"/>
            <a:ext cx="10587148" cy="1176230"/>
            <a:chOff x="0" y="0"/>
            <a:chExt cx="3200556" cy="355581"/>
          </a:xfrm>
        </p:grpSpPr>
        <p:sp>
          <p:nvSpPr>
            <p:cNvPr name="Freeform 11" id="11"/>
            <p:cNvSpPr/>
            <p:nvPr/>
          </p:nvSpPr>
          <p:spPr>
            <a:xfrm flipH="false" flipV="false" rot="0">
              <a:off x="0" y="0"/>
              <a:ext cx="3200556" cy="355581"/>
            </a:xfrm>
            <a:custGeom>
              <a:avLst/>
              <a:gdLst/>
              <a:ahLst/>
              <a:cxnLst/>
              <a:rect r="r" b="b" t="t" l="l"/>
              <a:pathLst>
                <a:path h="355581" w="3200556">
                  <a:moveTo>
                    <a:pt x="34369" y="0"/>
                  </a:moveTo>
                  <a:lnTo>
                    <a:pt x="3166187" y="0"/>
                  </a:lnTo>
                  <a:cubicBezTo>
                    <a:pt x="3185169" y="0"/>
                    <a:pt x="3200556" y="15388"/>
                    <a:pt x="3200556" y="34369"/>
                  </a:cubicBezTo>
                  <a:lnTo>
                    <a:pt x="3200556" y="321212"/>
                  </a:lnTo>
                  <a:cubicBezTo>
                    <a:pt x="3200556" y="330327"/>
                    <a:pt x="3196935" y="339069"/>
                    <a:pt x="3190490" y="345515"/>
                  </a:cubicBezTo>
                  <a:cubicBezTo>
                    <a:pt x="3184044" y="351960"/>
                    <a:pt x="3175303" y="355581"/>
                    <a:pt x="3166187" y="355581"/>
                  </a:cubicBezTo>
                  <a:lnTo>
                    <a:pt x="34369" y="355581"/>
                  </a:lnTo>
                  <a:cubicBezTo>
                    <a:pt x="25254" y="355581"/>
                    <a:pt x="16512" y="351960"/>
                    <a:pt x="10066" y="345515"/>
                  </a:cubicBezTo>
                  <a:cubicBezTo>
                    <a:pt x="3621" y="339069"/>
                    <a:pt x="0" y="330327"/>
                    <a:pt x="0" y="321212"/>
                  </a:cubicBezTo>
                  <a:lnTo>
                    <a:pt x="0" y="34369"/>
                  </a:lnTo>
                  <a:cubicBezTo>
                    <a:pt x="0" y="25254"/>
                    <a:pt x="3621" y="16512"/>
                    <a:pt x="10066" y="10066"/>
                  </a:cubicBezTo>
                  <a:cubicBezTo>
                    <a:pt x="16512" y="3621"/>
                    <a:pt x="25254" y="0"/>
                    <a:pt x="34369" y="0"/>
                  </a:cubicBezTo>
                  <a:close/>
                </a:path>
              </a:pathLst>
            </a:custGeom>
            <a:solidFill>
              <a:srgbClr val="F4F4F6"/>
            </a:solidFill>
          </p:spPr>
        </p:sp>
        <p:sp>
          <p:nvSpPr>
            <p:cNvPr name="TextBox 12" id="12"/>
            <p:cNvSpPr txBox="true"/>
            <p:nvPr/>
          </p:nvSpPr>
          <p:spPr>
            <a:xfrm>
              <a:off x="0" y="-47625"/>
              <a:ext cx="3200556" cy="403206"/>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0">
            <a:off x="4112250" y="5071990"/>
            <a:ext cx="612521" cy="61252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54C5"/>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16" id="16"/>
          <p:cNvSpPr txBox="true"/>
          <p:nvPr/>
        </p:nvSpPr>
        <p:spPr>
          <a:xfrm rot="0">
            <a:off x="5153396" y="5000283"/>
            <a:ext cx="9075540" cy="772698"/>
          </a:xfrm>
          <a:prstGeom prst="rect">
            <a:avLst/>
          </a:prstGeom>
        </p:spPr>
        <p:txBody>
          <a:bodyPr anchor="t" rtlCol="false" tIns="0" lIns="0" bIns="0" rIns="0">
            <a:spAutoFit/>
          </a:bodyPr>
          <a:lstStyle/>
          <a:p>
            <a:pPr algn="l">
              <a:lnSpc>
                <a:spcPts val="3085"/>
              </a:lnSpc>
            </a:pPr>
            <a:r>
              <a:rPr lang="en-US" sz="2203">
                <a:solidFill>
                  <a:srgbClr val="000000"/>
                </a:solidFill>
                <a:latin typeface="DM Sans"/>
                <a:ea typeface="DM Sans"/>
                <a:cs typeface="DM Sans"/>
                <a:sym typeface="DM Sans"/>
              </a:rPr>
              <a:t>Mengidentifikasi faktor-faktor yang memengaruhi probabilitas suatu kabupaten/kota di Jawa Timur memiliki TPT tinggi pada tahun 2023.</a:t>
            </a:r>
          </a:p>
        </p:txBody>
      </p:sp>
      <p:sp>
        <p:nvSpPr>
          <p:cNvPr name="TextBox 17" id="17"/>
          <p:cNvSpPr txBox="true"/>
          <p:nvPr/>
        </p:nvSpPr>
        <p:spPr>
          <a:xfrm rot="0">
            <a:off x="4083617" y="5245119"/>
            <a:ext cx="625235" cy="304828"/>
          </a:xfrm>
          <a:prstGeom prst="rect">
            <a:avLst/>
          </a:prstGeom>
        </p:spPr>
        <p:txBody>
          <a:bodyPr anchor="t" rtlCol="false" tIns="0" lIns="0" bIns="0" rIns="0">
            <a:spAutoFit/>
          </a:bodyPr>
          <a:lstStyle/>
          <a:p>
            <a:pPr algn="ctr">
              <a:lnSpc>
                <a:spcPts val="2431"/>
              </a:lnSpc>
            </a:pPr>
            <a:r>
              <a:rPr lang="en-US" b="true" sz="2026">
                <a:solidFill>
                  <a:srgbClr val="FFFFFF"/>
                </a:solidFill>
                <a:latin typeface="DM Sans Bold"/>
                <a:ea typeface="DM Sans Bold"/>
                <a:cs typeface="DM Sans Bold"/>
                <a:sym typeface="DM Sans Bold"/>
              </a:rPr>
              <a:t>01</a:t>
            </a:r>
          </a:p>
        </p:txBody>
      </p:sp>
      <p:grpSp>
        <p:nvGrpSpPr>
          <p:cNvPr name="Group 18" id="18"/>
          <p:cNvGrpSpPr/>
          <p:nvPr/>
        </p:nvGrpSpPr>
        <p:grpSpPr>
          <a:xfrm rot="0">
            <a:off x="3725943" y="6369300"/>
            <a:ext cx="553540" cy="789461"/>
            <a:chOff x="0" y="0"/>
            <a:chExt cx="812800" cy="1159218"/>
          </a:xfrm>
        </p:grpSpPr>
        <p:sp>
          <p:nvSpPr>
            <p:cNvPr name="Freeform 19" id="19"/>
            <p:cNvSpPr/>
            <p:nvPr/>
          </p:nvSpPr>
          <p:spPr>
            <a:xfrm flipH="false" flipV="false" rot="0">
              <a:off x="0" y="0"/>
              <a:ext cx="812800" cy="1159218"/>
            </a:xfrm>
            <a:custGeom>
              <a:avLst/>
              <a:gdLst/>
              <a:ahLst/>
              <a:cxnLst/>
              <a:rect r="r" b="b" t="t" l="l"/>
              <a:pathLst>
                <a:path h="1159218" w="812800">
                  <a:moveTo>
                    <a:pt x="406400" y="0"/>
                  </a:moveTo>
                  <a:cubicBezTo>
                    <a:pt x="181951" y="0"/>
                    <a:pt x="0" y="259500"/>
                    <a:pt x="0" y="579609"/>
                  </a:cubicBezTo>
                  <a:cubicBezTo>
                    <a:pt x="0" y="899718"/>
                    <a:pt x="181951" y="1159218"/>
                    <a:pt x="406400" y="1159218"/>
                  </a:cubicBezTo>
                  <a:cubicBezTo>
                    <a:pt x="630849" y="1159218"/>
                    <a:pt x="812800" y="899718"/>
                    <a:pt x="812800" y="579609"/>
                  </a:cubicBezTo>
                  <a:cubicBezTo>
                    <a:pt x="812800" y="259500"/>
                    <a:pt x="630849" y="0"/>
                    <a:pt x="406400" y="0"/>
                  </a:cubicBezTo>
                  <a:close/>
                </a:path>
              </a:pathLst>
            </a:custGeom>
            <a:solidFill>
              <a:srgbClr val="F8CB2C"/>
            </a:solidFill>
          </p:spPr>
        </p:sp>
        <p:sp>
          <p:nvSpPr>
            <p:cNvPr name="TextBox 20" id="20"/>
            <p:cNvSpPr txBox="true"/>
            <p:nvPr/>
          </p:nvSpPr>
          <p:spPr>
            <a:xfrm>
              <a:off x="76200" y="61052"/>
              <a:ext cx="660400" cy="989490"/>
            </a:xfrm>
            <a:prstGeom prst="rect">
              <a:avLst/>
            </a:prstGeom>
          </p:spPr>
          <p:txBody>
            <a:bodyPr anchor="ctr" rtlCol="false" tIns="50800" lIns="50800" bIns="50800" rIns="50800"/>
            <a:lstStyle/>
            <a:p>
              <a:pPr algn="ctr">
                <a:lnSpc>
                  <a:spcPts val="3359"/>
                </a:lnSpc>
              </a:pPr>
            </a:p>
          </p:txBody>
        </p:sp>
      </p:grpSp>
      <p:grpSp>
        <p:nvGrpSpPr>
          <p:cNvPr name="Group 21" id="21"/>
          <p:cNvGrpSpPr/>
          <p:nvPr/>
        </p:nvGrpSpPr>
        <p:grpSpPr>
          <a:xfrm rot="0">
            <a:off x="3835755" y="6176691"/>
            <a:ext cx="10587148" cy="1176230"/>
            <a:chOff x="0" y="0"/>
            <a:chExt cx="3200556" cy="355581"/>
          </a:xfrm>
        </p:grpSpPr>
        <p:sp>
          <p:nvSpPr>
            <p:cNvPr name="Freeform 22" id="22"/>
            <p:cNvSpPr/>
            <p:nvPr/>
          </p:nvSpPr>
          <p:spPr>
            <a:xfrm flipH="false" flipV="false" rot="0">
              <a:off x="0" y="0"/>
              <a:ext cx="3200556" cy="355581"/>
            </a:xfrm>
            <a:custGeom>
              <a:avLst/>
              <a:gdLst/>
              <a:ahLst/>
              <a:cxnLst/>
              <a:rect r="r" b="b" t="t" l="l"/>
              <a:pathLst>
                <a:path h="355581" w="3200556">
                  <a:moveTo>
                    <a:pt x="34369" y="0"/>
                  </a:moveTo>
                  <a:lnTo>
                    <a:pt x="3166187" y="0"/>
                  </a:lnTo>
                  <a:cubicBezTo>
                    <a:pt x="3185169" y="0"/>
                    <a:pt x="3200556" y="15388"/>
                    <a:pt x="3200556" y="34369"/>
                  </a:cubicBezTo>
                  <a:lnTo>
                    <a:pt x="3200556" y="321212"/>
                  </a:lnTo>
                  <a:cubicBezTo>
                    <a:pt x="3200556" y="330327"/>
                    <a:pt x="3196935" y="339069"/>
                    <a:pt x="3190490" y="345515"/>
                  </a:cubicBezTo>
                  <a:cubicBezTo>
                    <a:pt x="3184044" y="351960"/>
                    <a:pt x="3175303" y="355581"/>
                    <a:pt x="3166187" y="355581"/>
                  </a:cubicBezTo>
                  <a:lnTo>
                    <a:pt x="34369" y="355581"/>
                  </a:lnTo>
                  <a:cubicBezTo>
                    <a:pt x="25254" y="355581"/>
                    <a:pt x="16512" y="351960"/>
                    <a:pt x="10066" y="345515"/>
                  </a:cubicBezTo>
                  <a:cubicBezTo>
                    <a:pt x="3621" y="339069"/>
                    <a:pt x="0" y="330327"/>
                    <a:pt x="0" y="321212"/>
                  </a:cubicBezTo>
                  <a:lnTo>
                    <a:pt x="0" y="34369"/>
                  </a:lnTo>
                  <a:cubicBezTo>
                    <a:pt x="0" y="25254"/>
                    <a:pt x="3621" y="16512"/>
                    <a:pt x="10066" y="10066"/>
                  </a:cubicBezTo>
                  <a:cubicBezTo>
                    <a:pt x="16512" y="3621"/>
                    <a:pt x="25254" y="0"/>
                    <a:pt x="34369" y="0"/>
                  </a:cubicBezTo>
                  <a:close/>
                </a:path>
              </a:pathLst>
            </a:custGeom>
            <a:solidFill>
              <a:srgbClr val="F4F4F6"/>
            </a:solidFill>
          </p:spPr>
        </p:sp>
        <p:sp>
          <p:nvSpPr>
            <p:cNvPr name="TextBox 23" id="23"/>
            <p:cNvSpPr txBox="true"/>
            <p:nvPr/>
          </p:nvSpPr>
          <p:spPr>
            <a:xfrm>
              <a:off x="0" y="-47625"/>
              <a:ext cx="3200556" cy="403206"/>
            </a:xfrm>
            <a:prstGeom prst="rect">
              <a:avLst/>
            </a:prstGeom>
          </p:spPr>
          <p:txBody>
            <a:bodyPr anchor="ctr" rtlCol="false" tIns="50800" lIns="50800" bIns="50800" rIns="50800"/>
            <a:lstStyle/>
            <a:p>
              <a:pPr algn="ctr">
                <a:lnSpc>
                  <a:spcPts val="3359"/>
                </a:lnSpc>
              </a:pPr>
            </a:p>
          </p:txBody>
        </p:sp>
      </p:grpSp>
      <p:grpSp>
        <p:nvGrpSpPr>
          <p:cNvPr name="Group 24" id="24"/>
          <p:cNvGrpSpPr/>
          <p:nvPr/>
        </p:nvGrpSpPr>
        <p:grpSpPr>
          <a:xfrm rot="0">
            <a:off x="4112250" y="6457771"/>
            <a:ext cx="612521" cy="612521"/>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54C5"/>
            </a:solidFill>
          </p:spPr>
        </p:sp>
        <p:sp>
          <p:nvSpPr>
            <p:cNvPr name="TextBox 26" id="26"/>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27" id="27"/>
          <p:cNvSpPr txBox="true"/>
          <p:nvPr/>
        </p:nvSpPr>
        <p:spPr>
          <a:xfrm rot="0">
            <a:off x="5153396" y="6386063"/>
            <a:ext cx="8792881" cy="772698"/>
          </a:xfrm>
          <a:prstGeom prst="rect">
            <a:avLst/>
          </a:prstGeom>
        </p:spPr>
        <p:txBody>
          <a:bodyPr anchor="t" rtlCol="false" tIns="0" lIns="0" bIns="0" rIns="0">
            <a:spAutoFit/>
          </a:bodyPr>
          <a:lstStyle/>
          <a:p>
            <a:pPr algn="l">
              <a:lnSpc>
                <a:spcPts val="3085"/>
              </a:lnSpc>
            </a:pPr>
            <a:r>
              <a:rPr lang="en-US" sz="2203">
                <a:solidFill>
                  <a:srgbClr val="000000"/>
                </a:solidFill>
                <a:latin typeface="DM Sans"/>
                <a:ea typeface="DM Sans"/>
                <a:cs typeface="DM Sans"/>
                <a:sym typeface="DM Sans"/>
              </a:rPr>
              <a:t>Menerapkan model Probit biner untuk menganalisis hubungan TPAK, IPM, dan UMK dengan status TPT tinggi (1) atau rendah (0).</a:t>
            </a:r>
          </a:p>
        </p:txBody>
      </p:sp>
      <p:sp>
        <p:nvSpPr>
          <p:cNvPr name="TextBox 28" id="28"/>
          <p:cNvSpPr txBox="true"/>
          <p:nvPr/>
        </p:nvSpPr>
        <p:spPr>
          <a:xfrm rot="0">
            <a:off x="4083617" y="6630899"/>
            <a:ext cx="625235" cy="304828"/>
          </a:xfrm>
          <a:prstGeom prst="rect">
            <a:avLst/>
          </a:prstGeom>
        </p:spPr>
        <p:txBody>
          <a:bodyPr anchor="t" rtlCol="false" tIns="0" lIns="0" bIns="0" rIns="0">
            <a:spAutoFit/>
          </a:bodyPr>
          <a:lstStyle/>
          <a:p>
            <a:pPr algn="ctr">
              <a:lnSpc>
                <a:spcPts val="2431"/>
              </a:lnSpc>
            </a:pPr>
            <a:r>
              <a:rPr lang="en-US" b="true" sz="2026">
                <a:solidFill>
                  <a:srgbClr val="FFFFFF"/>
                </a:solidFill>
                <a:latin typeface="DM Sans Bold"/>
                <a:ea typeface="DM Sans Bold"/>
                <a:cs typeface="DM Sans Bold"/>
                <a:sym typeface="DM Sans Bold"/>
              </a:rPr>
              <a:t>02</a:t>
            </a:r>
          </a:p>
        </p:txBody>
      </p:sp>
      <p:grpSp>
        <p:nvGrpSpPr>
          <p:cNvPr name="Group 29" id="29"/>
          <p:cNvGrpSpPr/>
          <p:nvPr/>
        </p:nvGrpSpPr>
        <p:grpSpPr>
          <a:xfrm rot="0">
            <a:off x="-677312" y="9951589"/>
            <a:ext cx="23663956" cy="1950441"/>
            <a:chOff x="0" y="0"/>
            <a:chExt cx="6232482" cy="513696"/>
          </a:xfrm>
        </p:grpSpPr>
        <p:sp>
          <p:nvSpPr>
            <p:cNvPr name="Freeform 30" id="30"/>
            <p:cNvSpPr/>
            <p:nvPr/>
          </p:nvSpPr>
          <p:spPr>
            <a:xfrm flipH="false" flipV="false" rot="0">
              <a:off x="0" y="0"/>
              <a:ext cx="6232482" cy="513696"/>
            </a:xfrm>
            <a:custGeom>
              <a:avLst/>
              <a:gdLst/>
              <a:ahLst/>
              <a:cxnLst/>
              <a:rect r="r" b="b" t="t" l="l"/>
              <a:pathLst>
                <a:path h="513696" w="6232482">
                  <a:moveTo>
                    <a:pt x="0" y="0"/>
                  </a:moveTo>
                  <a:lnTo>
                    <a:pt x="6232482" y="0"/>
                  </a:lnTo>
                  <a:lnTo>
                    <a:pt x="6232482" y="513696"/>
                  </a:lnTo>
                  <a:lnTo>
                    <a:pt x="0" y="513696"/>
                  </a:lnTo>
                  <a:close/>
                </a:path>
              </a:pathLst>
            </a:custGeom>
            <a:solidFill>
              <a:srgbClr val="2254C5"/>
            </a:solidFill>
          </p:spPr>
        </p:sp>
        <p:sp>
          <p:nvSpPr>
            <p:cNvPr name="TextBox 31" id="31"/>
            <p:cNvSpPr txBox="true"/>
            <p:nvPr/>
          </p:nvSpPr>
          <p:spPr>
            <a:xfrm>
              <a:off x="0" y="-38100"/>
              <a:ext cx="6232482" cy="551796"/>
            </a:xfrm>
            <a:prstGeom prst="rect">
              <a:avLst/>
            </a:prstGeom>
          </p:spPr>
          <p:txBody>
            <a:bodyPr anchor="ctr" rtlCol="false" tIns="50800" lIns="50800" bIns="50800" rIns="50800"/>
            <a:lstStyle/>
            <a:p>
              <a:pPr algn="ctr">
                <a:lnSpc>
                  <a:spcPts val="307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630" t="0" r="-10369" b="0"/>
            </a:stretch>
          </a:blipFill>
        </p:spPr>
      </p:sp>
      <p:sp>
        <p:nvSpPr>
          <p:cNvPr name="AutoShape 3" id="3"/>
          <p:cNvSpPr/>
          <p:nvPr/>
        </p:nvSpPr>
        <p:spPr>
          <a:xfrm flipV="true">
            <a:off x="1488802" y="4243223"/>
            <a:ext cx="15310396" cy="0"/>
          </a:xfrm>
          <a:prstGeom prst="line">
            <a:avLst/>
          </a:prstGeom>
          <a:ln cap="flat" w="9525">
            <a:solidFill>
              <a:srgbClr val="F8CB2C"/>
            </a:solidFill>
            <a:prstDash val="solid"/>
            <a:headEnd type="none" len="sm" w="sm"/>
            <a:tailEnd type="none" len="sm" w="sm"/>
          </a:ln>
        </p:spPr>
      </p:sp>
      <p:sp>
        <p:nvSpPr>
          <p:cNvPr name="TextBox 4" id="4"/>
          <p:cNvSpPr txBox="true"/>
          <p:nvPr/>
        </p:nvSpPr>
        <p:spPr>
          <a:xfrm rot="0">
            <a:off x="1776009" y="2924554"/>
            <a:ext cx="14596828" cy="771525"/>
          </a:xfrm>
          <a:prstGeom prst="rect">
            <a:avLst/>
          </a:prstGeom>
        </p:spPr>
        <p:txBody>
          <a:bodyPr anchor="t" rtlCol="false" tIns="0" lIns="0" bIns="0" rIns="0">
            <a:spAutoFit/>
          </a:bodyPr>
          <a:lstStyle/>
          <a:p>
            <a:pPr algn="ctr">
              <a:lnSpc>
                <a:spcPts val="6000"/>
              </a:lnSpc>
            </a:pPr>
            <a:r>
              <a:rPr lang="en-US" b="true" sz="5000">
                <a:solidFill>
                  <a:srgbClr val="2657C1"/>
                </a:solidFill>
                <a:latin typeface="Open Sauce Heavy"/>
                <a:ea typeface="Open Sauce Heavy"/>
                <a:cs typeface="Open Sauce Heavy"/>
                <a:sym typeface="Open Sauce Heavy"/>
              </a:rPr>
              <a:t>Manfaat</a:t>
            </a:r>
          </a:p>
        </p:txBody>
      </p:sp>
      <p:sp>
        <p:nvSpPr>
          <p:cNvPr name="TextBox 5" id="5"/>
          <p:cNvSpPr txBox="true"/>
          <p:nvPr/>
        </p:nvSpPr>
        <p:spPr>
          <a:xfrm rot="0">
            <a:off x="1326654" y="4226670"/>
            <a:ext cx="625235" cy="304791"/>
          </a:xfrm>
          <a:prstGeom prst="rect">
            <a:avLst/>
          </a:prstGeom>
        </p:spPr>
        <p:txBody>
          <a:bodyPr anchor="t" rtlCol="false" tIns="0" lIns="0" bIns="0" rIns="0">
            <a:spAutoFit/>
          </a:bodyPr>
          <a:lstStyle/>
          <a:p>
            <a:pPr algn="ctr">
              <a:lnSpc>
                <a:spcPts val="2431"/>
              </a:lnSpc>
            </a:pPr>
            <a:r>
              <a:rPr lang="en-US" b="true" sz="2026">
                <a:solidFill>
                  <a:srgbClr val="FFFFFF"/>
                </a:solidFill>
                <a:latin typeface="DM Sans Bold"/>
                <a:ea typeface="DM Sans Bold"/>
                <a:cs typeface="DM Sans Bold"/>
                <a:sym typeface="DM Sans Bold"/>
              </a:rPr>
              <a:t>01</a:t>
            </a:r>
          </a:p>
        </p:txBody>
      </p:sp>
      <p:sp>
        <p:nvSpPr>
          <p:cNvPr name="Freeform 6" id="6"/>
          <p:cNvSpPr/>
          <p:nvPr/>
        </p:nvSpPr>
        <p:spPr>
          <a:xfrm flipH="false" flipV="false" rot="0">
            <a:off x="1028700" y="973837"/>
            <a:ext cx="621338" cy="611396"/>
          </a:xfrm>
          <a:custGeom>
            <a:avLst/>
            <a:gdLst/>
            <a:ahLst/>
            <a:cxnLst/>
            <a:rect r="r" b="b" t="t" l="l"/>
            <a:pathLst>
              <a:path h="611396" w="621338">
                <a:moveTo>
                  <a:pt x="0" y="0"/>
                </a:moveTo>
                <a:lnTo>
                  <a:pt x="621338" y="0"/>
                </a:lnTo>
                <a:lnTo>
                  <a:pt x="621338" y="611396"/>
                </a:lnTo>
                <a:lnTo>
                  <a:pt x="0" y="611396"/>
                </a:lnTo>
                <a:lnTo>
                  <a:pt x="0" y="0"/>
                </a:lnTo>
                <a:close/>
              </a:path>
            </a:pathLst>
          </a:custGeom>
          <a:blipFill>
            <a:blip r:embed="rId3"/>
            <a:stretch>
              <a:fillRect l="0" t="0" r="0" b="0"/>
            </a:stretch>
          </a:blipFill>
        </p:spPr>
      </p:sp>
      <p:grpSp>
        <p:nvGrpSpPr>
          <p:cNvPr name="Group 7" id="7"/>
          <p:cNvGrpSpPr/>
          <p:nvPr/>
        </p:nvGrpSpPr>
        <p:grpSpPr>
          <a:xfrm rot="0">
            <a:off x="3725943" y="4983520"/>
            <a:ext cx="553540" cy="789461"/>
            <a:chOff x="0" y="0"/>
            <a:chExt cx="812800" cy="1159218"/>
          </a:xfrm>
        </p:grpSpPr>
        <p:sp>
          <p:nvSpPr>
            <p:cNvPr name="Freeform 8" id="8"/>
            <p:cNvSpPr/>
            <p:nvPr/>
          </p:nvSpPr>
          <p:spPr>
            <a:xfrm flipH="false" flipV="false" rot="0">
              <a:off x="0" y="0"/>
              <a:ext cx="812800" cy="1159218"/>
            </a:xfrm>
            <a:custGeom>
              <a:avLst/>
              <a:gdLst/>
              <a:ahLst/>
              <a:cxnLst/>
              <a:rect r="r" b="b" t="t" l="l"/>
              <a:pathLst>
                <a:path h="1159218" w="812800">
                  <a:moveTo>
                    <a:pt x="406400" y="0"/>
                  </a:moveTo>
                  <a:cubicBezTo>
                    <a:pt x="181951" y="0"/>
                    <a:pt x="0" y="259500"/>
                    <a:pt x="0" y="579609"/>
                  </a:cubicBezTo>
                  <a:cubicBezTo>
                    <a:pt x="0" y="899718"/>
                    <a:pt x="181951" y="1159218"/>
                    <a:pt x="406400" y="1159218"/>
                  </a:cubicBezTo>
                  <a:cubicBezTo>
                    <a:pt x="630849" y="1159218"/>
                    <a:pt x="812800" y="899718"/>
                    <a:pt x="812800" y="579609"/>
                  </a:cubicBezTo>
                  <a:cubicBezTo>
                    <a:pt x="812800" y="259500"/>
                    <a:pt x="630849" y="0"/>
                    <a:pt x="406400" y="0"/>
                  </a:cubicBezTo>
                  <a:close/>
                </a:path>
              </a:pathLst>
            </a:custGeom>
            <a:solidFill>
              <a:srgbClr val="F8CB2C"/>
            </a:solidFill>
          </p:spPr>
        </p:sp>
        <p:sp>
          <p:nvSpPr>
            <p:cNvPr name="TextBox 9" id="9"/>
            <p:cNvSpPr txBox="true"/>
            <p:nvPr/>
          </p:nvSpPr>
          <p:spPr>
            <a:xfrm>
              <a:off x="76200" y="61052"/>
              <a:ext cx="660400" cy="989490"/>
            </a:xfrm>
            <a:prstGeom prst="rect">
              <a:avLst/>
            </a:prstGeom>
          </p:spPr>
          <p:txBody>
            <a:bodyPr anchor="ctr" rtlCol="false" tIns="50800" lIns="50800" bIns="50800" rIns="50800"/>
            <a:lstStyle/>
            <a:p>
              <a:pPr algn="ctr">
                <a:lnSpc>
                  <a:spcPts val="3359"/>
                </a:lnSpc>
              </a:pPr>
            </a:p>
          </p:txBody>
        </p:sp>
      </p:grpSp>
      <p:grpSp>
        <p:nvGrpSpPr>
          <p:cNvPr name="Group 10" id="10"/>
          <p:cNvGrpSpPr/>
          <p:nvPr/>
        </p:nvGrpSpPr>
        <p:grpSpPr>
          <a:xfrm rot="0">
            <a:off x="3835755" y="4790911"/>
            <a:ext cx="10587148" cy="1176230"/>
            <a:chOff x="0" y="0"/>
            <a:chExt cx="3200556" cy="355581"/>
          </a:xfrm>
        </p:grpSpPr>
        <p:sp>
          <p:nvSpPr>
            <p:cNvPr name="Freeform 11" id="11"/>
            <p:cNvSpPr/>
            <p:nvPr/>
          </p:nvSpPr>
          <p:spPr>
            <a:xfrm flipH="false" flipV="false" rot="0">
              <a:off x="0" y="0"/>
              <a:ext cx="3200556" cy="355581"/>
            </a:xfrm>
            <a:custGeom>
              <a:avLst/>
              <a:gdLst/>
              <a:ahLst/>
              <a:cxnLst/>
              <a:rect r="r" b="b" t="t" l="l"/>
              <a:pathLst>
                <a:path h="355581" w="3200556">
                  <a:moveTo>
                    <a:pt x="34369" y="0"/>
                  </a:moveTo>
                  <a:lnTo>
                    <a:pt x="3166187" y="0"/>
                  </a:lnTo>
                  <a:cubicBezTo>
                    <a:pt x="3185169" y="0"/>
                    <a:pt x="3200556" y="15388"/>
                    <a:pt x="3200556" y="34369"/>
                  </a:cubicBezTo>
                  <a:lnTo>
                    <a:pt x="3200556" y="321212"/>
                  </a:lnTo>
                  <a:cubicBezTo>
                    <a:pt x="3200556" y="330327"/>
                    <a:pt x="3196935" y="339069"/>
                    <a:pt x="3190490" y="345515"/>
                  </a:cubicBezTo>
                  <a:cubicBezTo>
                    <a:pt x="3184044" y="351960"/>
                    <a:pt x="3175303" y="355581"/>
                    <a:pt x="3166187" y="355581"/>
                  </a:cubicBezTo>
                  <a:lnTo>
                    <a:pt x="34369" y="355581"/>
                  </a:lnTo>
                  <a:cubicBezTo>
                    <a:pt x="25254" y="355581"/>
                    <a:pt x="16512" y="351960"/>
                    <a:pt x="10066" y="345515"/>
                  </a:cubicBezTo>
                  <a:cubicBezTo>
                    <a:pt x="3621" y="339069"/>
                    <a:pt x="0" y="330327"/>
                    <a:pt x="0" y="321212"/>
                  </a:cubicBezTo>
                  <a:lnTo>
                    <a:pt x="0" y="34369"/>
                  </a:lnTo>
                  <a:cubicBezTo>
                    <a:pt x="0" y="25254"/>
                    <a:pt x="3621" y="16512"/>
                    <a:pt x="10066" y="10066"/>
                  </a:cubicBezTo>
                  <a:cubicBezTo>
                    <a:pt x="16512" y="3621"/>
                    <a:pt x="25254" y="0"/>
                    <a:pt x="34369" y="0"/>
                  </a:cubicBezTo>
                  <a:close/>
                </a:path>
              </a:pathLst>
            </a:custGeom>
            <a:solidFill>
              <a:srgbClr val="F4F4F6"/>
            </a:solidFill>
          </p:spPr>
        </p:sp>
        <p:sp>
          <p:nvSpPr>
            <p:cNvPr name="TextBox 12" id="12"/>
            <p:cNvSpPr txBox="true"/>
            <p:nvPr/>
          </p:nvSpPr>
          <p:spPr>
            <a:xfrm>
              <a:off x="0" y="-47625"/>
              <a:ext cx="3200556" cy="403206"/>
            </a:xfrm>
            <a:prstGeom prst="rect">
              <a:avLst/>
            </a:prstGeom>
          </p:spPr>
          <p:txBody>
            <a:bodyPr anchor="ctr" rtlCol="false" tIns="50800" lIns="50800" bIns="50800" rIns="50800"/>
            <a:lstStyle/>
            <a:p>
              <a:pPr algn="ctr">
                <a:lnSpc>
                  <a:spcPts val="3359"/>
                </a:lnSpc>
              </a:pPr>
            </a:p>
          </p:txBody>
        </p:sp>
      </p:grpSp>
      <p:grpSp>
        <p:nvGrpSpPr>
          <p:cNvPr name="Group 13" id="13"/>
          <p:cNvGrpSpPr/>
          <p:nvPr/>
        </p:nvGrpSpPr>
        <p:grpSpPr>
          <a:xfrm rot="0">
            <a:off x="4112250" y="5071990"/>
            <a:ext cx="612521" cy="612521"/>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54C5"/>
            </a:solidFill>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16" id="16"/>
          <p:cNvSpPr txBox="true"/>
          <p:nvPr/>
        </p:nvSpPr>
        <p:spPr>
          <a:xfrm rot="0">
            <a:off x="5153396" y="5000283"/>
            <a:ext cx="9075540" cy="772698"/>
          </a:xfrm>
          <a:prstGeom prst="rect">
            <a:avLst/>
          </a:prstGeom>
        </p:spPr>
        <p:txBody>
          <a:bodyPr anchor="t" rtlCol="false" tIns="0" lIns="0" bIns="0" rIns="0">
            <a:spAutoFit/>
          </a:bodyPr>
          <a:lstStyle/>
          <a:p>
            <a:pPr algn="l">
              <a:lnSpc>
                <a:spcPts val="3085"/>
              </a:lnSpc>
            </a:pPr>
            <a:r>
              <a:rPr lang="en-US" sz="2203">
                <a:solidFill>
                  <a:srgbClr val="000000"/>
                </a:solidFill>
                <a:latin typeface="DM Sans"/>
                <a:ea typeface="DM Sans"/>
                <a:cs typeface="DM Sans"/>
                <a:sym typeface="DM Sans"/>
              </a:rPr>
              <a:t>Menjadi penerapan nyata dari materi Ekonometrika Terapan melalui penggunaan model Probit dengan data BPS.</a:t>
            </a:r>
          </a:p>
        </p:txBody>
      </p:sp>
      <p:sp>
        <p:nvSpPr>
          <p:cNvPr name="TextBox 17" id="17"/>
          <p:cNvSpPr txBox="true"/>
          <p:nvPr/>
        </p:nvSpPr>
        <p:spPr>
          <a:xfrm rot="0">
            <a:off x="4083617" y="5245119"/>
            <a:ext cx="625235" cy="304828"/>
          </a:xfrm>
          <a:prstGeom prst="rect">
            <a:avLst/>
          </a:prstGeom>
        </p:spPr>
        <p:txBody>
          <a:bodyPr anchor="t" rtlCol="false" tIns="0" lIns="0" bIns="0" rIns="0">
            <a:spAutoFit/>
          </a:bodyPr>
          <a:lstStyle/>
          <a:p>
            <a:pPr algn="ctr">
              <a:lnSpc>
                <a:spcPts val="2431"/>
              </a:lnSpc>
            </a:pPr>
            <a:r>
              <a:rPr lang="en-US" b="true" sz="2026">
                <a:solidFill>
                  <a:srgbClr val="FFFFFF"/>
                </a:solidFill>
                <a:latin typeface="DM Sans Bold"/>
                <a:ea typeface="DM Sans Bold"/>
                <a:cs typeface="DM Sans Bold"/>
                <a:sym typeface="DM Sans Bold"/>
              </a:rPr>
              <a:t>01</a:t>
            </a:r>
          </a:p>
        </p:txBody>
      </p:sp>
      <p:grpSp>
        <p:nvGrpSpPr>
          <p:cNvPr name="Group 18" id="18"/>
          <p:cNvGrpSpPr/>
          <p:nvPr/>
        </p:nvGrpSpPr>
        <p:grpSpPr>
          <a:xfrm rot="0">
            <a:off x="3725943" y="6369300"/>
            <a:ext cx="553540" cy="1248120"/>
            <a:chOff x="0" y="0"/>
            <a:chExt cx="812800" cy="1832697"/>
          </a:xfrm>
        </p:grpSpPr>
        <p:sp>
          <p:nvSpPr>
            <p:cNvPr name="Freeform 19" id="19"/>
            <p:cNvSpPr/>
            <p:nvPr/>
          </p:nvSpPr>
          <p:spPr>
            <a:xfrm flipH="false" flipV="false" rot="0">
              <a:off x="0" y="0"/>
              <a:ext cx="812800" cy="1832697"/>
            </a:xfrm>
            <a:custGeom>
              <a:avLst/>
              <a:gdLst/>
              <a:ahLst/>
              <a:cxnLst/>
              <a:rect r="r" b="b" t="t" l="l"/>
              <a:pathLst>
                <a:path h="1832697" w="812800">
                  <a:moveTo>
                    <a:pt x="406400" y="0"/>
                  </a:moveTo>
                  <a:cubicBezTo>
                    <a:pt x="181951" y="0"/>
                    <a:pt x="0" y="410263"/>
                    <a:pt x="0" y="916349"/>
                  </a:cubicBezTo>
                  <a:cubicBezTo>
                    <a:pt x="0" y="1422434"/>
                    <a:pt x="181951" y="1832697"/>
                    <a:pt x="406400" y="1832697"/>
                  </a:cubicBezTo>
                  <a:cubicBezTo>
                    <a:pt x="630849" y="1832697"/>
                    <a:pt x="812800" y="1422434"/>
                    <a:pt x="812800" y="916349"/>
                  </a:cubicBezTo>
                  <a:cubicBezTo>
                    <a:pt x="812800" y="410263"/>
                    <a:pt x="630849" y="0"/>
                    <a:pt x="406400" y="0"/>
                  </a:cubicBezTo>
                  <a:close/>
                </a:path>
              </a:pathLst>
            </a:custGeom>
            <a:solidFill>
              <a:srgbClr val="F8CB2C"/>
            </a:solidFill>
          </p:spPr>
        </p:sp>
        <p:sp>
          <p:nvSpPr>
            <p:cNvPr name="TextBox 20" id="20"/>
            <p:cNvSpPr txBox="true"/>
            <p:nvPr/>
          </p:nvSpPr>
          <p:spPr>
            <a:xfrm>
              <a:off x="76200" y="124190"/>
              <a:ext cx="660400" cy="1536692"/>
            </a:xfrm>
            <a:prstGeom prst="rect">
              <a:avLst/>
            </a:prstGeom>
          </p:spPr>
          <p:txBody>
            <a:bodyPr anchor="ctr" rtlCol="false" tIns="50800" lIns="50800" bIns="50800" rIns="50800"/>
            <a:lstStyle/>
            <a:p>
              <a:pPr algn="ctr">
                <a:lnSpc>
                  <a:spcPts val="3359"/>
                </a:lnSpc>
              </a:pPr>
            </a:p>
          </p:txBody>
        </p:sp>
      </p:grpSp>
      <p:grpSp>
        <p:nvGrpSpPr>
          <p:cNvPr name="Group 21" id="21"/>
          <p:cNvGrpSpPr/>
          <p:nvPr/>
        </p:nvGrpSpPr>
        <p:grpSpPr>
          <a:xfrm rot="0">
            <a:off x="3835755" y="6176691"/>
            <a:ext cx="10587148" cy="1685015"/>
            <a:chOff x="0" y="0"/>
            <a:chExt cx="3200556" cy="509390"/>
          </a:xfrm>
        </p:grpSpPr>
        <p:sp>
          <p:nvSpPr>
            <p:cNvPr name="Freeform 22" id="22"/>
            <p:cNvSpPr/>
            <p:nvPr/>
          </p:nvSpPr>
          <p:spPr>
            <a:xfrm flipH="false" flipV="false" rot="0">
              <a:off x="0" y="0"/>
              <a:ext cx="3200556" cy="509390"/>
            </a:xfrm>
            <a:custGeom>
              <a:avLst/>
              <a:gdLst/>
              <a:ahLst/>
              <a:cxnLst/>
              <a:rect r="r" b="b" t="t" l="l"/>
              <a:pathLst>
                <a:path h="509390" w="3200556">
                  <a:moveTo>
                    <a:pt x="34369" y="0"/>
                  </a:moveTo>
                  <a:lnTo>
                    <a:pt x="3166187" y="0"/>
                  </a:lnTo>
                  <a:cubicBezTo>
                    <a:pt x="3185169" y="0"/>
                    <a:pt x="3200556" y="15388"/>
                    <a:pt x="3200556" y="34369"/>
                  </a:cubicBezTo>
                  <a:lnTo>
                    <a:pt x="3200556" y="475021"/>
                  </a:lnTo>
                  <a:cubicBezTo>
                    <a:pt x="3200556" y="494002"/>
                    <a:pt x="3185169" y="509390"/>
                    <a:pt x="3166187" y="509390"/>
                  </a:cubicBezTo>
                  <a:lnTo>
                    <a:pt x="34369" y="509390"/>
                  </a:lnTo>
                  <a:cubicBezTo>
                    <a:pt x="25254" y="509390"/>
                    <a:pt x="16512" y="505769"/>
                    <a:pt x="10066" y="499323"/>
                  </a:cubicBezTo>
                  <a:cubicBezTo>
                    <a:pt x="3621" y="492878"/>
                    <a:pt x="0" y="484136"/>
                    <a:pt x="0" y="475021"/>
                  </a:cubicBezTo>
                  <a:lnTo>
                    <a:pt x="0" y="34369"/>
                  </a:lnTo>
                  <a:cubicBezTo>
                    <a:pt x="0" y="25254"/>
                    <a:pt x="3621" y="16512"/>
                    <a:pt x="10066" y="10066"/>
                  </a:cubicBezTo>
                  <a:cubicBezTo>
                    <a:pt x="16512" y="3621"/>
                    <a:pt x="25254" y="0"/>
                    <a:pt x="34369" y="0"/>
                  </a:cubicBezTo>
                  <a:close/>
                </a:path>
              </a:pathLst>
            </a:custGeom>
            <a:solidFill>
              <a:srgbClr val="F4F4F6"/>
            </a:solidFill>
          </p:spPr>
        </p:sp>
        <p:sp>
          <p:nvSpPr>
            <p:cNvPr name="TextBox 23" id="23"/>
            <p:cNvSpPr txBox="true"/>
            <p:nvPr/>
          </p:nvSpPr>
          <p:spPr>
            <a:xfrm>
              <a:off x="0" y="-47625"/>
              <a:ext cx="3200556" cy="557015"/>
            </a:xfrm>
            <a:prstGeom prst="rect">
              <a:avLst/>
            </a:prstGeom>
          </p:spPr>
          <p:txBody>
            <a:bodyPr anchor="ctr" rtlCol="false" tIns="50800" lIns="50800" bIns="50800" rIns="50800"/>
            <a:lstStyle/>
            <a:p>
              <a:pPr algn="ctr">
                <a:lnSpc>
                  <a:spcPts val="3359"/>
                </a:lnSpc>
              </a:pPr>
            </a:p>
          </p:txBody>
        </p:sp>
      </p:grpSp>
      <p:grpSp>
        <p:nvGrpSpPr>
          <p:cNvPr name="Group 24" id="24"/>
          <p:cNvGrpSpPr/>
          <p:nvPr/>
        </p:nvGrpSpPr>
        <p:grpSpPr>
          <a:xfrm rot="0">
            <a:off x="4112250" y="6712938"/>
            <a:ext cx="612521" cy="612521"/>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254C5"/>
            </a:solidFill>
          </p:spPr>
        </p:sp>
        <p:sp>
          <p:nvSpPr>
            <p:cNvPr name="TextBox 26" id="26"/>
            <p:cNvSpPr txBox="true"/>
            <p:nvPr/>
          </p:nvSpPr>
          <p:spPr>
            <a:xfrm>
              <a:off x="76200" y="28575"/>
              <a:ext cx="660400" cy="708025"/>
            </a:xfrm>
            <a:prstGeom prst="rect">
              <a:avLst/>
            </a:prstGeom>
          </p:spPr>
          <p:txBody>
            <a:bodyPr anchor="ctr" rtlCol="false" tIns="50800" lIns="50800" bIns="50800" rIns="50800"/>
            <a:lstStyle/>
            <a:p>
              <a:pPr algn="ctr">
                <a:lnSpc>
                  <a:spcPts val="3359"/>
                </a:lnSpc>
              </a:pPr>
            </a:p>
          </p:txBody>
        </p:sp>
      </p:grpSp>
      <p:sp>
        <p:nvSpPr>
          <p:cNvPr name="TextBox 27" id="27"/>
          <p:cNvSpPr txBox="true"/>
          <p:nvPr/>
        </p:nvSpPr>
        <p:spPr>
          <a:xfrm rot="0">
            <a:off x="5153396" y="6386063"/>
            <a:ext cx="8792881" cy="1163223"/>
          </a:xfrm>
          <a:prstGeom prst="rect">
            <a:avLst/>
          </a:prstGeom>
        </p:spPr>
        <p:txBody>
          <a:bodyPr anchor="t" rtlCol="false" tIns="0" lIns="0" bIns="0" rIns="0">
            <a:spAutoFit/>
          </a:bodyPr>
          <a:lstStyle/>
          <a:p>
            <a:pPr algn="l">
              <a:lnSpc>
                <a:spcPts val="3085"/>
              </a:lnSpc>
            </a:pPr>
            <a:r>
              <a:rPr lang="en-US" sz="2203">
                <a:solidFill>
                  <a:srgbClr val="000000"/>
                </a:solidFill>
                <a:latin typeface="DM Sans"/>
                <a:ea typeface="DM Sans"/>
                <a:cs typeface="DM Sans"/>
                <a:sym typeface="DM Sans"/>
              </a:rPr>
              <a:t>Memberikan masukan bagi pemerintah daerah mengenai faktor penting yang perlu diperhatikan dalam kebijakan pengurangan pengangguran.</a:t>
            </a:r>
          </a:p>
        </p:txBody>
      </p:sp>
      <p:sp>
        <p:nvSpPr>
          <p:cNvPr name="TextBox 28" id="28"/>
          <p:cNvSpPr txBox="true"/>
          <p:nvPr/>
        </p:nvSpPr>
        <p:spPr>
          <a:xfrm rot="0">
            <a:off x="4083617" y="6866784"/>
            <a:ext cx="625235" cy="304828"/>
          </a:xfrm>
          <a:prstGeom prst="rect">
            <a:avLst/>
          </a:prstGeom>
        </p:spPr>
        <p:txBody>
          <a:bodyPr anchor="t" rtlCol="false" tIns="0" lIns="0" bIns="0" rIns="0">
            <a:spAutoFit/>
          </a:bodyPr>
          <a:lstStyle/>
          <a:p>
            <a:pPr algn="ctr">
              <a:lnSpc>
                <a:spcPts val="2431"/>
              </a:lnSpc>
            </a:pPr>
            <a:r>
              <a:rPr lang="en-US" b="true" sz="2026">
                <a:solidFill>
                  <a:srgbClr val="FFFFFF"/>
                </a:solidFill>
                <a:latin typeface="DM Sans Bold"/>
                <a:ea typeface="DM Sans Bold"/>
                <a:cs typeface="DM Sans Bold"/>
                <a:sym typeface="DM Sans Bold"/>
              </a:rPr>
              <a:t>02</a:t>
            </a:r>
          </a:p>
        </p:txBody>
      </p:sp>
      <p:grpSp>
        <p:nvGrpSpPr>
          <p:cNvPr name="Group 29" id="29"/>
          <p:cNvGrpSpPr/>
          <p:nvPr/>
        </p:nvGrpSpPr>
        <p:grpSpPr>
          <a:xfrm rot="0">
            <a:off x="-677312" y="9951589"/>
            <a:ext cx="23663956" cy="1950441"/>
            <a:chOff x="0" y="0"/>
            <a:chExt cx="6232482" cy="513696"/>
          </a:xfrm>
        </p:grpSpPr>
        <p:sp>
          <p:nvSpPr>
            <p:cNvPr name="Freeform 30" id="30"/>
            <p:cNvSpPr/>
            <p:nvPr/>
          </p:nvSpPr>
          <p:spPr>
            <a:xfrm flipH="false" flipV="false" rot="0">
              <a:off x="0" y="0"/>
              <a:ext cx="6232482" cy="513696"/>
            </a:xfrm>
            <a:custGeom>
              <a:avLst/>
              <a:gdLst/>
              <a:ahLst/>
              <a:cxnLst/>
              <a:rect r="r" b="b" t="t" l="l"/>
              <a:pathLst>
                <a:path h="513696" w="6232482">
                  <a:moveTo>
                    <a:pt x="0" y="0"/>
                  </a:moveTo>
                  <a:lnTo>
                    <a:pt x="6232482" y="0"/>
                  </a:lnTo>
                  <a:lnTo>
                    <a:pt x="6232482" y="513696"/>
                  </a:lnTo>
                  <a:lnTo>
                    <a:pt x="0" y="513696"/>
                  </a:lnTo>
                  <a:close/>
                </a:path>
              </a:pathLst>
            </a:custGeom>
            <a:solidFill>
              <a:srgbClr val="2254C5"/>
            </a:solidFill>
          </p:spPr>
        </p:sp>
        <p:sp>
          <p:nvSpPr>
            <p:cNvPr name="TextBox 31" id="31"/>
            <p:cNvSpPr txBox="true"/>
            <p:nvPr/>
          </p:nvSpPr>
          <p:spPr>
            <a:xfrm>
              <a:off x="0" y="-38100"/>
              <a:ext cx="6232482" cy="551796"/>
            </a:xfrm>
            <a:prstGeom prst="rect">
              <a:avLst/>
            </a:prstGeom>
          </p:spPr>
          <p:txBody>
            <a:bodyPr anchor="ctr" rtlCol="false" tIns="50800" lIns="50800" bIns="50800" rIns="50800"/>
            <a:lstStyle/>
            <a:p>
              <a:pPr algn="ctr">
                <a:lnSpc>
                  <a:spcPts val="3079"/>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630" t="0" r="-10369" b="0"/>
            </a:stretch>
          </a:blipFill>
        </p:spPr>
      </p:sp>
      <p:sp>
        <p:nvSpPr>
          <p:cNvPr name="Freeform 3" id="3"/>
          <p:cNvSpPr/>
          <p:nvPr/>
        </p:nvSpPr>
        <p:spPr>
          <a:xfrm flipH="false" flipV="false" rot="0">
            <a:off x="1028700" y="973837"/>
            <a:ext cx="621338" cy="611396"/>
          </a:xfrm>
          <a:custGeom>
            <a:avLst/>
            <a:gdLst/>
            <a:ahLst/>
            <a:cxnLst/>
            <a:rect r="r" b="b" t="t" l="l"/>
            <a:pathLst>
              <a:path h="611396" w="621338">
                <a:moveTo>
                  <a:pt x="0" y="0"/>
                </a:moveTo>
                <a:lnTo>
                  <a:pt x="621338" y="0"/>
                </a:lnTo>
                <a:lnTo>
                  <a:pt x="621338" y="611396"/>
                </a:lnTo>
                <a:lnTo>
                  <a:pt x="0" y="611396"/>
                </a:lnTo>
                <a:lnTo>
                  <a:pt x="0" y="0"/>
                </a:lnTo>
                <a:close/>
              </a:path>
            </a:pathLst>
          </a:custGeom>
          <a:blipFill>
            <a:blip r:embed="rId3"/>
            <a:stretch>
              <a:fillRect l="0" t="0" r="0" b="0"/>
            </a:stretch>
          </a:blipFill>
        </p:spPr>
      </p:sp>
      <p:sp>
        <p:nvSpPr>
          <p:cNvPr name="Freeform 4" id="4"/>
          <p:cNvSpPr/>
          <p:nvPr/>
        </p:nvSpPr>
        <p:spPr>
          <a:xfrm flipH="false" flipV="false" rot="0">
            <a:off x="6596497" y="2271282"/>
            <a:ext cx="4305861" cy="4979205"/>
          </a:xfrm>
          <a:custGeom>
            <a:avLst/>
            <a:gdLst/>
            <a:ahLst/>
            <a:cxnLst/>
            <a:rect r="r" b="b" t="t" l="l"/>
            <a:pathLst>
              <a:path h="4979205" w="4305861">
                <a:moveTo>
                  <a:pt x="0" y="0"/>
                </a:moveTo>
                <a:lnTo>
                  <a:pt x="4305861" y="0"/>
                </a:lnTo>
                <a:lnTo>
                  <a:pt x="4305861" y="4979206"/>
                </a:lnTo>
                <a:lnTo>
                  <a:pt x="0" y="4979206"/>
                </a:lnTo>
                <a:lnTo>
                  <a:pt x="0" y="0"/>
                </a:lnTo>
                <a:close/>
              </a:path>
            </a:pathLst>
          </a:custGeom>
          <a:blipFill>
            <a:blip r:embed="rId4"/>
            <a:stretch>
              <a:fillRect l="0" t="0" r="0" b="0"/>
            </a:stretch>
          </a:blipFill>
          <a:ln w="9525" cap="sq">
            <a:solidFill>
              <a:srgbClr val="000000"/>
            </a:solidFill>
            <a:prstDash val="solid"/>
            <a:miter/>
          </a:ln>
        </p:spPr>
      </p:sp>
      <p:sp>
        <p:nvSpPr>
          <p:cNvPr name="Freeform 5" id="5"/>
          <p:cNvSpPr/>
          <p:nvPr/>
        </p:nvSpPr>
        <p:spPr>
          <a:xfrm flipH="false" flipV="false" rot="0">
            <a:off x="12241150" y="1028700"/>
            <a:ext cx="4156428" cy="6221788"/>
          </a:xfrm>
          <a:custGeom>
            <a:avLst/>
            <a:gdLst/>
            <a:ahLst/>
            <a:cxnLst/>
            <a:rect r="r" b="b" t="t" l="l"/>
            <a:pathLst>
              <a:path h="6221788" w="4156428">
                <a:moveTo>
                  <a:pt x="0" y="0"/>
                </a:moveTo>
                <a:lnTo>
                  <a:pt x="4156429" y="0"/>
                </a:lnTo>
                <a:lnTo>
                  <a:pt x="4156429" y="6221788"/>
                </a:lnTo>
                <a:lnTo>
                  <a:pt x="0" y="6221788"/>
                </a:lnTo>
                <a:lnTo>
                  <a:pt x="0" y="0"/>
                </a:lnTo>
                <a:close/>
              </a:path>
            </a:pathLst>
          </a:custGeom>
          <a:blipFill>
            <a:blip r:embed="rId5"/>
            <a:stretch>
              <a:fillRect l="0" t="0" r="0" b="0"/>
            </a:stretch>
          </a:blipFill>
          <a:ln w="9525" cap="sq">
            <a:solidFill>
              <a:srgbClr val="000000"/>
            </a:solidFill>
            <a:prstDash val="solid"/>
            <a:miter/>
          </a:ln>
        </p:spPr>
      </p:sp>
      <p:sp>
        <p:nvSpPr>
          <p:cNvPr name="AutoShape 6" id="6"/>
          <p:cNvSpPr/>
          <p:nvPr/>
        </p:nvSpPr>
        <p:spPr>
          <a:xfrm>
            <a:off x="1339369" y="4806925"/>
            <a:ext cx="4253865" cy="0"/>
          </a:xfrm>
          <a:prstGeom prst="line">
            <a:avLst/>
          </a:prstGeom>
          <a:ln cap="flat" w="9525">
            <a:solidFill>
              <a:srgbClr val="F8CB2C"/>
            </a:solidFill>
            <a:prstDash val="solid"/>
            <a:headEnd type="none" len="sm" w="sm"/>
            <a:tailEnd type="none" len="sm" w="sm"/>
          </a:ln>
        </p:spPr>
      </p:sp>
      <p:grpSp>
        <p:nvGrpSpPr>
          <p:cNvPr name="Group 7" id="7"/>
          <p:cNvGrpSpPr/>
          <p:nvPr/>
        </p:nvGrpSpPr>
        <p:grpSpPr>
          <a:xfrm rot="0">
            <a:off x="-677312" y="9951589"/>
            <a:ext cx="23663956" cy="1950441"/>
            <a:chOff x="0" y="0"/>
            <a:chExt cx="6232482" cy="513696"/>
          </a:xfrm>
        </p:grpSpPr>
        <p:sp>
          <p:nvSpPr>
            <p:cNvPr name="Freeform 8" id="8"/>
            <p:cNvSpPr/>
            <p:nvPr/>
          </p:nvSpPr>
          <p:spPr>
            <a:xfrm flipH="false" flipV="false" rot="0">
              <a:off x="0" y="0"/>
              <a:ext cx="6232482" cy="513696"/>
            </a:xfrm>
            <a:custGeom>
              <a:avLst/>
              <a:gdLst/>
              <a:ahLst/>
              <a:cxnLst/>
              <a:rect r="r" b="b" t="t" l="l"/>
              <a:pathLst>
                <a:path h="513696" w="6232482">
                  <a:moveTo>
                    <a:pt x="0" y="0"/>
                  </a:moveTo>
                  <a:lnTo>
                    <a:pt x="6232482" y="0"/>
                  </a:lnTo>
                  <a:lnTo>
                    <a:pt x="6232482" y="513696"/>
                  </a:lnTo>
                  <a:lnTo>
                    <a:pt x="0" y="513696"/>
                  </a:lnTo>
                  <a:close/>
                </a:path>
              </a:pathLst>
            </a:custGeom>
            <a:solidFill>
              <a:srgbClr val="2254C5"/>
            </a:solidFill>
          </p:spPr>
        </p:sp>
        <p:sp>
          <p:nvSpPr>
            <p:cNvPr name="TextBox 9" id="9"/>
            <p:cNvSpPr txBox="true"/>
            <p:nvPr/>
          </p:nvSpPr>
          <p:spPr>
            <a:xfrm>
              <a:off x="0" y="-38100"/>
              <a:ext cx="6232482" cy="551796"/>
            </a:xfrm>
            <a:prstGeom prst="rect">
              <a:avLst/>
            </a:prstGeom>
          </p:spPr>
          <p:txBody>
            <a:bodyPr anchor="ctr" rtlCol="false" tIns="50800" lIns="50800" bIns="50800" rIns="50800"/>
            <a:lstStyle/>
            <a:p>
              <a:pPr algn="ctr">
                <a:lnSpc>
                  <a:spcPts val="3079"/>
                </a:lnSpc>
              </a:pPr>
            </a:p>
          </p:txBody>
        </p:sp>
      </p:grpSp>
      <p:sp>
        <p:nvSpPr>
          <p:cNvPr name="Freeform 10" id="10"/>
          <p:cNvSpPr/>
          <p:nvPr/>
        </p:nvSpPr>
        <p:spPr>
          <a:xfrm flipH="false" flipV="false" rot="0">
            <a:off x="5593234" y="1082293"/>
            <a:ext cx="6312388" cy="684165"/>
          </a:xfrm>
          <a:custGeom>
            <a:avLst/>
            <a:gdLst/>
            <a:ahLst/>
            <a:cxnLst/>
            <a:rect r="r" b="b" t="t" l="l"/>
            <a:pathLst>
              <a:path h="684165" w="6312388">
                <a:moveTo>
                  <a:pt x="0" y="0"/>
                </a:moveTo>
                <a:lnTo>
                  <a:pt x="6312388" y="0"/>
                </a:lnTo>
                <a:lnTo>
                  <a:pt x="6312388" y="684164"/>
                </a:lnTo>
                <a:lnTo>
                  <a:pt x="0" y="684164"/>
                </a:lnTo>
                <a:lnTo>
                  <a:pt x="0" y="0"/>
                </a:lnTo>
                <a:close/>
              </a:path>
            </a:pathLst>
          </a:custGeom>
          <a:blipFill>
            <a:blip r:embed="rId6"/>
            <a:stretch>
              <a:fillRect l="0" t="0" r="0" b="0"/>
            </a:stretch>
          </a:blipFill>
          <a:ln w="9525" cap="sq">
            <a:solidFill>
              <a:srgbClr val="000000"/>
            </a:solidFill>
            <a:prstDash val="solid"/>
            <a:miter/>
          </a:ln>
        </p:spPr>
      </p:sp>
      <p:sp>
        <p:nvSpPr>
          <p:cNvPr name="TextBox 11" id="11"/>
          <p:cNvSpPr txBox="true"/>
          <p:nvPr/>
        </p:nvSpPr>
        <p:spPr>
          <a:xfrm rot="0">
            <a:off x="2090325" y="3698826"/>
            <a:ext cx="2751953" cy="771525"/>
          </a:xfrm>
          <a:prstGeom prst="rect">
            <a:avLst/>
          </a:prstGeom>
        </p:spPr>
        <p:txBody>
          <a:bodyPr anchor="t" rtlCol="false" tIns="0" lIns="0" bIns="0" rIns="0">
            <a:spAutoFit/>
          </a:bodyPr>
          <a:lstStyle/>
          <a:p>
            <a:pPr algn="ctr">
              <a:lnSpc>
                <a:spcPts val="6000"/>
              </a:lnSpc>
            </a:pPr>
            <a:r>
              <a:rPr lang="en-US" b="true" sz="5000">
                <a:solidFill>
                  <a:srgbClr val="2657C1"/>
                </a:solidFill>
                <a:latin typeface="Open Sauce Heavy"/>
                <a:ea typeface="Open Sauce Heavy"/>
                <a:cs typeface="Open Sauce Heavy"/>
                <a:sym typeface="Open Sauce Heavy"/>
              </a:rPr>
              <a:t>Dataset</a:t>
            </a:r>
          </a:p>
        </p:txBody>
      </p:sp>
      <p:sp>
        <p:nvSpPr>
          <p:cNvPr name="TextBox 12" id="12"/>
          <p:cNvSpPr txBox="true"/>
          <p:nvPr/>
        </p:nvSpPr>
        <p:spPr>
          <a:xfrm rot="0">
            <a:off x="1339369" y="5086350"/>
            <a:ext cx="4253865" cy="391795"/>
          </a:xfrm>
          <a:prstGeom prst="rect">
            <a:avLst/>
          </a:prstGeom>
        </p:spPr>
        <p:txBody>
          <a:bodyPr anchor="t" rtlCol="false" tIns="0" lIns="0" bIns="0" rIns="0">
            <a:spAutoFit/>
          </a:bodyPr>
          <a:lstStyle/>
          <a:p>
            <a:pPr algn="l">
              <a:lnSpc>
                <a:spcPts val="3079"/>
              </a:lnSpc>
            </a:pPr>
            <a:r>
              <a:rPr lang="en-US" sz="2199">
                <a:solidFill>
                  <a:srgbClr val="000000"/>
                </a:solidFill>
                <a:latin typeface="Arimo"/>
                <a:ea typeface="Arimo"/>
                <a:cs typeface="Arimo"/>
                <a:sym typeface="Arimo"/>
              </a:rPr>
              <a:t>Sumber Dataset: BPS Jawa Timur</a:t>
            </a:r>
          </a:p>
        </p:txBody>
      </p:sp>
      <p:sp>
        <p:nvSpPr>
          <p:cNvPr name="TextBox 13" id="13"/>
          <p:cNvSpPr txBox="true"/>
          <p:nvPr/>
        </p:nvSpPr>
        <p:spPr>
          <a:xfrm rot="0">
            <a:off x="1028700" y="7704552"/>
            <a:ext cx="16230600" cy="1553748"/>
          </a:xfrm>
          <a:prstGeom prst="rect">
            <a:avLst/>
          </a:prstGeom>
        </p:spPr>
        <p:txBody>
          <a:bodyPr anchor="t" rtlCol="false" tIns="0" lIns="0" bIns="0" rIns="0">
            <a:spAutoFit/>
          </a:bodyPr>
          <a:lstStyle/>
          <a:p>
            <a:pPr algn="just">
              <a:lnSpc>
                <a:spcPts val="3085"/>
              </a:lnSpc>
            </a:pPr>
            <a:r>
              <a:rPr lang="en-US" sz="2203">
                <a:solidFill>
                  <a:srgbClr val="000000"/>
                </a:solidFill>
                <a:latin typeface="DM Sans"/>
                <a:ea typeface="DM Sans"/>
                <a:cs typeface="DM Sans"/>
                <a:sym typeface="DM Sans"/>
              </a:rPr>
              <a:t>Dataset TPT Jawa Timur tahun 2023 mencakup 38 kabupaten/kota dengan variabel TPT, TPAK, IPM, dan UMK. Nilai TPT sangat bervariasi, mulai dari 1,71 persen di Sumenep hingga 8,05 persen di Sidoarjo, sementara variabel lainnya juga menunjukkan perbedaan yang cukup besar antar daerah. Adanya variasi tersebut penting untuk dianalisis lebih lanjut menggunakan model regresi Probit untuk mengetahui faktor-faktor yang memengaruhi TPT di Jawa Timur.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630" t="0" r="-10369" b="0"/>
            </a:stretch>
          </a:blipFill>
        </p:spPr>
      </p:sp>
      <p:sp>
        <p:nvSpPr>
          <p:cNvPr name="AutoShape 3" id="3"/>
          <p:cNvSpPr/>
          <p:nvPr/>
        </p:nvSpPr>
        <p:spPr>
          <a:xfrm>
            <a:off x="10888218" y="1886858"/>
            <a:ext cx="5910980" cy="0"/>
          </a:xfrm>
          <a:prstGeom prst="line">
            <a:avLst/>
          </a:prstGeom>
          <a:ln cap="flat" w="9525">
            <a:solidFill>
              <a:srgbClr val="F8CB2C"/>
            </a:solidFill>
            <a:prstDash val="solid"/>
            <a:headEnd type="none" len="sm" w="sm"/>
            <a:tailEnd type="none" len="sm" w="sm"/>
          </a:ln>
        </p:spPr>
      </p:sp>
      <p:sp>
        <p:nvSpPr>
          <p:cNvPr name="Freeform 4" id="4"/>
          <p:cNvSpPr/>
          <p:nvPr/>
        </p:nvSpPr>
        <p:spPr>
          <a:xfrm flipH="false" flipV="false" rot="0">
            <a:off x="1028700" y="973837"/>
            <a:ext cx="621338" cy="611396"/>
          </a:xfrm>
          <a:custGeom>
            <a:avLst/>
            <a:gdLst/>
            <a:ahLst/>
            <a:cxnLst/>
            <a:rect r="r" b="b" t="t" l="l"/>
            <a:pathLst>
              <a:path h="611396" w="621338">
                <a:moveTo>
                  <a:pt x="0" y="0"/>
                </a:moveTo>
                <a:lnTo>
                  <a:pt x="621338" y="0"/>
                </a:lnTo>
                <a:lnTo>
                  <a:pt x="621338" y="611396"/>
                </a:lnTo>
                <a:lnTo>
                  <a:pt x="0" y="611396"/>
                </a:lnTo>
                <a:lnTo>
                  <a:pt x="0" y="0"/>
                </a:lnTo>
                <a:close/>
              </a:path>
            </a:pathLst>
          </a:custGeom>
          <a:blipFill>
            <a:blip r:embed="rId3"/>
            <a:stretch>
              <a:fillRect l="0" t="0" r="0" b="0"/>
            </a:stretch>
          </a:blipFill>
        </p:spPr>
      </p:sp>
      <p:sp>
        <p:nvSpPr>
          <p:cNvPr name="Freeform 5" id="5"/>
          <p:cNvSpPr/>
          <p:nvPr/>
        </p:nvSpPr>
        <p:spPr>
          <a:xfrm flipH="false" flipV="false" rot="0">
            <a:off x="6429326" y="3447083"/>
            <a:ext cx="5429348" cy="3209735"/>
          </a:xfrm>
          <a:custGeom>
            <a:avLst/>
            <a:gdLst/>
            <a:ahLst/>
            <a:cxnLst/>
            <a:rect r="r" b="b" t="t" l="l"/>
            <a:pathLst>
              <a:path h="3209735" w="5429348">
                <a:moveTo>
                  <a:pt x="0" y="0"/>
                </a:moveTo>
                <a:lnTo>
                  <a:pt x="5429348" y="0"/>
                </a:lnTo>
                <a:lnTo>
                  <a:pt x="5429348" y="3209735"/>
                </a:lnTo>
                <a:lnTo>
                  <a:pt x="0" y="3209735"/>
                </a:lnTo>
                <a:lnTo>
                  <a:pt x="0" y="0"/>
                </a:lnTo>
                <a:close/>
              </a:path>
            </a:pathLst>
          </a:custGeom>
          <a:blipFill>
            <a:blip r:embed="rId4"/>
            <a:stretch>
              <a:fillRect l="0" t="0" r="0" b="0"/>
            </a:stretch>
          </a:blipFill>
          <a:ln w="9525" cap="sq">
            <a:solidFill>
              <a:srgbClr val="000000"/>
            </a:solidFill>
            <a:prstDash val="solid"/>
            <a:miter/>
          </a:ln>
        </p:spPr>
      </p:sp>
      <p:grpSp>
        <p:nvGrpSpPr>
          <p:cNvPr name="Group 6" id="6"/>
          <p:cNvGrpSpPr/>
          <p:nvPr/>
        </p:nvGrpSpPr>
        <p:grpSpPr>
          <a:xfrm rot="0">
            <a:off x="-677312" y="9951589"/>
            <a:ext cx="23663956" cy="1950441"/>
            <a:chOff x="0" y="0"/>
            <a:chExt cx="6232482" cy="513696"/>
          </a:xfrm>
        </p:grpSpPr>
        <p:sp>
          <p:nvSpPr>
            <p:cNvPr name="Freeform 7" id="7"/>
            <p:cNvSpPr/>
            <p:nvPr/>
          </p:nvSpPr>
          <p:spPr>
            <a:xfrm flipH="false" flipV="false" rot="0">
              <a:off x="0" y="0"/>
              <a:ext cx="6232482" cy="513696"/>
            </a:xfrm>
            <a:custGeom>
              <a:avLst/>
              <a:gdLst/>
              <a:ahLst/>
              <a:cxnLst/>
              <a:rect r="r" b="b" t="t" l="l"/>
              <a:pathLst>
                <a:path h="513696" w="6232482">
                  <a:moveTo>
                    <a:pt x="0" y="0"/>
                  </a:moveTo>
                  <a:lnTo>
                    <a:pt x="6232482" y="0"/>
                  </a:lnTo>
                  <a:lnTo>
                    <a:pt x="6232482" y="513696"/>
                  </a:lnTo>
                  <a:lnTo>
                    <a:pt x="0" y="513696"/>
                  </a:lnTo>
                  <a:close/>
                </a:path>
              </a:pathLst>
            </a:custGeom>
            <a:solidFill>
              <a:srgbClr val="2254C5"/>
            </a:solidFill>
          </p:spPr>
        </p:sp>
        <p:sp>
          <p:nvSpPr>
            <p:cNvPr name="TextBox 8" id="8"/>
            <p:cNvSpPr txBox="true"/>
            <p:nvPr/>
          </p:nvSpPr>
          <p:spPr>
            <a:xfrm>
              <a:off x="0" y="-38100"/>
              <a:ext cx="6232482" cy="551796"/>
            </a:xfrm>
            <a:prstGeom prst="rect">
              <a:avLst/>
            </a:prstGeom>
          </p:spPr>
          <p:txBody>
            <a:bodyPr anchor="ctr" rtlCol="false" tIns="50800" lIns="50800" bIns="50800" rIns="50800"/>
            <a:lstStyle/>
            <a:p>
              <a:pPr algn="ctr">
                <a:lnSpc>
                  <a:spcPts val="3079"/>
                </a:lnSpc>
              </a:pPr>
            </a:p>
          </p:txBody>
        </p:sp>
      </p:grpSp>
      <p:sp>
        <p:nvSpPr>
          <p:cNvPr name="Freeform 9" id="9"/>
          <p:cNvSpPr/>
          <p:nvPr/>
        </p:nvSpPr>
        <p:spPr>
          <a:xfrm flipH="false" flipV="false" rot="0">
            <a:off x="6429326" y="2481568"/>
            <a:ext cx="5429348" cy="440643"/>
          </a:xfrm>
          <a:custGeom>
            <a:avLst/>
            <a:gdLst/>
            <a:ahLst/>
            <a:cxnLst/>
            <a:rect r="r" b="b" t="t" l="l"/>
            <a:pathLst>
              <a:path h="440643" w="5429348">
                <a:moveTo>
                  <a:pt x="0" y="0"/>
                </a:moveTo>
                <a:lnTo>
                  <a:pt x="5429348" y="0"/>
                </a:lnTo>
                <a:lnTo>
                  <a:pt x="5429348" y="440643"/>
                </a:lnTo>
                <a:lnTo>
                  <a:pt x="0" y="440643"/>
                </a:lnTo>
                <a:lnTo>
                  <a:pt x="0" y="0"/>
                </a:lnTo>
                <a:close/>
              </a:path>
            </a:pathLst>
          </a:custGeom>
          <a:blipFill>
            <a:blip r:embed="rId5"/>
            <a:stretch>
              <a:fillRect l="0" t="0" r="0" b="0"/>
            </a:stretch>
          </a:blipFill>
          <a:ln w="9525" cap="sq">
            <a:solidFill>
              <a:srgbClr val="000000"/>
            </a:solidFill>
            <a:prstDash val="solid"/>
            <a:miter/>
          </a:ln>
        </p:spPr>
      </p:sp>
      <p:sp>
        <p:nvSpPr>
          <p:cNvPr name="TextBox 10" id="10"/>
          <p:cNvSpPr txBox="true"/>
          <p:nvPr/>
        </p:nvSpPr>
        <p:spPr>
          <a:xfrm rot="0">
            <a:off x="10888218" y="889010"/>
            <a:ext cx="5910980" cy="771525"/>
          </a:xfrm>
          <a:prstGeom prst="rect">
            <a:avLst/>
          </a:prstGeom>
        </p:spPr>
        <p:txBody>
          <a:bodyPr anchor="t" rtlCol="false" tIns="0" lIns="0" bIns="0" rIns="0">
            <a:spAutoFit/>
          </a:bodyPr>
          <a:lstStyle/>
          <a:p>
            <a:pPr algn="ctr">
              <a:lnSpc>
                <a:spcPts val="6000"/>
              </a:lnSpc>
            </a:pPr>
            <a:r>
              <a:rPr lang="en-US" b="true" sz="5000">
                <a:solidFill>
                  <a:srgbClr val="2657C1"/>
                </a:solidFill>
                <a:latin typeface="Open Sauce Heavy"/>
                <a:ea typeface="Open Sauce Heavy"/>
                <a:cs typeface="Open Sauce Heavy"/>
                <a:sym typeface="Open Sauce Heavy"/>
              </a:rPr>
              <a:t>Analisis Deskriptif</a:t>
            </a:r>
          </a:p>
        </p:txBody>
      </p:sp>
      <p:sp>
        <p:nvSpPr>
          <p:cNvPr name="TextBox 11" id="11"/>
          <p:cNvSpPr txBox="true"/>
          <p:nvPr/>
        </p:nvSpPr>
        <p:spPr>
          <a:xfrm rot="0">
            <a:off x="1028700" y="7170565"/>
            <a:ext cx="16230600" cy="2087735"/>
          </a:xfrm>
          <a:prstGeom prst="rect">
            <a:avLst/>
          </a:prstGeom>
        </p:spPr>
        <p:txBody>
          <a:bodyPr anchor="t" rtlCol="false" tIns="0" lIns="0" bIns="0" rIns="0">
            <a:spAutoFit/>
          </a:bodyPr>
          <a:lstStyle/>
          <a:p>
            <a:pPr algn="just">
              <a:lnSpc>
                <a:spcPts val="3305"/>
              </a:lnSpc>
            </a:pPr>
            <a:r>
              <a:rPr lang="en-US" sz="2203">
                <a:solidFill>
                  <a:srgbClr val="000000"/>
                </a:solidFill>
                <a:latin typeface="DM Sans"/>
                <a:ea typeface="DM Sans"/>
                <a:cs typeface="DM Sans"/>
                <a:sym typeface="DM Sans"/>
              </a:rPr>
              <a:t>Hasil analisis deskriptif menunjukkan bahwa rata-rata Tingkat Pengangguran Terbuka (TPT) di Jawa Timur pada tahun 2023 adalah sebesar 4,66 persen, dengan variasi antara 1,71 persen hingga 8,05 persen. Rata-rata Tingkat Partisipasi Angkatan Kerja (TPAK) tercatat 73,16 persen, dengan nilai terendah 66,89 persen dan tertinggi 81,64 persen. Sementara itu, Indeks Pembangunan Manusia (IPM) memiliki rata-rata 73,68, dengan rentang dari 64,13 hingga 83,45. Adapun Upah Minimum Kabupaten/Kota (UMK) rata-rata sebesar Rp2.694.768, dengan nilai minimum Rp2.114.335 dan maksimum Rp4.525.479.</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630" t="0" r="-10369" b="0"/>
            </a:stretch>
          </a:blipFill>
        </p:spPr>
      </p:sp>
      <p:sp>
        <p:nvSpPr>
          <p:cNvPr name="AutoShape 3" id="3"/>
          <p:cNvSpPr/>
          <p:nvPr/>
        </p:nvSpPr>
        <p:spPr>
          <a:xfrm>
            <a:off x="7207656" y="1889843"/>
            <a:ext cx="9591542" cy="0"/>
          </a:xfrm>
          <a:prstGeom prst="line">
            <a:avLst/>
          </a:prstGeom>
          <a:ln cap="flat" w="9525">
            <a:solidFill>
              <a:srgbClr val="F8CB2C"/>
            </a:solidFill>
            <a:prstDash val="solid"/>
            <a:headEnd type="none" len="sm" w="sm"/>
            <a:tailEnd type="none" len="sm" w="sm"/>
          </a:ln>
        </p:spPr>
      </p:sp>
      <p:sp>
        <p:nvSpPr>
          <p:cNvPr name="Freeform 4" id="4"/>
          <p:cNvSpPr/>
          <p:nvPr/>
        </p:nvSpPr>
        <p:spPr>
          <a:xfrm flipH="false" flipV="false" rot="0">
            <a:off x="1028700" y="973837"/>
            <a:ext cx="621338" cy="611396"/>
          </a:xfrm>
          <a:custGeom>
            <a:avLst/>
            <a:gdLst/>
            <a:ahLst/>
            <a:cxnLst/>
            <a:rect r="r" b="b" t="t" l="l"/>
            <a:pathLst>
              <a:path h="611396" w="621338">
                <a:moveTo>
                  <a:pt x="0" y="0"/>
                </a:moveTo>
                <a:lnTo>
                  <a:pt x="621338" y="0"/>
                </a:lnTo>
                <a:lnTo>
                  <a:pt x="621338" y="611396"/>
                </a:lnTo>
                <a:lnTo>
                  <a:pt x="0" y="611396"/>
                </a:lnTo>
                <a:lnTo>
                  <a:pt x="0" y="0"/>
                </a:lnTo>
                <a:close/>
              </a:path>
            </a:pathLst>
          </a:custGeom>
          <a:blipFill>
            <a:blip r:embed="rId3"/>
            <a:stretch>
              <a:fillRect l="0" t="0" r="0" b="0"/>
            </a:stretch>
          </a:blipFill>
        </p:spPr>
      </p:sp>
      <p:sp>
        <p:nvSpPr>
          <p:cNvPr name="Freeform 5" id="5"/>
          <p:cNvSpPr/>
          <p:nvPr/>
        </p:nvSpPr>
        <p:spPr>
          <a:xfrm flipH="false" flipV="false" rot="0">
            <a:off x="9558150" y="2508999"/>
            <a:ext cx="7241047" cy="4806245"/>
          </a:xfrm>
          <a:custGeom>
            <a:avLst/>
            <a:gdLst/>
            <a:ahLst/>
            <a:cxnLst/>
            <a:rect r="r" b="b" t="t" l="l"/>
            <a:pathLst>
              <a:path h="4806245" w="7241047">
                <a:moveTo>
                  <a:pt x="0" y="0"/>
                </a:moveTo>
                <a:lnTo>
                  <a:pt x="7241048" y="0"/>
                </a:lnTo>
                <a:lnTo>
                  <a:pt x="7241048" y="4806245"/>
                </a:lnTo>
                <a:lnTo>
                  <a:pt x="0" y="4806245"/>
                </a:lnTo>
                <a:lnTo>
                  <a:pt x="0" y="0"/>
                </a:lnTo>
                <a:close/>
              </a:path>
            </a:pathLst>
          </a:custGeom>
          <a:blipFill>
            <a:blip r:embed="rId4"/>
            <a:stretch>
              <a:fillRect l="0" t="0" r="0" b="0"/>
            </a:stretch>
          </a:blipFill>
          <a:ln w="9525" cap="sq">
            <a:solidFill>
              <a:srgbClr val="000000"/>
            </a:solidFill>
            <a:prstDash val="solid"/>
            <a:miter/>
          </a:ln>
        </p:spPr>
      </p:sp>
      <p:grpSp>
        <p:nvGrpSpPr>
          <p:cNvPr name="Group 6" id="6"/>
          <p:cNvGrpSpPr/>
          <p:nvPr/>
        </p:nvGrpSpPr>
        <p:grpSpPr>
          <a:xfrm rot="0">
            <a:off x="-677312" y="9951589"/>
            <a:ext cx="23663956" cy="1950441"/>
            <a:chOff x="0" y="0"/>
            <a:chExt cx="6232482" cy="513696"/>
          </a:xfrm>
        </p:grpSpPr>
        <p:sp>
          <p:nvSpPr>
            <p:cNvPr name="Freeform 7" id="7"/>
            <p:cNvSpPr/>
            <p:nvPr/>
          </p:nvSpPr>
          <p:spPr>
            <a:xfrm flipH="false" flipV="false" rot="0">
              <a:off x="0" y="0"/>
              <a:ext cx="6232482" cy="513696"/>
            </a:xfrm>
            <a:custGeom>
              <a:avLst/>
              <a:gdLst/>
              <a:ahLst/>
              <a:cxnLst/>
              <a:rect r="r" b="b" t="t" l="l"/>
              <a:pathLst>
                <a:path h="513696" w="6232482">
                  <a:moveTo>
                    <a:pt x="0" y="0"/>
                  </a:moveTo>
                  <a:lnTo>
                    <a:pt x="6232482" y="0"/>
                  </a:lnTo>
                  <a:lnTo>
                    <a:pt x="6232482" y="513696"/>
                  </a:lnTo>
                  <a:lnTo>
                    <a:pt x="0" y="513696"/>
                  </a:lnTo>
                  <a:close/>
                </a:path>
              </a:pathLst>
            </a:custGeom>
            <a:solidFill>
              <a:srgbClr val="2254C5"/>
            </a:solidFill>
          </p:spPr>
        </p:sp>
        <p:sp>
          <p:nvSpPr>
            <p:cNvPr name="TextBox 8" id="8"/>
            <p:cNvSpPr txBox="true"/>
            <p:nvPr/>
          </p:nvSpPr>
          <p:spPr>
            <a:xfrm>
              <a:off x="0" y="-38100"/>
              <a:ext cx="6232482" cy="551796"/>
            </a:xfrm>
            <a:prstGeom prst="rect">
              <a:avLst/>
            </a:prstGeom>
          </p:spPr>
          <p:txBody>
            <a:bodyPr anchor="ctr" rtlCol="false" tIns="50800" lIns="50800" bIns="50800" rIns="50800"/>
            <a:lstStyle/>
            <a:p>
              <a:pPr algn="ctr">
                <a:lnSpc>
                  <a:spcPts val="3079"/>
                </a:lnSpc>
              </a:pPr>
            </a:p>
          </p:txBody>
        </p:sp>
      </p:grpSp>
      <p:sp>
        <p:nvSpPr>
          <p:cNvPr name="Freeform 9" id="9"/>
          <p:cNvSpPr/>
          <p:nvPr/>
        </p:nvSpPr>
        <p:spPr>
          <a:xfrm flipH="false" flipV="false" rot="0">
            <a:off x="1028700" y="4319102"/>
            <a:ext cx="8115300" cy="1308592"/>
          </a:xfrm>
          <a:custGeom>
            <a:avLst/>
            <a:gdLst/>
            <a:ahLst/>
            <a:cxnLst/>
            <a:rect r="r" b="b" t="t" l="l"/>
            <a:pathLst>
              <a:path h="1308592" w="8115300">
                <a:moveTo>
                  <a:pt x="0" y="0"/>
                </a:moveTo>
                <a:lnTo>
                  <a:pt x="8115300" y="0"/>
                </a:lnTo>
                <a:lnTo>
                  <a:pt x="8115300" y="1308592"/>
                </a:lnTo>
                <a:lnTo>
                  <a:pt x="0" y="1308592"/>
                </a:lnTo>
                <a:lnTo>
                  <a:pt x="0" y="0"/>
                </a:lnTo>
                <a:close/>
              </a:path>
            </a:pathLst>
          </a:custGeom>
          <a:blipFill>
            <a:blip r:embed="rId5"/>
            <a:stretch>
              <a:fillRect l="0" t="0" r="0" b="0"/>
            </a:stretch>
          </a:blipFill>
          <a:ln w="9525" cap="sq">
            <a:solidFill>
              <a:srgbClr val="000000"/>
            </a:solidFill>
            <a:prstDash val="solid"/>
            <a:miter/>
          </a:ln>
        </p:spPr>
      </p:sp>
      <p:sp>
        <p:nvSpPr>
          <p:cNvPr name="TextBox 10" id="10"/>
          <p:cNvSpPr txBox="true"/>
          <p:nvPr/>
        </p:nvSpPr>
        <p:spPr>
          <a:xfrm rot="0">
            <a:off x="7207656" y="889010"/>
            <a:ext cx="9591542" cy="771525"/>
          </a:xfrm>
          <a:prstGeom prst="rect">
            <a:avLst/>
          </a:prstGeom>
        </p:spPr>
        <p:txBody>
          <a:bodyPr anchor="t" rtlCol="false" tIns="0" lIns="0" bIns="0" rIns="0">
            <a:spAutoFit/>
          </a:bodyPr>
          <a:lstStyle/>
          <a:p>
            <a:pPr algn="ctr">
              <a:lnSpc>
                <a:spcPts val="6000"/>
              </a:lnSpc>
            </a:pPr>
            <a:r>
              <a:rPr lang="en-US" b="true" sz="5000">
                <a:solidFill>
                  <a:srgbClr val="2657C1"/>
                </a:solidFill>
                <a:latin typeface="Open Sauce Heavy"/>
                <a:ea typeface="Open Sauce Heavy"/>
                <a:cs typeface="Open Sauce Heavy"/>
                <a:sym typeface="Open Sauce Heavy"/>
              </a:rPr>
              <a:t>Visualisasi Distribusi Variabel</a:t>
            </a:r>
          </a:p>
        </p:txBody>
      </p:sp>
      <p:sp>
        <p:nvSpPr>
          <p:cNvPr name="TextBox 11" id="11"/>
          <p:cNvSpPr txBox="true"/>
          <p:nvPr/>
        </p:nvSpPr>
        <p:spPr>
          <a:xfrm rot="0">
            <a:off x="1028700" y="7939902"/>
            <a:ext cx="16230600" cy="1163223"/>
          </a:xfrm>
          <a:prstGeom prst="rect">
            <a:avLst/>
          </a:prstGeom>
        </p:spPr>
        <p:txBody>
          <a:bodyPr anchor="t" rtlCol="false" tIns="0" lIns="0" bIns="0" rIns="0">
            <a:spAutoFit/>
          </a:bodyPr>
          <a:lstStyle/>
          <a:p>
            <a:pPr algn="just">
              <a:lnSpc>
                <a:spcPts val="3085"/>
              </a:lnSpc>
            </a:pPr>
            <a:r>
              <a:rPr lang="en-US" sz="2203">
                <a:solidFill>
                  <a:srgbClr val="000000"/>
                </a:solidFill>
                <a:latin typeface="DM Sans"/>
                <a:ea typeface="DM Sans"/>
                <a:cs typeface="DM Sans"/>
                <a:sym typeface="DM Sans"/>
              </a:rPr>
              <a:t>Histogram menggambarkan bahwa TPT umumnya berada pada kisaran 4–5 persen. Variabel TPAK sebagian besar terkonsentrasi pada rentang 70–75 persen, sedangkan IPM banyak berada pada kisaran 72,5–75 persen. Untuk variabel UMK, mayoritas daerah berada pada kisaran Rp2–2,5 juta, meskipun terdapat beberapa daerah dengan nilai yang jauh lebih tinggi.</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9630" t="0" r="-10369" b="0"/>
            </a:stretch>
          </a:blipFill>
        </p:spPr>
      </p:sp>
      <p:sp>
        <p:nvSpPr>
          <p:cNvPr name="AutoShape 3" id="3"/>
          <p:cNvSpPr/>
          <p:nvPr/>
        </p:nvSpPr>
        <p:spPr>
          <a:xfrm>
            <a:off x="4348229" y="1965145"/>
            <a:ext cx="9591542" cy="0"/>
          </a:xfrm>
          <a:prstGeom prst="line">
            <a:avLst/>
          </a:prstGeom>
          <a:ln cap="flat" w="9525">
            <a:solidFill>
              <a:srgbClr val="F8CB2C"/>
            </a:solidFill>
            <a:prstDash val="solid"/>
            <a:headEnd type="none" len="sm" w="sm"/>
            <a:tailEnd type="none" len="sm" w="sm"/>
          </a:ln>
        </p:spPr>
      </p:sp>
      <p:sp>
        <p:nvSpPr>
          <p:cNvPr name="Freeform 4" id="4"/>
          <p:cNvSpPr/>
          <p:nvPr/>
        </p:nvSpPr>
        <p:spPr>
          <a:xfrm flipH="false" flipV="false" rot="0">
            <a:off x="1028700" y="973837"/>
            <a:ext cx="621338" cy="611396"/>
          </a:xfrm>
          <a:custGeom>
            <a:avLst/>
            <a:gdLst/>
            <a:ahLst/>
            <a:cxnLst/>
            <a:rect r="r" b="b" t="t" l="l"/>
            <a:pathLst>
              <a:path h="611396" w="621338">
                <a:moveTo>
                  <a:pt x="0" y="0"/>
                </a:moveTo>
                <a:lnTo>
                  <a:pt x="621338" y="0"/>
                </a:lnTo>
                <a:lnTo>
                  <a:pt x="621338" y="611396"/>
                </a:lnTo>
                <a:lnTo>
                  <a:pt x="0" y="611396"/>
                </a:lnTo>
                <a:lnTo>
                  <a:pt x="0" y="0"/>
                </a:lnTo>
                <a:close/>
              </a:path>
            </a:pathLst>
          </a:custGeom>
          <a:blipFill>
            <a:blip r:embed="rId3"/>
            <a:stretch>
              <a:fillRect l="0" t="0" r="0" b="0"/>
            </a:stretch>
          </a:blipFill>
        </p:spPr>
      </p:sp>
      <p:grpSp>
        <p:nvGrpSpPr>
          <p:cNvPr name="Group 5" id="5"/>
          <p:cNvGrpSpPr/>
          <p:nvPr/>
        </p:nvGrpSpPr>
        <p:grpSpPr>
          <a:xfrm rot="0">
            <a:off x="-677312" y="9951589"/>
            <a:ext cx="23663956" cy="1950441"/>
            <a:chOff x="0" y="0"/>
            <a:chExt cx="6232482" cy="513696"/>
          </a:xfrm>
        </p:grpSpPr>
        <p:sp>
          <p:nvSpPr>
            <p:cNvPr name="Freeform 6" id="6"/>
            <p:cNvSpPr/>
            <p:nvPr/>
          </p:nvSpPr>
          <p:spPr>
            <a:xfrm flipH="false" flipV="false" rot="0">
              <a:off x="0" y="0"/>
              <a:ext cx="6232482" cy="513696"/>
            </a:xfrm>
            <a:custGeom>
              <a:avLst/>
              <a:gdLst/>
              <a:ahLst/>
              <a:cxnLst/>
              <a:rect r="r" b="b" t="t" l="l"/>
              <a:pathLst>
                <a:path h="513696" w="6232482">
                  <a:moveTo>
                    <a:pt x="0" y="0"/>
                  </a:moveTo>
                  <a:lnTo>
                    <a:pt x="6232482" y="0"/>
                  </a:lnTo>
                  <a:lnTo>
                    <a:pt x="6232482" y="513696"/>
                  </a:lnTo>
                  <a:lnTo>
                    <a:pt x="0" y="513696"/>
                  </a:lnTo>
                  <a:close/>
                </a:path>
              </a:pathLst>
            </a:custGeom>
            <a:solidFill>
              <a:srgbClr val="2254C5"/>
            </a:solidFill>
          </p:spPr>
        </p:sp>
        <p:sp>
          <p:nvSpPr>
            <p:cNvPr name="TextBox 7" id="7"/>
            <p:cNvSpPr txBox="true"/>
            <p:nvPr/>
          </p:nvSpPr>
          <p:spPr>
            <a:xfrm>
              <a:off x="0" y="-38100"/>
              <a:ext cx="6232482" cy="551796"/>
            </a:xfrm>
            <a:prstGeom prst="rect">
              <a:avLst/>
            </a:prstGeom>
          </p:spPr>
          <p:txBody>
            <a:bodyPr anchor="ctr" rtlCol="false" tIns="50800" lIns="50800" bIns="50800" rIns="50800"/>
            <a:lstStyle/>
            <a:p>
              <a:pPr algn="ctr">
                <a:lnSpc>
                  <a:spcPts val="3079"/>
                </a:lnSpc>
              </a:pPr>
            </a:p>
          </p:txBody>
        </p:sp>
      </p:grpSp>
      <p:sp>
        <p:nvSpPr>
          <p:cNvPr name="Freeform 8" id="8"/>
          <p:cNvSpPr/>
          <p:nvPr/>
        </p:nvSpPr>
        <p:spPr>
          <a:xfrm flipH="false" flipV="false" rot="0">
            <a:off x="1339369" y="3145793"/>
            <a:ext cx="6827802" cy="2463511"/>
          </a:xfrm>
          <a:custGeom>
            <a:avLst/>
            <a:gdLst/>
            <a:ahLst/>
            <a:cxnLst/>
            <a:rect r="r" b="b" t="t" l="l"/>
            <a:pathLst>
              <a:path h="2463511" w="6827802">
                <a:moveTo>
                  <a:pt x="0" y="0"/>
                </a:moveTo>
                <a:lnTo>
                  <a:pt x="6827802" y="0"/>
                </a:lnTo>
                <a:lnTo>
                  <a:pt x="6827802" y="2463511"/>
                </a:lnTo>
                <a:lnTo>
                  <a:pt x="0" y="2463511"/>
                </a:lnTo>
                <a:lnTo>
                  <a:pt x="0" y="0"/>
                </a:lnTo>
                <a:close/>
              </a:path>
            </a:pathLst>
          </a:custGeom>
          <a:blipFill>
            <a:blip r:embed="rId4"/>
            <a:stretch>
              <a:fillRect l="0" t="0" r="0" b="0"/>
            </a:stretch>
          </a:blipFill>
          <a:ln w="9525" cap="sq">
            <a:solidFill>
              <a:srgbClr val="000000"/>
            </a:solidFill>
            <a:prstDash val="solid"/>
            <a:miter/>
          </a:ln>
        </p:spPr>
      </p:sp>
      <p:sp>
        <p:nvSpPr>
          <p:cNvPr name="Freeform 9" id="9"/>
          <p:cNvSpPr/>
          <p:nvPr/>
        </p:nvSpPr>
        <p:spPr>
          <a:xfrm flipH="false" flipV="false" rot="0">
            <a:off x="1339369" y="5980779"/>
            <a:ext cx="6827802" cy="409668"/>
          </a:xfrm>
          <a:custGeom>
            <a:avLst/>
            <a:gdLst/>
            <a:ahLst/>
            <a:cxnLst/>
            <a:rect r="r" b="b" t="t" l="l"/>
            <a:pathLst>
              <a:path h="409668" w="6827802">
                <a:moveTo>
                  <a:pt x="0" y="0"/>
                </a:moveTo>
                <a:lnTo>
                  <a:pt x="6827802" y="0"/>
                </a:lnTo>
                <a:lnTo>
                  <a:pt x="6827802" y="409668"/>
                </a:lnTo>
                <a:lnTo>
                  <a:pt x="0" y="409668"/>
                </a:lnTo>
                <a:lnTo>
                  <a:pt x="0" y="0"/>
                </a:lnTo>
                <a:close/>
              </a:path>
            </a:pathLst>
          </a:custGeom>
          <a:blipFill>
            <a:blip r:embed="rId5"/>
            <a:stretch>
              <a:fillRect l="0" t="0" r="0" b="0"/>
            </a:stretch>
          </a:blipFill>
          <a:ln w="9525" cap="sq">
            <a:solidFill>
              <a:srgbClr val="000000"/>
            </a:solidFill>
            <a:prstDash val="solid"/>
            <a:miter/>
          </a:ln>
        </p:spPr>
      </p:sp>
      <p:sp>
        <p:nvSpPr>
          <p:cNvPr name="Freeform 10" id="10"/>
          <p:cNvSpPr/>
          <p:nvPr/>
        </p:nvSpPr>
        <p:spPr>
          <a:xfrm flipH="false" flipV="false" rot="0">
            <a:off x="8966663" y="2446295"/>
            <a:ext cx="3434595" cy="4915327"/>
          </a:xfrm>
          <a:custGeom>
            <a:avLst/>
            <a:gdLst/>
            <a:ahLst/>
            <a:cxnLst/>
            <a:rect r="r" b="b" t="t" l="l"/>
            <a:pathLst>
              <a:path h="4915327" w="3434595">
                <a:moveTo>
                  <a:pt x="0" y="0"/>
                </a:moveTo>
                <a:lnTo>
                  <a:pt x="3434595" y="0"/>
                </a:lnTo>
                <a:lnTo>
                  <a:pt x="3434595" y="4915327"/>
                </a:lnTo>
                <a:lnTo>
                  <a:pt x="0" y="4915327"/>
                </a:lnTo>
                <a:lnTo>
                  <a:pt x="0" y="0"/>
                </a:lnTo>
                <a:close/>
              </a:path>
            </a:pathLst>
          </a:custGeom>
          <a:blipFill>
            <a:blip r:embed="rId6"/>
            <a:stretch>
              <a:fillRect l="0" t="0" r="0" b="0"/>
            </a:stretch>
          </a:blipFill>
          <a:ln w="9525" cap="sq">
            <a:solidFill>
              <a:srgbClr val="000000"/>
            </a:solidFill>
            <a:prstDash val="solid"/>
            <a:miter/>
          </a:ln>
        </p:spPr>
      </p:sp>
      <p:sp>
        <p:nvSpPr>
          <p:cNvPr name="Freeform 11" id="11"/>
          <p:cNvSpPr/>
          <p:nvPr/>
        </p:nvSpPr>
        <p:spPr>
          <a:xfrm flipH="false" flipV="false" rot="0">
            <a:off x="13200750" y="2198507"/>
            <a:ext cx="2847058" cy="5410902"/>
          </a:xfrm>
          <a:custGeom>
            <a:avLst/>
            <a:gdLst/>
            <a:ahLst/>
            <a:cxnLst/>
            <a:rect r="r" b="b" t="t" l="l"/>
            <a:pathLst>
              <a:path h="5410902" w="2847058">
                <a:moveTo>
                  <a:pt x="0" y="0"/>
                </a:moveTo>
                <a:lnTo>
                  <a:pt x="2847059" y="0"/>
                </a:lnTo>
                <a:lnTo>
                  <a:pt x="2847059" y="5410902"/>
                </a:lnTo>
                <a:lnTo>
                  <a:pt x="0" y="5410902"/>
                </a:lnTo>
                <a:lnTo>
                  <a:pt x="0" y="0"/>
                </a:lnTo>
                <a:close/>
              </a:path>
            </a:pathLst>
          </a:custGeom>
          <a:blipFill>
            <a:blip r:embed="rId7"/>
            <a:stretch>
              <a:fillRect l="0" t="0" r="0" b="0"/>
            </a:stretch>
          </a:blipFill>
          <a:ln w="9525" cap="sq">
            <a:solidFill>
              <a:srgbClr val="000000"/>
            </a:solidFill>
            <a:prstDash val="solid"/>
            <a:miter/>
          </a:ln>
        </p:spPr>
      </p:sp>
      <p:sp>
        <p:nvSpPr>
          <p:cNvPr name="TextBox 12" id="12"/>
          <p:cNvSpPr txBox="true"/>
          <p:nvPr/>
        </p:nvSpPr>
        <p:spPr>
          <a:xfrm rot="0">
            <a:off x="4348229" y="964312"/>
            <a:ext cx="9591542" cy="771525"/>
          </a:xfrm>
          <a:prstGeom prst="rect">
            <a:avLst/>
          </a:prstGeom>
        </p:spPr>
        <p:txBody>
          <a:bodyPr anchor="t" rtlCol="false" tIns="0" lIns="0" bIns="0" rIns="0">
            <a:spAutoFit/>
          </a:bodyPr>
          <a:lstStyle/>
          <a:p>
            <a:pPr algn="ctr">
              <a:lnSpc>
                <a:spcPts val="6000"/>
              </a:lnSpc>
            </a:pPr>
            <a:r>
              <a:rPr lang="en-US" b="true" sz="5000">
                <a:solidFill>
                  <a:srgbClr val="2657C1"/>
                </a:solidFill>
                <a:latin typeface="Open Sauce Heavy"/>
                <a:ea typeface="Open Sauce Heavy"/>
                <a:cs typeface="Open Sauce Heavy"/>
                <a:sym typeface="Open Sauce Heavy"/>
              </a:rPr>
              <a:t>Variabel Target</a:t>
            </a:r>
          </a:p>
        </p:txBody>
      </p:sp>
      <p:sp>
        <p:nvSpPr>
          <p:cNvPr name="TextBox 13" id="13"/>
          <p:cNvSpPr txBox="true"/>
          <p:nvPr/>
        </p:nvSpPr>
        <p:spPr>
          <a:xfrm rot="0">
            <a:off x="1028700" y="7790384"/>
            <a:ext cx="16230600" cy="1553748"/>
          </a:xfrm>
          <a:prstGeom prst="rect">
            <a:avLst/>
          </a:prstGeom>
        </p:spPr>
        <p:txBody>
          <a:bodyPr anchor="t" rtlCol="false" tIns="0" lIns="0" bIns="0" rIns="0">
            <a:spAutoFit/>
          </a:bodyPr>
          <a:lstStyle/>
          <a:p>
            <a:pPr algn="just">
              <a:lnSpc>
                <a:spcPts val="3085"/>
              </a:lnSpc>
            </a:pPr>
            <a:r>
              <a:rPr lang="en-US" sz="2203">
                <a:solidFill>
                  <a:srgbClr val="000000"/>
                </a:solidFill>
                <a:latin typeface="DM Sans"/>
                <a:ea typeface="DM Sans"/>
                <a:cs typeface="DM Sans"/>
                <a:sym typeface="DM Sans"/>
              </a:rPr>
              <a:t>Rata-rata TPT Jawa Timur tahun 2023 tercatat sebesar 4,66 persen. Berdasarkan angka tersebut, dibentuk variabel target TPT_Category, di mana daerah dengan TPT di atas nilai rata-rata dikategorikan sebagai tinggi (1), sedangkan daerah dengan TPT di bawah atau sama dengan rata-rata dikategorikan sebagai rendah (0). Kategori ini kemudian digunakan sebagai variabel dependen dalam analisis regresi Probit.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DAG0FslfVf0</dc:identifier>
  <dcterms:modified xsi:type="dcterms:W3CDTF">2011-08-01T06:04:30Z</dcterms:modified>
  <cp:revision>1</cp:revision>
  <dc:title>Ekonometrika </dc:title>
</cp:coreProperties>
</file>