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5075" cx="9145575"/>
  <p:notesSz cx="6858000" cy="9144000"/>
  <p:embeddedFontLst>
    <p:embeddedFont>
      <p:font typeface="Plus Jakarta Sans"/>
      <p:regular r:id="rId24"/>
      <p:bold r:id="rId25"/>
      <p:italic r:id="rId26"/>
      <p:boldItalic r:id="rId27"/>
    </p:embeddedFont>
    <p:embeddedFont>
      <p:font typeface="Plus Jakarta Sans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1">
          <p15:clr>
            <a:srgbClr val="000000"/>
          </p15:clr>
        </p15:guide>
        <p15:guide id="2" pos="2881">
          <p15:clr>
            <a:srgbClr val="000000"/>
          </p15:clr>
        </p15:guide>
      </p15:sldGuideLst>
    </p:ext>
    <p:ext uri="GoogleSlidesCustomDataVersion2">
      <go:slidesCustomData xmlns:go="http://customooxmlschemas.google.com/" r:id="rId32" roundtripDataSignature="AMtx7mhr2qCrgm+PuNRCncoYOA7QyqPb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1" orient="horz"/>
        <p:guide pos="288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usJakartaSans-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usJakartaSans-italic.fntdata"/><Relationship Id="rId25" Type="http://schemas.openxmlformats.org/officeDocument/2006/relationships/font" Target="fonts/PlusJakartaSans-bold.fntdata"/><Relationship Id="rId28" Type="http://schemas.openxmlformats.org/officeDocument/2006/relationships/font" Target="fonts/PlusJakartaSansMedium-regular.fntdata"/><Relationship Id="rId27" Type="http://schemas.openxmlformats.org/officeDocument/2006/relationships/font" Target="fonts/PlusJakarta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lusJakartaSans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usJakartaSansMedium-boldItalic.fntdata"/><Relationship Id="rId30" Type="http://schemas.openxmlformats.org/officeDocument/2006/relationships/font" Target="fonts/PlusJakartaSansMedium-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85e5a41e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6585e5a41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48ee98e6_0_4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27348ee98e6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7348ee98e6_0_5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27348ee98e6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348ee98e6_0_6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7348ee98e6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7348ee98e6_0_6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27348ee98e6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348ee98e6_0_7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27348ee98e6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97382f64a_0_1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2f97382f64a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97382f64a_0_2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f97382f64a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585e5a41e_0_42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26585e5a41e_0_4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585e5a41e_0_2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6585e5a41e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585e5a41e_0_4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6585e5a41e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585e5a41e_0_30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6585e5a41e_0_3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348ee98e6_0_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27348ee98e6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348ee98e6_0_1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7348ee98e6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348ee98e6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7348ee98e6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348ee98e6_0_3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7348ee98e6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348ee98e6_0_3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27348ee98e6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920" y="1598313"/>
            <a:ext cx="7773750" cy="110285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371839" y="2915550"/>
            <a:ext cx="6401911" cy="131485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8"/>
          <p:cNvSpPr txBox="1"/>
          <p:nvPr>
            <p:ph type="title"/>
          </p:nvPr>
        </p:nvSpPr>
        <p:spPr>
          <a:xfrm>
            <a:off x="1792600" y="3601562"/>
            <a:ext cx="5487353" cy="42518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p:nvPr>
            <p:ph idx="2" type="pic"/>
          </p:nvPr>
        </p:nvSpPr>
        <p:spPr>
          <a:xfrm>
            <a:off x="1792600" y="459723"/>
            <a:ext cx="5487353" cy="3087053"/>
          </a:xfrm>
          <a:prstGeom prst="rect">
            <a:avLst/>
          </a:prstGeom>
          <a:noFill/>
          <a:ln>
            <a:noFill/>
          </a:ln>
        </p:spPr>
      </p:sp>
      <p:sp>
        <p:nvSpPr>
          <p:cNvPr id="72" name="Google Shape;72;p18"/>
          <p:cNvSpPr txBox="1"/>
          <p:nvPr>
            <p:ph idx="1" type="body"/>
          </p:nvPr>
        </p:nvSpPr>
        <p:spPr>
          <a:xfrm>
            <a:off x="1792600" y="4026747"/>
            <a:ext cx="5487353" cy="6038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18"/>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 type="body"/>
          </p:nvPr>
        </p:nvSpPr>
        <p:spPr>
          <a:xfrm rot="5400000">
            <a:off x="2875035" y="-1217234"/>
            <a:ext cx="3395520" cy="82310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1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0"/>
          <p:cNvSpPr txBox="1"/>
          <p:nvPr>
            <p:ph type="title"/>
          </p:nvPr>
        </p:nvSpPr>
        <p:spPr>
          <a:xfrm rot="5400000">
            <a:off x="3634513" y="1668292"/>
            <a:ext cx="4494806" cy="157983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 type="body"/>
          </p:nvPr>
        </p:nvSpPr>
        <p:spPr>
          <a:xfrm rot="5400000">
            <a:off x="397832" y="163874"/>
            <a:ext cx="4494806" cy="45886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2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g2ad97f235b5_0_171"/>
          <p:cNvSpPr txBox="1"/>
          <p:nvPr>
            <p:ph type="ctrTitle"/>
          </p:nvPr>
        </p:nvSpPr>
        <p:spPr>
          <a:xfrm>
            <a:off x="311762" y="744803"/>
            <a:ext cx="8522100" cy="20532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g2ad97f235b5_0_171"/>
          <p:cNvSpPr txBox="1"/>
          <p:nvPr>
            <p:ph idx="1" type="subTitle"/>
          </p:nvPr>
        </p:nvSpPr>
        <p:spPr>
          <a:xfrm>
            <a:off x="311754" y="2834993"/>
            <a:ext cx="8522100" cy="7929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g2ad97f235b5_0_171"/>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2ad97f235b5_0_175"/>
          <p:cNvSpPr txBox="1"/>
          <p:nvPr>
            <p:ph type="title"/>
          </p:nvPr>
        </p:nvSpPr>
        <p:spPr>
          <a:xfrm>
            <a:off x="311754" y="2151509"/>
            <a:ext cx="8522100" cy="842100"/>
          </a:xfrm>
          <a:prstGeom prst="rect">
            <a:avLst/>
          </a:prstGeom>
          <a:noFill/>
          <a:ln>
            <a:noFill/>
          </a:ln>
        </p:spPr>
        <p:txBody>
          <a:bodyPr anchorCtr="0" anchor="ctr" bIns="91450" lIns="91450" spcFirstLastPara="1" rIns="91450" wrap="square" tIns="914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g2ad97f235b5_0_175"/>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g2ad97f235b5_0_178"/>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g2ad97f235b5_0_178"/>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g2ad97f235b5_0_178"/>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g2ad97f235b5_0_182"/>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g2ad97f235b5_0_182"/>
          <p:cNvSpPr txBox="1"/>
          <p:nvPr>
            <p:ph idx="1" type="body"/>
          </p:nvPr>
        </p:nvSpPr>
        <p:spPr>
          <a:xfrm>
            <a:off x="311754"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6" name="Google Shape;106;g2ad97f235b5_0_182"/>
          <p:cNvSpPr txBox="1"/>
          <p:nvPr>
            <p:ph idx="2" type="body"/>
          </p:nvPr>
        </p:nvSpPr>
        <p:spPr>
          <a:xfrm>
            <a:off x="4833232"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7" name="Google Shape;107;g2ad97f235b5_0_182"/>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g2ad97f235b5_0_18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g2ad97f235b5_0_18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g2ad97f235b5_0_190"/>
          <p:cNvSpPr txBox="1"/>
          <p:nvPr>
            <p:ph type="title"/>
          </p:nvPr>
        </p:nvSpPr>
        <p:spPr>
          <a:xfrm>
            <a:off x="311754" y="555770"/>
            <a:ext cx="2808600" cy="756000"/>
          </a:xfrm>
          <a:prstGeom prst="rect">
            <a:avLst/>
          </a:prstGeom>
          <a:noFill/>
          <a:ln>
            <a:noFill/>
          </a:ln>
        </p:spPr>
        <p:txBody>
          <a:bodyPr anchorCtr="0" anchor="b" bIns="91450" lIns="91450" spcFirstLastPara="1" rIns="91450" wrap="square" tIns="9145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g2ad97f235b5_0_190"/>
          <p:cNvSpPr txBox="1"/>
          <p:nvPr>
            <p:ph idx="1" type="body"/>
          </p:nvPr>
        </p:nvSpPr>
        <p:spPr>
          <a:xfrm>
            <a:off x="311754" y="1390026"/>
            <a:ext cx="2808600" cy="3180300"/>
          </a:xfrm>
          <a:prstGeom prst="rect">
            <a:avLst/>
          </a:prstGeom>
          <a:noFill/>
          <a:ln>
            <a:noFill/>
          </a:ln>
        </p:spPr>
        <p:txBody>
          <a:bodyPr anchorCtr="0" anchor="t" bIns="91450" lIns="91450" spcFirstLastPara="1" rIns="91450" wrap="square" tIns="9145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4" name="Google Shape;114;g2ad97f235b5_0_19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sp>
        <p:nvSpPr>
          <p:cNvPr id="116" name="Google Shape;116;g2ad97f235b5_0_194"/>
          <p:cNvSpPr txBox="1"/>
          <p:nvPr>
            <p:ph type="title"/>
          </p:nvPr>
        </p:nvSpPr>
        <p:spPr>
          <a:xfrm>
            <a:off x="490334" y="450288"/>
            <a:ext cx="6369000" cy="4092000"/>
          </a:xfrm>
          <a:prstGeom prst="rect">
            <a:avLst/>
          </a:prstGeom>
          <a:noFill/>
          <a:ln>
            <a:noFill/>
          </a:ln>
        </p:spPr>
        <p:txBody>
          <a:bodyPr anchorCtr="0" anchor="ctr" bIns="91450" lIns="91450" spcFirstLastPara="1" rIns="91450" wrap="square" tIns="9145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7" name="Google Shape;117;g2ad97f235b5_0_194"/>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g2ad97f235b5_0_197"/>
          <p:cNvSpPr/>
          <p:nvPr/>
        </p:nvSpPr>
        <p:spPr>
          <a:xfrm>
            <a:off x="4572788" y="-125"/>
            <a:ext cx="4572900" cy="5145000"/>
          </a:xfrm>
          <a:prstGeom prst="rect">
            <a:avLst/>
          </a:prstGeom>
          <a:solidFill>
            <a:schemeClr val="lt2"/>
          </a:solid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ad97f235b5_0_197"/>
          <p:cNvSpPr txBox="1"/>
          <p:nvPr>
            <p:ph type="title"/>
          </p:nvPr>
        </p:nvSpPr>
        <p:spPr>
          <a:xfrm>
            <a:off x="265546" y="1233553"/>
            <a:ext cx="4045800" cy="14829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1" name="Google Shape;121;g2ad97f235b5_0_197"/>
          <p:cNvSpPr txBox="1"/>
          <p:nvPr>
            <p:ph idx="1" type="subTitle"/>
          </p:nvPr>
        </p:nvSpPr>
        <p:spPr>
          <a:xfrm>
            <a:off x="265546" y="2803933"/>
            <a:ext cx="4045800" cy="12354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2" name="Google Shape;122;g2ad97f235b5_0_197"/>
          <p:cNvSpPr txBox="1"/>
          <p:nvPr>
            <p:ph idx="2" type="body"/>
          </p:nvPr>
        </p:nvSpPr>
        <p:spPr>
          <a:xfrm>
            <a:off x="4940351" y="724297"/>
            <a:ext cx="3837600" cy="3696300"/>
          </a:xfrm>
          <a:prstGeom prst="rect">
            <a:avLst/>
          </a:prstGeom>
          <a:noFill/>
          <a:ln>
            <a:noFill/>
          </a:ln>
        </p:spPr>
        <p:txBody>
          <a:bodyPr anchorCtr="0" anchor="ctr"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3" name="Google Shape;123;g2ad97f235b5_0_19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g2ad97f235b5_0_203"/>
          <p:cNvSpPr txBox="1"/>
          <p:nvPr>
            <p:ph idx="1" type="body"/>
          </p:nvPr>
        </p:nvSpPr>
        <p:spPr>
          <a:xfrm>
            <a:off x="311754" y="4231870"/>
            <a:ext cx="5999700" cy="605400"/>
          </a:xfrm>
          <a:prstGeom prst="rect">
            <a:avLst/>
          </a:prstGeom>
          <a:noFill/>
          <a:ln>
            <a:noFill/>
          </a:ln>
        </p:spPr>
        <p:txBody>
          <a:bodyPr anchorCtr="0" anchor="ctr" bIns="91450" lIns="91450" spcFirstLastPara="1" rIns="91450" wrap="square" tIns="91450">
            <a:normAutofit/>
          </a:bodyPr>
          <a:lstStyle>
            <a:lvl1pPr indent="-228600" lvl="0" marL="457200" algn="l">
              <a:lnSpc>
                <a:spcPct val="100000"/>
              </a:lnSpc>
              <a:spcBef>
                <a:spcPts val="0"/>
              </a:spcBef>
              <a:spcAft>
                <a:spcPts val="0"/>
              </a:spcAft>
              <a:buSzPts val="1800"/>
              <a:buNone/>
              <a:defRPr/>
            </a:lvl1pPr>
          </a:lstStyle>
          <a:p/>
        </p:txBody>
      </p:sp>
      <p:sp>
        <p:nvSpPr>
          <p:cNvPr id="126" name="Google Shape;126;g2ad97f235b5_0_203"/>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g2ad97f235b5_0_206"/>
          <p:cNvSpPr txBox="1"/>
          <p:nvPr>
            <p:ph hasCustomPrompt="1" type="title"/>
          </p:nvPr>
        </p:nvSpPr>
        <p:spPr>
          <a:xfrm>
            <a:off x="311754" y="1106464"/>
            <a:ext cx="8522100" cy="19641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9" name="Google Shape;129;g2ad97f235b5_0_206"/>
          <p:cNvSpPr txBox="1"/>
          <p:nvPr>
            <p:ph idx="1" type="body"/>
          </p:nvPr>
        </p:nvSpPr>
        <p:spPr>
          <a:xfrm>
            <a:off x="311754" y="3153190"/>
            <a:ext cx="8522100" cy="1301100"/>
          </a:xfrm>
          <a:prstGeom prst="rect">
            <a:avLst/>
          </a:prstGeom>
          <a:noFill/>
          <a:ln>
            <a:noFill/>
          </a:ln>
        </p:spPr>
        <p:txBody>
          <a:bodyPr anchorCtr="0" anchor="t" bIns="91450" lIns="91450" spcFirstLastPara="1" rIns="91450" wrap="square" tIns="91450">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0" name="Google Shape;130;g2ad97f235b5_0_206"/>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g2ad97f235b5_0_21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7" name="Shape 27"/>
        <p:cNvGrpSpPr/>
        <p:nvPr/>
      </p:nvGrpSpPr>
      <p:grpSpPr>
        <a:xfrm>
          <a:off x="0" y="0"/>
          <a:ext cx="0" cy="0"/>
          <a:chOff x="0" y="0"/>
          <a:chExt cx="0" cy="0"/>
        </a:xfrm>
      </p:grpSpPr>
      <p:sp>
        <p:nvSpPr>
          <p:cNvPr id="28" name="Google Shape;28;g142ff3d8b87_1_105"/>
          <p:cNvSpPr txBox="1"/>
          <p:nvPr>
            <p:ph idx="11" type="ftr"/>
          </p:nvPr>
        </p:nvSpPr>
        <p:spPr>
          <a:xfrm>
            <a:off x="3109495" y="4784920"/>
            <a:ext cx="2926800" cy="2574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9" name="Google Shape;29;g142ff3d8b87_1_105"/>
          <p:cNvSpPr txBox="1"/>
          <p:nvPr>
            <p:ph idx="10" type="dt"/>
          </p:nvPr>
        </p:nvSpPr>
        <p:spPr>
          <a:xfrm>
            <a:off x="457279" y="4784920"/>
            <a:ext cx="2103300" cy="257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0" name="Google Shape;30;g142ff3d8b87_1_105"/>
          <p:cNvSpPr txBox="1"/>
          <p:nvPr>
            <p:ph idx="12" type="sldNum"/>
          </p:nvPr>
        </p:nvSpPr>
        <p:spPr>
          <a:xfrm>
            <a:off x="6584814" y="4784920"/>
            <a:ext cx="2103300" cy="1386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722438" y="3306196"/>
            <a:ext cx="7773750" cy="102187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722438" y="2180709"/>
            <a:ext cx="7773750" cy="11254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2"/>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 type="body"/>
          </p:nvPr>
        </p:nvSpPr>
        <p:spPr>
          <a:xfrm>
            <a:off x="350899" y="1229105"/>
            <a:ext cx="3083461"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3"/>
          <p:cNvSpPr txBox="1"/>
          <p:nvPr>
            <p:ph idx="2" type="body"/>
          </p:nvPr>
        </p:nvSpPr>
        <p:spPr>
          <a:xfrm>
            <a:off x="3586787" y="1229105"/>
            <a:ext cx="3085047"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3"/>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 type="body"/>
          </p:nvPr>
        </p:nvSpPr>
        <p:spPr>
          <a:xfrm>
            <a:off x="457279" y="1151690"/>
            <a:ext cx="4040890"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14"/>
          <p:cNvSpPr txBox="1"/>
          <p:nvPr>
            <p:ph idx="2" type="body"/>
          </p:nvPr>
        </p:nvSpPr>
        <p:spPr>
          <a:xfrm>
            <a:off x="457279" y="1631660"/>
            <a:ext cx="4040890"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14"/>
          <p:cNvSpPr txBox="1"/>
          <p:nvPr>
            <p:ph idx="3" type="body"/>
          </p:nvPr>
        </p:nvSpPr>
        <p:spPr>
          <a:xfrm>
            <a:off x="4645833" y="1151690"/>
            <a:ext cx="4042477"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14"/>
          <p:cNvSpPr txBox="1"/>
          <p:nvPr>
            <p:ph idx="4" type="body"/>
          </p:nvPr>
        </p:nvSpPr>
        <p:spPr>
          <a:xfrm>
            <a:off x="4645833" y="1631660"/>
            <a:ext cx="4042477"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14"/>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6"/>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7"/>
          <p:cNvSpPr txBox="1"/>
          <p:nvPr>
            <p:ph type="title"/>
          </p:nvPr>
        </p:nvSpPr>
        <p:spPr>
          <a:xfrm>
            <a:off x="457280" y="204851"/>
            <a:ext cx="3008835" cy="87180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a:off x="3575671" y="204852"/>
            <a:ext cx="5112638" cy="439119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17"/>
          <p:cNvSpPr txBox="1"/>
          <p:nvPr>
            <p:ph idx="2" type="body"/>
          </p:nvPr>
        </p:nvSpPr>
        <p:spPr>
          <a:xfrm>
            <a:off x="457280" y="1076658"/>
            <a:ext cx="3008835" cy="35193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17"/>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g2ad97f235b5_0_16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g2ad97f235b5_0_167"/>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g2ad97f235b5_0_16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6" name="Shape 136"/>
        <p:cNvGrpSpPr/>
        <p:nvPr/>
      </p:nvGrpSpPr>
      <p:grpSpPr>
        <a:xfrm>
          <a:off x="0" y="0"/>
          <a:ext cx="0" cy="0"/>
          <a:chOff x="0" y="0"/>
          <a:chExt cx="0" cy="0"/>
        </a:xfrm>
      </p:grpSpPr>
      <p:sp>
        <p:nvSpPr>
          <p:cNvPr id="137" name="Google Shape;137;g26585e5a41e_0_0"/>
          <p:cNvSpPr/>
          <p:nvPr/>
        </p:nvSpPr>
        <p:spPr>
          <a:xfrm>
            <a:off x="-1050025" y="1042200"/>
            <a:ext cx="7580100" cy="4102800"/>
          </a:xfrm>
          <a:prstGeom prst="parallelogram">
            <a:avLst>
              <a:gd fmla="val 25000" name="adj"/>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g26585e5a41e_0_0"/>
          <p:cNvSpPr txBox="1"/>
          <p:nvPr>
            <p:ph type="ctrTitle"/>
          </p:nvPr>
        </p:nvSpPr>
        <p:spPr>
          <a:xfrm>
            <a:off x="455175" y="2359501"/>
            <a:ext cx="5605200" cy="14682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Penilaian Motor Bekas JBA</a:t>
            </a:r>
            <a:endParaRPr b="1" sz="4800">
              <a:solidFill>
                <a:schemeClr val="lt1"/>
              </a:solidFill>
              <a:latin typeface="Plus Jakarta Sans"/>
              <a:ea typeface="Plus Jakarta Sans"/>
              <a:cs typeface="Plus Jakarta Sans"/>
              <a:sym typeface="Plus Jakarta Sans"/>
            </a:endParaRPr>
          </a:p>
        </p:txBody>
      </p:sp>
      <p:sp>
        <p:nvSpPr>
          <p:cNvPr id="139" name="Google Shape;139;g26585e5a41e_0_0"/>
          <p:cNvSpPr txBox="1"/>
          <p:nvPr>
            <p:ph idx="1" type="subTitle"/>
          </p:nvPr>
        </p:nvSpPr>
        <p:spPr>
          <a:xfrm>
            <a:off x="524400" y="3827700"/>
            <a:ext cx="4789500" cy="60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40"/>
              </a:spcBef>
              <a:spcAft>
                <a:spcPts val="0"/>
              </a:spcAft>
              <a:buClr>
                <a:schemeClr val="dk1"/>
              </a:buClr>
              <a:buSzPts val="1100"/>
              <a:buFont typeface="Arial"/>
              <a:buNone/>
            </a:pPr>
            <a:r>
              <a:rPr b="1" lang="en-US" sz="1800">
                <a:solidFill>
                  <a:schemeClr val="lt1"/>
                </a:solidFill>
                <a:latin typeface="Plus Jakarta Sans"/>
                <a:ea typeface="Plus Jakarta Sans"/>
                <a:cs typeface="Plus Jakarta Sans"/>
                <a:sym typeface="Plus Jakarta Sans"/>
              </a:rPr>
              <a:t>Al’Ravie Mutiar Mahesa</a:t>
            </a:r>
            <a:endParaRPr sz="1800">
              <a:solidFill>
                <a:schemeClr val="lt1"/>
              </a:solidFill>
            </a:endParaRPr>
          </a:p>
        </p:txBody>
      </p:sp>
      <p:pic>
        <p:nvPicPr>
          <p:cNvPr id="140" name="Google Shape;140;g26585e5a41e_0_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cxnSp>
        <p:nvCxnSpPr>
          <p:cNvPr id="141" name="Google Shape;141;g26585e5a41e_0_0"/>
          <p:cNvCxnSpPr/>
          <p:nvPr/>
        </p:nvCxnSpPr>
        <p:spPr>
          <a:xfrm>
            <a:off x="609925" y="4433975"/>
            <a:ext cx="3933900" cy="0"/>
          </a:xfrm>
          <a:prstGeom prst="straightConnector1">
            <a:avLst/>
          </a:prstGeom>
          <a:noFill/>
          <a:ln cap="flat" cmpd="sng" w="9525">
            <a:solidFill>
              <a:schemeClr val="lt1"/>
            </a:solidFill>
            <a:prstDash val="solid"/>
            <a:round/>
            <a:headEnd len="sm" w="sm" type="none"/>
            <a:tailEnd len="sm" w="sm" type="none"/>
          </a:ln>
        </p:spPr>
      </p:cxnSp>
      <p:sp>
        <p:nvSpPr>
          <p:cNvPr id="142" name="Google Shape;142;g26585e5a41e_0_0"/>
          <p:cNvSpPr/>
          <p:nvPr/>
        </p:nvSpPr>
        <p:spPr>
          <a:xfrm>
            <a:off x="1144250" y="4372475"/>
            <a:ext cx="611700" cy="123000"/>
          </a:xfrm>
          <a:prstGeom prst="roundRect">
            <a:avLst>
              <a:gd fmla="val 50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3" name="Google Shape;143;g26585e5a41e_0_0"/>
          <p:cNvSpPr/>
          <p:nvPr/>
        </p:nvSpPr>
        <p:spPr>
          <a:xfrm rot="-1974178">
            <a:off x="5563413" y="232843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4" name="Google Shape;144;g26585e5a41e_0_0"/>
          <p:cNvSpPr/>
          <p:nvPr/>
        </p:nvSpPr>
        <p:spPr>
          <a:xfrm rot="-3576283">
            <a:off x="4993794" y="3068971"/>
            <a:ext cx="3038762" cy="3137189"/>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2" name="Shape 242"/>
        <p:cNvGrpSpPr/>
        <p:nvPr/>
      </p:nvGrpSpPr>
      <p:grpSpPr>
        <a:xfrm>
          <a:off x="0" y="0"/>
          <a:ext cx="0" cy="0"/>
          <a:chOff x="0" y="0"/>
          <a:chExt cx="0" cy="0"/>
        </a:xfrm>
      </p:grpSpPr>
      <p:pic>
        <p:nvPicPr>
          <p:cNvPr id="243" name="Google Shape;243;g27348ee98e6_0_4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pic>
        <p:nvPicPr>
          <p:cNvPr id="244" name="Google Shape;244;g27348ee98e6_0_45"/>
          <p:cNvPicPr preferRelativeResize="0"/>
          <p:nvPr/>
        </p:nvPicPr>
        <p:blipFill>
          <a:blip r:embed="rId4">
            <a:alphaModFix/>
          </a:blip>
          <a:stretch>
            <a:fillRect/>
          </a:stretch>
        </p:blipFill>
        <p:spPr>
          <a:xfrm>
            <a:off x="1395750" y="732313"/>
            <a:ext cx="2505075" cy="3933825"/>
          </a:xfrm>
          <a:prstGeom prst="rect">
            <a:avLst/>
          </a:prstGeom>
          <a:noFill/>
          <a:ln>
            <a:noFill/>
          </a:ln>
        </p:spPr>
      </p:pic>
      <p:pic>
        <p:nvPicPr>
          <p:cNvPr id="245" name="Google Shape;245;g27348ee98e6_0_45"/>
          <p:cNvPicPr preferRelativeResize="0"/>
          <p:nvPr/>
        </p:nvPicPr>
        <p:blipFill>
          <a:blip r:embed="rId5">
            <a:alphaModFix/>
          </a:blip>
          <a:stretch>
            <a:fillRect/>
          </a:stretch>
        </p:blipFill>
        <p:spPr>
          <a:xfrm>
            <a:off x="4249038" y="276048"/>
            <a:ext cx="3175150" cy="449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49" name="Shape 249"/>
        <p:cNvGrpSpPr/>
        <p:nvPr/>
      </p:nvGrpSpPr>
      <p:grpSpPr>
        <a:xfrm>
          <a:off x="0" y="0"/>
          <a:ext cx="0" cy="0"/>
          <a:chOff x="0" y="0"/>
          <a:chExt cx="0" cy="0"/>
        </a:xfrm>
      </p:grpSpPr>
      <p:sp>
        <p:nvSpPr>
          <p:cNvPr id="250" name="Google Shape;250;g27348ee98e6_0_5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1" name="Google Shape;251;g27348ee98e6_0_5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2" name="Google Shape;252;g27348ee98e6_0_5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3" name="Google Shape;253;g27348ee98e6_0_5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Transformation &amp; Consideration</a:t>
            </a:r>
            <a:endParaRPr b="1" sz="4800">
              <a:solidFill>
                <a:schemeClr val="lt1"/>
              </a:solidFill>
              <a:latin typeface="Plus Jakarta Sans"/>
              <a:ea typeface="Plus Jakarta Sans"/>
              <a:cs typeface="Plus Jakarta Sans"/>
              <a:sym typeface="Plus Jakarta Sans"/>
            </a:endParaRPr>
          </a:p>
        </p:txBody>
      </p:sp>
      <p:pic>
        <p:nvPicPr>
          <p:cNvPr id="254" name="Google Shape;254;g27348ee98e6_0_5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8" name="Shape 258"/>
        <p:cNvGrpSpPr/>
        <p:nvPr/>
      </p:nvGrpSpPr>
      <p:grpSpPr>
        <a:xfrm>
          <a:off x="0" y="0"/>
          <a:ext cx="0" cy="0"/>
          <a:chOff x="0" y="0"/>
          <a:chExt cx="0" cy="0"/>
        </a:xfrm>
      </p:grpSpPr>
      <p:pic>
        <p:nvPicPr>
          <p:cNvPr id="259" name="Google Shape;259;g27348ee98e6_0_6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pic>
        <p:nvPicPr>
          <p:cNvPr id="260" name="Google Shape;260;g27348ee98e6_0_60"/>
          <p:cNvPicPr preferRelativeResize="0"/>
          <p:nvPr/>
        </p:nvPicPr>
        <p:blipFill>
          <a:blip r:embed="rId4">
            <a:alphaModFix/>
          </a:blip>
          <a:stretch>
            <a:fillRect/>
          </a:stretch>
        </p:blipFill>
        <p:spPr>
          <a:xfrm>
            <a:off x="0" y="774918"/>
            <a:ext cx="9145573" cy="38826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64" name="Shape 264"/>
        <p:cNvGrpSpPr/>
        <p:nvPr/>
      </p:nvGrpSpPr>
      <p:grpSpPr>
        <a:xfrm>
          <a:off x="0" y="0"/>
          <a:ext cx="0" cy="0"/>
          <a:chOff x="0" y="0"/>
          <a:chExt cx="0" cy="0"/>
        </a:xfrm>
      </p:grpSpPr>
      <p:sp>
        <p:nvSpPr>
          <p:cNvPr id="265" name="Google Shape;265;g27348ee98e6_0_6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6" name="Google Shape;266;g27348ee98e6_0_6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7" name="Google Shape;267;g27348ee98e6_0_6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8" name="Google Shape;268;g27348ee98e6_0_67"/>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Data Modeling  (Business)</a:t>
            </a:r>
            <a:endParaRPr b="1" sz="4020">
              <a:solidFill>
                <a:schemeClr val="lt1"/>
              </a:solidFill>
              <a:latin typeface="Plus Jakarta Sans"/>
              <a:ea typeface="Plus Jakarta Sans"/>
              <a:cs typeface="Plus Jakarta Sans"/>
              <a:sym typeface="Plus Jakarta Sans"/>
            </a:endParaRPr>
          </a:p>
        </p:txBody>
      </p:sp>
      <p:pic>
        <p:nvPicPr>
          <p:cNvPr id="269" name="Google Shape;269;g27348ee98e6_0_6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3" name="Shape 273"/>
        <p:cNvGrpSpPr/>
        <p:nvPr/>
      </p:nvGrpSpPr>
      <p:grpSpPr>
        <a:xfrm>
          <a:off x="0" y="0"/>
          <a:ext cx="0" cy="0"/>
          <a:chOff x="0" y="0"/>
          <a:chExt cx="0" cy="0"/>
        </a:xfrm>
      </p:grpSpPr>
      <p:pic>
        <p:nvPicPr>
          <p:cNvPr id="274" name="Google Shape;274;g27348ee98e6_0_7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pic>
        <p:nvPicPr>
          <p:cNvPr id="275" name="Google Shape;275;g27348ee98e6_0_75"/>
          <p:cNvPicPr preferRelativeResize="0"/>
          <p:nvPr/>
        </p:nvPicPr>
        <p:blipFill>
          <a:blip r:embed="rId4">
            <a:alphaModFix/>
          </a:blip>
          <a:stretch>
            <a:fillRect/>
          </a:stretch>
        </p:blipFill>
        <p:spPr>
          <a:xfrm>
            <a:off x="152400" y="914538"/>
            <a:ext cx="3362325" cy="3317625"/>
          </a:xfrm>
          <a:prstGeom prst="rect">
            <a:avLst/>
          </a:prstGeom>
          <a:noFill/>
          <a:ln>
            <a:noFill/>
          </a:ln>
        </p:spPr>
      </p:pic>
      <p:pic>
        <p:nvPicPr>
          <p:cNvPr id="276" name="Google Shape;276;g27348ee98e6_0_75"/>
          <p:cNvPicPr preferRelativeResize="0"/>
          <p:nvPr/>
        </p:nvPicPr>
        <p:blipFill>
          <a:blip r:embed="rId5">
            <a:alphaModFix/>
          </a:blip>
          <a:stretch>
            <a:fillRect/>
          </a:stretch>
        </p:blipFill>
        <p:spPr>
          <a:xfrm>
            <a:off x="3733800" y="1169500"/>
            <a:ext cx="5295899" cy="2307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80" name="Shape 280"/>
        <p:cNvGrpSpPr/>
        <p:nvPr/>
      </p:nvGrpSpPr>
      <p:grpSpPr>
        <a:xfrm>
          <a:off x="0" y="0"/>
          <a:ext cx="0" cy="0"/>
          <a:chOff x="0" y="0"/>
          <a:chExt cx="0" cy="0"/>
        </a:xfrm>
      </p:grpSpPr>
      <p:sp>
        <p:nvSpPr>
          <p:cNvPr id="281" name="Google Shape;281;g2f97382f64a_0_1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2" name="Google Shape;282;g2f97382f64a_0_1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3" name="Google Shape;283;g2f97382f64a_0_1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4" name="Google Shape;284;g2f97382f64a_0_13"/>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Conclusion &amp; Recommendation</a:t>
            </a:r>
            <a:endParaRPr b="1" sz="4020">
              <a:solidFill>
                <a:schemeClr val="lt1"/>
              </a:solidFill>
              <a:latin typeface="Plus Jakarta Sans"/>
              <a:ea typeface="Plus Jakarta Sans"/>
              <a:cs typeface="Plus Jakarta Sans"/>
              <a:sym typeface="Plus Jakarta Sans"/>
            </a:endParaRPr>
          </a:p>
        </p:txBody>
      </p:sp>
      <p:pic>
        <p:nvPicPr>
          <p:cNvPr id="285" name="Google Shape;285;g2f97382f64a_0_1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9" name="Shape 289"/>
        <p:cNvGrpSpPr/>
        <p:nvPr/>
      </p:nvGrpSpPr>
      <p:grpSpPr>
        <a:xfrm>
          <a:off x="0" y="0"/>
          <a:ext cx="0" cy="0"/>
          <a:chOff x="0" y="0"/>
          <a:chExt cx="0" cy="0"/>
        </a:xfrm>
      </p:grpSpPr>
      <p:pic>
        <p:nvPicPr>
          <p:cNvPr id="290" name="Google Shape;290;g2f97382f64a_0_2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91" name="Google Shape;291;g2f97382f64a_0_21"/>
          <p:cNvSpPr txBox="1"/>
          <p:nvPr/>
        </p:nvSpPr>
        <p:spPr>
          <a:xfrm>
            <a:off x="1117075" y="1136626"/>
            <a:ext cx="7039800" cy="27402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US" sz="2000">
                <a:solidFill>
                  <a:srgbClr val="262626"/>
                </a:solidFill>
                <a:latin typeface="Plus Jakarta Sans"/>
                <a:ea typeface="Plus Jakarta Sans"/>
                <a:cs typeface="Plus Jakarta Sans"/>
                <a:sym typeface="Plus Jakarta Sans"/>
              </a:rPr>
              <a:t>Platform mampu melakukan scraping data melalui website dan mengelola input dari gambar menjadi table</a:t>
            </a:r>
            <a:endParaRPr b="1" sz="2000">
              <a:solidFill>
                <a:srgbClr val="262626"/>
              </a:solidFill>
              <a:latin typeface="Plus Jakarta Sans"/>
              <a:ea typeface="Plus Jakarta Sans"/>
              <a:cs typeface="Plus Jakarta Sans"/>
              <a:sym typeface="Plus Jakarta Sans"/>
            </a:endParaRPr>
          </a:p>
          <a:p>
            <a:pPr indent="0" lvl="0" marL="0" rtl="0" algn="l">
              <a:spcBef>
                <a:spcPts val="0"/>
              </a:spcBef>
              <a:spcAft>
                <a:spcPts val="0"/>
              </a:spcAft>
              <a:buClr>
                <a:schemeClr val="dk1"/>
              </a:buClr>
              <a:buSzPts val="1100"/>
              <a:buFont typeface="Arial"/>
              <a:buNone/>
            </a:pPr>
            <a:r>
              <a:t/>
            </a:r>
            <a:endParaRPr b="1"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t/>
            </a:r>
            <a:endParaRPr b="1"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t/>
            </a:r>
            <a:endParaRPr b="1"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262626"/>
                </a:solidFill>
                <a:latin typeface="Plus Jakarta Sans"/>
                <a:ea typeface="Plus Jakarta Sans"/>
                <a:cs typeface="Plus Jakarta Sans"/>
                <a:sym typeface="Plus Jakarta Sans"/>
              </a:rPr>
              <a:t>Keterbatasan:</a:t>
            </a:r>
            <a:endParaRPr b="1"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Char char="-"/>
            </a:pPr>
            <a:r>
              <a:rPr b="1" lang="en-US" sz="2000">
                <a:solidFill>
                  <a:srgbClr val="262626"/>
                </a:solidFill>
                <a:latin typeface="Plus Jakarta Sans"/>
                <a:ea typeface="Plus Jakarta Sans"/>
                <a:cs typeface="Plus Jakarta Sans"/>
                <a:sym typeface="Plus Jakarta Sans"/>
              </a:rPr>
              <a:t>Mempunyai komputasi yang besar</a:t>
            </a:r>
            <a:endParaRPr b="1"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None/>
            </a:pPr>
            <a:r>
              <a:t/>
            </a:r>
            <a:endParaRPr b="1"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5" name="Shape 295"/>
        <p:cNvGrpSpPr/>
        <p:nvPr/>
      </p:nvGrpSpPr>
      <p:grpSpPr>
        <a:xfrm>
          <a:off x="0" y="0"/>
          <a:ext cx="0" cy="0"/>
          <a:chOff x="0" y="0"/>
          <a:chExt cx="0" cy="0"/>
        </a:xfrm>
      </p:grpSpPr>
      <p:sp>
        <p:nvSpPr>
          <p:cNvPr id="296" name="Google Shape;296;g26585e5a41e_0_428"/>
          <p:cNvSpPr txBox="1"/>
          <p:nvPr>
            <p:ph type="ctrTitle"/>
          </p:nvPr>
        </p:nvSpPr>
        <p:spPr>
          <a:xfrm>
            <a:off x="4863675" y="3098975"/>
            <a:ext cx="4281900" cy="838200"/>
          </a:xfrm>
          <a:prstGeom prst="rect">
            <a:avLst/>
          </a:prstGeom>
          <a:noFill/>
          <a:ln>
            <a:noFill/>
          </a:ln>
        </p:spPr>
        <p:txBody>
          <a:bodyPr anchorCtr="0" anchor="b" bIns="91450" lIns="91450" spcFirstLastPara="1" rIns="91450" wrap="square" tIns="91450">
            <a:normAutofit fontScale="90000"/>
          </a:bodyPr>
          <a:lstStyle/>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Terima </a:t>
            </a:r>
            <a:endParaRPr b="1" sz="4800">
              <a:latin typeface="Plus Jakarta Sans"/>
              <a:ea typeface="Plus Jakarta Sans"/>
              <a:cs typeface="Plus Jakarta Sans"/>
              <a:sym typeface="Plus Jakarta Sans"/>
            </a:endParaRPr>
          </a:p>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Kasih.</a:t>
            </a:r>
            <a:endParaRPr b="1" sz="4800">
              <a:latin typeface="Plus Jakarta Sans"/>
              <a:ea typeface="Plus Jakarta Sans"/>
              <a:cs typeface="Plus Jakarta Sans"/>
              <a:sym typeface="Plus Jakarta Sans"/>
            </a:endParaRPr>
          </a:p>
        </p:txBody>
      </p:sp>
      <p:grpSp>
        <p:nvGrpSpPr>
          <p:cNvPr id="297" name="Google Shape;297;g26585e5a41e_0_428"/>
          <p:cNvGrpSpPr/>
          <p:nvPr/>
        </p:nvGrpSpPr>
        <p:grpSpPr>
          <a:xfrm>
            <a:off x="162" y="-214211"/>
            <a:ext cx="2765532" cy="2691752"/>
            <a:chOff x="9584423" y="-302695"/>
            <a:chExt cx="4822201" cy="4822201"/>
          </a:xfrm>
        </p:grpSpPr>
        <p:sp>
          <p:nvSpPr>
            <p:cNvPr id="298" name="Google Shape;298;g26585e5a41e_0_428"/>
            <p:cNvSpPr/>
            <p:nvPr/>
          </p:nvSpPr>
          <p:spPr>
            <a:xfrm rot="6626698">
              <a:off x="10121100" y="233982"/>
              <a:ext cx="3748847" cy="3748847"/>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9" name="Google Shape;299;g26585e5a41e_0_428"/>
            <p:cNvSpPr/>
            <p:nvPr/>
          </p:nvSpPr>
          <p:spPr>
            <a:xfrm rot="5026486">
              <a:off x="10682783" y="729525"/>
              <a:ext cx="2625482" cy="2625482"/>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0" name="Google Shape;300;g26585e5a41e_0_428"/>
            <p:cNvSpPr/>
            <p:nvPr/>
          </p:nvSpPr>
          <p:spPr>
            <a:xfrm rot="2969049">
              <a:off x="11210027" y="1256768"/>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1" name="Google Shape;301;g26585e5a41e_0_428"/>
            <p:cNvSpPr/>
            <p:nvPr/>
          </p:nvSpPr>
          <p:spPr>
            <a:xfrm rot="10347786">
              <a:off x="11700466" y="1747209"/>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302" name="Google Shape;302;g26585e5a41e_0_428"/>
          <p:cNvGrpSpPr/>
          <p:nvPr/>
        </p:nvGrpSpPr>
        <p:grpSpPr>
          <a:xfrm>
            <a:off x="-840830" y="1116257"/>
            <a:ext cx="5795400" cy="5795400"/>
            <a:chOff x="4094945" y="667082"/>
            <a:chExt cx="5795400" cy="5795400"/>
          </a:xfrm>
        </p:grpSpPr>
        <p:sp>
          <p:nvSpPr>
            <p:cNvPr id="303" name="Google Shape;303;g26585e5a41e_0_428"/>
            <p:cNvSpPr/>
            <p:nvPr/>
          </p:nvSpPr>
          <p:spPr>
            <a:xfrm rot="6626718">
              <a:off x="4739938" y="1312075"/>
              <a:ext cx="4505414" cy="4505414"/>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g26585e5a41e_0_428"/>
            <p:cNvSpPr/>
            <p:nvPr/>
          </p:nvSpPr>
          <p:spPr>
            <a:xfrm rot="5026475">
              <a:off x="5429162" y="2051505"/>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g26585e5a41e_0_428"/>
            <p:cNvSpPr/>
            <p:nvPr/>
          </p:nvSpPr>
          <p:spPr>
            <a:xfrm rot="2969049">
              <a:off x="6156933" y="2732845"/>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6" name="Google Shape;306;g26585e5a41e_0_428"/>
            <p:cNvSpPr/>
            <p:nvPr/>
          </p:nvSpPr>
          <p:spPr>
            <a:xfrm rot="10347786">
              <a:off x="6647371" y="3223287"/>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pic>
        <p:nvPicPr>
          <p:cNvPr id="307" name="Google Shape;307;g26585e5a41e_0_42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pic>
        <p:nvPicPr>
          <p:cNvPr id="149" name="Google Shape;149;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
        <p:nvSpPr>
          <p:cNvPr id="150" name="Google Shape;150;g26585e5a41e_0_24"/>
          <p:cNvSpPr txBox="1"/>
          <p:nvPr/>
        </p:nvSpPr>
        <p:spPr>
          <a:xfrm>
            <a:off x="503685" y="29264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Education</a:t>
            </a:r>
            <a:endParaRPr b="1" i="0" sz="1600" u="none" cap="none" strike="noStrike">
              <a:solidFill>
                <a:srgbClr val="48A8C4"/>
              </a:solidFill>
              <a:latin typeface="Plus Jakarta Sans"/>
              <a:ea typeface="Plus Jakarta Sans"/>
              <a:cs typeface="Plus Jakarta Sans"/>
              <a:sym typeface="Plus Jakarta Sans"/>
            </a:endParaRPr>
          </a:p>
        </p:txBody>
      </p:sp>
      <p:sp>
        <p:nvSpPr>
          <p:cNvPr id="151" name="Google Shape;151;g26585e5a41e_0_24"/>
          <p:cNvSpPr txBox="1"/>
          <p:nvPr/>
        </p:nvSpPr>
        <p:spPr>
          <a:xfrm>
            <a:off x="503673" y="2327500"/>
            <a:ext cx="3327900" cy="577200"/>
          </a:xfrm>
          <a:prstGeom prst="rect">
            <a:avLst/>
          </a:prstGeom>
          <a:noFill/>
          <a:ln>
            <a:noFill/>
          </a:ln>
        </p:spPr>
        <p:txBody>
          <a:bodyPr anchorCtr="0" anchor="t" bIns="91450" lIns="91450" spcFirstLastPara="1" rIns="91450" wrap="square" tIns="91450">
            <a:spAutoFit/>
          </a:bodyPr>
          <a:lstStyle/>
          <a:p>
            <a:pPr indent="0" lvl="0" marL="0" marR="0" rtl="0" algn="l">
              <a:lnSpc>
                <a:spcPct val="85000"/>
              </a:lnSpc>
              <a:spcBef>
                <a:spcPts val="0"/>
              </a:spcBef>
              <a:spcAft>
                <a:spcPts val="0"/>
              </a:spcAft>
              <a:buClr>
                <a:srgbClr val="000000"/>
              </a:buClr>
              <a:buSzPts val="3000"/>
              <a:buFont typeface="Arial"/>
              <a:buNone/>
            </a:pPr>
            <a:r>
              <a:rPr b="1" lang="en-US" sz="3000">
                <a:latin typeface="Plus Jakarta Sans"/>
                <a:ea typeface="Plus Jakarta Sans"/>
                <a:cs typeface="Plus Jakarta Sans"/>
                <a:sym typeface="Plus Jakarta Sans"/>
              </a:rPr>
              <a:t>Al’Ravie M.M</a:t>
            </a:r>
            <a:endParaRPr b="1" i="0" sz="3000" u="none" cap="none" strike="noStrike">
              <a:solidFill>
                <a:srgbClr val="000000"/>
              </a:solidFill>
              <a:latin typeface="Plus Jakarta Sans"/>
              <a:ea typeface="Plus Jakarta Sans"/>
              <a:cs typeface="Plus Jakarta Sans"/>
              <a:sym typeface="Plus Jakarta Sans"/>
            </a:endParaRPr>
          </a:p>
        </p:txBody>
      </p:sp>
      <p:sp>
        <p:nvSpPr>
          <p:cNvPr id="152" name="Google Shape;152;g26585e5a41e_0_24"/>
          <p:cNvSpPr txBox="1"/>
          <p:nvPr/>
        </p:nvSpPr>
        <p:spPr>
          <a:xfrm>
            <a:off x="503675" y="3260025"/>
            <a:ext cx="3918900" cy="4002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400"/>
              <a:buFont typeface="Arial"/>
              <a:buNone/>
            </a:pPr>
            <a:r>
              <a:rPr lang="en-US">
                <a:latin typeface="Plus Jakarta Sans Medium"/>
                <a:ea typeface="Plus Jakarta Sans Medium"/>
                <a:cs typeface="Plus Jakarta Sans Medium"/>
                <a:sym typeface="Plus Jakarta Sans Medium"/>
              </a:rPr>
              <a:t>S1 Universitas Brawijaya - Teknik Informatika</a:t>
            </a:r>
            <a:endParaRPr b="0" sz="1400" u="none" cap="none" strike="noStrike">
              <a:solidFill>
                <a:srgbClr val="000000"/>
              </a:solidFill>
              <a:latin typeface="Plus Jakarta Sans Medium"/>
              <a:ea typeface="Plus Jakarta Sans Medium"/>
              <a:cs typeface="Plus Jakarta Sans Medium"/>
              <a:sym typeface="Plus Jakarta Sans Medium"/>
            </a:endParaRPr>
          </a:p>
        </p:txBody>
      </p:sp>
      <p:pic>
        <p:nvPicPr>
          <p:cNvPr id="153" name="Google Shape;153;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pic>
        <p:nvPicPr>
          <p:cNvPr id="154" name="Google Shape;154;g26585e5a41e_0_24"/>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grpSp>
        <p:nvGrpSpPr>
          <p:cNvPr id="155" name="Google Shape;155;g26585e5a41e_0_24"/>
          <p:cNvGrpSpPr/>
          <p:nvPr/>
        </p:nvGrpSpPr>
        <p:grpSpPr>
          <a:xfrm>
            <a:off x="5261583" y="2082838"/>
            <a:ext cx="3810072" cy="2674925"/>
            <a:chOff x="466625" y="2083326"/>
            <a:chExt cx="4728310" cy="2674925"/>
          </a:xfrm>
        </p:grpSpPr>
        <p:grpSp>
          <p:nvGrpSpPr>
            <p:cNvPr id="156" name="Google Shape;156;g26585e5a41e_0_24"/>
            <p:cNvGrpSpPr/>
            <p:nvPr/>
          </p:nvGrpSpPr>
          <p:grpSpPr>
            <a:xfrm>
              <a:off x="571335" y="2083326"/>
              <a:ext cx="4623600" cy="570000"/>
              <a:chOff x="571335" y="2048451"/>
              <a:chExt cx="4623600" cy="570000"/>
            </a:xfrm>
          </p:grpSpPr>
          <p:sp>
            <p:nvSpPr>
              <p:cNvPr id="157" name="Google Shape;157;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000"/>
                  <a:buFont typeface="Arial"/>
                  <a:buNone/>
                </a:pPr>
                <a:r>
                  <a:rPr lang="en-US" sz="1000">
                    <a:latin typeface="Plus Jakarta Sans"/>
                    <a:ea typeface="Plus Jakarta Sans"/>
                    <a:cs typeface="Plus Jakarta Sans"/>
                    <a:sym typeface="Plus Jakarta Sans"/>
                  </a:rPr>
                  <a:t>membuat pipeline dengan menggunakan airflow</a:t>
                </a:r>
                <a:endParaRPr b="0" i="0" sz="1000" u="none" cap="none" strike="noStrike">
                  <a:solidFill>
                    <a:srgbClr val="000000"/>
                  </a:solidFill>
                  <a:latin typeface="Plus Jakarta Sans"/>
                  <a:ea typeface="Plus Jakarta Sans"/>
                  <a:cs typeface="Plus Jakarta Sans"/>
                  <a:sym typeface="Plus Jakarta Sans"/>
                </a:endParaRPr>
              </a:p>
            </p:txBody>
          </p:sp>
          <p:sp>
            <p:nvSpPr>
              <p:cNvPr id="158" name="Google Shape;158;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200"/>
                  <a:buFont typeface="Arial"/>
                  <a:buNone/>
                </a:pPr>
                <a:r>
                  <a:rPr b="1" lang="en-US" sz="1200">
                    <a:latin typeface="Plus Jakarta Sans"/>
                    <a:ea typeface="Plus Jakarta Sans"/>
                    <a:cs typeface="Plus Jakarta Sans"/>
                    <a:sym typeface="Plus Jakarta Sans"/>
                  </a:rPr>
                  <a:t>ETL with Airflow</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59" name="Google Shape;159;g26585e5a41e_0_24"/>
            <p:cNvSpPr/>
            <p:nvPr/>
          </p:nvSpPr>
          <p:spPr>
            <a:xfrm>
              <a:off x="466625" y="22194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g26585e5a41e_0_24"/>
            <p:cNvGrpSpPr/>
            <p:nvPr/>
          </p:nvGrpSpPr>
          <p:grpSpPr>
            <a:xfrm>
              <a:off x="571335" y="2780976"/>
              <a:ext cx="4623600" cy="570000"/>
              <a:chOff x="571335" y="2048451"/>
              <a:chExt cx="4623600" cy="570000"/>
            </a:xfrm>
          </p:grpSpPr>
          <p:sp>
            <p:nvSpPr>
              <p:cNvPr id="161" name="Google Shape;161;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melakukan scraping dengan beautifulsoup4</a:t>
                </a:r>
                <a:endParaRPr b="0" i="0" sz="1000" u="none" cap="none" strike="noStrike">
                  <a:solidFill>
                    <a:srgbClr val="000000"/>
                  </a:solidFill>
                  <a:latin typeface="Plus Jakarta Sans"/>
                  <a:ea typeface="Plus Jakarta Sans"/>
                  <a:cs typeface="Plus Jakarta Sans"/>
                  <a:sym typeface="Plus Jakarta Sans"/>
                </a:endParaRPr>
              </a:p>
            </p:txBody>
          </p:sp>
          <p:sp>
            <p:nvSpPr>
              <p:cNvPr id="162" name="Google Shape;162;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Web Scraping</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3" name="Google Shape;163;g26585e5a41e_0_24"/>
            <p:cNvSpPr/>
            <p:nvPr/>
          </p:nvSpPr>
          <p:spPr>
            <a:xfrm>
              <a:off x="466625" y="291710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g26585e5a41e_0_24"/>
            <p:cNvGrpSpPr/>
            <p:nvPr/>
          </p:nvGrpSpPr>
          <p:grpSpPr>
            <a:xfrm>
              <a:off x="571335" y="3455726"/>
              <a:ext cx="4623600" cy="570000"/>
              <a:chOff x="571335" y="2048451"/>
              <a:chExt cx="4623600" cy="570000"/>
            </a:xfrm>
          </p:grpSpPr>
          <p:sp>
            <p:nvSpPr>
              <p:cNvPr id="165" name="Google Shape;165;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Membuat data warehouse dengan BigQuery</a:t>
                </a:r>
                <a:endParaRPr b="0" i="0" sz="1000" u="none" cap="none" strike="noStrike">
                  <a:solidFill>
                    <a:srgbClr val="000000"/>
                  </a:solidFill>
                  <a:latin typeface="Plus Jakarta Sans"/>
                  <a:ea typeface="Plus Jakarta Sans"/>
                  <a:cs typeface="Plus Jakarta Sans"/>
                  <a:sym typeface="Plus Jakarta Sans"/>
                </a:endParaRPr>
              </a:p>
            </p:txBody>
          </p:sp>
          <p:sp>
            <p:nvSpPr>
              <p:cNvPr id="166" name="Google Shape;166;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Cloud data wareouse</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7" name="Google Shape;167;g26585e5a41e_0_24"/>
            <p:cNvSpPr/>
            <p:nvPr/>
          </p:nvSpPr>
          <p:spPr>
            <a:xfrm>
              <a:off x="466625" y="35918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g26585e5a41e_0_24"/>
            <p:cNvGrpSpPr/>
            <p:nvPr/>
          </p:nvGrpSpPr>
          <p:grpSpPr>
            <a:xfrm>
              <a:off x="571335" y="4188251"/>
              <a:ext cx="4623600" cy="570000"/>
              <a:chOff x="571335" y="2048451"/>
              <a:chExt cx="4623600" cy="570000"/>
            </a:xfrm>
          </p:grpSpPr>
          <p:sp>
            <p:nvSpPr>
              <p:cNvPr id="169" name="Google Shape;169;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pipeline airflow dengan pyspark per batch</a:t>
                </a:r>
                <a:endParaRPr b="0" i="0" sz="1000" u="none" cap="none" strike="noStrike">
                  <a:solidFill>
                    <a:srgbClr val="000000"/>
                  </a:solidFill>
                  <a:latin typeface="Plus Jakarta Sans"/>
                  <a:ea typeface="Plus Jakarta Sans"/>
                  <a:cs typeface="Plus Jakarta Sans"/>
                  <a:sym typeface="Plus Jakarta Sans"/>
                </a:endParaRPr>
              </a:p>
            </p:txBody>
          </p:sp>
          <p:sp>
            <p:nvSpPr>
              <p:cNvPr id="170" name="Google Shape;170;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Airflow + Spark</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71" name="Google Shape;171;g26585e5a41e_0_24"/>
            <p:cNvSpPr/>
            <p:nvPr/>
          </p:nvSpPr>
          <p:spPr>
            <a:xfrm>
              <a:off x="466625" y="4324375"/>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g26585e5a41e_0_24"/>
          <p:cNvSpPr/>
          <p:nvPr/>
        </p:nvSpPr>
        <p:spPr>
          <a:xfrm rot="-3576382">
            <a:off x="-547808" y="-2388310"/>
            <a:ext cx="3914117" cy="3914117"/>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3" name="Google Shape;173;g26585e5a41e_0_24"/>
          <p:cNvSpPr/>
          <p:nvPr/>
        </p:nvSpPr>
        <p:spPr>
          <a:xfrm rot="-4242470">
            <a:off x="8153601" y="230920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4" name="Google Shape;174;g26585e5a41e_0_24"/>
          <p:cNvSpPr/>
          <p:nvPr/>
        </p:nvSpPr>
        <p:spPr>
          <a:xfrm rot="-1974178">
            <a:off x="8406288" y="430798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5" name="Google Shape;175;g26585e5a41e_0_24" title="Foto_Al'Ravie Mutiar Mahesa_205150200111041_Universitas Brawijaya.png"/>
          <p:cNvPicPr preferRelativeResize="0"/>
          <p:nvPr/>
        </p:nvPicPr>
        <p:blipFill rotWithShape="1">
          <a:blip r:embed="rId5">
            <a:alphaModFix/>
          </a:blip>
          <a:srcRect b="9104" l="0" r="0" t="9096"/>
          <a:stretch/>
        </p:blipFill>
        <p:spPr>
          <a:xfrm>
            <a:off x="541800" y="308725"/>
            <a:ext cx="1734900" cy="1734900"/>
          </a:xfrm>
          <a:prstGeom prst="ellipse">
            <a:avLst/>
          </a:prstGeom>
          <a:noFill/>
          <a:ln>
            <a:noFill/>
          </a:ln>
        </p:spPr>
      </p:pic>
      <p:sp>
        <p:nvSpPr>
          <p:cNvPr id="176" name="Google Shape;176;g26585e5a41e_0_24"/>
          <p:cNvSpPr txBox="1"/>
          <p:nvPr/>
        </p:nvSpPr>
        <p:spPr>
          <a:xfrm>
            <a:off x="503685" y="37646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Working</a:t>
            </a:r>
            <a:endParaRPr b="1" i="0" sz="1600" u="none" cap="none" strike="noStrike">
              <a:solidFill>
                <a:srgbClr val="48A8C4"/>
              </a:solidFill>
              <a:latin typeface="Plus Jakarta Sans"/>
              <a:ea typeface="Plus Jakarta Sans"/>
              <a:cs typeface="Plus Jakarta Sans"/>
              <a:sym typeface="Plus Jakarta Sans"/>
            </a:endParaRPr>
          </a:p>
        </p:txBody>
      </p:sp>
      <p:sp>
        <p:nvSpPr>
          <p:cNvPr id="177" name="Google Shape;177;g26585e5a41e_0_24"/>
          <p:cNvSpPr txBox="1"/>
          <p:nvPr/>
        </p:nvSpPr>
        <p:spPr>
          <a:xfrm>
            <a:off x="503674" y="4098225"/>
            <a:ext cx="3810000" cy="4002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400"/>
              <a:buFont typeface="Arial"/>
              <a:buNone/>
            </a:pPr>
            <a:r>
              <a:rPr lang="en-US">
                <a:latin typeface="Plus Jakarta Sans Medium"/>
                <a:ea typeface="Plus Jakarta Sans Medium"/>
                <a:cs typeface="Plus Jakarta Sans Medium"/>
                <a:sym typeface="Plus Jakarta Sans Medium"/>
              </a:rPr>
              <a:t>AIZEN Mobility - Analytics Engineer</a:t>
            </a:r>
            <a:endParaRPr b="0" sz="1400" u="none" cap="none" strike="noStrike">
              <a:solidFill>
                <a:srgbClr val="000000"/>
              </a:solidFill>
              <a:latin typeface="Plus Jakarta Sans Medium"/>
              <a:ea typeface="Plus Jakarta Sans Medium"/>
              <a:cs typeface="Plus Jakarta Sans Medium"/>
              <a:sym typeface="Plus Jakarta Sans Medium"/>
            </a:endParaRPr>
          </a:p>
        </p:txBody>
      </p:sp>
      <p:sp>
        <p:nvSpPr>
          <p:cNvPr id="178" name="Google Shape;178;g26585e5a41e_0_24"/>
          <p:cNvSpPr txBox="1"/>
          <p:nvPr/>
        </p:nvSpPr>
        <p:spPr>
          <a:xfrm>
            <a:off x="5261585" y="1541493"/>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Overview Project</a:t>
            </a:r>
            <a:endParaRPr b="1" i="0" sz="1600" u="none" cap="none" strike="noStrike">
              <a:solidFill>
                <a:srgbClr val="48A8C4"/>
              </a:solidFill>
              <a:latin typeface="Plus Jakarta Sans"/>
              <a:ea typeface="Plus Jakarta Sans"/>
              <a:cs typeface="Plus Jakarta Sans"/>
              <a:sym typeface="Plus Jakart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182" name="Shape 182"/>
        <p:cNvGrpSpPr/>
        <p:nvPr/>
      </p:nvGrpSpPr>
      <p:grpSpPr>
        <a:xfrm>
          <a:off x="0" y="0"/>
          <a:ext cx="0" cy="0"/>
          <a:chOff x="0" y="0"/>
          <a:chExt cx="0" cy="0"/>
        </a:xfrm>
      </p:grpSpPr>
      <p:sp>
        <p:nvSpPr>
          <p:cNvPr id="183" name="Google Shape;183;g26585e5a41e_0_4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4" name="Google Shape;184;g26585e5a41e_0_4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g26585e5a41e_0_4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6" name="Google Shape;186;g26585e5a41e_0_43"/>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Project Background</a:t>
            </a:r>
            <a:endParaRPr b="1" sz="4800">
              <a:solidFill>
                <a:schemeClr val="lt1"/>
              </a:solidFill>
              <a:latin typeface="Plus Jakarta Sans"/>
              <a:ea typeface="Plus Jakarta Sans"/>
              <a:cs typeface="Plus Jakarta Sans"/>
              <a:sym typeface="Plus Jakarta Sans"/>
            </a:endParaRPr>
          </a:p>
        </p:txBody>
      </p:sp>
      <p:pic>
        <p:nvPicPr>
          <p:cNvPr id="187" name="Google Shape;187;g26585e5a41e_0_4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1" name="Shape 191"/>
        <p:cNvGrpSpPr/>
        <p:nvPr/>
      </p:nvGrpSpPr>
      <p:grpSpPr>
        <a:xfrm>
          <a:off x="0" y="0"/>
          <a:ext cx="0" cy="0"/>
          <a:chOff x="0" y="0"/>
          <a:chExt cx="0" cy="0"/>
        </a:xfrm>
      </p:grpSpPr>
      <p:pic>
        <p:nvPicPr>
          <p:cNvPr id="192" name="Google Shape;192;g26585e5a41e_0_306"/>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93" name="Google Shape;193;g26585e5a41e_0_306"/>
          <p:cNvSpPr txBox="1"/>
          <p:nvPr/>
        </p:nvSpPr>
        <p:spPr>
          <a:xfrm>
            <a:off x="345650" y="180828"/>
            <a:ext cx="7039800" cy="5505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Penilaian Motor Bekas JBA</a:t>
            </a:r>
            <a:endParaRPr b="1"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b="1"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b="1"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b="1" sz="2000">
              <a:solidFill>
                <a:srgbClr val="262626"/>
              </a:solidFill>
              <a:latin typeface="Plus Jakarta Sans"/>
              <a:ea typeface="Plus Jakarta Sans"/>
              <a:cs typeface="Plus Jakarta Sans"/>
              <a:sym typeface="Plus Jakarta Sans"/>
            </a:endParaRPr>
          </a:p>
        </p:txBody>
      </p:sp>
      <p:grpSp>
        <p:nvGrpSpPr>
          <p:cNvPr id="194" name="Google Shape;194;g26585e5a41e_0_306"/>
          <p:cNvGrpSpPr/>
          <p:nvPr/>
        </p:nvGrpSpPr>
        <p:grpSpPr>
          <a:xfrm>
            <a:off x="6120638" y="1572400"/>
            <a:ext cx="3000000" cy="2399350"/>
            <a:chOff x="5559150" y="1627475"/>
            <a:chExt cx="3000000" cy="2399350"/>
          </a:xfrm>
        </p:grpSpPr>
        <p:sp>
          <p:nvSpPr>
            <p:cNvPr id="195" name="Google Shape;195;g26585e5a41e_0_306"/>
            <p:cNvSpPr txBox="1"/>
            <p:nvPr/>
          </p:nvSpPr>
          <p:spPr>
            <a:xfrm>
              <a:off x="5559150" y="3149625"/>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262626"/>
                  </a:solidFill>
                  <a:latin typeface="Plus Jakarta Sans"/>
                  <a:ea typeface="Plus Jakarta Sans"/>
                  <a:cs typeface="Plus Jakarta Sans"/>
                  <a:sym typeface="Plus Jakarta Sans"/>
                </a:rPr>
                <a:t>pada tahun 2023, penjualan motor bekas JBA naik hingga 15% - otorider</a:t>
              </a:r>
              <a:endParaRPr sz="900"/>
            </a:p>
          </p:txBody>
        </p:sp>
        <p:pic>
          <p:nvPicPr>
            <p:cNvPr id="196" name="Google Shape;196;g26585e5a41e_0_306" title="increase.gif"/>
            <p:cNvPicPr preferRelativeResize="0"/>
            <p:nvPr/>
          </p:nvPicPr>
          <p:blipFill>
            <a:blip r:embed="rId4">
              <a:alphaModFix/>
            </a:blip>
            <a:stretch>
              <a:fillRect/>
            </a:stretch>
          </p:blipFill>
          <p:spPr>
            <a:xfrm>
              <a:off x="6205825" y="1627475"/>
              <a:ext cx="1480024" cy="1480024"/>
            </a:xfrm>
            <a:prstGeom prst="rect">
              <a:avLst/>
            </a:prstGeom>
            <a:noFill/>
            <a:ln>
              <a:noFill/>
            </a:ln>
          </p:spPr>
        </p:pic>
      </p:grpSp>
      <p:sp>
        <p:nvSpPr>
          <p:cNvPr id="197" name="Google Shape;197;g26585e5a41e_0_306"/>
          <p:cNvSpPr txBox="1"/>
          <p:nvPr/>
        </p:nvSpPr>
        <p:spPr>
          <a:xfrm>
            <a:off x="291050" y="880150"/>
            <a:ext cx="55227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t>M</a:t>
            </a:r>
            <a:r>
              <a:rPr lang="en-US"/>
              <a:t>embangun sistem penilaian harga motor bekas secara otomatis dengan memanfaatkan web scraping untuk mengumpulkan data dari berbagai situs jual beli motor bekas di Indonesia. Data yang dikumpulkan mencakup informasi seperti merek, model, tahun produksi, harga jual, jarak tempuh (kilometer), lokasi, dan kondisi motor. Data ini akan digunakan untuk menganalisis tren harga pasar dan membangun model estimasi harga yang akurat.</a:t>
            </a:r>
            <a:endParaRPr/>
          </a:p>
        </p:txBody>
      </p:sp>
      <p:sp>
        <p:nvSpPr>
          <p:cNvPr id="198" name="Google Shape;198;g26585e5a41e_0_306"/>
          <p:cNvSpPr txBox="1"/>
          <p:nvPr/>
        </p:nvSpPr>
        <p:spPr>
          <a:xfrm>
            <a:off x="291050" y="2722175"/>
            <a:ext cx="5522700" cy="210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300">
                <a:solidFill>
                  <a:schemeClr val="dk1"/>
                </a:solidFill>
              </a:rPr>
              <a:t>Pihak yang Diuntungkan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Konsumen/Pembeli:</a:t>
            </a:r>
            <a:r>
              <a:rPr lang="en-US" sz="1100">
                <a:solidFill>
                  <a:schemeClr val="dk1"/>
                </a:solidFill>
              </a:rPr>
              <a:t> Dapat mengetahui apakah harga motor bekas sesuai dengan nilai pasar.</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Penjual/Dealer:</a:t>
            </a:r>
            <a:r>
              <a:rPr lang="en-US" sz="1100">
                <a:solidFill>
                  <a:schemeClr val="dk1"/>
                </a:solidFill>
              </a:rPr>
              <a:t> Dapat menentukan harga jual yang kompetitif dan sesuai pasar.</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Marketplace Otomotif:</a:t>
            </a:r>
            <a:r>
              <a:rPr lang="en-US" sz="1100">
                <a:solidFill>
                  <a:schemeClr val="dk1"/>
                </a:solidFill>
              </a:rPr>
              <a:t> Bisa menyediakan fitur penilaian otomatis sebagai nilai tambah bagi pengguna.</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02" name="Shape 202"/>
        <p:cNvGrpSpPr/>
        <p:nvPr/>
      </p:nvGrpSpPr>
      <p:grpSpPr>
        <a:xfrm>
          <a:off x="0" y="0"/>
          <a:ext cx="0" cy="0"/>
          <a:chOff x="0" y="0"/>
          <a:chExt cx="0" cy="0"/>
        </a:xfrm>
      </p:grpSpPr>
      <p:sp>
        <p:nvSpPr>
          <p:cNvPr id="203" name="Google Shape;203;g27348ee98e6_0_6"/>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4" name="Google Shape;204;g27348ee98e6_0_6"/>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5" name="Google Shape;205;g27348ee98e6_0_6"/>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6" name="Google Shape;206;g27348ee98e6_0_6"/>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Problem Statement</a:t>
            </a:r>
            <a:endParaRPr b="1" sz="4800">
              <a:solidFill>
                <a:schemeClr val="lt1"/>
              </a:solidFill>
              <a:latin typeface="Plus Jakarta Sans"/>
              <a:ea typeface="Plus Jakarta Sans"/>
              <a:cs typeface="Plus Jakarta Sans"/>
              <a:sym typeface="Plus Jakarta Sans"/>
            </a:endParaRPr>
          </a:p>
        </p:txBody>
      </p:sp>
      <p:pic>
        <p:nvPicPr>
          <p:cNvPr id="207" name="Google Shape;207;g27348ee98e6_0_6"/>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1" name="Shape 211"/>
        <p:cNvGrpSpPr/>
        <p:nvPr/>
      </p:nvGrpSpPr>
      <p:grpSpPr>
        <a:xfrm>
          <a:off x="0" y="0"/>
          <a:ext cx="0" cy="0"/>
          <a:chOff x="0" y="0"/>
          <a:chExt cx="0" cy="0"/>
        </a:xfrm>
      </p:grpSpPr>
      <p:pic>
        <p:nvPicPr>
          <p:cNvPr id="212" name="Google Shape;212;g27348ee98e6_0_14"/>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13" name="Google Shape;213;g27348ee98e6_0_14"/>
          <p:cNvSpPr txBox="1"/>
          <p:nvPr/>
        </p:nvSpPr>
        <p:spPr>
          <a:xfrm>
            <a:off x="196700" y="842950"/>
            <a:ext cx="4893300" cy="40896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Masalah yang Ingin Dipecahkan</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Pasar motor bekas di Indonesia mengalami sejumlah permasalahan yang signifikan, terutama:</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sz="1100">
                <a:solidFill>
                  <a:schemeClr val="dk1"/>
                </a:solidFill>
              </a:rPr>
              <a:t>Ketidaktransparanan Harga:</a:t>
            </a:r>
            <a:br>
              <a:rPr b="1" lang="en-US" sz="1100">
                <a:solidFill>
                  <a:schemeClr val="dk1"/>
                </a:solidFill>
              </a:rPr>
            </a:br>
            <a:r>
              <a:rPr lang="en-US" sz="1100">
                <a:solidFill>
                  <a:schemeClr val="dk1"/>
                </a:solidFill>
              </a:rPr>
              <a:t> Harga motor bekas sangat bervariasi bahkan untuk unit dengan merek, model, dan tahun yang sama. Hal ini menyebabkan kesulitan bagi pembeli dan penjual dalam menentukan harga yang wajar dan kompetitif.</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sz="1100">
                <a:solidFill>
                  <a:schemeClr val="dk1"/>
                </a:solidFill>
              </a:rPr>
              <a:t>Kurangnya Akses ke Data Harga yang Akurat dan Terstandarisasi:</a:t>
            </a:r>
            <a:br>
              <a:rPr b="1" lang="en-US" sz="1100">
                <a:solidFill>
                  <a:schemeClr val="dk1"/>
                </a:solidFill>
              </a:rPr>
            </a:br>
            <a:r>
              <a:rPr lang="en-US" sz="1100">
                <a:solidFill>
                  <a:schemeClr val="dk1"/>
                </a:solidFill>
              </a:rPr>
              <a:t> Tidak adanya sistem atau acuan umum untuk mengecek harga pasar terkini berdasarkan fitur dan kondisi motor bekas. Informasi tersebar di banyak situs, dan tidak terintegrasi.</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sz="1100">
                <a:solidFill>
                  <a:schemeClr val="dk1"/>
                </a:solidFill>
              </a:rPr>
              <a:t>Manualisasi dari data-data yang didapatkan:</a:t>
            </a:r>
            <a:br>
              <a:rPr lang="en-US" sz="1100">
                <a:solidFill>
                  <a:schemeClr val="dk1"/>
                </a:solidFill>
              </a:rPr>
            </a:br>
            <a:r>
              <a:rPr lang="en-US" sz="1100">
                <a:solidFill>
                  <a:schemeClr val="dk1"/>
                </a:solidFill>
              </a:rPr>
              <a:t> Dengan menggunakan AI dapat mengatasi manualisasi yang dilakukan untuk mengumpulkan data.</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marR="0" rtl="0" algn="l">
              <a:lnSpc>
                <a:spcPct val="100000"/>
              </a:lnSpc>
              <a:spcBef>
                <a:spcPts val="1200"/>
              </a:spcBef>
              <a:spcAft>
                <a:spcPts val="0"/>
              </a:spcAft>
              <a:buClr>
                <a:schemeClr val="dk1"/>
              </a:buClr>
              <a:buSzPts val="1100"/>
              <a:buFont typeface="Arial"/>
              <a:buNone/>
            </a:pPr>
            <a:r>
              <a:t/>
            </a:r>
            <a:endParaRPr b="1" i="0" sz="2000" u="none" cap="none" strike="noStrike">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b="1" i="0" sz="2000" u="none" cap="none" strike="noStrike">
              <a:solidFill>
                <a:srgbClr val="262626"/>
              </a:solidFill>
              <a:latin typeface="Plus Jakarta Sans"/>
              <a:ea typeface="Plus Jakarta Sans"/>
              <a:cs typeface="Plus Jakarta Sans"/>
              <a:sym typeface="Plus Jakarta Sans"/>
            </a:endParaRPr>
          </a:p>
        </p:txBody>
      </p:sp>
      <p:sp>
        <p:nvSpPr>
          <p:cNvPr id="214" name="Google Shape;214;g27348ee98e6_0_14"/>
          <p:cNvSpPr txBox="1"/>
          <p:nvPr/>
        </p:nvSpPr>
        <p:spPr>
          <a:xfrm>
            <a:off x="5090000" y="842938"/>
            <a:ext cx="3807600" cy="34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300">
                <a:solidFill>
                  <a:schemeClr val="dk1"/>
                </a:solidFill>
              </a:rPr>
              <a:t>Tujuan Proyek</a:t>
            </a:r>
            <a:endParaRPr b="1" sz="1300">
              <a:solidFill>
                <a:schemeClr val="dk1"/>
              </a:solidFill>
            </a:endParaRPr>
          </a:p>
          <a:p>
            <a:pPr indent="0" lvl="0" marL="0" rtl="0" algn="l">
              <a:lnSpc>
                <a:spcPct val="115000"/>
              </a:lnSpc>
              <a:spcBef>
                <a:spcPts val="1200"/>
              </a:spcBef>
              <a:spcAft>
                <a:spcPts val="0"/>
              </a:spcAft>
              <a:buNone/>
            </a:pPr>
            <a:r>
              <a:rPr lang="en-US" sz="1100">
                <a:solidFill>
                  <a:schemeClr val="dk1"/>
                </a:solidFill>
              </a:rPr>
              <a:t>Proyek ini dirancang untuk mengatasi masalah tersebut dengan tujuan utama sebagai berikut: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Mengumpulkan dan mengintegrasikan data harga motor bekas dari berbagai sumber digital</a:t>
            </a:r>
            <a:r>
              <a:rPr lang="en-US" sz="1100">
                <a:solidFill>
                  <a:schemeClr val="dk1"/>
                </a:solidFill>
              </a:rPr>
              <a:t> (marketplace, situs dealer, forum jual beli).</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Membangun sistem penilaian harga otomatis</a:t>
            </a:r>
            <a:r>
              <a:rPr lang="en-US" sz="1100">
                <a:solidFill>
                  <a:schemeClr val="dk1"/>
                </a:solidFill>
              </a:rPr>
              <a:t> berdasarkan fitur-fitur penting seperti merek, model, tahun, kilometer, dan lokasi.</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Menyediakan dashboard </a:t>
            </a:r>
            <a:r>
              <a:rPr lang="en-US" sz="1100">
                <a:solidFill>
                  <a:schemeClr val="dk1"/>
                </a:solidFill>
              </a:rPr>
              <a:t>untuk membantu pengguna mengakses estimasi harga yang objektif dan akurat.</a:t>
            </a:r>
            <a:br>
              <a:rPr lang="en-US" sz="1100">
                <a:solidFill>
                  <a:schemeClr val="dk1"/>
                </a:solidFill>
              </a:rPr>
            </a:b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18" name="Shape 218"/>
        <p:cNvGrpSpPr/>
        <p:nvPr/>
      </p:nvGrpSpPr>
      <p:grpSpPr>
        <a:xfrm>
          <a:off x="0" y="0"/>
          <a:ext cx="0" cy="0"/>
          <a:chOff x="0" y="0"/>
          <a:chExt cx="0" cy="0"/>
        </a:xfrm>
      </p:grpSpPr>
      <p:sp>
        <p:nvSpPr>
          <p:cNvPr id="219" name="Google Shape;219;g27348ee98e6_0_2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0" name="Google Shape;220;g27348ee98e6_0_2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1" name="Google Shape;221;g27348ee98e6_0_2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2" name="Google Shape;222;g27348ee98e6_0_2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Platform Understanding</a:t>
            </a:r>
            <a:endParaRPr b="1" sz="4800">
              <a:solidFill>
                <a:schemeClr val="lt1"/>
              </a:solidFill>
              <a:latin typeface="Plus Jakarta Sans"/>
              <a:ea typeface="Plus Jakarta Sans"/>
              <a:cs typeface="Plus Jakarta Sans"/>
              <a:sym typeface="Plus Jakarta Sans"/>
            </a:endParaRPr>
          </a:p>
        </p:txBody>
      </p:sp>
      <p:pic>
        <p:nvPicPr>
          <p:cNvPr id="223" name="Google Shape;223;g27348ee98e6_0_2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7" name="Shape 227"/>
        <p:cNvGrpSpPr/>
        <p:nvPr/>
      </p:nvGrpSpPr>
      <p:grpSpPr>
        <a:xfrm>
          <a:off x="0" y="0"/>
          <a:ext cx="0" cy="0"/>
          <a:chOff x="0" y="0"/>
          <a:chExt cx="0" cy="0"/>
        </a:xfrm>
      </p:grpSpPr>
      <p:pic>
        <p:nvPicPr>
          <p:cNvPr id="228" name="Google Shape;228;g27348ee98e6_0_3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9" name="Google Shape;229;g27348ee98e6_0_30"/>
          <p:cNvSpPr txBox="1"/>
          <p:nvPr/>
        </p:nvSpPr>
        <p:spPr>
          <a:xfrm>
            <a:off x="1610150" y="1689675"/>
            <a:ext cx="4552500" cy="2234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b="1" lang="en-US" sz="1100">
                <a:solidFill>
                  <a:srgbClr val="262626"/>
                </a:solidFill>
                <a:latin typeface="Plus Jakarta Sans"/>
                <a:ea typeface="Plus Jakarta Sans"/>
                <a:cs typeface="Plus Jakarta Sans"/>
                <a:sym typeface="Plus Jakarta Sans"/>
              </a:rPr>
              <a:t>Tools:</a:t>
            </a:r>
            <a:endParaRPr b="1" sz="1100">
              <a:solidFill>
                <a:srgbClr val="262626"/>
              </a:solidFill>
              <a:latin typeface="Plus Jakarta Sans"/>
              <a:ea typeface="Plus Jakarta Sans"/>
              <a:cs typeface="Plus Jakarta Sans"/>
              <a:sym typeface="Plus Jakarta Sans"/>
            </a:endParaRPr>
          </a:p>
          <a:p>
            <a:pPr indent="-298450" lvl="0" marL="457200" marR="0" rtl="0" algn="l">
              <a:lnSpc>
                <a:spcPct val="100000"/>
              </a:lnSpc>
              <a:spcBef>
                <a:spcPts val="0"/>
              </a:spcBef>
              <a:spcAft>
                <a:spcPts val="0"/>
              </a:spcAft>
              <a:buClr>
                <a:srgbClr val="262626"/>
              </a:buClr>
              <a:buSzPts val="1100"/>
              <a:buFont typeface="Plus Jakarta Sans"/>
              <a:buAutoNum type="arabicPeriod"/>
            </a:pPr>
            <a:r>
              <a:rPr b="1" lang="en-US" sz="1100">
                <a:solidFill>
                  <a:srgbClr val="262626"/>
                </a:solidFill>
                <a:latin typeface="Plus Jakarta Sans"/>
                <a:ea typeface="Plus Jakarta Sans"/>
                <a:cs typeface="Plus Jakarta Sans"/>
                <a:sym typeface="Plus Jakarta Sans"/>
              </a:rPr>
              <a:t>BeautifulSoup</a:t>
            </a:r>
            <a:endParaRPr b="1" sz="1100">
              <a:solidFill>
                <a:srgbClr val="262626"/>
              </a:solidFill>
              <a:latin typeface="Plus Jakarta Sans"/>
              <a:ea typeface="Plus Jakarta Sans"/>
              <a:cs typeface="Plus Jakarta Sans"/>
              <a:sym typeface="Plus Jakarta Sans"/>
            </a:endParaRPr>
          </a:p>
          <a:p>
            <a:pPr indent="-298450" lvl="0" marL="457200" marR="0" rtl="0" algn="l">
              <a:lnSpc>
                <a:spcPct val="100000"/>
              </a:lnSpc>
              <a:spcBef>
                <a:spcPts val="0"/>
              </a:spcBef>
              <a:spcAft>
                <a:spcPts val="0"/>
              </a:spcAft>
              <a:buClr>
                <a:srgbClr val="262626"/>
              </a:buClr>
              <a:buSzPts val="1100"/>
              <a:buFont typeface="Plus Jakarta Sans"/>
              <a:buAutoNum type="arabicPeriod"/>
            </a:pPr>
            <a:r>
              <a:rPr b="1" lang="en-US" sz="1100">
                <a:solidFill>
                  <a:srgbClr val="262626"/>
                </a:solidFill>
                <a:latin typeface="Plus Jakarta Sans"/>
                <a:ea typeface="Plus Jakarta Sans"/>
                <a:cs typeface="Plus Jakarta Sans"/>
                <a:sym typeface="Plus Jakarta Sans"/>
              </a:rPr>
              <a:t>OCR (EasyOCR)</a:t>
            </a:r>
            <a:endParaRPr b="1" sz="1100">
              <a:solidFill>
                <a:srgbClr val="262626"/>
              </a:solidFill>
              <a:latin typeface="Plus Jakarta Sans"/>
              <a:ea typeface="Plus Jakarta Sans"/>
              <a:cs typeface="Plus Jakarta Sans"/>
              <a:sym typeface="Plus Jakarta Sans"/>
            </a:endParaRPr>
          </a:p>
          <a:p>
            <a:pPr indent="-298450" lvl="0" marL="457200" marR="0" rtl="0" algn="l">
              <a:lnSpc>
                <a:spcPct val="100000"/>
              </a:lnSpc>
              <a:spcBef>
                <a:spcPts val="0"/>
              </a:spcBef>
              <a:spcAft>
                <a:spcPts val="0"/>
              </a:spcAft>
              <a:buClr>
                <a:srgbClr val="262626"/>
              </a:buClr>
              <a:buSzPts val="1100"/>
              <a:buFont typeface="Plus Jakarta Sans"/>
              <a:buAutoNum type="arabicPeriod"/>
            </a:pPr>
            <a:r>
              <a:rPr b="1" lang="en-US" sz="1100">
                <a:solidFill>
                  <a:srgbClr val="262626"/>
                </a:solidFill>
                <a:latin typeface="Plus Jakarta Sans"/>
                <a:ea typeface="Plus Jakarta Sans"/>
                <a:cs typeface="Plus Jakarta Sans"/>
                <a:sym typeface="Plus Jakarta Sans"/>
              </a:rPr>
              <a:t>OLLAMA (QWEN 2.5:7B)</a:t>
            </a:r>
            <a:endParaRPr b="1" sz="1100">
              <a:solidFill>
                <a:srgbClr val="262626"/>
              </a:solidFill>
              <a:latin typeface="Plus Jakarta Sans"/>
              <a:ea typeface="Plus Jakarta Sans"/>
              <a:cs typeface="Plus Jakarta Sans"/>
              <a:sym typeface="Plus Jakarta Sans"/>
            </a:endParaRPr>
          </a:p>
          <a:p>
            <a:pPr indent="-298450" lvl="0" marL="457200" marR="0" rtl="0" algn="l">
              <a:lnSpc>
                <a:spcPct val="100000"/>
              </a:lnSpc>
              <a:spcBef>
                <a:spcPts val="0"/>
              </a:spcBef>
              <a:spcAft>
                <a:spcPts val="0"/>
              </a:spcAft>
              <a:buClr>
                <a:srgbClr val="262626"/>
              </a:buClr>
              <a:buSzPts val="1100"/>
              <a:buFont typeface="Plus Jakarta Sans"/>
              <a:buAutoNum type="arabicPeriod"/>
            </a:pPr>
            <a:r>
              <a:rPr b="1" lang="en-US" sz="1100">
                <a:solidFill>
                  <a:srgbClr val="262626"/>
                </a:solidFill>
                <a:latin typeface="Plus Jakarta Sans"/>
                <a:ea typeface="Plus Jakarta Sans"/>
                <a:cs typeface="Plus Jakarta Sans"/>
                <a:sym typeface="Plus Jakarta Sans"/>
              </a:rPr>
              <a:t>Airflow</a:t>
            </a:r>
            <a:endParaRPr b="1" sz="1100">
              <a:solidFill>
                <a:srgbClr val="262626"/>
              </a:solidFill>
              <a:latin typeface="Plus Jakarta Sans"/>
              <a:ea typeface="Plus Jakarta Sans"/>
              <a:cs typeface="Plus Jakarta Sans"/>
              <a:sym typeface="Plus Jakarta Sans"/>
            </a:endParaRPr>
          </a:p>
          <a:p>
            <a:pPr indent="-298450" lvl="0" marL="457200" marR="0" rtl="0" algn="l">
              <a:lnSpc>
                <a:spcPct val="100000"/>
              </a:lnSpc>
              <a:spcBef>
                <a:spcPts val="0"/>
              </a:spcBef>
              <a:spcAft>
                <a:spcPts val="0"/>
              </a:spcAft>
              <a:buClr>
                <a:srgbClr val="262626"/>
              </a:buClr>
              <a:buSzPts val="1100"/>
              <a:buFont typeface="Plus Jakarta Sans"/>
              <a:buAutoNum type="arabicPeriod"/>
            </a:pPr>
            <a:r>
              <a:rPr b="1" lang="en-US" sz="1100">
                <a:solidFill>
                  <a:srgbClr val="262626"/>
                </a:solidFill>
                <a:latin typeface="Plus Jakarta Sans"/>
                <a:ea typeface="Plus Jakarta Sans"/>
                <a:cs typeface="Plus Jakarta Sans"/>
                <a:sym typeface="Plus Jakarta Sans"/>
              </a:rPr>
              <a:t>Postgres</a:t>
            </a:r>
            <a:endParaRPr b="1" sz="1100">
              <a:solidFill>
                <a:srgbClr val="262626"/>
              </a:solidFill>
              <a:latin typeface="Plus Jakarta Sans"/>
              <a:ea typeface="Plus Jakarta Sans"/>
              <a:cs typeface="Plus Jakarta Sans"/>
              <a:sym typeface="Plus Jakarta Sans"/>
            </a:endParaRPr>
          </a:p>
          <a:p>
            <a:pPr indent="-298450" lvl="0" marL="457200" marR="0" rtl="0" algn="l">
              <a:lnSpc>
                <a:spcPct val="100000"/>
              </a:lnSpc>
              <a:spcBef>
                <a:spcPts val="0"/>
              </a:spcBef>
              <a:spcAft>
                <a:spcPts val="0"/>
              </a:spcAft>
              <a:buClr>
                <a:srgbClr val="262626"/>
              </a:buClr>
              <a:buSzPts val="1100"/>
              <a:buFont typeface="Plus Jakarta Sans"/>
              <a:buAutoNum type="arabicPeriod"/>
            </a:pPr>
            <a:r>
              <a:rPr b="1" lang="en-US" sz="1100">
                <a:solidFill>
                  <a:srgbClr val="262626"/>
                </a:solidFill>
                <a:latin typeface="Plus Jakarta Sans"/>
                <a:ea typeface="Plus Jakarta Sans"/>
                <a:cs typeface="Plus Jakarta Sans"/>
                <a:sym typeface="Plus Jakarta Sans"/>
              </a:rPr>
              <a:t>Metabase</a:t>
            </a:r>
            <a:endParaRPr b="1" sz="11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33" name="Shape 233"/>
        <p:cNvGrpSpPr/>
        <p:nvPr/>
      </p:nvGrpSpPr>
      <p:grpSpPr>
        <a:xfrm>
          <a:off x="0" y="0"/>
          <a:ext cx="0" cy="0"/>
          <a:chOff x="0" y="0"/>
          <a:chExt cx="0" cy="0"/>
        </a:xfrm>
      </p:grpSpPr>
      <p:sp>
        <p:nvSpPr>
          <p:cNvPr id="234" name="Google Shape;234;g27348ee98e6_0_3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5" name="Google Shape;235;g27348ee98e6_0_3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6" name="Google Shape;236;g27348ee98e6_0_3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7" name="Google Shape;237;g27348ee98e6_0_37"/>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Understanding</a:t>
            </a:r>
            <a:endParaRPr b="1" sz="4800">
              <a:solidFill>
                <a:schemeClr val="lt1"/>
              </a:solidFill>
              <a:latin typeface="Plus Jakarta Sans"/>
              <a:ea typeface="Plus Jakarta Sans"/>
              <a:cs typeface="Plus Jakarta Sans"/>
              <a:sym typeface="Plus Jakarta Sans"/>
            </a:endParaRPr>
          </a:p>
        </p:txBody>
      </p:sp>
      <p:pic>
        <p:nvPicPr>
          <p:cNvPr id="238" name="Google Shape;238;g27348ee98e6_0_3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2021-01-14T04:03:51Z</dcterms:created>
  <dc:creator>SINAR X</dc:creator>
</cp:coreProperties>
</file>