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75" r:id="rId3"/>
    <p:sldId id="277" r:id="rId4"/>
    <p:sldId id="278" r:id="rId5"/>
    <p:sldId id="260" r:id="rId6"/>
    <p:sldId id="271" r:id="rId7"/>
    <p:sldId id="270" r:id="rId8"/>
    <p:sldId id="269" r:id="rId9"/>
    <p:sldId id="279" r:id="rId10"/>
    <p:sldId id="280" r:id="rId11"/>
    <p:sldId id="282" r:id="rId12"/>
    <p:sldId id="281" r:id="rId13"/>
    <p:sldId id="283" r:id="rId14"/>
    <p:sldId id="273" r:id="rId15"/>
    <p:sldId id="274"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EAE7"/>
    <a:srgbClr val="F3D9ED"/>
    <a:srgbClr val="82A5CA"/>
    <a:srgbClr val="BE904C"/>
    <a:srgbClr val="8CA7C4"/>
    <a:srgbClr val="A8C719"/>
    <a:srgbClr val="627502"/>
    <a:srgbClr val="9A6B2B"/>
    <a:srgbClr val="B01900"/>
    <a:srgbClr val="CFA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1" d="100"/>
          <a:sy n="141" d="100"/>
        </p:scale>
        <p:origin x="120" y="3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A16549-9E15-EB99-E98B-E2B93D3FB3B1}"/>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a:p>
        </p:txBody>
      </p:sp>
      <p:sp>
        <p:nvSpPr>
          <p:cNvPr id="3" name="Подзаголовок 2">
            <a:extLst>
              <a:ext uri="{FF2B5EF4-FFF2-40B4-BE49-F238E27FC236}">
                <a16:creationId xmlns:a16="http://schemas.microsoft.com/office/drawing/2014/main" id="{EB6BFA2C-7010-33EE-C6C3-B2D36F1459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Дата 3">
            <a:extLst>
              <a:ext uri="{FF2B5EF4-FFF2-40B4-BE49-F238E27FC236}">
                <a16:creationId xmlns:a16="http://schemas.microsoft.com/office/drawing/2014/main" id="{40DC744D-8F29-B343-FC4B-1FAEC59924B1}"/>
              </a:ext>
            </a:extLst>
          </p:cNvPr>
          <p:cNvSpPr>
            <a:spLocks noGrp="1"/>
          </p:cNvSpPr>
          <p:nvPr>
            <p:ph type="dt" sz="half" idx="10"/>
          </p:nvPr>
        </p:nvSpPr>
        <p:spPr/>
        <p:txBody>
          <a:bodyPr/>
          <a:lstStyle/>
          <a:p>
            <a:fld id="{B7D0D042-23D7-4371-AD96-98A2107648EB}" type="datetimeFigureOut">
              <a:rPr lang="en-US" smtClean="0"/>
              <a:t>11/20/2023</a:t>
            </a:fld>
            <a:endParaRPr lang="en-US"/>
          </a:p>
        </p:txBody>
      </p:sp>
      <p:sp>
        <p:nvSpPr>
          <p:cNvPr id="5" name="Нижний колонтитул 4">
            <a:extLst>
              <a:ext uri="{FF2B5EF4-FFF2-40B4-BE49-F238E27FC236}">
                <a16:creationId xmlns:a16="http://schemas.microsoft.com/office/drawing/2014/main" id="{244208A5-A463-32B1-1DA3-280876177843}"/>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FB4240B5-1857-836B-043C-70BF97D3324D}"/>
              </a:ext>
            </a:extLst>
          </p:cNvPr>
          <p:cNvSpPr>
            <a:spLocks noGrp="1"/>
          </p:cNvSpPr>
          <p:nvPr>
            <p:ph type="sldNum" sz="quarter" idx="12"/>
          </p:nvPr>
        </p:nvSpPr>
        <p:spPr/>
        <p:txBody>
          <a:bodyPr/>
          <a:lstStyle/>
          <a:p>
            <a:fld id="{0CB23303-D5A4-4086-8A7E-108899F499D0}" type="slidenum">
              <a:rPr lang="en-US" smtClean="0"/>
              <a:t>‹#›</a:t>
            </a:fld>
            <a:endParaRPr lang="en-US"/>
          </a:p>
        </p:txBody>
      </p:sp>
    </p:spTree>
    <p:extLst>
      <p:ext uri="{BB962C8B-B14F-4D97-AF65-F5344CB8AC3E}">
        <p14:creationId xmlns:p14="http://schemas.microsoft.com/office/powerpoint/2010/main" val="2348489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F2D49DB-DF18-D978-24CA-A67F1E980BAF}"/>
              </a:ext>
            </a:extLst>
          </p:cNvPr>
          <p:cNvSpPr>
            <a:spLocks noGrp="1"/>
          </p:cNvSpPr>
          <p:nvPr>
            <p:ph type="title"/>
          </p:nvPr>
        </p:nvSpPr>
        <p:spPr/>
        <p:txBody>
          <a:bodyPr/>
          <a:lstStyle/>
          <a:p>
            <a:r>
              <a:rPr lang="ru-RU"/>
              <a:t>Образец заголовка</a:t>
            </a:r>
            <a:endParaRPr lang="en-US"/>
          </a:p>
        </p:txBody>
      </p:sp>
      <p:sp>
        <p:nvSpPr>
          <p:cNvPr id="3" name="Вертикальный текст 2">
            <a:extLst>
              <a:ext uri="{FF2B5EF4-FFF2-40B4-BE49-F238E27FC236}">
                <a16:creationId xmlns:a16="http://schemas.microsoft.com/office/drawing/2014/main" id="{C6F38C99-62EA-5A86-3A1A-0A8B6E5E2E89}"/>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40846A0E-6479-AE9F-E6FC-EF222AE99F2C}"/>
              </a:ext>
            </a:extLst>
          </p:cNvPr>
          <p:cNvSpPr>
            <a:spLocks noGrp="1"/>
          </p:cNvSpPr>
          <p:nvPr>
            <p:ph type="dt" sz="half" idx="10"/>
          </p:nvPr>
        </p:nvSpPr>
        <p:spPr/>
        <p:txBody>
          <a:bodyPr/>
          <a:lstStyle/>
          <a:p>
            <a:fld id="{B7D0D042-23D7-4371-AD96-98A2107648EB}" type="datetimeFigureOut">
              <a:rPr lang="en-US" smtClean="0"/>
              <a:t>11/20/2023</a:t>
            </a:fld>
            <a:endParaRPr lang="en-US"/>
          </a:p>
        </p:txBody>
      </p:sp>
      <p:sp>
        <p:nvSpPr>
          <p:cNvPr id="5" name="Нижний колонтитул 4">
            <a:extLst>
              <a:ext uri="{FF2B5EF4-FFF2-40B4-BE49-F238E27FC236}">
                <a16:creationId xmlns:a16="http://schemas.microsoft.com/office/drawing/2014/main" id="{CFA3ED16-DB22-3B1E-3E19-1CDCEA9E2963}"/>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FB239A45-8C1E-54F4-A1AC-B0C7A7FB85F8}"/>
              </a:ext>
            </a:extLst>
          </p:cNvPr>
          <p:cNvSpPr>
            <a:spLocks noGrp="1"/>
          </p:cNvSpPr>
          <p:nvPr>
            <p:ph type="sldNum" sz="quarter" idx="12"/>
          </p:nvPr>
        </p:nvSpPr>
        <p:spPr/>
        <p:txBody>
          <a:bodyPr/>
          <a:lstStyle/>
          <a:p>
            <a:fld id="{0CB23303-D5A4-4086-8A7E-108899F499D0}" type="slidenum">
              <a:rPr lang="en-US" smtClean="0"/>
              <a:t>‹#›</a:t>
            </a:fld>
            <a:endParaRPr lang="en-US"/>
          </a:p>
        </p:txBody>
      </p:sp>
    </p:spTree>
    <p:extLst>
      <p:ext uri="{BB962C8B-B14F-4D97-AF65-F5344CB8AC3E}">
        <p14:creationId xmlns:p14="http://schemas.microsoft.com/office/powerpoint/2010/main" val="1905433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F66A9E2A-45C5-DF27-9E94-69A8CEEFA8C5}"/>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en-US"/>
          </a:p>
        </p:txBody>
      </p:sp>
      <p:sp>
        <p:nvSpPr>
          <p:cNvPr id="3" name="Вертикальный текст 2">
            <a:extLst>
              <a:ext uri="{FF2B5EF4-FFF2-40B4-BE49-F238E27FC236}">
                <a16:creationId xmlns:a16="http://schemas.microsoft.com/office/drawing/2014/main" id="{05BDB430-EF82-71EE-C245-96FB0E367B1F}"/>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38EDD55D-C858-3488-249F-8A3A738C759B}"/>
              </a:ext>
            </a:extLst>
          </p:cNvPr>
          <p:cNvSpPr>
            <a:spLocks noGrp="1"/>
          </p:cNvSpPr>
          <p:nvPr>
            <p:ph type="dt" sz="half" idx="10"/>
          </p:nvPr>
        </p:nvSpPr>
        <p:spPr/>
        <p:txBody>
          <a:bodyPr/>
          <a:lstStyle/>
          <a:p>
            <a:fld id="{B7D0D042-23D7-4371-AD96-98A2107648EB}" type="datetimeFigureOut">
              <a:rPr lang="en-US" smtClean="0"/>
              <a:t>11/20/2023</a:t>
            </a:fld>
            <a:endParaRPr lang="en-US"/>
          </a:p>
        </p:txBody>
      </p:sp>
      <p:sp>
        <p:nvSpPr>
          <p:cNvPr id="5" name="Нижний колонтитул 4">
            <a:extLst>
              <a:ext uri="{FF2B5EF4-FFF2-40B4-BE49-F238E27FC236}">
                <a16:creationId xmlns:a16="http://schemas.microsoft.com/office/drawing/2014/main" id="{67998223-39B4-371C-8F74-01B5ADDD1BFD}"/>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B6C46B8B-6043-3B74-2965-9DFF7492074C}"/>
              </a:ext>
            </a:extLst>
          </p:cNvPr>
          <p:cNvSpPr>
            <a:spLocks noGrp="1"/>
          </p:cNvSpPr>
          <p:nvPr>
            <p:ph type="sldNum" sz="quarter" idx="12"/>
          </p:nvPr>
        </p:nvSpPr>
        <p:spPr/>
        <p:txBody>
          <a:bodyPr/>
          <a:lstStyle/>
          <a:p>
            <a:fld id="{0CB23303-D5A4-4086-8A7E-108899F499D0}" type="slidenum">
              <a:rPr lang="en-US" smtClean="0"/>
              <a:t>‹#›</a:t>
            </a:fld>
            <a:endParaRPr lang="en-US"/>
          </a:p>
        </p:txBody>
      </p:sp>
    </p:spTree>
    <p:extLst>
      <p:ext uri="{BB962C8B-B14F-4D97-AF65-F5344CB8AC3E}">
        <p14:creationId xmlns:p14="http://schemas.microsoft.com/office/powerpoint/2010/main" val="1637081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FA5138-0A9D-78C9-94ED-4C1BF55A2122}"/>
              </a:ext>
            </a:extLst>
          </p:cNvPr>
          <p:cNvSpPr>
            <a:spLocks noGrp="1"/>
          </p:cNvSpPr>
          <p:nvPr>
            <p:ph type="title"/>
          </p:nvPr>
        </p:nvSpPr>
        <p:spPr/>
        <p:txBody>
          <a:bodyPr/>
          <a:lstStyle/>
          <a:p>
            <a:r>
              <a:rPr lang="ru-RU"/>
              <a:t>Образец заголовка</a:t>
            </a:r>
            <a:endParaRPr lang="en-US"/>
          </a:p>
        </p:txBody>
      </p:sp>
      <p:sp>
        <p:nvSpPr>
          <p:cNvPr id="3" name="Объект 2">
            <a:extLst>
              <a:ext uri="{FF2B5EF4-FFF2-40B4-BE49-F238E27FC236}">
                <a16:creationId xmlns:a16="http://schemas.microsoft.com/office/drawing/2014/main" id="{004FE532-5364-8366-ACE2-5B1FA5C5E111}"/>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34550EED-813E-43A8-6B85-E6E2DEA5A2C6}"/>
              </a:ext>
            </a:extLst>
          </p:cNvPr>
          <p:cNvSpPr>
            <a:spLocks noGrp="1"/>
          </p:cNvSpPr>
          <p:nvPr>
            <p:ph type="dt" sz="half" idx="10"/>
          </p:nvPr>
        </p:nvSpPr>
        <p:spPr/>
        <p:txBody>
          <a:bodyPr/>
          <a:lstStyle/>
          <a:p>
            <a:fld id="{B7D0D042-23D7-4371-AD96-98A2107648EB}" type="datetimeFigureOut">
              <a:rPr lang="en-US" smtClean="0"/>
              <a:t>11/20/2023</a:t>
            </a:fld>
            <a:endParaRPr lang="en-US"/>
          </a:p>
        </p:txBody>
      </p:sp>
      <p:sp>
        <p:nvSpPr>
          <p:cNvPr id="5" name="Нижний колонтитул 4">
            <a:extLst>
              <a:ext uri="{FF2B5EF4-FFF2-40B4-BE49-F238E27FC236}">
                <a16:creationId xmlns:a16="http://schemas.microsoft.com/office/drawing/2014/main" id="{95A8B1A8-51AA-0209-FC0F-F7ED8B738524}"/>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45572BA5-3D9B-4FA4-9A9B-A434DB9F92B8}"/>
              </a:ext>
            </a:extLst>
          </p:cNvPr>
          <p:cNvSpPr>
            <a:spLocks noGrp="1"/>
          </p:cNvSpPr>
          <p:nvPr>
            <p:ph type="sldNum" sz="quarter" idx="12"/>
          </p:nvPr>
        </p:nvSpPr>
        <p:spPr/>
        <p:txBody>
          <a:bodyPr/>
          <a:lstStyle/>
          <a:p>
            <a:fld id="{0CB23303-D5A4-4086-8A7E-108899F499D0}" type="slidenum">
              <a:rPr lang="en-US" smtClean="0"/>
              <a:t>‹#›</a:t>
            </a:fld>
            <a:endParaRPr lang="en-US"/>
          </a:p>
        </p:txBody>
      </p:sp>
    </p:spTree>
    <p:extLst>
      <p:ext uri="{BB962C8B-B14F-4D97-AF65-F5344CB8AC3E}">
        <p14:creationId xmlns:p14="http://schemas.microsoft.com/office/powerpoint/2010/main" val="2799828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CCB576-DF26-0007-04EB-B07845CCC4DF}"/>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a:p>
        </p:txBody>
      </p:sp>
      <p:sp>
        <p:nvSpPr>
          <p:cNvPr id="3" name="Текст 2">
            <a:extLst>
              <a:ext uri="{FF2B5EF4-FFF2-40B4-BE49-F238E27FC236}">
                <a16:creationId xmlns:a16="http://schemas.microsoft.com/office/drawing/2014/main" id="{7E9EC798-68B5-3424-0B4B-7AFE9EBE01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75AF41E9-D592-17E6-4440-5029B68723B7}"/>
              </a:ext>
            </a:extLst>
          </p:cNvPr>
          <p:cNvSpPr>
            <a:spLocks noGrp="1"/>
          </p:cNvSpPr>
          <p:nvPr>
            <p:ph type="dt" sz="half" idx="10"/>
          </p:nvPr>
        </p:nvSpPr>
        <p:spPr/>
        <p:txBody>
          <a:bodyPr/>
          <a:lstStyle/>
          <a:p>
            <a:fld id="{B7D0D042-23D7-4371-AD96-98A2107648EB}" type="datetimeFigureOut">
              <a:rPr lang="en-US" smtClean="0"/>
              <a:t>11/20/2023</a:t>
            </a:fld>
            <a:endParaRPr lang="en-US"/>
          </a:p>
        </p:txBody>
      </p:sp>
      <p:sp>
        <p:nvSpPr>
          <p:cNvPr id="5" name="Нижний колонтитул 4">
            <a:extLst>
              <a:ext uri="{FF2B5EF4-FFF2-40B4-BE49-F238E27FC236}">
                <a16:creationId xmlns:a16="http://schemas.microsoft.com/office/drawing/2014/main" id="{7C85AB10-1254-7003-6AA1-EAEBB43EE198}"/>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79A53D47-2893-9916-157C-305AF65494EF}"/>
              </a:ext>
            </a:extLst>
          </p:cNvPr>
          <p:cNvSpPr>
            <a:spLocks noGrp="1"/>
          </p:cNvSpPr>
          <p:nvPr>
            <p:ph type="sldNum" sz="quarter" idx="12"/>
          </p:nvPr>
        </p:nvSpPr>
        <p:spPr/>
        <p:txBody>
          <a:bodyPr/>
          <a:lstStyle/>
          <a:p>
            <a:fld id="{0CB23303-D5A4-4086-8A7E-108899F499D0}" type="slidenum">
              <a:rPr lang="en-US" smtClean="0"/>
              <a:t>‹#›</a:t>
            </a:fld>
            <a:endParaRPr lang="en-US"/>
          </a:p>
        </p:txBody>
      </p:sp>
    </p:spTree>
    <p:extLst>
      <p:ext uri="{BB962C8B-B14F-4D97-AF65-F5344CB8AC3E}">
        <p14:creationId xmlns:p14="http://schemas.microsoft.com/office/powerpoint/2010/main" val="3045343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4FBBFCA-D2C6-2320-5B41-E1A0D9553981}"/>
              </a:ext>
            </a:extLst>
          </p:cNvPr>
          <p:cNvSpPr>
            <a:spLocks noGrp="1"/>
          </p:cNvSpPr>
          <p:nvPr>
            <p:ph type="title"/>
          </p:nvPr>
        </p:nvSpPr>
        <p:spPr/>
        <p:txBody>
          <a:bodyPr/>
          <a:lstStyle/>
          <a:p>
            <a:r>
              <a:rPr lang="ru-RU"/>
              <a:t>Образец заголовка</a:t>
            </a:r>
            <a:endParaRPr lang="en-US"/>
          </a:p>
        </p:txBody>
      </p:sp>
      <p:sp>
        <p:nvSpPr>
          <p:cNvPr id="3" name="Объект 2">
            <a:extLst>
              <a:ext uri="{FF2B5EF4-FFF2-40B4-BE49-F238E27FC236}">
                <a16:creationId xmlns:a16="http://schemas.microsoft.com/office/drawing/2014/main" id="{2666CEFE-C24B-1337-AC22-D42E866AB453}"/>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Объект 3">
            <a:extLst>
              <a:ext uri="{FF2B5EF4-FFF2-40B4-BE49-F238E27FC236}">
                <a16:creationId xmlns:a16="http://schemas.microsoft.com/office/drawing/2014/main" id="{18F34CDA-DFC4-0E25-6352-BD7EB05BAF31}"/>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Дата 4">
            <a:extLst>
              <a:ext uri="{FF2B5EF4-FFF2-40B4-BE49-F238E27FC236}">
                <a16:creationId xmlns:a16="http://schemas.microsoft.com/office/drawing/2014/main" id="{E0720FDA-AF68-E121-18E7-5E7F430070EC}"/>
              </a:ext>
            </a:extLst>
          </p:cNvPr>
          <p:cNvSpPr>
            <a:spLocks noGrp="1"/>
          </p:cNvSpPr>
          <p:nvPr>
            <p:ph type="dt" sz="half" idx="10"/>
          </p:nvPr>
        </p:nvSpPr>
        <p:spPr/>
        <p:txBody>
          <a:bodyPr/>
          <a:lstStyle/>
          <a:p>
            <a:fld id="{B7D0D042-23D7-4371-AD96-98A2107648EB}" type="datetimeFigureOut">
              <a:rPr lang="en-US" smtClean="0"/>
              <a:t>11/20/2023</a:t>
            </a:fld>
            <a:endParaRPr lang="en-US"/>
          </a:p>
        </p:txBody>
      </p:sp>
      <p:sp>
        <p:nvSpPr>
          <p:cNvPr id="6" name="Нижний колонтитул 5">
            <a:extLst>
              <a:ext uri="{FF2B5EF4-FFF2-40B4-BE49-F238E27FC236}">
                <a16:creationId xmlns:a16="http://schemas.microsoft.com/office/drawing/2014/main" id="{CA63E7F6-88B0-52C0-EFA9-5156CCEBE921}"/>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1DDAC651-AEAC-206D-9323-A15502DE13DC}"/>
              </a:ext>
            </a:extLst>
          </p:cNvPr>
          <p:cNvSpPr>
            <a:spLocks noGrp="1"/>
          </p:cNvSpPr>
          <p:nvPr>
            <p:ph type="sldNum" sz="quarter" idx="12"/>
          </p:nvPr>
        </p:nvSpPr>
        <p:spPr/>
        <p:txBody>
          <a:bodyPr/>
          <a:lstStyle/>
          <a:p>
            <a:fld id="{0CB23303-D5A4-4086-8A7E-108899F499D0}" type="slidenum">
              <a:rPr lang="en-US" smtClean="0"/>
              <a:t>‹#›</a:t>
            </a:fld>
            <a:endParaRPr lang="en-US"/>
          </a:p>
        </p:txBody>
      </p:sp>
    </p:spTree>
    <p:extLst>
      <p:ext uri="{BB962C8B-B14F-4D97-AF65-F5344CB8AC3E}">
        <p14:creationId xmlns:p14="http://schemas.microsoft.com/office/powerpoint/2010/main" val="4225207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11C9D0-7524-94F0-E5AF-4007381D1D45}"/>
              </a:ext>
            </a:extLst>
          </p:cNvPr>
          <p:cNvSpPr>
            <a:spLocks noGrp="1"/>
          </p:cNvSpPr>
          <p:nvPr>
            <p:ph type="title"/>
          </p:nvPr>
        </p:nvSpPr>
        <p:spPr>
          <a:xfrm>
            <a:off x="839788" y="365125"/>
            <a:ext cx="10515600" cy="1325563"/>
          </a:xfrm>
        </p:spPr>
        <p:txBody>
          <a:bodyPr/>
          <a:lstStyle/>
          <a:p>
            <a:r>
              <a:rPr lang="ru-RU"/>
              <a:t>Образец заголовка</a:t>
            </a:r>
            <a:endParaRPr lang="en-US"/>
          </a:p>
        </p:txBody>
      </p:sp>
      <p:sp>
        <p:nvSpPr>
          <p:cNvPr id="3" name="Текст 2">
            <a:extLst>
              <a:ext uri="{FF2B5EF4-FFF2-40B4-BE49-F238E27FC236}">
                <a16:creationId xmlns:a16="http://schemas.microsoft.com/office/drawing/2014/main" id="{4091FFBB-44B5-6BEA-A25F-AFC5B57F7F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9BC8C5A7-EED2-C278-BC8B-1795E1332A5E}"/>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Текст 4">
            <a:extLst>
              <a:ext uri="{FF2B5EF4-FFF2-40B4-BE49-F238E27FC236}">
                <a16:creationId xmlns:a16="http://schemas.microsoft.com/office/drawing/2014/main" id="{8E645168-8FDF-C943-C4D5-90A1FF3587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613F24E0-662D-A82A-2491-E85C2BE74D8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Дата 6">
            <a:extLst>
              <a:ext uri="{FF2B5EF4-FFF2-40B4-BE49-F238E27FC236}">
                <a16:creationId xmlns:a16="http://schemas.microsoft.com/office/drawing/2014/main" id="{0A8272B7-A0BC-4C45-E79E-34984A807360}"/>
              </a:ext>
            </a:extLst>
          </p:cNvPr>
          <p:cNvSpPr>
            <a:spLocks noGrp="1"/>
          </p:cNvSpPr>
          <p:nvPr>
            <p:ph type="dt" sz="half" idx="10"/>
          </p:nvPr>
        </p:nvSpPr>
        <p:spPr/>
        <p:txBody>
          <a:bodyPr/>
          <a:lstStyle/>
          <a:p>
            <a:fld id="{B7D0D042-23D7-4371-AD96-98A2107648EB}" type="datetimeFigureOut">
              <a:rPr lang="en-US" smtClean="0"/>
              <a:t>11/20/2023</a:t>
            </a:fld>
            <a:endParaRPr lang="en-US"/>
          </a:p>
        </p:txBody>
      </p:sp>
      <p:sp>
        <p:nvSpPr>
          <p:cNvPr id="8" name="Нижний колонтитул 7">
            <a:extLst>
              <a:ext uri="{FF2B5EF4-FFF2-40B4-BE49-F238E27FC236}">
                <a16:creationId xmlns:a16="http://schemas.microsoft.com/office/drawing/2014/main" id="{FACDED78-A40B-8A89-74DE-A73945A2E95F}"/>
              </a:ext>
            </a:extLst>
          </p:cNvPr>
          <p:cNvSpPr>
            <a:spLocks noGrp="1"/>
          </p:cNvSpPr>
          <p:nvPr>
            <p:ph type="ftr" sz="quarter" idx="11"/>
          </p:nvPr>
        </p:nvSpPr>
        <p:spPr/>
        <p:txBody>
          <a:bodyPr/>
          <a:lstStyle/>
          <a:p>
            <a:endParaRPr lang="en-US"/>
          </a:p>
        </p:txBody>
      </p:sp>
      <p:sp>
        <p:nvSpPr>
          <p:cNvPr id="9" name="Номер слайда 8">
            <a:extLst>
              <a:ext uri="{FF2B5EF4-FFF2-40B4-BE49-F238E27FC236}">
                <a16:creationId xmlns:a16="http://schemas.microsoft.com/office/drawing/2014/main" id="{F4434F95-C8D0-D48B-9C72-EF34783209D9}"/>
              </a:ext>
            </a:extLst>
          </p:cNvPr>
          <p:cNvSpPr>
            <a:spLocks noGrp="1"/>
          </p:cNvSpPr>
          <p:nvPr>
            <p:ph type="sldNum" sz="quarter" idx="12"/>
          </p:nvPr>
        </p:nvSpPr>
        <p:spPr/>
        <p:txBody>
          <a:bodyPr/>
          <a:lstStyle/>
          <a:p>
            <a:fld id="{0CB23303-D5A4-4086-8A7E-108899F499D0}" type="slidenum">
              <a:rPr lang="en-US" smtClean="0"/>
              <a:t>‹#›</a:t>
            </a:fld>
            <a:endParaRPr lang="en-US"/>
          </a:p>
        </p:txBody>
      </p:sp>
    </p:spTree>
    <p:extLst>
      <p:ext uri="{BB962C8B-B14F-4D97-AF65-F5344CB8AC3E}">
        <p14:creationId xmlns:p14="http://schemas.microsoft.com/office/powerpoint/2010/main" val="3214820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DC1445-FC48-0B2D-5FAF-9967C60A355B}"/>
              </a:ext>
            </a:extLst>
          </p:cNvPr>
          <p:cNvSpPr>
            <a:spLocks noGrp="1"/>
          </p:cNvSpPr>
          <p:nvPr>
            <p:ph type="title"/>
          </p:nvPr>
        </p:nvSpPr>
        <p:spPr/>
        <p:txBody>
          <a:bodyPr/>
          <a:lstStyle/>
          <a:p>
            <a:r>
              <a:rPr lang="ru-RU"/>
              <a:t>Образец заголовка</a:t>
            </a:r>
            <a:endParaRPr lang="en-US"/>
          </a:p>
        </p:txBody>
      </p:sp>
      <p:sp>
        <p:nvSpPr>
          <p:cNvPr id="3" name="Дата 2">
            <a:extLst>
              <a:ext uri="{FF2B5EF4-FFF2-40B4-BE49-F238E27FC236}">
                <a16:creationId xmlns:a16="http://schemas.microsoft.com/office/drawing/2014/main" id="{D0B9496B-7754-B417-50B0-CE6993BF61E5}"/>
              </a:ext>
            </a:extLst>
          </p:cNvPr>
          <p:cNvSpPr>
            <a:spLocks noGrp="1"/>
          </p:cNvSpPr>
          <p:nvPr>
            <p:ph type="dt" sz="half" idx="10"/>
          </p:nvPr>
        </p:nvSpPr>
        <p:spPr/>
        <p:txBody>
          <a:bodyPr/>
          <a:lstStyle/>
          <a:p>
            <a:fld id="{B7D0D042-23D7-4371-AD96-98A2107648EB}" type="datetimeFigureOut">
              <a:rPr lang="en-US" smtClean="0"/>
              <a:t>11/20/2023</a:t>
            </a:fld>
            <a:endParaRPr lang="en-US"/>
          </a:p>
        </p:txBody>
      </p:sp>
      <p:sp>
        <p:nvSpPr>
          <p:cNvPr id="4" name="Нижний колонтитул 3">
            <a:extLst>
              <a:ext uri="{FF2B5EF4-FFF2-40B4-BE49-F238E27FC236}">
                <a16:creationId xmlns:a16="http://schemas.microsoft.com/office/drawing/2014/main" id="{649D4DF6-9733-16E3-731A-EAE196431152}"/>
              </a:ext>
            </a:extLst>
          </p:cNvPr>
          <p:cNvSpPr>
            <a:spLocks noGrp="1"/>
          </p:cNvSpPr>
          <p:nvPr>
            <p:ph type="ftr" sz="quarter" idx="11"/>
          </p:nvPr>
        </p:nvSpPr>
        <p:spPr/>
        <p:txBody>
          <a:bodyPr/>
          <a:lstStyle/>
          <a:p>
            <a:endParaRPr lang="en-US"/>
          </a:p>
        </p:txBody>
      </p:sp>
      <p:sp>
        <p:nvSpPr>
          <p:cNvPr id="5" name="Номер слайда 4">
            <a:extLst>
              <a:ext uri="{FF2B5EF4-FFF2-40B4-BE49-F238E27FC236}">
                <a16:creationId xmlns:a16="http://schemas.microsoft.com/office/drawing/2014/main" id="{A293BC9D-20F7-E3FA-89B8-36FDE79E7090}"/>
              </a:ext>
            </a:extLst>
          </p:cNvPr>
          <p:cNvSpPr>
            <a:spLocks noGrp="1"/>
          </p:cNvSpPr>
          <p:nvPr>
            <p:ph type="sldNum" sz="quarter" idx="12"/>
          </p:nvPr>
        </p:nvSpPr>
        <p:spPr/>
        <p:txBody>
          <a:bodyPr/>
          <a:lstStyle/>
          <a:p>
            <a:fld id="{0CB23303-D5A4-4086-8A7E-108899F499D0}" type="slidenum">
              <a:rPr lang="en-US" smtClean="0"/>
              <a:t>‹#›</a:t>
            </a:fld>
            <a:endParaRPr lang="en-US"/>
          </a:p>
        </p:txBody>
      </p:sp>
    </p:spTree>
    <p:extLst>
      <p:ext uri="{BB962C8B-B14F-4D97-AF65-F5344CB8AC3E}">
        <p14:creationId xmlns:p14="http://schemas.microsoft.com/office/powerpoint/2010/main" val="3366307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DD618716-8C87-EF6D-1455-3F48C9E0AB27}"/>
              </a:ext>
            </a:extLst>
          </p:cNvPr>
          <p:cNvSpPr>
            <a:spLocks noGrp="1"/>
          </p:cNvSpPr>
          <p:nvPr>
            <p:ph type="dt" sz="half" idx="10"/>
          </p:nvPr>
        </p:nvSpPr>
        <p:spPr/>
        <p:txBody>
          <a:bodyPr/>
          <a:lstStyle/>
          <a:p>
            <a:fld id="{B7D0D042-23D7-4371-AD96-98A2107648EB}" type="datetimeFigureOut">
              <a:rPr lang="en-US" smtClean="0"/>
              <a:t>11/20/2023</a:t>
            </a:fld>
            <a:endParaRPr lang="en-US"/>
          </a:p>
        </p:txBody>
      </p:sp>
      <p:sp>
        <p:nvSpPr>
          <p:cNvPr id="3" name="Нижний колонтитул 2">
            <a:extLst>
              <a:ext uri="{FF2B5EF4-FFF2-40B4-BE49-F238E27FC236}">
                <a16:creationId xmlns:a16="http://schemas.microsoft.com/office/drawing/2014/main" id="{78028E40-A47E-20C9-5A9F-70DB6677605D}"/>
              </a:ext>
            </a:extLst>
          </p:cNvPr>
          <p:cNvSpPr>
            <a:spLocks noGrp="1"/>
          </p:cNvSpPr>
          <p:nvPr>
            <p:ph type="ftr" sz="quarter" idx="11"/>
          </p:nvPr>
        </p:nvSpPr>
        <p:spPr/>
        <p:txBody>
          <a:bodyPr/>
          <a:lstStyle/>
          <a:p>
            <a:endParaRPr lang="en-US"/>
          </a:p>
        </p:txBody>
      </p:sp>
      <p:sp>
        <p:nvSpPr>
          <p:cNvPr id="4" name="Номер слайда 3">
            <a:extLst>
              <a:ext uri="{FF2B5EF4-FFF2-40B4-BE49-F238E27FC236}">
                <a16:creationId xmlns:a16="http://schemas.microsoft.com/office/drawing/2014/main" id="{A1DB3B0F-D737-C37F-2EDA-53D9FD03B579}"/>
              </a:ext>
            </a:extLst>
          </p:cNvPr>
          <p:cNvSpPr>
            <a:spLocks noGrp="1"/>
          </p:cNvSpPr>
          <p:nvPr>
            <p:ph type="sldNum" sz="quarter" idx="12"/>
          </p:nvPr>
        </p:nvSpPr>
        <p:spPr/>
        <p:txBody>
          <a:bodyPr/>
          <a:lstStyle/>
          <a:p>
            <a:fld id="{0CB23303-D5A4-4086-8A7E-108899F499D0}" type="slidenum">
              <a:rPr lang="en-US" smtClean="0"/>
              <a:t>‹#›</a:t>
            </a:fld>
            <a:endParaRPr lang="en-US"/>
          </a:p>
        </p:txBody>
      </p:sp>
    </p:spTree>
    <p:extLst>
      <p:ext uri="{BB962C8B-B14F-4D97-AF65-F5344CB8AC3E}">
        <p14:creationId xmlns:p14="http://schemas.microsoft.com/office/powerpoint/2010/main" val="3099267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81A49C-E17A-C4C1-721F-E1F9DEDBE60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Объект 2">
            <a:extLst>
              <a:ext uri="{FF2B5EF4-FFF2-40B4-BE49-F238E27FC236}">
                <a16:creationId xmlns:a16="http://schemas.microsoft.com/office/drawing/2014/main" id="{61A0FECD-807E-F20D-2D8A-A33519444A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Текст 3">
            <a:extLst>
              <a:ext uri="{FF2B5EF4-FFF2-40B4-BE49-F238E27FC236}">
                <a16:creationId xmlns:a16="http://schemas.microsoft.com/office/drawing/2014/main" id="{4C8F00F6-439F-8647-E4E7-9D80D8669E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32804F68-CE59-BB2A-52F4-87B5D44F1212}"/>
              </a:ext>
            </a:extLst>
          </p:cNvPr>
          <p:cNvSpPr>
            <a:spLocks noGrp="1"/>
          </p:cNvSpPr>
          <p:nvPr>
            <p:ph type="dt" sz="half" idx="10"/>
          </p:nvPr>
        </p:nvSpPr>
        <p:spPr/>
        <p:txBody>
          <a:bodyPr/>
          <a:lstStyle/>
          <a:p>
            <a:fld id="{B7D0D042-23D7-4371-AD96-98A2107648EB}" type="datetimeFigureOut">
              <a:rPr lang="en-US" smtClean="0"/>
              <a:t>11/20/2023</a:t>
            </a:fld>
            <a:endParaRPr lang="en-US"/>
          </a:p>
        </p:txBody>
      </p:sp>
      <p:sp>
        <p:nvSpPr>
          <p:cNvPr id="6" name="Нижний колонтитул 5">
            <a:extLst>
              <a:ext uri="{FF2B5EF4-FFF2-40B4-BE49-F238E27FC236}">
                <a16:creationId xmlns:a16="http://schemas.microsoft.com/office/drawing/2014/main" id="{4D99AE81-CD9E-10F7-1B03-28D20BD77AA7}"/>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E89E9AF9-12D6-7874-F7E7-8F39A7171AAF}"/>
              </a:ext>
            </a:extLst>
          </p:cNvPr>
          <p:cNvSpPr>
            <a:spLocks noGrp="1"/>
          </p:cNvSpPr>
          <p:nvPr>
            <p:ph type="sldNum" sz="quarter" idx="12"/>
          </p:nvPr>
        </p:nvSpPr>
        <p:spPr/>
        <p:txBody>
          <a:bodyPr/>
          <a:lstStyle/>
          <a:p>
            <a:fld id="{0CB23303-D5A4-4086-8A7E-108899F499D0}" type="slidenum">
              <a:rPr lang="en-US" smtClean="0"/>
              <a:t>‹#›</a:t>
            </a:fld>
            <a:endParaRPr lang="en-US"/>
          </a:p>
        </p:txBody>
      </p:sp>
    </p:spTree>
    <p:extLst>
      <p:ext uri="{BB962C8B-B14F-4D97-AF65-F5344CB8AC3E}">
        <p14:creationId xmlns:p14="http://schemas.microsoft.com/office/powerpoint/2010/main" val="968798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83317D9-DDD5-D93D-A633-8B48B8DBBDF9}"/>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Рисунок 2">
            <a:extLst>
              <a:ext uri="{FF2B5EF4-FFF2-40B4-BE49-F238E27FC236}">
                <a16:creationId xmlns:a16="http://schemas.microsoft.com/office/drawing/2014/main" id="{496A05B8-C799-72BA-061D-75126F40F8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a:extLst>
              <a:ext uri="{FF2B5EF4-FFF2-40B4-BE49-F238E27FC236}">
                <a16:creationId xmlns:a16="http://schemas.microsoft.com/office/drawing/2014/main" id="{01E0D092-75AA-773A-1CF2-B415200681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F6B29CEF-A898-8A96-F418-7FB4608B4EDA}"/>
              </a:ext>
            </a:extLst>
          </p:cNvPr>
          <p:cNvSpPr>
            <a:spLocks noGrp="1"/>
          </p:cNvSpPr>
          <p:nvPr>
            <p:ph type="dt" sz="half" idx="10"/>
          </p:nvPr>
        </p:nvSpPr>
        <p:spPr/>
        <p:txBody>
          <a:bodyPr/>
          <a:lstStyle/>
          <a:p>
            <a:fld id="{B7D0D042-23D7-4371-AD96-98A2107648EB}" type="datetimeFigureOut">
              <a:rPr lang="en-US" smtClean="0"/>
              <a:t>11/20/2023</a:t>
            </a:fld>
            <a:endParaRPr lang="en-US"/>
          </a:p>
        </p:txBody>
      </p:sp>
      <p:sp>
        <p:nvSpPr>
          <p:cNvPr id="6" name="Нижний колонтитул 5">
            <a:extLst>
              <a:ext uri="{FF2B5EF4-FFF2-40B4-BE49-F238E27FC236}">
                <a16:creationId xmlns:a16="http://schemas.microsoft.com/office/drawing/2014/main" id="{5AC4FE17-BA22-CD4A-8256-D4795EB8021A}"/>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A55F5FF6-CACE-9615-8C80-53BF8C1E3139}"/>
              </a:ext>
            </a:extLst>
          </p:cNvPr>
          <p:cNvSpPr>
            <a:spLocks noGrp="1"/>
          </p:cNvSpPr>
          <p:nvPr>
            <p:ph type="sldNum" sz="quarter" idx="12"/>
          </p:nvPr>
        </p:nvSpPr>
        <p:spPr/>
        <p:txBody>
          <a:bodyPr/>
          <a:lstStyle/>
          <a:p>
            <a:fld id="{0CB23303-D5A4-4086-8A7E-108899F499D0}" type="slidenum">
              <a:rPr lang="en-US" smtClean="0"/>
              <a:t>‹#›</a:t>
            </a:fld>
            <a:endParaRPr lang="en-US"/>
          </a:p>
        </p:txBody>
      </p:sp>
    </p:spTree>
    <p:extLst>
      <p:ext uri="{BB962C8B-B14F-4D97-AF65-F5344CB8AC3E}">
        <p14:creationId xmlns:p14="http://schemas.microsoft.com/office/powerpoint/2010/main" val="59739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6A04B7-5B6A-A344-2F68-5E8226581F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Текст 2">
            <a:extLst>
              <a:ext uri="{FF2B5EF4-FFF2-40B4-BE49-F238E27FC236}">
                <a16:creationId xmlns:a16="http://schemas.microsoft.com/office/drawing/2014/main" id="{4C590D12-19D6-2AB0-9D1F-668489359D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57295C25-A031-030D-2BAE-7716AFF2B7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D0D042-23D7-4371-AD96-98A2107648EB}" type="datetimeFigureOut">
              <a:rPr lang="en-US" smtClean="0"/>
              <a:t>11/20/2023</a:t>
            </a:fld>
            <a:endParaRPr lang="en-US"/>
          </a:p>
        </p:txBody>
      </p:sp>
      <p:sp>
        <p:nvSpPr>
          <p:cNvPr id="5" name="Нижний колонтитул 4">
            <a:extLst>
              <a:ext uri="{FF2B5EF4-FFF2-40B4-BE49-F238E27FC236}">
                <a16:creationId xmlns:a16="http://schemas.microsoft.com/office/drawing/2014/main" id="{B2571E77-2151-FC9E-F4EE-04C3ADACB1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a:extLst>
              <a:ext uri="{FF2B5EF4-FFF2-40B4-BE49-F238E27FC236}">
                <a16:creationId xmlns:a16="http://schemas.microsoft.com/office/drawing/2014/main" id="{1F37ACCC-B43B-B769-6DEF-3DE02F76EC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B23303-D5A4-4086-8A7E-108899F499D0}" type="slidenum">
              <a:rPr lang="en-US" smtClean="0"/>
              <a:t>‹#›</a:t>
            </a:fld>
            <a:endParaRPr lang="en-US"/>
          </a:p>
        </p:txBody>
      </p:sp>
    </p:spTree>
    <p:extLst>
      <p:ext uri="{BB962C8B-B14F-4D97-AF65-F5344CB8AC3E}">
        <p14:creationId xmlns:p14="http://schemas.microsoft.com/office/powerpoint/2010/main" val="2953763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6E4B50-0AED-7B3F-4357-D594D2489A37}"/>
              </a:ext>
            </a:extLst>
          </p:cNvPr>
          <p:cNvSpPr>
            <a:spLocks noGrp="1"/>
          </p:cNvSpPr>
          <p:nvPr>
            <p:ph type="title"/>
          </p:nvPr>
        </p:nvSpPr>
        <p:spPr/>
        <p:txBody>
          <a:bodyPr/>
          <a:lstStyle/>
          <a:p>
            <a:endParaRPr lang="en-US"/>
          </a:p>
        </p:txBody>
      </p:sp>
      <p:sp>
        <p:nvSpPr>
          <p:cNvPr id="3" name="Объект 2">
            <a:extLst>
              <a:ext uri="{FF2B5EF4-FFF2-40B4-BE49-F238E27FC236}">
                <a16:creationId xmlns:a16="http://schemas.microsoft.com/office/drawing/2014/main" id="{D4DAFEE2-D9E6-157A-26AF-9408D94D5B0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34296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544BC38-ACEA-E7C4-DE9E-5190BAF85524}"/>
              </a:ext>
            </a:extLst>
          </p:cNvPr>
          <p:cNvSpPr>
            <a:spLocks noGrp="1"/>
          </p:cNvSpPr>
          <p:nvPr>
            <p:ph type="title"/>
          </p:nvPr>
        </p:nvSpPr>
        <p:spPr>
          <a:xfrm>
            <a:off x="533400" y="0"/>
            <a:ext cx="10588414" cy="865981"/>
          </a:xfrm>
        </p:spPr>
        <p:txBody>
          <a:bodyPr/>
          <a:lstStyle/>
          <a:p>
            <a:r>
              <a:rPr lang="ru-RU" sz="4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Особенности </a:t>
            </a:r>
            <a:r>
              <a:rPr lang="ru-RU" sz="4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сверточных</a:t>
            </a:r>
            <a:r>
              <a:rPr lang="ru-RU" sz="4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нейронных сетей</a:t>
            </a:r>
            <a:endParaRPr lang="en-US" dirty="0"/>
          </a:p>
        </p:txBody>
      </p:sp>
      <p:sp>
        <p:nvSpPr>
          <p:cNvPr id="6" name="TextBox 5">
            <a:extLst>
              <a:ext uri="{FF2B5EF4-FFF2-40B4-BE49-F238E27FC236}">
                <a16:creationId xmlns:a16="http://schemas.microsoft.com/office/drawing/2014/main" id="{1DD48E9E-595A-744A-A2E8-BDDEB3679BD6}"/>
              </a:ext>
            </a:extLst>
          </p:cNvPr>
          <p:cNvSpPr txBox="1"/>
          <p:nvPr/>
        </p:nvSpPr>
        <p:spPr>
          <a:xfrm>
            <a:off x="0" y="704426"/>
            <a:ext cx="12192000" cy="7229461"/>
          </a:xfrm>
          <a:prstGeom prst="rect">
            <a:avLst/>
          </a:prstGeom>
          <a:noFill/>
        </p:spPr>
        <p:txBody>
          <a:bodyPr wrap="square" rtlCol="0">
            <a:spAutoFit/>
          </a:bodyPr>
          <a:lstStyle/>
          <a:p>
            <a:pPr algn="just">
              <a:lnSpc>
                <a:spcPct val="150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Регуляризация: </a:t>
            </a:r>
            <a:r>
              <a:rPr lang="ru-RU"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сверточные</a:t>
            </a: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нейронные сети обычно используют различные методы регуляризации, такие как отсев (</a:t>
            </a:r>
            <a:r>
              <a:rPr lang="ru-RU"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dropout</a:t>
            </a: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что позволяет избежать переобучения, т.е. снижения обобщающей способности модели.</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Архитектура: </a:t>
            </a:r>
            <a:r>
              <a:rPr lang="ru-RU"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сверточные</a:t>
            </a: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нейронные сети обычно имеют свою архитектуру, которая представляет собой последовательность </a:t>
            </a:r>
            <a:r>
              <a:rPr lang="ru-RU"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сверточных</a:t>
            </a: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пулинг</a:t>
            </a: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и </a:t>
            </a:r>
            <a:r>
              <a:rPr lang="ru-RU"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полносвязных</a:t>
            </a: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слоев, соединенных в определенном порядке. Например, сети типа VGG и </a:t>
            </a:r>
            <a:r>
              <a:rPr lang="ru-RU"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ResNet</a:t>
            </a: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имеют глубокую архитектуру с несколькими </a:t>
            </a:r>
            <a:r>
              <a:rPr lang="ru-RU"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сверточными</a:t>
            </a: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слоями, в то время как сети типа </a:t>
            </a:r>
            <a:r>
              <a:rPr lang="ru-RU"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AlexNet</a:t>
            </a: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имеют более простую архитектуру.</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Предобучение</a:t>
            </a: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для решения задач обработки изображений </a:t>
            </a:r>
            <a:r>
              <a:rPr lang="ru-RU"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сверточные</a:t>
            </a: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нейронные сети часто обучают на больших наборах данных, таких как </a:t>
            </a:r>
            <a:r>
              <a:rPr lang="ru-RU"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ImageNet</a:t>
            </a: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Также возможно использование предварительно обученных моделей, которые были обучены на других наборах данных и затем </a:t>
            </a:r>
            <a:r>
              <a:rPr lang="ru-RU"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дообучены</a:t>
            </a: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на новых данных.</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Применение: </a:t>
            </a:r>
            <a:r>
              <a:rPr lang="ru-RU"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сверточные</a:t>
            </a: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нейронные сети применяются во многих областях компьютерного зрения, таких как распознавание объектов, классификация изображений, сегментация изображений, распознавание лиц, анализ медицинских изображений и т.д. Они также используются в комбинации с другими типами нейронных сетей, такими как рекуррентные нейронные сети, для решения более сложных задач, таких как распознавание речи или обработка естественного языка.</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59196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B35D61-4931-4B8A-C702-525CAC7E4CC3}"/>
              </a:ext>
            </a:extLst>
          </p:cNvPr>
          <p:cNvSpPr>
            <a:spLocks noGrp="1"/>
          </p:cNvSpPr>
          <p:nvPr>
            <p:ph type="title"/>
          </p:nvPr>
        </p:nvSpPr>
        <p:spPr>
          <a:xfrm>
            <a:off x="2264834" y="2766218"/>
            <a:ext cx="7662332" cy="1325563"/>
          </a:xfrm>
        </p:spPr>
        <p:txBody>
          <a:bodyPr>
            <a:normAutofit/>
          </a:bodyPr>
          <a:lstStyle/>
          <a:p>
            <a:r>
              <a:rPr lang="ru-RU" dirty="0">
                <a:solidFill>
                  <a:srgbClr val="000000"/>
                </a:solidFill>
                <a:effectLst/>
                <a:latin typeface="Times New Roman" panose="02020603050405020304" pitchFamily="18" charset="0"/>
                <a:ea typeface="Calibri" panose="020F0502020204030204" pitchFamily="34" charset="0"/>
              </a:rPr>
              <a:t>Практические эксперименты с машинным обучением</a:t>
            </a:r>
            <a:endParaRPr lang="en-US" dirty="0"/>
          </a:p>
        </p:txBody>
      </p:sp>
    </p:spTree>
    <p:extLst>
      <p:ext uri="{BB962C8B-B14F-4D97-AF65-F5344CB8AC3E}">
        <p14:creationId xmlns:p14="http://schemas.microsoft.com/office/powerpoint/2010/main" val="2024067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74BC29-D306-0730-6BA6-E03F7ED41176}"/>
              </a:ext>
            </a:extLst>
          </p:cNvPr>
          <p:cNvSpPr>
            <a:spLocks noGrp="1"/>
          </p:cNvSpPr>
          <p:nvPr>
            <p:ph type="title"/>
          </p:nvPr>
        </p:nvSpPr>
        <p:spPr>
          <a:xfrm>
            <a:off x="838200" y="6773"/>
            <a:ext cx="10515600" cy="846667"/>
          </a:xfrm>
        </p:spPr>
        <p:txBody>
          <a:bodyPr>
            <a:normAutofit/>
          </a:bodyPr>
          <a:lstStyle/>
          <a:p>
            <a:pPr algn="ctr">
              <a:lnSpc>
                <a:spcPct val="150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Эксперимент 1 - «</a:t>
            </a:r>
            <a:r>
              <a:rPr lang="ru-RU" sz="3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Сверточные</a:t>
            </a:r>
            <a:r>
              <a:rPr lang="ru-RU"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нейронные сети»</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6FB3208B-70BA-9EC8-AB98-848855944CCB}"/>
              </a:ext>
            </a:extLst>
          </p:cNvPr>
          <p:cNvPicPr>
            <a:picLocks noChangeAspect="1"/>
          </p:cNvPicPr>
          <p:nvPr/>
        </p:nvPicPr>
        <p:blipFill>
          <a:blip r:embed="rId2"/>
          <a:stretch>
            <a:fillRect/>
          </a:stretch>
        </p:blipFill>
        <p:spPr>
          <a:xfrm>
            <a:off x="519853" y="1408854"/>
            <a:ext cx="4754464" cy="4766813"/>
          </a:xfrm>
          <a:prstGeom prst="rect">
            <a:avLst/>
          </a:prstGeom>
        </p:spPr>
      </p:pic>
      <p:pic>
        <p:nvPicPr>
          <p:cNvPr id="10" name="Рисунок 9">
            <a:extLst>
              <a:ext uri="{FF2B5EF4-FFF2-40B4-BE49-F238E27FC236}">
                <a16:creationId xmlns:a16="http://schemas.microsoft.com/office/drawing/2014/main" id="{AEB8A96F-F1C8-2BFA-1E9F-E03AC3AEA228}"/>
              </a:ext>
            </a:extLst>
          </p:cNvPr>
          <p:cNvPicPr>
            <a:picLocks noChangeAspect="1"/>
          </p:cNvPicPr>
          <p:nvPr/>
        </p:nvPicPr>
        <p:blipFill>
          <a:blip r:embed="rId3"/>
          <a:stretch>
            <a:fillRect/>
          </a:stretch>
        </p:blipFill>
        <p:spPr>
          <a:xfrm>
            <a:off x="6339840" y="1192953"/>
            <a:ext cx="2885440" cy="2466975"/>
          </a:xfrm>
          <a:prstGeom prst="rect">
            <a:avLst/>
          </a:prstGeom>
        </p:spPr>
      </p:pic>
      <p:pic>
        <p:nvPicPr>
          <p:cNvPr id="11" name="Рисунок 10">
            <a:extLst>
              <a:ext uri="{FF2B5EF4-FFF2-40B4-BE49-F238E27FC236}">
                <a16:creationId xmlns:a16="http://schemas.microsoft.com/office/drawing/2014/main" id="{47BC312A-8E15-A056-9C34-73795A85B1EC}"/>
              </a:ext>
            </a:extLst>
          </p:cNvPr>
          <p:cNvPicPr>
            <a:picLocks noChangeAspect="1"/>
          </p:cNvPicPr>
          <p:nvPr/>
        </p:nvPicPr>
        <p:blipFill>
          <a:blip r:embed="rId4"/>
          <a:stretch>
            <a:fillRect/>
          </a:stretch>
        </p:blipFill>
        <p:spPr>
          <a:xfrm>
            <a:off x="9437159" y="1192953"/>
            <a:ext cx="2556510" cy="2462530"/>
          </a:xfrm>
          <a:prstGeom prst="rect">
            <a:avLst/>
          </a:prstGeom>
        </p:spPr>
      </p:pic>
      <p:sp>
        <p:nvSpPr>
          <p:cNvPr id="12" name="TextBox 11">
            <a:extLst>
              <a:ext uri="{FF2B5EF4-FFF2-40B4-BE49-F238E27FC236}">
                <a16:creationId xmlns:a16="http://schemas.microsoft.com/office/drawing/2014/main" id="{80C5367F-A1F2-70CF-DF6F-460FD3B4EEDF}"/>
              </a:ext>
            </a:extLst>
          </p:cNvPr>
          <p:cNvSpPr txBox="1"/>
          <p:nvPr/>
        </p:nvSpPr>
        <p:spPr>
          <a:xfrm>
            <a:off x="6600826" y="4192693"/>
            <a:ext cx="5046133" cy="2308324"/>
          </a:xfrm>
          <a:prstGeom prst="rect">
            <a:avLst/>
          </a:prstGeom>
          <a:noFill/>
        </p:spPr>
        <p:txBody>
          <a:bodyPr wrap="square" rtlCol="0">
            <a:spAutoFit/>
          </a:bodyPr>
          <a:lstStyle/>
          <a:p>
            <a:r>
              <a:rPr lang="ru-RU" sz="1800" dirty="0">
                <a:solidFill>
                  <a:srgbClr val="000000"/>
                </a:solidFill>
                <a:effectLst/>
                <a:latin typeface="Times New Roman" panose="02020603050405020304" pitchFamily="18" charset="0"/>
                <a:ea typeface="Times New Roman" panose="02020603050405020304" pitchFamily="18" charset="0"/>
              </a:rPr>
              <a:t>В целом </a:t>
            </a:r>
            <a:r>
              <a:rPr lang="ru-RU" sz="1800" dirty="0" err="1">
                <a:solidFill>
                  <a:srgbClr val="000000"/>
                </a:solidFill>
                <a:effectLst/>
                <a:latin typeface="Times New Roman" panose="02020603050405020304" pitchFamily="18" charset="0"/>
                <a:ea typeface="Times New Roman" panose="02020603050405020304" pitchFamily="18" charset="0"/>
              </a:rPr>
              <a:t>сверточные</a:t>
            </a:r>
            <a:r>
              <a:rPr lang="ru-RU" sz="1800" dirty="0">
                <a:solidFill>
                  <a:srgbClr val="000000"/>
                </a:solidFill>
                <a:effectLst/>
                <a:latin typeface="Times New Roman" panose="02020603050405020304" pitchFamily="18" charset="0"/>
                <a:ea typeface="Times New Roman" panose="02020603050405020304" pitchFamily="18" charset="0"/>
              </a:rPr>
              <a:t> модели обучения имеют успех после двух эпох обучения и представленный алгоритм наилучшим образом. Задачи, которые можно решить с помощью </a:t>
            </a:r>
            <a:r>
              <a:rPr lang="ru-RU" sz="1800" dirty="0" err="1">
                <a:solidFill>
                  <a:srgbClr val="000000"/>
                </a:solidFill>
                <a:effectLst/>
                <a:latin typeface="Times New Roman" panose="02020603050405020304" pitchFamily="18" charset="0"/>
                <a:ea typeface="Times New Roman" panose="02020603050405020304" pitchFamily="18" charset="0"/>
              </a:rPr>
              <a:t>сверточных</a:t>
            </a:r>
            <a:r>
              <a:rPr lang="ru-RU" sz="1800" dirty="0">
                <a:solidFill>
                  <a:srgbClr val="000000"/>
                </a:solidFill>
                <a:effectLst/>
                <a:latin typeface="Times New Roman" panose="02020603050405020304" pitchFamily="18" charset="0"/>
                <a:ea typeface="Times New Roman" panose="02020603050405020304" pitchFamily="18" charset="0"/>
              </a:rPr>
              <a:t> нейронных сетей – это классификация и обнаружение объектов, синтез изображений и т.п.  </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196590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6A9911-4CFB-60E3-1EED-CE5010A10CA8}"/>
              </a:ext>
            </a:extLst>
          </p:cNvPr>
          <p:cNvSpPr>
            <a:spLocks noGrp="1"/>
          </p:cNvSpPr>
          <p:nvPr>
            <p:ph type="title"/>
          </p:nvPr>
        </p:nvSpPr>
        <p:spPr/>
        <p:txBody>
          <a:bodyPr>
            <a:normAutofit/>
          </a:bodyPr>
          <a:lstStyle/>
          <a:p>
            <a:r>
              <a:rPr lang="ru-RU" sz="3200" dirty="0">
                <a:solidFill>
                  <a:srgbClr val="000000"/>
                </a:solidFill>
                <a:effectLst/>
                <a:latin typeface="Times New Roman" panose="02020603050405020304" pitchFamily="18" charset="0"/>
                <a:ea typeface="Calibri" panose="020F0502020204030204" pitchFamily="34" charset="0"/>
              </a:rPr>
              <a:t>Эксперимент 2 - «</a:t>
            </a:r>
            <a:r>
              <a:rPr lang="ru-RU" sz="3200" dirty="0" err="1">
                <a:solidFill>
                  <a:srgbClr val="000000"/>
                </a:solidFill>
                <a:effectLst/>
                <a:latin typeface="Times New Roman" panose="02020603050405020304" pitchFamily="18" charset="0"/>
                <a:ea typeface="Calibri" panose="020F0502020204030204" pitchFamily="34" charset="0"/>
              </a:rPr>
              <a:t>Сверточные</a:t>
            </a:r>
            <a:r>
              <a:rPr lang="ru-RU" sz="3200" dirty="0">
                <a:solidFill>
                  <a:srgbClr val="000000"/>
                </a:solidFill>
                <a:effectLst/>
                <a:latin typeface="Times New Roman" panose="02020603050405020304" pitchFamily="18" charset="0"/>
                <a:ea typeface="Calibri" panose="020F0502020204030204" pitchFamily="34" charset="0"/>
              </a:rPr>
              <a:t> нейронные сети с нормализацией данных»</a:t>
            </a:r>
            <a:endParaRPr lang="en-US" sz="3200" dirty="0"/>
          </a:p>
        </p:txBody>
      </p:sp>
      <p:sp>
        <p:nvSpPr>
          <p:cNvPr id="4" name="TextBox 3">
            <a:extLst>
              <a:ext uri="{FF2B5EF4-FFF2-40B4-BE49-F238E27FC236}">
                <a16:creationId xmlns:a16="http://schemas.microsoft.com/office/drawing/2014/main" id="{EF7203E5-040F-87E6-F6EB-E5B90DE4A15E}"/>
              </a:ext>
            </a:extLst>
          </p:cNvPr>
          <p:cNvSpPr txBox="1"/>
          <p:nvPr/>
        </p:nvSpPr>
        <p:spPr>
          <a:xfrm>
            <a:off x="113135" y="1674674"/>
            <a:ext cx="6326293" cy="1754326"/>
          </a:xfrm>
          <a:prstGeom prst="rect">
            <a:avLst/>
          </a:prstGeom>
          <a:noFill/>
        </p:spPr>
        <p:txBody>
          <a:bodyPr wrap="square" rtlCol="0">
            <a:spAutoFit/>
          </a:bodyPr>
          <a:lstStyle/>
          <a:p>
            <a:r>
              <a:rPr lang="ru-RU" sz="1800" b="1" spc="-5" dirty="0">
                <a:effectLst/>
                <a:latin typeface="Calibri" panose="020F0502020204030204" pitchFamily="34" charset="0"/>
                <a:ea typeface="Times New Roman" panose="02020603050405020304" pitchFamily="18" charset="0"/>
                <a:cs typeface="Times New Roman" panose="02020603050405020304" pitchFamily="18" charset="0"/>
              </a:rPr>
              <a:t>Нормализация </a:t>
            </a:r>
            <a:r>
              <a:rPr lang="ru-RU" sz="1800" dirty="0">
                <a:effectLst/>
                <a:latin typeface="Calibri" panose="020F0502020204030204" pitchFamily="34" charset="0"/>
                <a:ea typeface="Calibri" panose="020F0502020204030204" pitchFamily="34" charset="0"/>
                <a:cs typeface="Times New Roman" panose="02020603050405020304" pitchFamily="18" charset="0"/>
              </a:rPr>
              <a:t>— это метод, который используется для изменения масштаба данных, чтобы улучшить стабильность и скорость сходимости алгоритма обучения. Нормализация осуществляется путем приведения данных к стандартному нормальному распределению, где среднее значение равно нулю, а стандартное отклонение равно единице.</a:t>
            </a:r>
            <a:endParaRPr lang="en-US" dirty="0"/>
          </a:p>
        </p:txBody>
      </p:sp>
      <p:pic>
        <p:nvPicPr>
          <p:cNvPr id="6" name="Рисунок 5">
            <a:extLst>
              <a:ext uri="{FF2B5EF4-FFF2-40B4-BE49-F238E27FC236}">
                <a16:creationId xmlns:a16="http://schemas.microsoft.com/office/drawing/2014/main" id="{F8BB1F78-1032-4674-DF0C-D993F16144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224" y="1395321"/>
            <a:ext cx="3884648" cy="3150986"/>
          </a:xfrm>
          <a:prstGeom prst="rect">
            <a:avLst/>
          </a:prstGeom>
        </p:spPr>
      </p:pic>
      <p:pic>
        <p:nvPicPr>
          <p:cNvPr id="8" name="Рисунок 7">
            <a:extLst>
              <a:ext uri="{FF2B5EF4-FFF2-40B4-BE49-F238E27FC236}">
                <a16:creationId xmlns:a16="http://schemas.microsoft.com/office/drawing/2014/main" id="{EB450674-D37A-02FA-0A0C-4603BCFF43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1224" y="4546307"/>
            <a:ext cx="2285317" cy="2099603"/>
          </a:xfrm>
          <a:prstGeom prst="rect">
            <a:avLst/>
          </a:prstGeom>
        </p:spPr>
      </p:pic>
      <p:pic>
        <p:nvPicPr>
          <p:cNvPr id="9" name="Рисунок 8">
            <a:extLst>
              <a:ext uri="{FF2B5EF4-FFF2-40B4-BE49-F238E27FC236}">
                <a16:creationId xmlns:a16="http://schemas.microsoft.com/office/drawing/2014/main" id="{853556E0-068A-D9B2-1CA4-8448C737C6B1}"/>
              </a:ext>
            </a:extLst>
          </p:cNvPr>
          <p:cNvPicPr>
            <a:picLocks noChangeAspect="1"/>
          </p:cNvPicPr>
          <p:nvPr/>
        </p:nvPicPr>
        <p:blipFill>
          <a:blip r:embed="rId4"/>
          <a:stretch>
            <a:fillRect/>
          </a:stretch>
        </p:blipFill>
        <p:spPr>
          <a:xfrm>
            <a:off x="4658042" y="4203065"/>
            <a:ext cx="2875915" cy="2442845"/>
          </a:xfrm>
          <a:prstGeom prst="rect">
            <a:avLst/>
          </a:prstGeom>
        </p:spPr>
      </p:pic>
    </p:spTree>
    <p:extLst>
      <p:ext uri="{BB962C8B-B14F-4D97-AF65-F5344CB8AC3E}">
        <p14:creationId xmlns:p14="http://schemas.microsoft.com/office/powerpoint/2010/main" val="3438241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Прямоугольник: скругленные углы 9">
            <a:extLst>
              <a:ext uri="{FF2B5EF4-FFF2-40B4-BE49-F238E27FC236}">
                <a16:creationId xmlns:a16="http://schemas.microsoft.com/office/drawing/2014/main" id="{14376115-697F-1007-8950-9BCBA8663407}"/>
              </a:ext>
            </a:extLst>
          </p:cNvPr>
          <p:cNvSpPr/>
          <p:nvPr/>
        </p:nvSpPr>
        <p:spPr>
          <a:xfrm>
            <a:off x="2296159" y="1369907"/>
            <a:ext cx="3481493" cy="4118186"/>
          </a:xfrm>
          <a:prstGeom prst="roundRect">
            <a:avLst/>
          </a:prstGeom>
          <a:solidFill>
            <a:schemeClr val="accent2"/>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 name="Прямоугольник: скругленные углы 11">
            <a:extLst>
              <a:ext uri="{FF2B5EF4-FFF2-40B4-BE49-F238E27FC236}">
                <a16:creationId xmlns:a16="http://schemas.microsoft.com/office/drawing/2014/main" id="{A2B6D954-1AB0-FBDC-D2F6-E327E601956E}"/>
              </a:ext>
            </a:extLst>
          </p:cNvPr>
          <p:cNvSpPr/>
          <p:nvPr/>
        </p:nvSpPr>
        <p:spPr>
          <a:xfrm>
            <a:off x="7156026" y="1369907"/>
            <a:ext cx="3481493" cy="4118186"/>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Прямоугольник: скругленные углы 13">
            <a:extLst>
              <a:ext uri="{FF2B5EF4-FFF2-40B4-BE49-F238E27FC236}">
                <a16:creationId xmlns:a16="http://schemas.microsoft.com/office/drawing/2014/main" id="{69B8D0F6-0427-B072-E09D-9995918A3417}"/>
              </a:ext>
            </a:extLst>
          </p:cNvPr>
          <p:cNvSpPr/>
          <p:nvPr/>
        </p:nvSpPr>
        <p:spPr>
          <a:xfrm>
            <a:off x="2296159" y="5571571"/>
            <a:ext cx="8341360" cy="352213"/>
          </a:xfrm>
          <a:prstGeom prst="roundRect">
            <a:avLst>
              <a:gd name="adj" fmla="val 50000"/>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Овал 14">
            <a:extLst>
              <a:ext uri="{FF2B5EF4-FFF2-40B4-BE49-F238E27FC236}">
                <a16:creationId xmlns:a16="http://schemas.microsoft.com/office/drawing/2014/main" id="{EE6ECFDC-6C62-C0FD-1C43-03466B6D9816}"/>
              </a:ext>
            </a:extLst>
          </p:cNvPr>
          <p:cNvSpPr/>
          <p:nvPr/>
        </p:nvSpPr>
        <p:spPr>
          <a:xfrm>
            <a:off x="3856896" y="5571570"/>
            <a:ext cx="360017" cy="352213"/>
          </a:xfrm>
          <a:prstGeom prst="ellipse">
            <a:avLst/>
          </a:prstGeom>
          <a:solidFill>
            <a:schemeClr val="accent2"/>
          </a:solidFill>
          <a:ln>
            <a:solidFill>
              <a:schemeClr val="accent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B90597D-132D-E46B-A24A-B46DD8AE0577}"/>
              </a:ext>
            </a:extLst>
          </p:cNvPr>
          <p:cNvSpPr txBox="1"/>
          <p:nvPr/>
        </p:nvSpPr>
        <p:spPr>
          <a:xfrm>
            <a:off x="5201920" y="49477"/>
            <a:ext cx="2568514" cy="830997"/>
          </a:xfrm>
          <a:prstGeom prst="rect">
            <a:avLst/>
          </a:prstGeom>
          <a:noFill/>
        </p:spPr>
        <p:txBody>
          <a:bodyPr wrap="square" rtlCol="0">
            <a:spAutoFit/>
          </a:bodyPr>
          <a:lstStyle/>
          <a:p>
            <a:r>
              <a:rPr lang="en-US" sz="4800" dirty="0">
                <a:solidFill>
                  <a:schemeClr val="bg1"/>
                </a:solidFill>
              </a:rPr>
              <a:t>Examples</a:t>
            </a:r>
          </a:p>
        </p:txBody>
      </p:sp>
    </p:spTree>
    <p:extLst>
      <p:ext uri="{BB962C8B-B14F-4D97-AF65-F5344CB8AC3E}">
        <p14:creationId xmlns:p14="http://schemas.microsoft.com/office/powerpoint/2010/main" val="1082293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Прямоугольник: скругленные углы 9">
            <a:extLst>
              <a:ext uri="{FF2B5EF4-FFF2-40B4-BE49-F238E27FC236}">
                <a16:creationId xmlns:a16="http://schemas.microsoft.com/office/drawing/2014/main" id="{14376115-697F-1007-8950-9BCBA8663407}"/>
              </a:ext>
            </a:extLst>
          </p:cNvPr>
          <p:cNvSpPr/>
          <p:nvPr/>
        </p:nvSpPr>
        <p:spPr>
          <a:xfrm>
            <a:off x="2282613" y="1369907"/>
            <a:ext cx="3481493" cy="4118186"/>
          </a:xfrm>
          <a:prstGeom prst="roundRect">
            <a:avLst/>
          </a:prstGeom>
          <a:solidFill>
            <a:schemeClr val="tx1">
              <a:lumMod val="85000"/>
              <a:lumOff val="15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 name="Прямоугольник: скругленные углы 11">
            <a:extLst>
              <a:ext uri="{FF2B5EF4-FFF2-40B4-BE49-F238E27FC236}">
                <a16:creationId xmlns:a16="http://schemas.microsoft.com/office/drawing/2014/main" id="{A2B6D954-1AB0-FBDC-D2F6-E327E601956E}"/>
              </a:ext>
            </a:extLst>
          </p:cNvPr>
          <p:cNvSpPr/>
          <p:nvPr/>
        </p:nvSpPr>
        <p:spPr>
          <a:xfrm>
            <a:off x="7142480" y="1369907"/>
            <a:ext cx="3481493" cy="4118186"/>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Прямоугольник: скругленные углы 13">
            <a:extLst>
              <a:ext uri="{FF2B5EF4-FFF2-40B4-BE49-F238E27FC236}">
                <a16:creationId xmlns:a16="http://schemas.microsoft.com/office/drawing/2014/main" id="{69B8D0F6-0427-B072-E09D-9995918A3417}"/>
              </a:ext>
            </a:extLst>
          </p:cNvPr>
          <p:cNvSpPr/>
          <p:nvPr/>
        </p:nvSpPr>
        <p:spPr>
          <a:xfrm>
            <a:off x="2282613" y="5571571"/>
            <a:ext cx="8341360" cy="352213"/>
          </a:xfrm>
          <a:prstGeom prst="roundRect">
            <a:avLst>
              <a:gd name="adj" fmla="val 50000"/>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Овал 14">
            <a:extLst>
              <a:ext uri="{FF2B5EF4-FFF2-40B4-BE49-F238E27FC236}">
                <a16:creationId xmlns:a16="http://schemas.microsoft.com/office/drawing/2014/main" id="{EE6ECFDC-6C62-C0FD-1C43-03466B6D9816}"/>
              </a:ext>
            </a:extLst>
          </p:cNvPr>
          <p:cNvSpPr/>
          <p:nvPr/>
        </p:nvSpPr>
        <p:spPr>
          <a:xfrm>
            <a:off x="8829039" y="5571571"/>
            <a:ext cx="360017" cy="352213"/>
          </a:xfrm>
          <a:prstGeom prst="ellipse">
            <a:avLst/>
          </a:prstGeom>
          <a:solidFill>
            <a:srgbClr val="00B0F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CC7DE13-A608-AC40-B1AD-CB447FBDAE91}"/>
              </a:ext>
            </a:extLst>
          </p:cNvPr>
          <p:cNvSpPr txBox="1"/>
          <p:nvPr/>
        </p:nvSpPr>
        <p:spPr>
          <a:xfrm>
            <a:off x="5201920" y="49477"/>
            <a:ext cx="2568514" cy="830997"/>
          </a:xfrm>
          <a:prstGeom prst="rect">
            <a:avLst/>
          </a:prstGeom>
          <a:noFill/>
        </p:spPr>
        <p:txBody>
          <a:bodyPr wrap="square" rtlCol="0">
            <a:spAutoFit/>
          </a:bodyPr>
          <a:lstStyle/>
          <a:p>
            <a:r>
              <a:rPr lang="en-US" sz="4800" dirty="0">
                <a:solidFill>
                  <a:schemeClr val="bg1"/>
                </a:solidFill>
              </a:rPr>
              <a:t>Examples</a:t>
            </a:r>
          </a:p>
        </p:txBody>
      </p:sp>
      <p:sp>
        <p:nvSpPr>
          <p:cNvPr id="9" name="TextBox 8">
            <a:extLst>
              <a:ext uri="{FF2B5EF4-FFF2-40B4-BE49-F238E27FC236}">
                <a16:creationId xmlns:a16="http://schemas.microsoft.com/office/drawing/2014/main" id="{E620A821-3071-9625-F99D-F94D7A688964}"/>
              </a:ext>
            </a:extLst>
          </p:cNvPr>
          <p:cNvSpPr txBox="1"/>
          <p:nvPr/>
        </p:nvSpPr>
        <p:spPr>
          <a:xfrm>
            <a:off x="7804619" y="1458616"/>
            <a:ext cx="2768874" cy="3847207"/>
          </a:xfrm>
          <a:prstGeom prst="rect">
            <a:avLst/>
          </a:prstGeom>
          <a:noFill/>
        </p:spPr>
        <p:txBody>
          <a:bodyPr wrap="square" rtlCol="0">
            <a:spAutoFit/>
          </a:bodyPr>
          <a:lstStyle/>
          <a:p>
            <a:r>
              <a:rPr lang="en-US" sz="2800" dirty="0"/>
              <a:t>    </a:t>
            </a:r>
            <a:r>
              <a:rPr lang="en-US" sz="2800" dirty="0">
                <a:solidFill>
                  <a:schemeClr val="bg1"/>
                </a:solidFill>
              </a:rPr>
              <a:t>Rus - </a:t>
            </a:r>
            <a:r>
              <a:rPr lang="en-US" sz="2800" dirty="0" err="1">
                <a:solidFill>
                  <a:schemeClr val="bg1"/>
                </a:solidFill>
              </a:rPr>
              <a:t>Ukr</a:t>
            </a:r>
            <a:endParaRPr lang="en-US" dirty="0">
              <a:solidFill>
                <a:schemeClr val="bg1"/>
              </a:solidFill>
            </a:endParaRPr>
          </a:p>
          <a:p>
            <a:endParaRPr lang="en-US" dirty="0">
              <a:solidFill>
                <a:schemeClr val="bg1"/>
              </a:solidFill>
            </a:endParaRPr>
          </a:p>
          <a:p>
            <a:r>
              <a:rPr lang="ru-RU" dirty="0">
                <a:solidFill>
                  <a:schemeClr val="bg1"/>
                </a:solidFill>
              </a:rPr>
              <a:t>Журнал – </a:t>
            </a:r>
            <a:r>
              <a:rPr lang="ru-RU" dirty="0" err="1">
                <a:solidFill>
                  <a:schemeClr val="bg1"/>
                </a:solidFill>
              </a:rPr>
              <a:t>часопис</a:t>
            </a:r>
            <a:endParaRPr lang="ru-RU" dirty="0">
              <a:solidFill>
                <a:schemeClr val="bg1"/>
              </a:solidFill>
            </a:endParaRPr>
          </a:p>
          <a:p>
            <a:r>
              <a:rPr lang="ru-RU" dirty="0">
                <a:solidFill>
                  <a:schemeClr val="bg1"/>
                </a:solidFill>
              </a:rPr>
              <a:t>Полотенце – рушник</a:t>
            </a:r>
          </a:p>
          <a:p>
            <a:r>
              <a:rPr lang="ru-RU" dirty="0">
                <a:solidFill>
                  <a:schemeClr val="bg1"/>
                </a:solidFill>
              </a:rPr>
              <a:t>Кофе – кава</a:t>
            </a:r>
          </a:p>
          <a:p>
            <a:r>
              <a:rPr lang="ru-RU" dirty="0">
                <a:solidFill>
                  <a:schemeClr val="bg1"/>
                </a:solidFill>
              </a:rPr>
              <a:t>Сахар – </a:t>
            </a:r>
            <a:r>
              <a:rPr lang="ru-RU" dirty="0" err="1">
                <a:solidFill>
                  <a:schemeClr val="bg1"/>
                </a:solidFill>
              </a:rPr>
              <a:t>чукор</a:t>
            </a:r>
            <a:endParaRPr lang="ru-RU" dirty="0">
              <a:solidFill>
                <a:schemeClr val="bg1"/>
              </a:solidFill>
            </a:endParaRPr>
          </a:p>
          <a:p>
            <a:r>
              <a:rPr lang="ru-RU" dirty="0">
                <a:solidFill>
                  <a:schemeClr val="bg1"/>
                </a:solidFill>
              </a:rPr>
              <a:t>Бумага – пап</a:t>
            </a:r>
            <a:r>
              <a:rPr lang="en-US" dirty="0" err="1">
                <a:solidFill>
                  <a:schemeClr val="bg1"/>
                </a:solidFill>
              </a:rPr>
              <a:t>i</a:t>
            </a:r>
            <a:r>
              <a:rPr lang="ru-RU" dirty="0">
                <a:solidFill>
                  <a:schemeClr val="bg1"/>
                </a:solidFill>
              </a:rPr>
              <a:t>р</a:t>
            </a:r>
          </a:p>
          <a:p>
            <a:r>
              <a:rPr lang="ru-RU" dirty="0">
                <a:solidFill>
                  <a:schemeClr val="bg1"/>
                </a:solidFill>
              </a:rPr>
              <a:t>Спасибо – </a:t>
            </a:r>
            <a:r>
              <a:rPr lang="ru-RU" dirty="0" err="1">
                <a:solidFill>
                  <a:schemeClr val="bg1"/>
                </a:solidFill>
              </a:rPr>
              <a:t>дякую</a:t>
            </a:r>
            <a:endParaRPr lang="ru-RU" dirty="0">
              <a:solidFill>
                <a:schemeClr val="bg1"/>
              </a:solidFill>
            </a:endParaRPr>
          </a:p>
          <a:p>
            <a:r>
              <a:rPr lang="ru-RU" dirty="0">
                <a:solidFill>
                  <a:schemeClr val="bg1"/>
                </a:solidFill>
              </a:rPr>
              <a:t>Уничтожение – </a:t>
            </a:r>
            <a:r>
              <a:rPr lang="ru-RU" dirty="0" err="1">
                <a:solidFill>
                  <a:schemeClr val="bg1"/>
                </a:solidFill>
              </a:rPr>
              <a:t>знищення</a:t>
            </a:r>
            <a:endParaRPr lang="ru-RU" dirty="0">
              <a:solidFill>
                <a:schemeClr val="bg1"/>
              </a:solidFill>
            </a:endParaRPr>
          </a:p>
          <a:p>
            <a:r>
              <a:rPr lang="ru-RU" dirty="0">
                <a:solidFill>
                  <a:schemeClr val="bg1"/>
                </a:solidFill>
              </a:rPr>
              <a:t>Пример – приклад</a:t>
            </a:r>
          </a:p>
          <a:p>
            <a:r>
              <a:rPr lang="ru-RU" dirty="0">
                <a:solidFill>
                  <a:schemeClr val="bg1"/>
                </a:solidFill>
              </a:rPr>
              <a:t>Проволока – </a:t>
            </a:r>
            <a:r>
              <a:rPr lang="ru-RU" dirty="0" err="1">
                <a:solidFill>
                  <a:schemeClr val="bg1"/>
                </a:solidFill>
              </a:rPr>
              <a:t>др</a:t>
            </a:r>
            <a:r>
              <a:rPr lang="en-US" dirty="0" err="1">
                <a:solidFill>
                  <a:schemeClr val="bg1"/>
                </a:solidFill>
              </a:rPr>
              <a:t>i</a:t>
            </a:r>
            <a:r>
              <a:rPr lang="ru-RU" dirty="0">
                <a:solidFill>
                  <a:schemeClr val="bg1"/>
                </a:solidFill>
              </a:rPr>
              <a:t>т</a:t>
            </a:r>
          </a:p>
          <a:p>
            <a:r>
              <a:rPr lang="ru-RU" dirty="0">
                <a:solidFill>
                  <a:schemeClr val="bg1"/>
                </a:solidFill>
              </a:rPr>
              <a:t>Утро – ранок</a:t>
            </a:r>
          </a:p>
          <a:p>
            <a:r>
              <a:rPr lang="ru-RU" dirty="0">
                <a:solidFill>
                  <a:schemeClr val="bg1"/>
                </a:solidFill>
              </a:rPr>
              <a:t>Здание – </a:t>
            </a:r>
            <a:r>
              <a:rPr lang="ru-RU" dirty="0" err="1">
                <a:solidFill>
                  <a:schemeClr val="bg1"/>
                </a:solidFill>
              </a:rPr>
              <a:t>будинок</a:t>
            </a:r>
            <a:endParaRPr lang="ru-RU" dirty="0">
              <a:solidFill>
                <a:schemeClr val="bg1"/>
              </a:solidFill>
            </a:endParaRPr>
          </a:p>
        </p:txBody>
      </p:sp>
      <p:sp>
        <p:nvSpPr>
          <p:cNvPr id="11" name="TextBox 10">
            <a:extLst>
              <a:ext uri="{FF2B5EF4-FFF2-40B4-BE49-F238E27FC236}">
                <a16:creationId xmlns:a16="http://schemas.microsoft.com/office/drawing/2014/main" id="{35E3AD5C-D007-3B35-E253-8604F05573D9}"/>
              </a:ext>
            </a:extLst>
          </p:cNvPr>
          <p:cNvSpPr txBox="1"/>
          <p:nvPr/>
        </p:nvSpPr>
        <p:spPr>
          <a:xfrm>
            <a:off x="2949467" y="1481148"/>
            <a:ext cx="3096443" cy="3847207"/>
          </a:xfrm>
          <a:prstGeom prst="rect">
            <a:avLst/>
          </a:prstGeom>
          <a:noFill/>
        </p:spPr>
        <p:txBody>
          <a:bodyPr wrap="square" rtlCol="0">
            <a:spAutoFit/>
          </a:bodyPr>
          <a:lstStyle/>
          <a:p>
            <a:r>
              <a:rPr lang="en-US" sz="2800" dirty="0">
                <a:solidFill>
                  <a:schemeClr val="bg1"/>
                </a:solidFill>
              </a:rPr>
              <a:t>    </a:t>
            </a:r>
            <a:r>
              <a:rPr lang="en-US" sz="2800" dirty="0"/>
              <a:t>Rus - </a:t>
            </a:r>
            <a:r>
              <a:rPr lang="en-US" sz="2800" dirty="0" err="1"/>
              <a:t>Ukr</a:t>
            </a:r>
            <a:endParaRPr lang="en-US" dirty="0"/>
          </a:p>
          <a:p>
            <a:endParaRPr lang="en-US" dirty="0"/>
          </a:p>
          <a:p>
            <a:r>
              <a:rPr lang="ru-RU" dirty="0"/>
              <a:t>Красный – </a:t>
            </a:r>
            <a:r>
              <a:rPr lang="ru-RU" dirty="0" err="1"/>
              <a:t>червоний</a:t>
            </a:r>
            <a:endParaRPr lang="ru-RU" dirty="0"/>
          </a:p>
          <a:p>
            <a:r>
              <a:rPr lang="ru-RU" dirty="0"/>
              <a:t>Работа – </a:t>
            </a:r>
            <a:r>
              <a:rPr lang="ru-RU" dirty="0" err="1"/>
              <a:t>праця</a:t>
            </a:r>
            <a:endParaRPr lang="ru-RU" dirty="0"/>
          </a:p>
          <a:p>
            <a:r>
              <a:rPr lang="ru-RU" dirty="0"/>
              <a:t>Роща – гай</a:t>
            </a:r>
          </a:p>
          <a:p>
            <a:r>
              <a:rPr lang="ru-RU" dirty="0"/>
              <a:t>Лук – цибуля</a:t>
            </a:r>
          </a:p>
          <a:p>
            <a:r>
              <a:rPr lang="ru-RU" dirty="0"/>
              <a:t>Кузнечик – коник</a:t>
            </a:r>
          </a:p>
          <a:p>
            <a:r>
              <a:rPr lang="ru-RU" dirty="0"/>
              <a:t>Неделя – </a:t>
            </a:r>
            <a:r>
              <a:rPr lang="ru-RU" dirty="0" err="1"/>
              <a:t>тиждень</a:t>
            </a:r>
            <a:endParaRPr lang="ru-RU" dirty="0"/>
          </a:p>
          <a:p>
            <a:r>
              <a:rPr lang="ru-RU" dirty="0"/>
              <a:t>Час – година</a:t>
            </a:r>
          </a:p>
          <a:p>
            <a:r>
              <a:rPr lang="ru-RU" dirty="0"/>
              <a:t>Чулок – </a:t>
            </a:r>
            <a:r>
              <a:rPr lang="ru-RU" dirty="0" err="1"/>
              <a:t>панчоха</a:t>
            </a:r>
            <a:endParaRPr lang="ru-RU" dirty="0"/>
          </a:p>
          <a:p>
            <a:r>
              <a:rPr lang="ru-RU" dirty="0"/>
              <a:t>Ждать – </a:t>
            </a:r>
            <a:r>
              <a:rPr lang="ru-RU" dirty="0" err="1"/>
              <a:t>чекати</a:t>
            </a:r>
            <a:endParaRPr lang="ru-RU" dirty="0"/>
          </a:p>
          <a:p>
            <a:r>
              <a:rPr lang="ru-RU" dirty="0"/>
              <a:t>Шаг – крок</a:t>
            </a:r>
          </a:p>
          <a:p>
            <a:r>
              <a:rPr lang="ru-RU" dirty="0"/>
              <a:t>Изюм – </a:t>
            </a:r>
            <a:r>
              <a:rPr lang="ru-RU" dirty="0" err="1"/>
              <a:t>родзинки</a:t>
            </a:r>
            <a:endParaRPr lang="ru-RU" dirty="0"/>
          </a:p>
        </p:txBody>
      </p:sp>
    </p:spTree>
    <p:extLst>
      <p:ext uri="{BB962C8B-B14F-4D97-AF65-F5344CB8AC3E}">
        <p14:creationId xmlns:p14="http://schemas.microsoft.com/office/powerpoint/2010/main" val="40092462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3D9ED"/>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C53966-93F3-ECE8-0BFE-905D8CBC2179}"/>
              </a:ext>
            </a:extLst>
          </p:cNvPr>
          <p:cNvSpPr txBox="1"/>
          <p:nvPr/>
        </p:nvSpPr>
        <p:spPr>
          <a:xfrm>
            <a:off x="501650" y="2657177"/>
            <a:ext cx="11311890" cy="1015663"/>
          </a:xfrm>
          <a:prstGeom prst="rect">
            <a:avLst/>
          </a:prstGeom>
          <a:noFill/>
        </p:spPr>
        <p:txBody>
          <a:bodyPr wrap="square" rtlCol="0">
            <a:spAutoFit/>
          </a:bodyPr>
          <a:lstStyle/>
          <a:p>
            <a:r>
              <a:rPr lang="en-US" sz="6000" dirty="0"/>
              <a:t>THANK YOU FOR YOUR ATTENTION</a:t>
            </a:r>
            <a:r>
              <a:rPr lang="ru-RU" sz="6000" dirty="0"/>
              <a:t>!</a:t>
            </a:r>
            <a:endParaRPr lang="en-US" sz="6000" dirty="0"/>
          </a:p>
        </p:txBody>
      </p:sp>
    </p:spTree>
    <p:extLst>
      <p:ext uri="{BB962C8B-B14F-4D97-AF65-F5344CB8AC3E}">
        <p14:creationId xmlns:p14="http://schemas.microsoft.com/office/powerpoint/2010/main" val="223978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98522F-D44C-5434-C017-093C030C64E8}"/>
              </a:ext>
            </a:extLst>
          </p:cNvPr>
          <p:cNvSpPr>
            <a:spLocks noGrp="1"/>
          </p:cNvSpPr>
          <p:nvPr>
            <p:ph type="title"/>
          </p:nvPr>
        </p:nvSpPr>
        <p:spPr>
          <a:xfrm>
            <a:off x="663786" y="-10365"/>
            <a:ext cx="10515600" cy="1325563"/>
          </a:xfrm>
        </p:spPr>
        <p:txBody>
          <a:bodyPr/>
          <a:lstStyle/>
          <a:p>
            <a:r>
              <a:rPr lang="ru-RU" dirty="0"/>
              <a:t>Введение</a:t>
            </a:r>
            <a:endParaRPr lang="en-US" dirty="0"/>
          </a:p>
        </p:txBody>
      </p:sp>
      <p:pic>
        <p:nvPicPr>
          <p:cNvPr id="1025" name="Рисунок 24">
            <a:extLst>
              <a:ext uri="{FF2B5EF4-FFF2-40B4-BE49-F238E27FC236}">
                <a16:creationId xmlns:a16="http://schemas.microsoft.com/office/drawing/2014/main" id="{22762252-18DC-8D3F-DBB8-CC16B42977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550"/>
          <a:stretch>
            <a:fillRect/>
          </a:stretch>
        </p:blipFill>
        <p:spPr bwMode="auto">
          <a:xfrm>
            <a:off x="247650" y="3592195"/>
            <a:ext cx="5848350" cy="28765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7FE5ADBD-C676-CB7B-962A-62EAE6D773C2}"/>
              </a:ext>
            </a:extLst>
          </p:cNvPr>
          <p:cNvSpPr>
            <a:spLocks noChangeArrowheads="1"/>
          </p:cNvSpPr>
          <p:nvPr/>
        </p:nvSpPr>
        <p:spPr bwMode="auto">
          <a:xfrm>
            <a:off x="663786" y="503047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ru-RU" altLang="en-US" sz="12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rPr>
            </a:br>
            <a:br>
              <a:rPr kumimoji="0" lang="ru-RU" altLang="en-US" sz="12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rPr>
            </a:br>
            <a:endParaRPr kumimoji="0" lang="ru-RU" altLang="en-US" sz="1800" b="0" i="0" u="none" strike="noStrike" cap="none" normalizeH="0" baseline="0">
              <a:ln>
                <a:noFill/>
              </a:ln>
              <a:solidFill>
                <a:schemeClr val="tx1"/>
              </a:solidFill>
              <a:effectLst/>
              <a:latin typeface="Arial" panose="020B0604020202020204" pitchFamily="34" charset="0"/>
            </a:endParaRPr>
          </a:p>
        </p:txBody>
      </p:sp>
      <p:grpSp>
        <p:nvGrpSpPr>
          <p:cNvPr id="10" name="Группа 9">
            <a:extLst>
              <a:ext uri="{FF2B5EF4-FFF2-40B4-BE49-F238E27FC236}">
                <a16:creationId xmlns:a16="http://schemas.microsoft.com/office/drawing/2014/main" id="{5D69C88D-645A-D158-D2D5-0C334B6E5BFB}"/>
              </a:ext>
            </a:extLst>
          </p:cNvPr>
          <p:cNvGrpSpPr/>
          <p:nvPr/>
        </p:nvGrpSpPr>
        <p:grpSpPr>
          <a:xfrm>
            <a:off x="569276" y="5030470"/>
            <a:ext cx="3128646" cy="1273175"/>
            <a:chOff x="-14288" y="-42862"/>
            <a:chExt cx="3128962" cy="1273175"/>
          </a:xfrm>
        </p:grpSpPr>
        <p:pic>
          <p:nvPicPr>
            <p:cNvPr id="11" name="Рисунок 10">
              <a:extLst>
                <a:ext uri="{FF2B5EF4-FFF2-40B4-BE49-F238E27FC236}">
                  <a16:creationId xmlns:a16="http://schemas.microsoft.com/office/drawing/2014/main" id="{C9EB2CF8-BB0F-5117-D706-DCCF82150A5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288" y="-42862"/>
              <a:ext cx="1909445" cy="1273175"/>
            </a:xfrm>
            <a:prstGeom prst="rect">
              <a:avLst/>
            </a:prstGeom>
            <a:noFill/>
            <a:ln>
              <a:noFill/>
            </a:ln>
          </p:spPr>
        </p:pic>
        <p:sp>
          <p:nvSpPr>
            <p:cNvPr id="12" name="Прямоугольник 11">
              <a:extLst>
                <a:ext uri="{FF2B5EF4-FFF2-40B4-BE49-F238E27FC236}">
                  <a16:creationId xmlns:a16="http://schemas.microsoft.com/office/drawing/2014/main" id="{7913E307-5442-92D5-59D4-4E919733D292}"/>
                </a:ext>
              </a:extLst>
            </p:cNvPr>
            <p:cNvSpPr/>
            <p:nvPr/>
          </p:nvSpPr>
          <p:spPr>
            <a:xfrm>
              <a:off x="2671762" y="381001"/>
              <a:ext cx="442912" cy="361950"/>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13" name="TextBox 12">
            <a:extLst>
              <a:ext uri="{FF2B5EF4-FFF2-40B4-BE49-F238E27FC236}">
                <a16:creationId xmlns:a16="http://schemas.microsoft.com/office/drawing/2014/main" id="{F728DE0F-C09E-B9B0-8742-2DC5A89582C2}"/>
              </a:ext>
            </a:extLst>
          </p:cNvPr>
          <p:cNvSpPr txBox="1"/>
          <p:nvPr/>
        </p:nvSpPr>
        <p:spPr>
          <a:xfrm>
            <a:off x="315385" y="1283871"/>
            <a:ext cx="5933440" cy="2308324"/>
          </a:xfrm>
          <a:prstGeom prst="rect">
            <a:avLst/>
          </a:prstGeom>
          <a:noFill/>
        </p:spPr>
        <p:txBody>
          <a:bodyPr wrap="square" rtlCol="0">
            <a:spAutoFit/>
          </a:bodyPr>
          <a:lstStyle/>
          <a:p>
            <a:r>
              <a:rPr lang="ru-RU" sz="1800" dirty="0">
                <a:effectLst/>
                <a:latin typeface="Times New Roman" panose="02020603050405020304" pitchFamily="18" charset="0"/>
                <a:ea typeface="Calibri" panose="020F0502020204030204" pitchFamily="34" charset="0"/>
              </a:rPr>
              <a:t>В ходе моих первых проектов, основанных на исследованиях ведущих ученых в области нейронных сетей, я столкнулся с недостатками существующих алгоритмов обучения. Как показывает опыт, алгоритмы требуют постоянной корректировки, особенно в области компьютерного зрения. Например, известные модели cifar10 и cifar100 с трудом распознали изображение кота, приняв его за оленя</a:t>
            </a:r>
            <a:endParaRPr lang="en-US" dirty="0"/>
          </a:p>
        </p:txBody>
      </p:sp>
      <p:sp>
        <p:nvSpPr>
          <p:cNvPr id="14" name="TextBox 13">
            <a:extLst>
              <a:ext uri="{FF2B5EF4-FFF2-40B4-BE49-F238E27FC236}">
                <a16:creationId xmlns:a16="http://schemas.microsoft.com/office/drawing/2014/main" id="{2094D667-4C0D-FCB5-9DF8-FBB9240B1DE1}"/>
              </a:ext>
            </a:extLst>
          </p:cNvPr>
          <p:cNvSpPr txBox="1"/>
          <p:nvPr/>
        </p:nvSpPr>
        <p:spPr>
          <a:xfrm>
            <a:off x="7931147" y="1315198"/>
            <a:ext cx="3596640" cy="2031325"/>
          </a:xfrm>
          <a:prstGeom prst="rect">
            <a:avLst/>
          </a:prstGeom>
          <a:noFill/>
        </p:spPr>
        <p:txBody>
          <a:bodyPr wrap="square" rtlCol="0">
            <a:spAutoFit/>
          </a:bodyPr>
          <a:lstStyle/>
          <a:p>
            <a:r>
              <a:rPr lang="ru-RU"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Если с распознаванием лица было всё в порядке, то остальную часть изображения нейросеть определяла с маленькой степенью вероятности. На этом фото нейросеть увидела кроме костюма и джинсовой одежды телефон.</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029" name="Рисунок 19">
            <a:extLst>
              <a:ext uri="{FF2B5EF4-FFF2-40B4-BE49-F238E27FC236}">
                <a16:creationId xmlns:a16="http://schemas.microsoft.com/office/drawing/2014/main" id="{552C0ABB-B3E5-8D53-7517-6234ED6F83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9725" y="3393016"/>
            <a:ext cx="2933700" cy="22002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Рисунок 33">
            <a:extLst>
              <a:ext uri="{FF2B5EF4-FFF2-40B4-BE49-F238E27FC236}">
                <a16:creationId xmlns:a16="http://schemas.microsoft.com/office/drawing/2014/main" id="{66350CC2-3D43-D385-7D69-5D3D6F867A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49725" y="5754370"/>
            <a:ext cx="2895600" cy="723900"/>
          </a:xfrm>
          <a:prstGeom prst="rect">
            <a:avLst/>
          </a:prstGeom>
          <a:noFill/>
          <a:extLst>
            <a:ext uri="{909E8E84-426E-40DD-AFC4-6F175D3DCCD1}">
              <a14:hiddenFill xmlns:a14="http://schemas.microsoft.com/office/drawing/2010/main">
                <a:solidFill>
                  <a:srgbClr val="FFFFFF"/>
                </a:solidFill>
              </a14:hiddenFill>
            </a:ext>
          </a:extLst>
        </p:spPr>
      </p:pic>
      <p:sp>
        <p:nvSpPr>
          <p:cNvPr id="15" name="Прямоугольник 14">
            <a:extLst>
              <a:ext uri="{FF2B5EF4-FFF2-40B4-BE49-F238E27FC236}">
                <a16:creationId xmlns:a16="http://schemas.microsoft.com/office/drawing/2014/main" id="{1F637809-5252-6083-C204-BCAC558316EE}"/>
              </a:ext>
            </a:extLst>
          </p:cNvPr>
          <p:cNvSpPr/>
          <p:nvPr/>
        </p:nvSpPr>
        <p:spPr>
          <a:xfrm>
            <a:off x="4043045" y="9138285"/>
            <a:ext cx="1633220" cy="194945"/>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Rectangle 7">
            <a:extLst>
              <a:ext uri="{FF2B5EF4-FFF2-40B4-BE49-F238E27FC236}">
                <a16:creationId xmlns:a16="http://schemas.microsoft.com/office/drawing/2014/main" id="{2574D84C-D4EC-8D41-A544-FC1FB8B4B83D}"/>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8">
            <a:extLst>
              <a:ext uri="{FF2B5EF4-FFF2-40B4-BE49-F238E27FC236}">
                <a16:creationId xmlns:a16="http://schemas.microsoft.com/office/drawing/2014/main" id="{3E851E9D-B6FD-96C9-AB9C-583EABB911A0}"/>
              </a:ext>
            </a:extLst>
          </p:cNvPr>
          <p:cNvSpPr>
            <a:spLocks noChangeArrowheads="1"/>
          </p:cNvSpPr>
          <p:nvPr/>
        </p:nvSpPr>
        <p:spPr bwMode="auto">
          <a:xfrm>
            <a:off x="0" y="4572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8" name="Rectangle 9">
            <a:extLst>
              <a:ext uri="{FF2B5EF4-FFF2-40B4-BE49-F238E27FC236}">
                <a16:creationId xmlns:a16="http://schemas.microsoft.com/office/drawing/2014/main" id="{8004EAE3-3668-F435-4175-1F7F7AC56D96}"/>
              </a:ext>
            </a:extLst>
          </p:cNvPr>
          <p:cNvSpPr>
            <a:spLocks noChangeArrowheads="1"/>
          </p:cNvSpPr>
          <p:nvPr/>
        </p:nvSpPr>
        <p:spPr bwMode="auto">
          <a:xfrm>
            <a:off x="0" y="26574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Rectangle 10">
            <a:extLst>
              <a:ext uri="{FF2B5EF4-FFF2-40B4-BE49-F238E27FC236}">
                <a16:creationId xmlns:a16="http://schemas.microsoft.com/office/drawing/2014/main" id="{7154AED8-7A2B-0A29-77F8-B07A98001050}"/>
              </a:ext>
            </a:extLst>
          </p:cNvPr>
          <p:cNvSpPr>
            <a:spLocks noChangeArrowheads="1"/>
          </p:cNvSpPr>
          <p:nvPr/>
        </p:nvSpPr>
        <p:spPr bwMode="auto">
          <a:xfrm>
            <a:off x="0" y="33813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06276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9E02F8-CF2C-2A57-0698-657283C725F9}"/>
              </a:ext>
            </a:extLst>
          </p:cNvPr>
          <p:cNvSpPr>
            <a:spLocks noGrp="1"/>
          </p:cNvSpPr>
          <p:nvPr>
            <p:ph type="title"/>
          </p:nvPr>
        </p:nvSpPr>
        <p:spPr/>
        <p:txBody>
          <a:bodyPr/>
          <a:lstStyle/>
          <a:p>
            <a:r>
              <a:rPr lang="ru-RU" dirty="0"/>
              <a:t>ЦЕЛЬ И ЗАДАЧИ ПРОЕКТА</a:t>
            </a:r>
            <a:endParaRPr lang="en-US" dirty="0"/>
          </a:p>
        </p:txBody>
      </p:sp>
      <p:sp>
        <p:nvSpPr>
          <p:cNvPr id="4" name="TextBox 3">
            <a:extLst>
              <a:ext uri="{FF2B5EF4-FFF2-40B4-BE49-F238E27FC236}">
                <a16:creationId xmlns:a16="http://schemas.microsoft.com/office/drawing/2014/main" id="{5638203F-76EC-1405-7249-88B967F7B98B}"/>
              </a:ext>
            </a:extLst>
          </p:cNvPr>
          <p:cNvSpPr txBox="1"/>
          <p:nvPr/>
        </p:nvSpPr>
        <p:spPr>
          <a:xfrm>
            <a:off x="311572" y="1469815"/>
            <a:ext cx="11880427" cy="5427127"/>
          </a:xfrm>
          <a:prstGeom prst="rect">
            <a:avLst/>
          </a:prstGeom>
          <a:noFill/>
        </p:spPr>
        <p:txBody>
          <a:bodyPr wrap="square" rtlCol="0">
            <a:spAutoFit/>
          </a:bodyPr>
          <a:lstStyle/>
          <a:p>
            <a:pPr algn="just">
              <a:lnSpc>
                <a:spcPct val="150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800" b="1"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Проблема.</a:t>
            </a:r>
            <a:r>
              <a:rPr lang="ru-RU"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Не всякий алгоритм обучения нейронной сети совершенен. Нужна тонкая настройка обучения или переобучения нейронных сетей и их моделей связанная с модернизацией самой модели и её слоёв.</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800" b="1"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Цель. </a:t>
            </a:r>
            <a:r>
              <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Поэтому возникла цель исследовать алгоритмы обучения нейронных сетей, внести в алгоритмы свои параметры обучения. Изучить универсальность методов и путем эксперимента найти универсальные шаги обучения нейросетей.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Для этого я поставил перед собой следующие </a:t>
            </a:r>
            <a:r>
              <a:rPr lang="ru-RU"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задачи</a:t>
            </a:r>
            <a:r>
              <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Изучить</a:t>
            </a:r>
            <a:r>
              <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основные методы обучения нейросетей. </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50000"/>
              </a:lnSpc>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Анализировать</a:t>
            </a:r>
            <a:r>
              <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способность этих сетей к переобучению по новой модели.</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50000"/>
              </a:lnSpc>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Найти</a:t>
            </a:r>
            <a:r>
              <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параметры методов, способные воздействовать на построение модели.</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50000"/>
              </a:lnSpc>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Провести эксперименты</a:t>
            </a:r>
            <a:r>
              <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смещение слоёв модели и воздействия этих параметров для достижения более точных результатов.</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50000"/>
              </a:lnSpc>
              <a:spcAft>
                <a:spcPts val="800"/>
              </a:spcAft>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Найти</a:t>
            </a:r>
            <a:r>
              <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оптимальный алгоритм обучения нейросети.</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2390873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758121-FA8F-0B10-8E73-D232C8D48E34}"/>
              </a:ext>
            </a:extLst>
          </p:cNvPr>
          <p:cNvSpPr>
            <a:spLocks noGrp="1"/>
          </p:cNvSpPr>
          <p:nvPr>
            <p:ph type="title"/>
          </p:nvPr>
        </p:nvSpPr>
        <p:spPr>
          <a:xfrm>
            <a:off x="142241" y="0"/>
            <a:ext cx="9956799" cy="1325563"/>
          </a:xfrm>
        </p:spPr>
        <p:txBody>
          <a:bodyPr>
            <a:normAutofit/>
          </a:bodyPr>
          <a:lstStyle/>
          <a:p>
            <a:r>
              <a:rPr lang="ru-RU" sz="3600" dirty="0">
                <a:solidFill>
                  <a:srgbClr val="000000"/>
                </a:solidFill>
                <a:effectLst/>
                <a:latin typeface="Times New Roman" panose="02020603050405020304" pitchFamily="18" charset="0"/>
                <a:ea typeface="Times New Roman" panose="02020603050405020304" pitchFamily="18" charset="0"/>
              </a:rPr>
              <a:t>Теоретические основы машинного обучения</a:t>
            </a:r>
            <a:endParaRPr lang="en-US" sz="3600" dirty="0"/>
          </a:p>
        </p:txBody>
      </p:sp>
      <p:sp>
        <p:nvSpPr>
          <p:cNvPr id="5" name="TextBox 4">
            <a:extLst>
              <a:ext uri="{FF2B5EF4-FFF2-40B4-BE49-F238E27FC236}">
                <a16:creationId xmlns:a16="http://schemas.microsoft.com/office/drawing/2014/main" id="{D4E0178B-4939-9CB7-1DC0-6010C2BDC970}"/>
              </a:ext>
            </a:extLst>
          </p:cNvPr>
          <p:cNvSpPr txBox="1"/>
          <p:nvPr/>
        </p:nvSpPr>
        <p:spPr>
          <a:xfrm>
            <a:off x="142241" y="1674674"/>
            <a:ext cx="7796107" cy="3046988"/>
          </a:xfrm>
          <a:prstGeom prst="rect">
            <a:avLst/>
          </a:prstGeom>
          <a:noFill/>
        </p:spPr>
        <p:txBody>
          <a:bodyPr wrap="square" rtlCol="0">
            <a:spAutoFit/>
          </a:bodyPr>
          <a:lstStyle/>
          <a:p>
            <a:r>
              <a:rPr lang="ru-RU" sz="2400" b="0" i="0" dirty="0">
                <a:effectLst/>
                <a:latin typeface="Söhne"/>
              </a:rPr>
              <a:t>Нейронные сети (NN) — популярный метод машинного обучения, имитирующий работу мозга. Они состоят из слоев нейронов, обрабатывающих данные. Обучение NN происходит путем изменения весов между нейронами для минимизации ошибки предсказания, используя процесс обратного распространения ошибки (</a:t>
            </a:r>
            <a:r>
              <a:rPr lang="ru-RU" sz="2400" b="0" i="0" dirty="0" err="1">
                <a:effectLst/>
                <a:latin typeface="Söhne"/>
              </a:rPr>
              <a:t>Backpropagation</a:t>
            </a:r>
            <a:r>
              <a:rPr lang="ru-RU" sz="2400" b="0" i="0" dirty="0">
                <a:effectLst/>
                <a:latin typeface="Söhne"/>
              </a:rPr>
              <a:t>). Обученные сети могут предсказывать результаты на новых данных.</a:t>
            </a:r>
            <a:endParaRPr lang="en-US" sz="2400" dirty="0"/>
          </a:p>
        </p:txBody>
      </p:sp>
    </p:spTree>
    <p:extLst>
      <p:ext uri="{BB962C8B-B14F-4D97-AF65-F5344CB8AC3E}">
        <p14:creationId xmlns:p14="http://schemas.microsoft.com/office/powerpoint/2010/main" val="3680227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Прямоугольник: скругленные углы 10">
            <a:extLst>
              <a:ext uri="{FF2B5EF4-FFF2-40B4-BE49-F238E27FC236}">
                <a16:creationId xmlns:a16="http://schemas.microsoft.com/office/drawing/2014/main" id="{53CE103C-696D-EC41-8317-9E381630A49E}"/>
              </a:ext>
            </a:extLst>
          </p:cNvPr>
          <p:cNvSpPr/>
          <p:nvPr/>
        </p:nvSpPr>
        <p:spPr>
          <a:xfrm>
            <a:off x="236220" y="2274146"/>
            <a:ext cx="2790614" cy="3159806"/>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F9EAFC74-5622-CB45-45A5-987D40158F3F}"/>
              </a:ext>
            </a:extLst>
          </p:cNvPr>
          <p:cNvSpPr>
            <a:spLocks noGrp="1"/>
          </p:cNvSpPr>
          <p:nvPr>
            <p:ph type="title"/>
          </p:nvPr>
        </p:nvSpPr>
        <p:spPr>
          <a:xfrm>
            <a:off x="364068" y="358987"/>
            <a:ext cx="6327986" cy="901234"/>
          </a:xfrm>
        </p:spPr>
        <p:txBody>
          <a:bodyPr>
            <a:noAutofit/>
          </a:bodyPr>
          <a:lstStyle/>
          <a:p>
            <a:r>
              <a:rPr lang="ru-RU" sz="3600" dirty="0">
                <a:solidFill>
                  <a:schemeClr val="bg1"/>
                </a:solidFill>
                <a:effectLst/>
                <a:latin typeface="Times New Roman" panose="02020603050405020304" pitchFamily="18" charset="0"/>
                <a:ea typeface="Times New Roman" panose="02020603050405020304" pitchFamily="18" charset="0"/>
              </a:rPr>
              <a:t>Основы машинного обучения и нейронных сетей</a:t>
            </a:r>
            <a:endParaRPr lang="en-US" sz="3600" dirty="0">
              <a:solidFill>
                <a:schemeClr val="bg1"/>
              </a:solidFill>
            </a:endParaRPr>
          </a:p>
        </p:txBody>
      </p:sp>
      <p:sp>
        <p:nvSpPr>
          <p:cNvPr id="3" name="Объект 2">
            <a:extLst>
              <a:ext uri="{FF2B5EF4-FFF2-40B4-BE49-F238E27FC236}">
                <a16:creationId xmlns:a16="http://schemas.microsoft.com/office/drawing/2014/main" id="{1F25CC22-1A93-D96C-430C-097018E8C651}"/>
              </a:ext>
            </a:extLst>
          </p:cNvPr>
          <p:cNvSpPr>
            <a:spLocks noGrp="1"/>
          </p:cNvSpPr>
          <p:nvPr>
            <p:ph idx="1"/>
          </p:nvPr>
        </p:nvSpPr>
        <p:spPr>
          <a:xfrm>
            <a:off x="364068" y="2363893"/>
            <a:ext cx="638386" cy="467360"/>
          </a:xfrm>
        </p:spPr>
        <p:txBody>
          <a:bodyPr>
            <a:noAutofit/>
          </a:bodyPr>
          <a:lstStyle/>
          <a:p>
            <a:pPr marL="0" indent="0">
              <a:buNone/>
            </a:pPr>
            <a:r>
              <a:rPr lang="en-US" sz="3200" dirty="0"/>
              <a:t>01</a:t>
            </a:r>
          </a:p>
        </p:txBody>
      </p:sp>
      <p:sp>
        <p:nvSpPr>
          <p:cNvPr id="4" name="TextBox 3">
            <a:extLst>
              <a:ext uri="{FF2B5EF4-FFF2-40B4-BE49-F238E27FC236}">
                <a16:creationId xmlns:a16="http://schemas.microsoft.com/office/drawing/2014/main" id="{30BD249E-F867-2D0C-276F-B4B2BE1D249D}"/>
              </a:ext>
            </a:extLst>
          </p:cNvPr>
          <p:cNvSpPr txBox="1"/>
          <p:nvPr/>
        </p:nvSpPr>
        <p:spPr>
          <a:xfrm>
            <a:off x="432225" y="2786601"/>
            <a:ext cx="2404533" cy="2480294"/>
          </a:xfrm>
          <a:prstGeom prst="rect">
            <a:avLst/>
          </a:prstGeom>
          <a:noFill/>
        </p:spPr>
        <p:txBody>
          <a:bodyPr wrap="square" rtlCol="0">
            <a:spAutoFit/>
          </a:bodyPr>
          <a:lstStyle/>
          <a:p>
            <a:pPr algn="just">
              <a:lnSpc>
                <a:spcPct val="150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500" dirty="0"/>
              <a:t>Классификация — задача, которая состоит в определении категории, к которой принадлежит объект. Например, определение, является ли письмо спамом или нет.</a:t>
            </a:r>
            <a:endParaRPr lang="en-US" sz="1500" dirty="0"/>
          </a:p>
        </p:txBody>
      </p:sp>
      <p:sp>
        <p:nvSpPr>
          <p:cNvPr id="5" name="Объект 2">
            <a:extLst>
              <a:ext uri="{FF2B5EF4-FFF2-40B4-BE49-F238E27FC236}">
                <a16:creationId xmlns:a16="http://schemas.microsoft.com/office/drawing/2014/main" id="{C29AF619-4080-0DFA-6AB3-302A4CA33C33}"/>
              </a:ext>
            </a:extLst>
          </p:cNvPr>
          <p:cNvSpPr txBox="1">
            <a:spLocks/>
          </p:cNvSpPr>
          <p:nvPr/>
        </p:nvSpPr>
        <p:spPr>
          <a:xfrm>
            <a:off x="3360421" y="2363893"/>
            <a:ext cx="638386" cy="4673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a:t>02</a:t>
            </a:r>
          </a:p>
        </p:txBody>
      </p:sp>
      <p:sp>
        <p:nvSpPr>
          <p:cNvPr id="6" name="TextBox 5">
            <a:extLst>
              <a:ext uri="{FF2B5EF4-FFF2-40B4-BE49-F238E27FC236}">
                <a16:creationId xmlns:a16="http://schemas.microsoft.com/office/drawing/2014/main" id="{14B4719B-86D1-ADFA-B569-9F79FE9D4949}"/>
              </a:ext>
            </a:extLst>
          </p:cNvPr>
          <p:cNvSpPr txBox="1"/>
          <p:nvPr/>
        </p:nvSpPr>
        <p:spPr>
          <a:xfrm>
            <a:off x="3360421" y="2964918"/>
            <a:ext cx="2534919" cy="1938992"/>
          </a:xfrm>
          <a:prstGeom prst="rect">
            <a:avLst/>
          </a:prstGeom>
          <a:noFill/>
        </p:spPr>
        <p:txBody>
          <a:bodyPr wrap="square" rtlCol="0">
            <a:spAutoFit/>
          </a:bodyPr>
          <a:lstStyle/>
          <a:p>
            <a:r>
              <a:rPr lang="en-US" sz="2000" dirty="0"/>
              <a:t>The Ukrainian dialect has similarities and influences with the Belarusian and Russian languages due to their close kinship. </a:t>
            </a:r>
          </a:p>
        </p:txBody>
      </p:sp>
      <p:sp>
        <p:nvSpPr>
          <p:cNvPr id="7" name="Объект 2">
            <a:extLst>
              <a:ext uri="{FF2B5EF4-FFF2-40B4-BE49-F238E27FC236}">
                <a16:creationId xmlns:a16="http://schemas.microsoft.com/office/drawing/2014/main" id="{49780562-4DB7-3351-91D1-FE25B9F3EBE0}"/>
              </a:ext>
            </a:extLst>
          </p:cNvPr>
          <p:cNvSpPr txBox="1">
            <a:spLocks/>
          </p:cNvSpPr>
          <p:nvPr/>
        </p:nvSpPr>
        <p:spPr>
          <a:xfrm>
            <a:off x="6356774" y="2363893"/>
            <a:ext cx="638386" cy="4673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a:t>03</a:t>
            </a:r>
          </a:p>
        </p:txBody>
      </p:sp>
      <p:sp>
        <p:nvSpPr>
          <p:cNvPr id="8" name="TextBox 7">
            <a:extLst>
              <a:ext uri="{FF2B5EF4-FFF2-40B4-BE49-F238E27FC236}">
                <a16:creationId xmlns:a16="http://schemas.microsoft.com/office/drawing/2014/main" id="{0EBA39BE-03D8-A09F-69BC-5CC90A190773}"/>
              </a:ext>
            </a:extLst>
          </p:cNvPr>
          <p:cNvSpPr txBox="1"/>
          <p:nvPr/>
        </p:nvSpPr>
        <p:spPr>
          <a:xfrm>
            <a:off x="6356774" y="2964918"/>
            <a:ext cx="2534919" cy="2031325"/>
          </a:xfrm>
          <a:prstGeom prst="rect">
            <a:avLst/>
          </a:prstGeom>
          <a:noFill/>
        </p:spPr>
        <p:txBody>
          <a:bodyPr wrap="square" rtlCol="0">
            <a:spAutoFit/>
          </a:bodyPr>
          <a:lstStyle/>
          <a:p>
            <a:r>
              <a:rPr lang="en-US" dirty="0"/>
              <a:t>There are special dialects on the borders of Ukraine and neighboring countries that exhibit a mixture of Ukrainian, Polish, Belarusian and Russian.</a:t>
            </a:r>
          </a:p>
        </p:txBody>
      </p:sp>
      <p:sp>
        <p:nvSpPr>
          <p:cNvPr id="9" name="Объект 2">
            <a:extLst>
              <a:ext uri="{FF2B5EF4-FFF2-40B4-BE49-F238E27FC236}">
                <a16:creationId xmlns:a16="http://schemas.microsoft.com/office/drawing/2014/main" id="{2262389B-2F1D-9B79-AA22-2D40A16C5B83}"/>
              </a:ext>
            </a:extLst>
          </p:cNvPr>
          <p:cNvSpPr txBox="1">
            <a:spLocks/>
          </p:cNvSpPr>
          <p:nvPr/>
        </p:nvSpPr>
        <p:spPr>
          <a:xfrm>
            <a:off x="9353127" y="2363893"/>
            <a:ext cx="638386" cy="4673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a:t>04</a:t>
            </a:r>
          </a:p>
        </p:txBody>
      </p:sp>
      <p:sp>
        <p:nvSpPr>
          <p:cNvPr id="10" name="TextBox 9">
            <a:extLst>
              <a:ext uri="{FF2B5EF4-FFF2-40B4-BE49-F238E27FC236}">
                <a16:creationId xmlns:a16="http://schemas.microsoft.com/office/drawing/2014/main" id="{5F2804EB-C527-82C1-B81C-1C8A0D75205C}"/>
              </a:ext>
            </a:extLst>
          </p:cNvPr>
          <p:cNvSpPr txBox="1"/>
          <p:nvPr/>
        </p:nvSpPr>
        <p:spPr>
          <a:xfrm>
            <a:off x="9353127" y="2964918"/>
            <a:ext cx="2534919" cy="1015663"/>
          </a:xfrm>
          <a:prstGeom prst="rect">
            <a:avLst/>
          </a:prstGeom>
          <a:noFill/>
        </p:spPr>
        <p:txBody>
          <a:bodyPr wrap="square" rtlCol="0">
            <a:spAutoFit/>
          </a:bodyPr>
          <a:lstStyle/>
          <a:p>
            <a:r>
              <a:rPr lang="en-US" sz="2000" dirty="0"/>
              <a:t>Ukrainian is spoken by 41 to 45 million people worldwide.</a:t>
            </a:r>
          </a:p>
        </p:txBody>
      </p:sp>
    </p:spTree>
    <p:extLst>
      <p:ext uri="{BB962C8B-B14F-4D97-AF65-F5344CB8AC3E}">
        <p14:creationId xmlns:p14="http://schemas.microsoft.com/office/powerpoint/2010/main" val="25583888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Прямоугольник: скругленные углы 10">
            <a:extLst>
              <a:ext uri="{FF2B5EF4-FFF2-40B4-BE49-F238E27FC236}">
                <a16:creationId xmlns:a16="http://schemas.microsoft.com/office/drawing/2014/main" id="{53CE103C-696D-EC41-8317-9E381630A49E}"/>
              </a:ext>
            </a:extLst>
          </p:cNvPr>
          <p:cNvSpPr/>
          <p:nvPr/>
        </p:nvSpPr>
        <p:spPr>
          <a:xfrm>
            <a:off x="3232573" y="2227534"/>
            <a:ext cx="2790614" cy="3159806"/>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a:extLst>
              <a:ext uri="{FF2B5EF4-FFF2-40B4-BE49-F238E27FC236}">
                <a16:creationId xmlns:a16="http://schemas.microsoft.com/office/drawing/2014/main" id="{1F25CC22-1A93-D96C-430C-097018E8C651}"/>
              </a:ext>
            </a:extLst>
          </p:cNvPr>
          <p:cNvSpPr>
            <a:spLocks noGrp="1"/>
          </p:cNvSpPr>
          <p:nvPr>
            <p:ph idx="1"/>
          </p:nvPr>
        </p:nvSpPr>
        <p:spPr>
          <a:xfrm>
            <a:off x="364068" y="2363893"/>
            <a:ext cx="638386" cy="467360"/>
          </a:xfrm>
        </p:spPr>
        <p:txBody>
          <a:bodyPr>
            <a:noAutofit/>
          </a:bodyPr>
          <a:lstStyle/>
          <a:p>
            <a:pPr marL="0" indent="0">
              <a:buNone/>
            </a:pPr>
            <a:r>
              <a:rPr lang="en-US" sz="3200" dirty="0">
                <a:solidFill>
                  <a:schemeClr val="bg1"/>
                </a:solidFill>
              </a:rPr>
              <a:t>01</a:t>
            </a:r>
          </a:p>
        </p:txBody>
      </p:sp>
      <p:sp>
        <p:nvSpPr>
          <p:cNvPr id="5" name="Объект 2">
            <a:extLst>
              <a:ext uri="{FF2B5EF4-FFF2-40B4-BE49-F238E27FC236}">
                <a16:creationId xmlns:a16="http://schemas.microsoft.com/office/drawing/2014/main" id="{C29AF619-4080-0DFA-6AB3-302A4CA33C33}"/>
              </a:ext>
            </a:extLst>
          </p:cNvPr>
          <p:cNvSpPr txBox="1">
            <a:spLocks/>
          </p:cNvSpPr>
          <p:nvPr/>
        </p:nvSpPr>
        <p:spPr>
          <a:xfrm>
            <a:off x="3360421" y="2363893"/>
            <a:ext cx="638386" cy="4673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a:t>02</a:t>
            </a:r>
          </a:p>
        </p:txBody>
      </p:sp>
      <p:sp>
        <p:nvSpPr>
          <p:cNvPr id="6" name="TextBox 5">
            <a:extLst>
              <a:ext uri="{FF2B5EF4-FFF2-40B4-BE49-F238E27FC236}">
                <a16:creationId xmlns:a16="http://schemas.microsoft.com/office/drawing/2014/main" id="{14B4719B-86D1-ADFA-B569-9F79FE9D4949}"/>
              </a:ext>
            </a:extLst>
          </p:cNvPr>
          <p:cNvSpPr txBox="1"/>
          <p:nvPr/>
        </p:nvSpPr>
        <p:spPr>
          <a:xfrm>
            <a:off x="3363384" y="2767497"/>
            <a:ext cx="2534919" cy="2474588"/>
          </a:xfrm>
          <a:prstGeom prst="rect">
            <a:avLst/>
          </a:prstGeom>
          <a:noFill/>
        </p:spPr>
        <p:txBody>
          <a:bodyPr wrap="square" rtlCol="0">
            <a:spAutoFit/>
          </a:bodyPr>
          <a:lstStyle/>
          <a:p>
            <a:pPr algn="just">
              <a:lnSpc>
                <a:spcPct val="15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5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Регрессия — задача, которая состоит в определении числового значения для выходных данных. Например, определение стоимости дома на основе его характеристик.</a:t>
            </a:r>
            <a:endParaRPr lang="en-US" sz="15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Объект 2">
            <a:extLst>
              <a:ext uri="{FF2B5EF4-FFF2-40B4-BE49-F238E27FC236}">
                <a16:creationId xmlns:a16="http://schemas.microsoft.com/office/drawing/2014/main" id="{49780562-4DB7-3351-91D1-FE25B9F3EBE0}"/>
              </a:ext>
            </a:extLst>
          </p:cNvPr>
          <p:cNvSpPr txBox="1">
            <a:spLocks/>
          </p:cNvSpPr>
          <p:nvPr/>
        </p:nvSpPr>
        <p:spPr>
          <a:xfrm>
            <a:off x="6356774" y="2363893"/>
            <a:ext cx="638386" cy="4673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a:t>03</a:t>
            </a:r>
          </a:p>
        </p:txBody>
      </p:sp>
      <p:sp>
        <p:nvSpPr>
          <p:cNvPr id="8" name="TextBox 7">
            <a:extLst>
              <a:ext uri="{FF2B5EF4-FFF2-40B4-BE49-F238E27FC236}">
                <a16:creationId xmlns:a16="http://schemas.microsoft.com/office/drawing/2014/main" id="{0EBA39BE-03D8-A09F-69BC-5CC90A190773}"/>
              </a:ext>
            </a:extLst>
          </p:cNvPr>
          <p:cNvSpPr txBox="1"/>
          <p:nvPr/>
        </p:nvSpPr>
        <p:spPr>
          <a:xfrm>
            <a:off x="6356774" y="2964918"/>
            <a:ext cx="2534919" cy="2031325"/>
          </a:xfrm>
          <a:prstGeom prst="rect">
            <a:avLst/>
          </a:prstGeom>
          <a:noFill/>
        </p:spPr>
        <p:txBody>
          <a:bodyPr wrap="square" rtlCol="0">
            <a:spAutoFit/>
          </a:bodyPr>
          <a:lstStyle/>
          <a:p>
            <a:r>
              <a:rPr lang="en-US" dirty="0"/>
              <a:t>There are special dialects on the borders of Ukraine and neighboring countries that exhibit a mixture of Ukrainian, Polish, Belarusian and Russian.</a:t>
            </a:r>
          </a:p>
        </p:txBody>
      </p:sp>
      <p:sp>
        <p:nvSpPr>
          <p:cNvPr id="9" name="Объект 2">
            <a:extLst>
              <a:ext uri="{FF2B5EF4-FFF2-40B4-BE49-F238E27FC236}">
                <a16:creationId xmlns:a16="http://schemas.microsoft.com/office/drawing/2014/main" id="{2262389B-2F1D-9B79-AA22-2D40A16C5B83}"/>
              </a:ext>
            </a:extLst>
          </p:cNvPr>
          <p:cNvSpPr txBox="1">
            <a:spLocks/>
          </p:cNvSpPr>
          <p:nvPr/>
        </p:nvSpPr>
        <p:spPr>
          <a:xfrm>
            <a:off x="9353127" y="2363893"/>
            <a:ext cx="638386" cy="4673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a:t>04</a:t>
            </a:r>
          </a:p>
        </p:txBody>
      </p:sp>
      <p:sp>
        <p:nvSpPr>
          <p:cNvPr id="10" name="TextBox 9">
            <a:extLst>
              <a:ext uri="{FF2B5EF4-FFF2-40B4-BE49-F238E27FC236}">
                <a16:creationId xmlns:a16="http://schemas.microsoft.com/office/drawing/2014/main" id="{5F2804EB-C527-82C1-B81C-1C8A0D75205C}"/>
              </a:ext>
            </a:extLst>
          </p:cNvPr>
          <p:cNvSpPr txBox="1"/>
          <p:nvPr/>
        </p:nvSpPr>
        <p:spPr>
          <a:xfrm>
            <a:off x="9353127" y="2964918"/>
            <a:ext cx="2534919" cy="1015663"/>
          </a:xfrm>
          <a:prstGeom prst="rect">
            <a:avLst/>
          </a:prstGeom>
          <a:noFill/>
        </p:spPr>
        <p:txBody>
          <a:bodyPr wrap="square" rtlCol="0">
            <a:spAutoFit/>
          </a:bodyPr>
          <a:lstStyle/>
          <a:p>
            <a:r>
              <a:rPr lang="en-US" sz="2000" dirty="0"/>
              <a:t>Ukrainian is spoken by 41 to 45 million people worldwide.</a:t>
            </a:r>
          </a:p>
        </p:txBody>
      </p:sp>
      <p:sp>
        <p:nvSpPr>
          <p:cNvPr id="12" name="Заголовок 1">
            <a:extLst>
              <a:ext uri="{FF2B5EF4-FFF2-40B4-BE49-F238E27FC236}">
                <a16:creationId xmlns:a16="http://schemas.microsoft.com/office/drawing/2014/main" id="{F97FDFB5-1E78-431B-643A-8E0065A157F4}"/>
              </a:ext>
            </a:extLst>
          </p:cNvPr>
          <p:cNvSpPr>
            <a:spLocks noGrp="1"/>
          </p:cNvSpPr>
          <p:nvPr>
            <p:ph type="title"/>
          </p:nvPr>
        </p:nvSpPr>
        <p:spPr>
          <a:xfrm>
            <a:off x="364068" y="358987"/>
            <a:ext cx="6327986" cy="901234"/>
          </a:xfrm>
        </p:spPr>
        <p:txBody>
          <a:bodyPr>
            <a:noAutofit/>
          </a:bodyPr>
          <a:lstStyle/>
          <a:p>
            <a:r>
              <a:rPr lang="ru-RU" sz="3600" dirty="0">
                <a:solidFill>
                  <a:schemeClr val="bg1"/>
                </a:solidFill>
                <a:effectLst/>
                <a:latin typeface="Times New Roman" panose="02020603050405020304" pitchFamily="18" charset="0"/>
                <a:ea typeface="Times New Roman" panose="02020603050405020304" pitchFamily="18" charset="0"/>
              </a:rPr>
              <a:t>Основы машинного обучения и нейронных сетей</a:t>
            </a:r>
            <a:endParaRPr lang="en-US" sz="3600" dirty="0">
              <a:solidFill>
                <a:schemeClr val="bg1"/>
              </a:solidFill>
            </a:endParaRPr>
          </a:p>
        </p:txBody>
      </p:sp>
      <p:sp>
        <p:nvSpPr>
          <p:cNvPr id="13" name="TextBox 12">
            <a:extLst>
              <a:ext uri="{FF2B5EF4-FFF2-40B4-BE49-F238E27FC236}">
                <a16:creationId xmlns:a16="http://schemas.microsoft.com/office/drawing/2014/main" id="{77049B3E-E4C5-80CC-FCF9-BCBC299B15BA}"/>
              </a:ext>
            </a:extLst>
          </p:cNvPr>
          <p:cNvSpPr txBox="1"/>
          <p:nvPr/>
        </p:nvSpPr>
        <p:spPr>
          <a:xfrm>
            <a:off x="432225" y="2786601"/>
            <a:ext cx="2404533" cy="2480294"/>
          </a:xfrm>
          <a:prstGeom prst="rect">
            <a:avLst/>
          </a:prstGeom>
          <a:noFill/>
        </p:spPr>
        <p:txBody>
          <a:bodyPr wrap="square" rtlCol="0">
            <a:spAutoFit/>
          </a:bodyPr>
          <a:lstStyle/>
          <a:p>
            <a:pPr algn="just">
              <a:lnSpc>
                <a:spcPct val="150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500" dirty="0">
                <a:solidFill>
                  <a:schemeClr val="bg1"/>
                </a:solidFill>
              </a:rPr>
              <a:t>Классификация — задача, которая состоит в определении категории, к которой принадлежит объект. Например, определение, является ли письмо спамом или нет.</a:t>
            </a:r>
            <a:endParaRPr lang="en-US" sz="1500" dirty="0">
              <a:solidFill>
                <a:schemeClr val="bg1"/>
              </a:solidFill>
            </a:endParaRPr>
          </a:p>
        </p:txBody>
      </p:sp>
    </p:spTree>
    <p:extLst>
      <p:ext uri="{BB962C8B-B14F-4D97-AF65-F5344CB8AC3E}">
        <p14:creationId xmlns:p14="http://schemas.microsoft.com/office/powerpoint/2010/main" val="344634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Прямоугольник: скругленные углы 10">
            <a:extLst>
              <a:ext uri="{FF2B5EF4-FFF2-40B4-BE49-F238E27FC236}">
                <a16:creationId xmlns:a16="http://schemas.microsoft.com/office/drawing/2014/main" id="{53CE103C-696D-EC41-8317-9E381630A49E}"/>
              </a:ext>
            </a:extLst>
          </p:cNvPr>
          <p:cNvSpPr/>
          <p:nvPr/>
        </p:nvSpPr>
        <p:spPr>
          <a:xfrm>
            <a:off x="6228926" y="2273700"/>
            <a:ext cx="2790614" cy="3220504"/>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a:extLst>
              <a:ext uri="{FF2B5EF4-FFF2-40B4-BE49-F238E27FC236}">
                <a16:creationId xmlns:a16="http://schemas.microsoft.com/office/drawing/2014/main" id="{1F25CC22-1A93-D96C-430C-097018E8C651}"/>
              </a:ext>
            </a:extLst>
          </p:cNvPr>
          <p:cNvSpPr>
            <a:spLocks noGrp="1"/>
          </p:cNvSpPr>
          <p:nvPr>
            <p:ph idx="1"/>
          </p:nvPr>
        </p:nvSpPr>
        <p:spPr>
          <a:xfrm>
            <a:off x="364068" y="2363893"/>
            <a:ext cx="638386" cy="467360"/>
          </a:xfrm>
        </p:spPr>
        <p:txBody>
          <a:bodyPr>
            <a:noAutofit/>
          </a:bodyPr>
          <a:lstStyle/>
          <a:p>
            <a:pPr marL="0" indent="0">
              <a:buNone/>
            </a:pPr>
            <a:r>
              <a:rPr lang="en-US" sz="3200" dirty="0">
                <a:solidFill>
                  <a:schemeClr val="bg1"/>
                </a:solidFill>
              </a:rPr>
              <a:t>01</a:t>
            </a:r>
          </a:p>
        </p:txBody>
      </p:sp>
      <p:sp>
        <p:nvSpPr>
          <p:cNvPr id="5" name="Объект 2">
            <a:extLst>
              <a:ext uri="{FF2B5EF4-FFF2-40B4-BE49-F238E27FC236}">
                <a16:creationId xmlns:a16="http://schemas.microsoft.com/office/drawing/2014/main" id="{C29AF619-4080-0DFA-6AB3-302A4CA33C33}"/>
              </a:ext>
            </a:extLst>
          </p:cNvPr>
          <p:cNvSpPr txBox="1">
            <a:spLocks/>
          </p:cNvSpPr>
          <p:nvPr/>
        </p:nvSpPr>
        <p:spPr>
          <a:xfrm>
            <a:off x="3360421" y="2363893"/>
            <a:ext cx="638386" cy="4673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a:solidFill>
                  <a:schemeClr val="bg1"/>
                </a:solidFill>
              </a:rPr>
              <a:t>02</a:t>
            </a:r>
          </a:p>
        </p:txBody>
      </p:sp>
      <p:sp>
        <p:nvSpPr>
          <p:cNvPr id="7" name="Объект 2">
            <a:extLst>
              <a:ext uri="{FF2B5EF4-FFF2-40B4-BE49-F238E27FC236}">
                <a16:creationId xmlns:a16="http://schemas.microsoft.com/office/drawing/2014/main" id="{49780562-4DB7-3351-91D1-FE25B9F3EBE0}"/>
              </a:ext>
            </a:extLst>
          </p:cNvPr>
          <p:cNvSpPr txBox="1">
            <a:spLocks/>
          </p:cNvSpPr>
          <p:nvPr/>
        </p:nvSpPr>
        <p:spPr>
          <a:xfrm>
            <a:off x="6356774" y="2363893"/>
            <a:ext cx="638386" cy="4673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a:t>03</a:t>
            </a:r>
          </a:p>
        </p:txBody>
      </p:sp>
      <p:sp>
        <p:nvSpPr>
          <p:cNvPr id="8" name="TextBox 7">
            <a:extLst>
              <a:ext uri="{FF2B5EF4-FFF2-40B4-BE49-F238E27FC236}">
                <a16:creationId xmlns:a16="http://schemas.microsoft.com/office/drawing/2014/main" id="{0EBA39BE-03D8-A09F-69BC-5CC90A190773}"/>
              </a:ext>
            </a:extLst>
          </p:cNvPr>
          <p:cNvSpPr txBox="1"/>
          <p:nvPr/>
        </p:nvSpPr>
        <p:spPr>
          <a:xfrm>
            <a:off x="6427894" y="2668879"/>
            <a:ext cx="2499359" cy="2825325"/>
          </a:xfrm>
          <a:prstGeom prst="rect">
            <a:avLst/>
          </a:prstGeom>
          <a:noFill/>
        </p:spPr>
        <p:txBody>
          <a:bodyPr wrap="square" rtlCol="0">
            <a:spAutoFit/>
          </a:bodyPr>
          <a:lstStyle/>
          <a:p>
            <a:pPr algn="just">
              <a:lnSpc>
                <a:spcPct val="150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Кластеризация — задача, которая состоит в группировке объектов на основе их сходства. Например, группировка пользователей интернет-магазина на основе их покупок.</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Объект 2">
            <a:extLst>
              <a:ext uri="{FF2B5EF4-FFF2-40B4-BE49-F238E27FC236}">
                <a16:creationId xmlns:a16="http://schemas.microsoft.com/office/drawing/2014/main" id="{2262389B-2F1D-9B79-AA22-2D40A16C5B83}"/>
              </a:ext>
            </a:extLst>
          </p:cNvPr>
          <p:cNvSpPr txBox="1">
            <a:spLocks/>
          </p:cNvSpPr>
          <p:nvPr/>
        </p:nvSpPr>
        <p:spPr>
          <a:xfrm>
            <a:off x="9353127" y="2363893"/>
            <a:ext cx="638386" cy="4673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a:t>04</a:t>
            </a:r>
          </a:p>
        </p:txBody>
      </p:sp>
      <p:sp>
        <p:nvSpPr>
          <p:cNvPr id="10" name="TextBox 9">
            <a:extLst>
              <a:ext uri="{FF2B5EF4-FFF2-40B4-BE49-F238E27FC236}">
                <a16:creationId xmlns:a16="http://schemas.microsoft.com/office/drawing/2014/main" id="{5F2804EB-C527-82C1-B81C-1C8A0D75205C}"/>
              </a:ext>
            </a:extLst>
          </p:cNvPr>
          <p:cNvSpPr txBox="1"/>
          <p:nvPr/>
        </p:nvSpPr>
        <p:spPr>
          <a:xfrm>
            <a:off x="9353127" y="2964918"/>
            <a:ext cx="2534919" cy="1015663"/>
          </a:xfrm>
          <a:prstGeom prst="rect">
            <a:avLst/>
          </a:prstGeom>
          <a:noFill/>
        </p:spPr>
        <p:txBody>
          <a:bodyPr wrap="square" rtlCol="0">
            <a:spAutoFit/>
          </a:bodyPr>
          <a:lstStyle/>
          <a:p>
            <a:r>
              <a:rPr lang="en-US" sz="2000" dirty="0"/>
              <a:t>Ukrainian is spoken by 41 to 45 million people worldwide.</a:t>
            </a:r>
          </a:p>
        </p:txBody>
      </p:sp>
      <p:sp>
        <p:nvSpPr>
          <p:cNvPr id="14" name="Заголовок 1">
            <a:extLst>
              <a:ext uri="{FF2B5EF4-FFF2-40B4-BE49-F238E27FC236}">
                <a16:creationId xmlns:a16="http://schemas.microsoft.com/office/drawing/2014/main" id="{09CAF0FA-32A7-D790-340B-91CF267DB5A8}"/>
              </a:ext>
            </a:extLst>
          </p:cNvPr>
          <p:cNvSpPr>
            <a:spLocks noGrp="1"/>
          </p:cNvSpPr>
          <p:nvPr>
            <p:ph type="title"/>
          </p:nvPr>
        </p:nvSpPr>
        <p:spPr>
          <a:xfrm>
            <a:off x="364068" y="358987"/>
            <a:ext cx="6327986" cy="901234"/>
          </a:xfrm>
        </p:spPr>
        <p:txBody>
          <a:bodyPr>
            <a:noAutofit/>
          </a:bodyPr>
          <a:lstStyle/>
          <a:p>
            <a:r>
              <a:rPr lang="ru-RU" sz="3600" dirty="0">
                <a:solidFill>
                  <a:schemeClr val="bg1"/>
                </a:solidFill>
                <a:effectLst/>
                <a:latin typeface="Times New Roman" panose="02020603050405020304" pitchFamily="18" charset="0"/>
                <a:ea typeface="Times New Roman" panose="02020603050405020304" pitchFamily="18" charset="0"/>
              </a:rPr>
              <a:t>Основы машинного обучения и нейронных сетей</a:t>
            </a:r>
            <a:endParaRPr lang="en-US" sz="3600" dirty="0">
              <a:solidFill>
                <a:schemeClr val="bg1"/>
              </a:solidFill>
            </a:endParaRPr>
          </a:p>
        </p:txBody>
      </p:sp>
      <p:sp>
        <p:nvSpPr>
          <p:cNvPr id="15" name="TextBox 14">
            <a:extLst>
              <a:ext uri="{FF2B5EF4-FFF2-40B4-BE49-F238E27FC236}">
                <a16:creationId xmlns:a16="http://schemas.microsoft.com/office/drawing/2014/main" id="{B75BC7C0-58D3-CC84-2DB3-CF937F9ECFC4}"/>
              </a:ext>
            </a:extLst>
          </p:cNvPr>
          <p:cNvSpPr txBox="1"/>
          <p:nvPr/>
        </p:nvSpPr>
        <p:spPr>
          <a:xfrm>
            <a:off x="3363384" y="2767497"/>
            <a:ext cx="2534919" cy="2474588"/>
          </a:xfrm>
          <a:prstGeom prst="rect">
            <a:avLst/>
          </a:prstGeom>
          <a:noFill/>
        </p:spPr>
        <p:txBody>
          <a:bodyPr wrap="square" rtlCol="0">
            <a:spAutoFit/>
          </a:bodyPr>
          <a:lstStyle/>
          <a:p>
            <a:pPr algn="just">
              <a:lnSpc>
                <a:spcPct val="15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5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Регрессия — задача, которая состоит в определении числового значения для выходных данных. Например, определение стоимости дома на основе его характеристик.</a:t>
            </a:r>
            <a:endParaRPr lang="en-US" sz="15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64AFBF74-78BB-7410-DCE2-EB986D7B324D}"/>
              </a:ext>
            </a:extLst>
          </p:cNvPr>
          <p:cNvSpPr txBox="1"/>
          <p:nvPr/>
        </p:nvSpPr>
        <p:spPr>
          <a:xfrm>
            <a:off x="432225" y="2786601"/>
            <a:ext cx="2404533" cy="2480294"/>
          </a:xfrm>
          <a:prstGeom prst="rect">
            <a:avLst/>
          </a:prstGeom>
          <a:noFill/>
        </p:spPr>
        <p:txBody>
          <a:bodyPr wrap="square" rtlCol="0">
            <a:spAutoFit/>
          </a:bodyPr>
          <a:lstStyle/>
          <a:p>
            <a:pPr algn="just">
              <a:lnSpc>
                <a:spcPct val="150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500" dirty="0">
                <a:solidFill>
                  <a:schemeClr val="bg1"/>
                </a:solidFill>
              </a:rPr>
              <a:t>Классификация — задача, которая состоит в определении категории, к которой принадлежит объект. Например, определение, является ли письмо спамом или нет.</a:t>
            </a:r>
            <a:endParaRPr lang="en-US" sz="1500" dirty="0">
              <a:solidFill>
                <a:schemeClr val="bg1"/>
              </a:solidFill>
            </a:endParaRPr>
          </a:p>
        </p:txBody>
      </p:sp>
    </p:spTree>
    <p:extLst>
      <p:ext uri="{BB962C8B-B14F-4D97-AF65-F5344CB8AC3E}">
        <p14:creationId xmlns:p14="http://schemas.microsoft.com/office/powerpoint/2010/main" val="3635011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Прямоугольник: скругленные углы 10">
            <a:extLst>
              <a:ext uri="{FF2B5EF4-FFF2-40B4-BE49-F238E27FC236}">
                <a16:creationId xmlns:a16="http://schemas.microsoft.com/office/drawing/2014/main" id="{53CE103C-696D-EC41-8317-9E381630A49E}"/>
              </a:ext>
            </a:extLst>
          </p:cNvPr>
          <p:cNvSpPr/>
          <p:nvPr/>
        </p:nvSpPr>
        <p:spPr>
          <a:xfrm>
            <a:off x="9130453" y="2269067"/>
            <a:ext cx="2790614" cy="3262205"/>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a:extLst>
              <a:ext uri="{FF2B5EF4-FFF2-40B4-BE49-F238E27FC236}">
                <a16:creationId xmlns:a16="http://schemas.microsoft.com/office/drawing/2014/main" id="{1F25CC22-1A93-D96C-430C-097018E8C651}"/>
              </a:ext>
            </a:extLst>
          </p:cNvPr>
          <p:cNvSpPr>
            <a:spLocks noGrp="1"/>
          </p:cNvSpPr>
          <p:nvPr>
            <p:ph idx="1"/>
          </p:nvPr>
        </p:nvSpPr>
        <p:spPr>
          <a:xfrm>
            <a:off x="364068" y="2363893"/>
            <a:ext cx="638386" cy="467360"/>
          </a:xfrm>
        </p:spPr>
        <p:txBody>
          <a:bodyPr>
            <a:noAutofit/>
          </a:bodyPr>
          <a:lstStyle/>
          <a:p>
            <a:pPr marL="0" indent="0">
              <a:buNone/>
            </a:pPr>
            <a:r>
              <a:rPr lang="en-US" sz="3200" dirty="0">
                <a:solidFill>
                  <a:schemeClr val="bg1"/>
                </a:solidFill>
              </a:rPr>
              <a:t>01</a:t>
            </a:r>
          </a:p>
        </p:txBody>
      </p:sp>
      <p:sp>
        <p:nvSpPr>
          <p:cNvPr id="5" name="Объект 2">
            <a:extLst>
              <a:ext uri="{FF2B5EF4-FFF2-40B4-BE49-F238E27FC236}">
                <a16:creationId xmlns:a16="http://schemas.microsoft.com/office/drawing/2014/main" id="{C29AF619-4080-0DFA-6AB3-302A4CA33C33}"/>
              </a:ext>
            </a:extLst>
          </p:cNvPr>
          <p:cNvSpPr txBox="1">
            <a:spLocks/>
          </p:cNvSpPr>
          <p:nvPr/>
        </p:nvSpPr>
        <p:spPr>
          <a:xfrm>
            <a:off x="3360421" y="2363893"/>
            <a:ext cx="638386" cy="4673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a:solidFill>
                  <a:schemeClr val="bg1"/>
                </a:solidFill>
              </a:rPr>
              <a:t>02</a:t>
            </a:r>
          </a:p>
        </p:txBody>
      </p:sp>
      <p:sp>
        <p:nvSpPr>
          <p:cNvPr id="7" name="Объект 2">
            <a:extLst>
              <a:ext uri="{FF2B5EF4-FFF2-40B4-BE49-F238E27FC236}">
                <a16:creationId xmlns:a16="http://schemas.microsoft.com/office/drawing/2014/main" id="{49780562-4DB7-3351-91D1-FE25B9F3EBE0}"/>
              </a:ext>
            </a:extLst>
          </p:cNvPr>
          <p:cNvSpPr txBox="1">
            <a:spLocks/>
          </p:cNvSpPr>
          <p:nvPr/>
        </p:nvSpPr>
        <p:spPr>
          <a:xfrm>
            <a:off x="6356774" y="2363893"/>
            <a:ext cx="638386" cy="4673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a:solidFill>
                  <a:schemeClr val="bg1"/>
                </a:solidFill>
              </a:rPr>
              <a:t>03</a:t>
            </a:r>
          </a:p>
        </p:txBody>
      </p:sp>
      <p:sp>
        <p:nvSpPr>
          <p:cNvPr id="9" name="Объект 2">
            <a:extLst>
              <a:ext uri="{FF2B5EF4-FFF2-40B4-BE49-F238E27FC236}">
                <a16:creationId xmlns:a16="http://schemas.microsoft.com/office/drawing/2014/main" id="{2262389B-2F1D-9B79-AA22-2D40A16C5B83}"/>
              </a:ext>
            </a:extLst>
          </p:cNvPr>
          <p:cNvSpPr txBox="1">
            <a:spLocks/>
          </p:cNvSpPr>
          <p:nvPr/>
        </p:nvSpPr>
        <p:spPr>
          <a:xfrm>
            <a:off x="9353127" y="2363893"/>
            <a:ext cx="638386" cy="4673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a:t>04</a:t>
            </a:r>
          </a:p>
        </p:txBody>
      </p:sp>
      <p:sp>
        <p:nvSpPr>
          <p:cNvPr id="10" name="TextBox 9">
            <a:extLst>
              <a:ext uri="{FF2B5EF4-FFF2-40B4-BE49-F238E27FC236}">
                <a16:creationId xmlns:a16="http://schemas.microsoft.com/office/drawing/2014/main" id="{5F2804EB-C527-82C1-B81C-1C8A0D75205C}"/>
              </a:ext>
            </a:extLst>
          </p:cNvPr>
          <p:cNvSpPr txBox="1"/>
          <p:nvPr/>
        </p:nvSpPr>
        <p:spPr>
          <a:xfrm>
            <a:off x="9411548" y="2710435"/>
            <a:ext cx="2355426" cy="2820837"/>
          </a:xfrm>
          <a:prstGeom prst="rect">
            <a:avLst/>
          </a:prstGeom>
          <a:noFill/>
        </p:spPr>
        <p:txBody>
          <a:bodyPr wrap="square" rtlCol="0">
            <a:spAutoFit/>
          </a:bodyPr>
          <a:lstStyle/>
          <a:p>
            <a:pPr algn="just">
              <a:lnSpc>
                <a:spcPct val="15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5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Глубокое обучение — это подход к обучению нейронных сетей, который использует многослойные архитектуры для решения сложных задач, таких как распознавание речи или обработка изображений.</a:t>
            </a:r>
            <a:endParaRPr lang="en-US" sz="15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Заголовок 1">
            <a:extLst>
              <a:ext uri="{FF2B5EF4-FFF2-40B4-BE49-F238E27FC236}">
                <a16:creationId xmlns:a16="http://schemas.microsoft.com/office/drawing/2014/main" id="{A4BA5E2D-C630-9387-E37D-3431C88B084D}"/>
              </a:ext>
            </a:extLst>
          </p:cNvPr>
          <p:cNvSpPr txBox="1">
            <a:spLocks/>
          </p:cNvSpPr>
          <p:nvPr/>
        </p:nvSpPr>
        <p:spPr>
          <a:xfrm>
            <a:off x="364068" y="358987"/>
            <a:ext cx="6327986" cy="9012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3600">
                <a:solidFill>
                  <a:schemeClr val="bg1"/>
                </a:solidFill>
                <a:latin typeface="Times New Roman" panose="02020603050405020304" pitchFamily="18" charset="0"/>
                <a:ea typeface="Times New Roman" panose="02020603050405020304" pitchFamily="18" charset="0"/>
              </a:rPr>
              <a:t>Основы машинного обучения и нейронных сетей</a:t>
            </a:r>
            <a:endParaRPr lang="en-US" sz="3600" dirty="0">
              <a:solidFill>
                <a:schemeClr val="bg1"/>
              </a:solidFill>
            </a:endParaRPr>
          </a:p>
        </p:txBody>
      </p:sp>
      <p:sp>
        <p:nvSpPr>
          <p:cNvPr id="16" name="TextBox 15">
            <a:extLst>
              <a:ext uri="{FF2B5EF4-FFF2-40B4-BE49-F238E27FC236}">
                <a16:creationId xmlns:a16="http://schemas.microsoft.com/office/drawing/2014/main" id="{5B6177C7-033B-B2B9-F6B1-EAAFA7B96A67}"/>
              </a:ext>
            </a:extLst>
          </p:cNvPr>
          <p:cNvSpPr txBox="1"/>
          <p:nvPr/>
        </p:nvSpPr>
        <p:spPr>
          <a:xfrm>
            <a:off x="3363384" y="2767497"/>
            <a:ext cx="2534919" cy="2474588"/>
          </a:xfrm>
          <a:prstGeom prst="rect">
            <a:avLst/>
          </a:prstGeom>
          <a:noFill/>
        </p:spPr>
        <p:txBody>
          <a:bodyPr wrap="square" rtlCol="0">
            <a:spAutoFit/>
          </a:bodyPr>
          <a:lstStyle/>
          <a:p>
            <a:pPr algn="just">
              <a:lnSpc>
                <a:spcPct val="15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5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Регрессия — задача, которая состоит в определении числового значения для выходных данных. Например, определение стоимости дома на основе его характеристик.</a:t>
            </a:r>
            <a:endParaRPr lang="en-US" sz="15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775A2948-5CB6-A7E7-F622-63AAACA9F2ED}"/>
              </a:ext>
            </a:extLst>
          </p:cNvPr>
          <p:cNvSpPr txBox="1"/>
          <p:nvPr/>
        </p:nvSpPr>
        <p:spPr>
          <a:xfrm>
            <a:off x="6427894" y="2668879"/>
            <a:ext cx="2499359" cy="2825325"/>
          </a:xfrm>
          <a:prstGeom prst="rect">
            <a:avLst/>
          </a:prstGeom>
          <a:noFill/>
        </p:spPr>
        <p:txBody>
          <a:bodyPr wrap="square" rtlCol="0">
            <a:spAutoFit/>
          </a:bodyPr>
          <a:lstStyle/>
          <a:p>
            <a:pPr algn="just">
              <a:lnSpc>
                <a:spcPct val="150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Кластеризация — задача, которая состоит в группировке объектов на основе их сходства. Например, группировка пользователей интернет-магазина на основе их покупок.</a:t>
            </a:r>
            <a:endParaRPr lang="en-US" sz="1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3C27C7DC-E2DC-9B38-6BBC-C01D93B6BD24}"/>
              </a:ext>
            </a:extLst>
          </p:cNvPr>
          <p:cNvSpPr txBox="1"/>
          <p:nvPr/>
        </p:nvSpPr>
        <p:spPr>
          <a:xfrm>
            <a:off x="432225" y="2786601"/>
            <a:ext cx="2404533" cy="2480294"/>
          </a:xfrm>
          <a:prstGeom prst="rect">
            <a:avLst/>
          </a:prstGeom>
          <a:noFill/>
        </p:spPr>
        <p:txBody>
          <a:bodyPr wrap="square" rtlCol="0">
            <a:spAutoFit/>
          </a:bodyPr>
          <a:lstStyle/>
          <a:p>
            <a:pPr algn="just">
              <a:lnSpc>
                <a:spcPct val="150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500" dirty="0">
                <a:solidFill>
                  <a:schemeClr val="bg1"/>
                </a:solidFill>
              </a:rPr>
              <a:t>Классификация — задача, которая состоит в определении категории, к которой принадлежит объект. Например, определение, является ли письмо спамом или нет.</a:t>
            </a:r>
            <a:endParaRPr lang="en-US" sz="1500" dirty="0">
              <a:solidFill>
                <a:schemeClr val="bg1"/>
              </a:solidFill>
            </a:endParaRPr>
          </a:p>
        </p:txBody>
      </p:sp>
    </p:spTree>
    <p:extLst>
      <p:ext uri="{BB962C8B-B14F-4D97-AF65-F5344CB8AC3E}">
        <p14:creationId xmlns:p14="http://schemas.microsoft.com/office/powerpoint/2010/main" val="27640839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FCBC34-1273-2CC2-036B-61D2298A69B8}"/>
              </a:ext>
            </a:extLst>
          </p:cNvPr>
          <p:cNvSpPr>
            <a:spLocks noGrp="1"/>
          </p:cNvSpPr>
          <p:nvPr>
            <p:ph type="title"/>
          </p:nvPr>
        </p:nvSpPr>
        <p:spPr>
          <a:xfrm>
            <a:off x="614680" y="249979"/>
            <a:ext cx="10515600" cy="1172422"/>
          </a:xfrm>
        </p:spPr>
        <p:txBody>
          <a:bodyPr>
            <a:normAutofit/>
          </a:bodyPr>
          <a:lstStyle/>
          <a:p>
            <a:r>
              <a:rPr lang="ru-RU" sz="4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Особенности </a:t>
            </a:r>
            <a:r>
              <a:rPr lang="ru-RU" sz="4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сверточных</a:t>
            </a:r>
            <a:r>
              <a:rPr lang="ru-RU" sz="4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нейронных сетей</a:t>
            </a:r>
            <a:endParaRPr lang="en-US" dirty="0"/>
          </a:p>
        </p:txBody>
      </p:sp>
      <p:sp>
        <p:nvSpPr>
          <p:cNvPr id="6" name="TextBox 5">
            <a:extLst>
              <a:ext uri="{FF2B5EF4-FFF2-40B4-BE49-F238E27FC236}">
                <a16:creationId xmlns:a16="http://schemas.microsoft.com/office/drawing/2014/main" id="{FBE28B7F-7B6D-8090-A2AD-521EDB569EDF}"/>
              </a:ext>
            </a:extLst>
          </p:cNvPr>
          <p:cNvSpPr txBox="1"/>
          <p:nvPr/>
        </p:nvSpPr>
        <p:spPr>
          <a:xfrm>
            <a:off x="2404534" y="2274838"/>
            <a:ext cx="7552267" cy="2308324"/>
          </a:xfrm>
          <a:prstGeom prst="rect">
            <a:avLst/>
          </a:prstGeom>
          <a:noFill/>
        </p:spPr>
        <p:txBody>
          <a:bodyPr wrap="square" rtlCol="0">
            <a:spAutoFit/>
          </a:bodyPr>
          <a:lstStyle/>
          <a:p>
            <a:r>
              <a:rPr lang="ru-RU" sz="2400" b="0" i="0" dirty="0" err="1">
                <a:effectLst/>
                <a:latin typeface="Söhne"/>
              </a:rPr>
              <a:t>Сверточные</a:t>
            </a:r>
            <a:r>
              <a:rPr lang="ru-RU" sz="2400" b="0" i="0" dirty="0">
                <a:effectLst/>
                <a:latin typeface="Söhne"/>
              </a:rPr>
              <a:t> нейронные сети (CNN) — широко используемый тип в компьютерном зрении. Они содержат </a:t>
            </a:r>
            <a:r>
              <a:rPr lang="ru-RU" sz="2400" b="0" i="0" dirty="0" err="1">
                <a:effectLst/>
                <a:latin typeface="Söhne"/>
              </a:rPr>
              <a:t>сверточные</a:t>
            </a:r>
            <a:r>
              <a:rPr lang="ru-RU" sz="2400" b="0" i="0" dirty="0">
                <a:effectLst/>
                <a:latin typeface="Söhne"/>
              </a:rPr>
              <a:t> слои, извлекающие признаки изображения, такие как границы и текстуры. </a:t>
            </a:r>
            <a:r>
              <a:rPr lang="ru-RU" sz="2400" b="0" i="0" dirty="0" err="1">
                <a:effectLst/>
                <a:latin typeface="Söhne"/>
              </a:rPr>
              <a:t>Пулинг</a:t>
            </a:r>
            <a:r>
              <a:rPr lang="ru-RU" sz="2400" b="0" i="0" dirty="0">
                <a:effectLst/>
                <a:latin typeface="Söhne"/>
              </a:rPr>
              <a:t> слои уменьшают размерность, сохраняя важные признаки и уменьшая размер изображения.</a:t>
            </a:r>
            <a:endParaRPr lang="en-US" sz="2400" dirty="0"/>
          </a:p>
        </p:txBody>
      </p:sp>
    </p:spTree>
    <p:extLst>
      <p:ext uri="{BB962C8B-B14F-4D97-AF65-F5344CB8AC3E}">
        <p14:creationId xmlns:p14="http://schemas.microsoft.com/office/powerpoint/2010/main" val="168871618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826</TotalTime>
  <Words>1100</Words>
  <Application>Microsoft Office PowerPoint</Application>
  <PresentationFormat>Широкоэкранный</PresentationFormat>
  <Paragraphs>92</Paragraphs>
  <Slides>16</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16</vt:i4>
      </vt:variant>
    </vt:vector>
  </HeadingPairs>
  <TitlesOfParts>
    <vt:vector size="22" baseType="lpstr">
      <vt:lpstr>Arial</vt:lpstr>
      <vt:lpstr>Calibri</vt:lpstr>
      <vt:lpstr>Calibri Light</vt:lpstr>
      <vt:lpstr>Söhne</vt:lpstr>
      <vt:lpstr>Times New Roman</vt:lpstr>
      <vt:lpstr>Тема Office</vt:lpstr>
      <vt:lpstr>Презентация PowerPoint</vt:lpstr>
      <vt:lpstr>Введение</vt:lpstr>
      <vt:lpstr>ЦЕЛЬ И ЗАДАЧИ ПРОЕКТА</vt:lpstr>
      <vt:lpstr>Теоретические основы машинного обучения</vt:lpstr>
      <vt:lpstr>Основы машинного обучения и нейронных сетей</vt:lpstr>
      <vt:lpstr>Основы машинного обучения и нейронных сетей</vt:lpstr>
      <vt:lpstr>Основы машинного обучения и нейронных сетей</vt:lpstr>
      <vt:lpstr>Презентация PowerPoint</vt:lpstr>
      <vt:lpstr>Особенности сверточных нейронных сетей</vt:lpstr>
      <vt:lpstr>Особенности сверточных нейронных сетей</vt:lpstr>
      <vt:lpstr>Практические эксперименты с машинным обучением</vt:lpstr>
      <vt:lpstr>Эксперимент 1 - «Сверточные нейронные сети»</vt:lpstr>
      <vt:lpstr>Эксперимент 2 - «Сверточные нейронные сети с нормализацией данных»</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Семён С</dc:creator>
  <cp:lastModifiedBy>Семён С</cp:lastModifiedBy>
  <cp:revision>6</cp:revision>
  <dcterms:created xsi:type="dcterms:W3CDTF">2023-11-05T18:59:51Z</dcterms:created>
  <dcterms:modified xsi:type="dcterms:W3CDTF">2023-11-20T18:20:29Z</dcterms:modified>
</cp:coreProperties>
</file>