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6F"/>
    <a:srgbClr val="657795"/>
    <a:srgbClr val="176EA9"/>
    <a:srgbClr val="245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>
        <p:scale>
          <a:sx n="50" d="100"/>
          <a:sy n="50" d="100"/>
        </p:scale>
        <p:origin x="2058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EBD6-7B9A-46F0-9A8E-11F794701A3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2FED-28A9-4E31-AA81-9D4D56B47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2FED-28A9-4E31-AA81-9D4D56B472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1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7423" y="5164758"/>
            <a:ext cx="11259692" cy="2204555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379" y="2354741"/>
            <a:ext cx="14393053" cy="13792046"/>
          </a:xfrm>
        </p:spPr>
        <p:txBody>
          <a:bodyPr anchor="b">
            <a:normAutofit/>
          </a:bodyPr>
          <a:lstStyle>
            <a:lvl1pPr algn="l">
              <a:defRPr sz="10289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378" y="16969076"/>
            <a:ext cx="11585720" cy="8447155"/>
          </a:xfrm>
        </p:spPr>
        <p:txBody>
          <a:bodyPr anchor="t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5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378" y="2354739"/>
            <a:ext cx="18888869" cy="1379204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1974" y="16969071"/>
            <a:ext cx="17027698" cy="201834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6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8888869" cy="12782868"/>
          </a:xfrm>
        </p:spPr>
        <p:txBody>
          <a:bodyPr anchor="ctr">
            <a:normAutofit/>
          </a:bodyPr>
          <a:lstStyle>
            <a:lvl1pPr algn="l">
              <a:defRPr sz="6548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18165128"/>
            <a:ext cx="14928202" cy="8409781"/>
          </a:xfrm>
        </p:spPr>
        <p:txBody>
          <a:bodyPr anchor="ctr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7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5" y="2354739"/>
            <a:ext cx="16041898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4757" y="15137606"/>
            <a:ext cx="14972436" cy="213047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8987432"/>
            <a:ext cx="14925417" cy="7587477"/>
          </a:xfrm>
        </p:spPr>
        <p:txBody>
          <a:bodyPr anchor="ctr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60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5137606"/>
            <a:ext cx="14925417" cy="7493314"/>
          </a:xfrm>
        </p:spPr>
        <p:txBody>
          <a:bodyPr anchor="b">
            <a:normAutofit/>
          </a:bodyPr>
          <a:lstStyle>
            <a:lvl1pPr algn="l">
              <a:defRPr sz="6548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2659971"/>
            <a:ext cx="14928202" cy="3914936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4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6" y="2354739"/>
            <a:ext cx="16041895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155954"/>
            <a:ext cx="14925417" cy="46347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865431"/>
            <a:ext cx="14925415" cy="4709478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06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7599065" cy="127828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8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342841"/>
            <a:ext cx="14925417" cy="37003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043151"/>
            <a:ext cx="14925415" cy="553176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2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 algn="l">
              <a:defRPr sz="654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9" y="2354743"/>
            <a:ext cx="15328830" cy="166326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8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5814" y="2354739"/>
            <a:ext cx="4780433" cy="19510693"/>
          </a:xfrm>
        </p:spPr>
        <p:txBody>
          <a:bodyPr vert="eaVert">
            <a:normAutofit/>
          </a:bodyPr>
          <a:lstStyle>
            <a:lvl1pPr>
              <a:defRPr sz="654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8" y="2354739"/>
            <a:ext cx="13680497" cy="242201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9" y="2354739"/>
            <a:ext cx="15328830" cy="16632693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7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8746171"/>
            <a:ext cx="14972438" cy="10241246"/>
          </a:xfrm>
        </p:spPr>
        <p:txBody>
          <a:bodyPr anchor="b">
            <a:normAutofit/>
          </a:bodyPr>
          <a:lstStyle>
            <a:lvl1pPr algn="l">
              <a:defRPr sz="7483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9809708"/>
            <a:ext cx="14972436" cy="6765203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380" y="2354741"/>
            <a:ext cx="9237162" cy="1663268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3128" y="2354739"/>
            <a:ext cx="9233119" cy="16595302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1" y="2354739"/>
            <a:ext cx="8692046" cy="2691130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377" y="5045871"/>
            <a:ext cx="9226639" cy="139415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3658" y="2501912"/>
            <a:ext cx="8802390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3129" y="5045869"/>
            <a:ext cx="9252920" cy="13904172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7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778" y="2354739"/>
            <a:ext cx="7484269" cy="6727825"/>
          </a:xfrm>
        </p:spPr>
        <p:txBody>
          <a:bodyPr anchor="b">
            <a:normAutofit/>
          </a:bodyPr>
          <a:lstStyle>
            <a:lvl1pPr algn="l">
              <a:defRPr sz="4677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7" y="2354739"/>
            <a:ext cx="10380214" cy="2422017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1778" y="9755357"/>
            <a:ext cx="7484269" cy="9232073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4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616" y="6391434"/>
            <a:ext cx="8332827" cy="5045869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1969" y="4036695"/>
            <a:ext cx="7672694" cy="2119264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4148" y="12110085"/>
            <a:ext cx="8335084" cy="9194694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378" y="27247694"/>
            <a:ext cx="13590959" cy="161187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599652" y="17193334"/>
            <a:ext cx="5777264" cy="11736316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2354743"/>
            <a:ext cx="15328830" cy="1663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939" y="27247707"/>
            <a:ext cx="2807333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7E831-6363-453A-A9D2-0F955A2C77B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378" y="27247694"/>
            <a:ext cx="13590959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0820" y="24626659"/>
            <a:ext cx="2003913" cy="2957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368C92-3099-4FA3-A24B-929C81E9D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7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1069162" rtl="0" eaLnBrk="1" latinLnBrk="0" hangingPunct="1">
        <a:spcBef>
          <a:spcPct val="0"/>
        </a:spcBef>
        <a:buNone/>
        <a:defRPr sz="748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68226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7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389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6551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8422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7585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310" y="23578034"/>
            <a:ext cx="4465320" cy="350627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05198"/>
            <a:ext cx="21383625" cy="1351779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200" b="1" dirty="0" err="1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Склянов</a:t>
            </a:r>
            <a:r>
              <a:rPr lang="ru-RU" sz="32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Семен Игоревич</a:t>
            </a:r>
            <a:r>
              <a:rPr lang="ru-RU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ученик 10 </a:t>
            </a:r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ru-RU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</a:t>
            </a:r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r>
              <a:rPr lang="ru-RU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класса, МОУ Лицей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200" b="1" u="sng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Научный руководитель: </a:t>
            </a:r>
            <a:r>
              <a:rPr lang="ru-RU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Смотрова Екатерина Евгеньевна, инженер 1 категории ИСЗФ СО РАН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227118"/>
            <a:ext cx="21383625" cy="9838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Изучение методов поиска экзопланет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89913" y="3183562"/>
            <a:ext cx="9690408" cy="105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F496F"/>
            </a:solidFill>
          </a:ln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Экзопланета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планета, вращающаяся вокруг звезды, отличных от нашего Солнца. </a:t>
            </a:r>
          </a:p>
        </p:txBody>
      </p:sp>
      <p:sp>
        <p:nvSpPr>
          <p:cNvPr id="36" name="Подзаголовок 2"/>
          <p:cNvSpPr txBox="1">
            <a:spLocks/>
          </p:cNvSpPr>
          <p:nvPr/>
        </p:nvSpPr>
        <p:spPr>
          <a:xfrm>
            <a:off x="10550769" y="3183561"/>
            <a:ext cx="10219369" cy="190309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Целью данного исследовательского проекта</a:t>
            </a:r>
            <a:r>
              <a:rPr lang="ru-RU" sz="2800" b="1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является создание программы на языке программирования </a:t>
            </a:r>
            <a:r>
              <a:rPr lang="ru-RU" sz="28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позволяющей вычислять радиальную скорость </a:t>
            </a:r>
            <a:r>
              <a:rPr lang="ru-RU" sz="28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экзопланеты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с использованием Радиального метода.</a:t>
            </a:r>
          </a:p>
        </p:txBody>
      </p:sp>
      <p:sp>
        <p:nvSpPr>
          <p:cNvPr id="37" name="Подзаголовок 2"/>
          <p:cNvSpPr txBox="1">
            <a:spLocks/>
          </p:cNvSpPr>
          <p:nvPr/>
        </p:nvSpPr>
        <p:spPr>
          <a:xfrm>
            <a:off x="10573975" y="5516809"/>
            <a:ext cx="10263918" cy="31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проекта 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457200" lvl="0" indent="-457200" 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Изучение методов поиска </a:t>
            </a:r>
            <a:r>
              <a:rPr lang="ru-RU" sz="28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экзопланет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marL="457200" lvl="0" indent="-457200" 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Анализ радиального метода и его применение в поиске </a:t>
            </a:r>
            <a:r>
              <a:rPr lang="ru-RU" sz="28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экзопланет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marL="457200" lvl="0" indent="-457200" 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Разработка и программная реализация алгоритма вычисления радиальной скорости </a:t>
            </a:r>
            <a:r>
              <a:rPr lang="ru-RU" sz="28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экзопланеты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;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Тестирование программы на реальных данных.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50988551-E297-37E8-681F-A0EF32E4A0B0}"/>
              </a:ext>
            </a:extLst>
          </p:cNvPr>
          <p:cNvSpPr txBox="1">
            <a:spLocks/>
          </p:cNvSpPr>
          <p:nvPr/>
        </p:nvSpPr>
        <p:spPr>
          <a:xfrm>
            <a:off x="671206" y="14650774"/>
            <a:ext cx="12013161" cy="13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радиальных скоростей (метод Доплеровской спектроскопии)  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один из самых первых и до недавнего времени самых распространенных методов поиска экзопланет. </a:t>
            </a: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1FD770-5C44-4629-06BA-6056CECE49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674" y="14587408"/>
            <a:ext cx="7733218" cy="4857084"/>
          </a:xfrm>
          <a:prstGeom prst="rect">
            <a:avLst/>
          </a:prstGeom>
          <a:noFill/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DE41EF0-13E2-D922-9B36-F325E0D86A6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07" y="10929475"/>
            <a:ext cx="6643949" cy="346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1F58112-5B59-74B6-9E18-9D0CA166542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34" y="9158219"/>
            <a:ext cx="5331658" cy="5201088"/>
          </a:xfrm>
          <a:prstGeom prst="rect">
            <a:avLst/>
          </a:prstGeom>
          <a:noFill/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DEA1314-E465-EAC8-4FAD-C9775CD714D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7" y="4416839"/>
            <a:ext cx="7257152" cy="264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511D744-94DF-964B-1137-DCBDFE21ED8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756" y="9193864"/>
            <a:ext cx="5209967" cy="52010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7CB6289-0289-63B0-361B-682469096BB9}"/>
              </a:ext>
            </a:extLst>
          </p:cNvPr>
          <p:cNvGrpSpPr/>
          <p:nvPr/>
        </p:nvGrpSpPr>
        <p:grpSpPr>
          <a:xfrm>
            <a:off x="671207" y="7552148"/>
            <a:ext cx="8246392" cy="3212141"/>
            <a:chOff x="0" y="0"/>
            <a:chExt cx="6010089" cy="2169795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A3A1344B-1727-9244-816F-637BE138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139" y="0"/>
              <a:ext cx="2995950" cy="216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96E044D9-A8B9-7BC0-CDAB-2DC29A6A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72105" cy="2169795"/>
            </a:xfrm>
            <a:prstGeom prst="rect">
              <a:avLst/>
            </a:prstGeom>
            <a:noFill/>
          </p:spPr>
        </p:pic>
      </p:grp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11200632" y="8954839"/>
            <a:ext cx="3293741" cy="874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Астрометрический метод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16088158" y="8873341"/>
            <a:ext cx="4167809" cy="9530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гравитационного </a:t>
            </a:r>
            <a:r>
              <a:rPr lang="ru-RU" sz="2800" b="1" dirty="0" err="1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микролинзирования</a:t>
            </a:r>
            <a:endParaRPr lang="ru-RU" sz="2800" b="1" dirty="0">
              <a:solidFill>
                <a:srgbClr val="FFC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638185" y="11983182"/>
            <a:ext cx="2184511" cy="9708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Транзитный метод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5929890" y="7306012"/>
            <a:ext cx="3444028" cy="5258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пульсаров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658695" y="23893150"/>
            <a:ext cx="6488223" cy="59753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Заключение:</a:t>
            </a:r>
            <a:endParaRPr lang="ru-RU" sz="2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Сравнивая результаты работы программы можно отметить, что результаты расчетов сходятся с реальными данными.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Программа быть полезна исследователям в области астрономии и космических исследований для подтверждения правильности полученных ими результатов. Несовпадение результатов может указывать на наличие планеты в её орбите, возможный наклон орбиты исследуемой планеты.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58" y="23568128"/>
            <a:ext cx="4681252" cy="3458657"/>
          </a:xfrm>
          <a:prstGeom prst="rect">
            <a:avLst/>
          </a:prstGeom>
        </p:spPr>
      </p:pic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13104674" y="19562341"/>
            <a:ext cx="7733217" cy="13517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Было написано приложение для расчета радиальной скорости экзопланеты, использовались формулы: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одзаголовок 2">
                <a:extLst>
                  <a:ext uri="{FF2B5EF4-FFF2-40B4-BE49-F238E27FC236}">
                    <a16:creationId xmlns:a16="http://schemas.microsoft.com/office/drawing/2014/main" id="{71C015EE-23A1-0115-E96F-FB7750BFC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15999" y="21059714"/>
                <a:ext cx="3054138" cy="132370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horz" lIns="64585" tIns="32292" rIns="64585" bIns="32292" rtlCol="0" anchor="t">
                <a:noAutofit/>
              </a:bodyPr>
              <a:lstStyle>
                <a:lvl1pPr marL="0" indent="0" algn="l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6236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1425595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5613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285119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989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4276786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570238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712797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8553572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997916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11404763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ru-R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7" name="Подзаголовок 2">
                <a:extLst>
                  <a:ext uri="{FF2B5EF4-FFF2-40B4-BE49-F238E27FC236}">
                    <a16:creationId xmlns:a16="http://schemas.microsoft.com/office/drawing/2014/main" id="{71C015EE-23A1-0115-E96F-FB7750BF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999" y="21059714"/>
                <a:ext cx="3054138" cy="13237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одзаголовок 2">
                <a:extLst>
                  <a:ext uri="{FF2B5EF4-FFF2-40B4-BE49-F238E27FC236}">
                    <a16:creationId xmlns:a16="http://schemas.microsoft.com/office/drawing/2014/main" id="{71C015EE-23A1-0115-E96F-FB7750BFC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4079" y="21392342"/>
                <a:ext cx="2415244" cy="58871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horz" lIns="64585" tIns="32292" rIns="64585" bIns="32292" rtlCol="0" anchor="t">
                <a:noAutofit/>
              </a:bodyPr>
              <a:lstStyle>
                <a:lvl1pPr marL="0" indent="0" algn="l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6236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1425595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5613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285119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989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4276786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570238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712797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8553572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997916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11404763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8" name="Подзаголовок 2">
                <a:extLst>
                  <a:ext uri="{FF2B5EF4-FFF2-40B4-BE49-F238E27FC236}">
                    <a16:creationId xmlns:a16="http://schemas.microsoft.com/office/drawing/2014/main" id="{71C015EE-23A1-0115-E96F-FB7750BF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079" y="21392342"/>
                <a:ext cx="2415244" cy="5887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71C015EE-23A1-0115-E96F-FB7750BFCA38}"/>
              </a:ext>
            </a:extLst>
          </p:cNvPr>
          <p:cNvSpPr txBox="1">
            <a:spLocks/>
          </p:cNvSpPr>
          <p:nvPr/>
        </p:nvSpPr>
        <p:spPr>
          <a:xfrm>
            <a:off x="705921" y="6670297"/>
            <a:ext cx="5040467" cy="5258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прямого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0E390-AC50-7EBB-71FF-447055C2C961}"/>
              </a:ext>
            </a:extLst>
          </p:cNvPr>
          <p:cNvSpPr txBox="1"/>
          <p:nvPr/>
        </p:nvSpPr>
        <p:spPr>
          <a:xfrm>
            <a:off x="705920" y="19069356"/>
            <a:ext cx="11920727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способен оценить </a:t>
            </a: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массы экзопланеты и звезды и</a:t>
            </a:r>
            <a:r>
              <a:rPr lang="ru-RU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некоторые параметров орбиты (период). Однако метод применим только для близких звезд (до 160 св. лет) и массивных экзопланет</a:t>
            </a:r>
            <a:endParaRPr lang="en-US" sz="2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97A7C-0632-D96F-6020-6063D6C792BC}"/>
                  </a:ext>
                </a:extLst>
              </p:cNvPr>
              <p:cNvSpPr txBox="1"/>
              <p:nvPr/>
            </p:nvSpPr>
            <p:spPr>
              <a:xfrm>
                <a:off x="688563" y="16150510"/>
                <a:ext cx="11978446" cy="27072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800" b="1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Эффект Доплера </a:t>
                </a:r>
                <a:r>
                  <a:rPr lang="ru-RU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заключается в смещении спектра излучения в случае, если источник света движется относительно наблюдателя.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длина волны, испускаемая источником;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волны, принимаемая наблюдателем;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лучевая скорость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F97A7C-0632-D96F-6020-6063D6C79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63" y="16150510"/>
                <a:ext cx="11978446" cy="2707280"/>
              </a:xfrm>
              <a:prstGeom prst="rect">
                <a:avLst/>
              </a:prstGeom>
              <a:blipFill>
                <a:blip r:embed="rId14"/>
                <a:stretch>
                  <a:fillRect t="-2252" r="-102"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одзаголовок 2">
                <a:extLst>
                  <a:ext uri="{FF2B5EF4-FFF2-40B4-BE49-F238E27FC236}">
                    <a16:creationId xmlns:a16="http://schemas.microsoft.com/office/drawing/2014/main" id="{667A56ED-CDFD-927A-D2CF-CB6390BF05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67931" y="21259496"/>
                <a:ext cx="1947398" cy="85440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horz" lIns="64585" tIns="32292" rIns="64585" bIns="32292" rtlCol="0" anchor="t">
                <a:noAutofit/>
              </a:bodyPr>
              <a:lstStyle>
                <a:lvl1pPr marL="0" indent="0" algn="l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6236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1425595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5613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285119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989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4276786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570238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712797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8553572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997916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11404763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0" name="Подзаголовок 2">
                <a:extLst>
                  <a:ext uri="{FF2B5EF4-FFF2-40B4-BE49-F238E27FC236}">
                    <a16:creationId xmlns:a16="http://schemas.microsoft.com/office/drawing/2014/main" id="{667A56ED-CDFD-927A-D2CF-CB6390BF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931" y="21259496"/>
                <a:ext cx="1947398" cy="8544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одзаголовок 2">
                <a:extLst>
                  <a:ext uri="{FF2B5EF4-FFF2-40B4-BE49-F238E27FC236}">
                    <a16:creationId xmlns:a16="http://schemas.microsoft.com/office/drawing/2014/main" id="{C2EED003-AC6E-3AE7-2BAA-7E7399378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9952" y="22469844"/>
                <a:ext cx="8047940" cy="10631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horz" lIns="64585" tIns="32292" rIns="64585" bIns="32292" rtlCol="0" anchor="t">
                <a:noAutofit/>
              </a:bodyPr>
              <a:lstStyle>
                <a:lvl1pPr marL="0" indent="0" algn="l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6236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1425595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5613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285119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989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4276786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5702381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712797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8553572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9979167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11404763" indent="0" algn="ctr" defTabSz="1425595" rtl="0" eaLnBrk="1" latinLnBrk="0" hangingPunct="1">
                  <a:spcBef>
                    <a:spcPct val="20000"/>
                  </a:spcBef>
                  <a:spcAft>
                    <a:spcPts val="1871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None/>
                  <a:defRPr sz="4365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2800" b="1" u="sng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Входные параметры: </a:t>
                </a:r>
                <a:r>
                  <a:rPr lang="ru-RU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масса звезды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период экзопланеты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масса экзопланеты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Подзаголовок 2">
                <a:extLst>
                  <a:ext uri="{FF2B5EF4-FFF2-40B4-BE49-F238E27FC236}">
                    <a16:creationId xmlns:a16="http://schemas.microsoft.com/office/drawing/2014/main" id="{C2EED003-AC6E-3AE7-2BAA-7E7399378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952" y="22469844"/>
                <a:ext cx="8047940" cy="1063124"/>
              </a:xfrm>
              <a:prstGeom prst="rect">
                <a:avLst/>
              </a:prstGeom>
              <a:blipFill>
                <a:blip r:embed="rId16"/>
                <a:stretch>
                  <a:fillRect t="-7471"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— Phased radial velocity mesurements of HD 33283 and best–fit orbital solution. The fit residuals have an RMS of 3.60 m s −1 .  ">
            <a:extLst>
              <a:ext uri="{FF2B5EF4-FFF2-40B4-BE49-F238E27FC236}">
                <a16:creationId xmlns:a16="http://schemas.microsoft.com/office/drawing/2014/main" id="{25EED6D1-0FC8-4357-FA36-1D874F55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616" y="23893150"/>
            <a:ext cx="3760254" cy="27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58E2B-776A-16D9-9F9F-1DE879F4C2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68908" y="27025275"/>
            <a:ext cx="4472722" cy="284321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442FFEC-6C4A-64E7-A698-01ECBFF30E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811714" y="27022203"/>
            <a:ext cx="4445437" cy="2814699"/>
          </a:xfrm>
          <a:prstGeom prst="rect">
            <a:avLst/>
          </a:prstGeom>
        </p:spPr>
      </p:pic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8D8C8C9F-5829-F4FE-28C8-5A1A38E03AF7}"/>
              </a:ext>
            </a:extLst>
          </p:cNvPr>
          <p:cNvSpPr txBox="1">
            <a:spLocks/>
          </p:cNvSpPr>
          <p:nvPr/>
        </p:nvSpPr>
        <p:spPr>
          <a:xfrm>
            <a:off x="688563" y="22947275"/>
            <a:ext cx="11923706" cy="6576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работы приложения исходя из реальных данных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3D12897F-6367-2AFD-321B-AE473F775FDA}"/>
              </a:ext>
            </a:extLst>
          </p:cNvPr>
          <p:cNvSpPr txBox="1">
            <a:spLocks/>
          </p:cNvSpPr>
          <p:nvPr/>
        </p:nvSpPr>
        <p:spPr>
          <a:xfrm>
            <a:off x="638185" y="20865631"/>
            <a:ext cx="11974084" cy="1832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64585" tIns="32292" rIns="64585" bIns="32292" rtlCol="0" anchor="t">
            <a:noAutofit/>
          </a:bodyPr>
          <a:lstStyle>
            <a:lvl1pPr marL="0" indent="0" algn="l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6236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425595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5613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285119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98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4276786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5702381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712797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8553572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9979167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11404763" indent="0" algn="ctr" defTabSz="1425595" rtl="0" eaLnBrk="1" latinLnBrk="0" hangingPunct="1">
              <a:spcBef>
                <a:spcPct val="20000"/>
              </a:spcBef>
              <a:spcAft>
                <a:spcPts val="1871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4365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Используемые предположения:</a:t>
            </a:r>
          </a:p>
          <a:p>
            <a:pPr marL="514350" indent="-514350" 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Орбита планеты круговая;</a:t>
            </a:r>
          </a:p>
          <a:p>
            <a:pPr marL="514350" indent="-514350" 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Звезда имеет только одну экзопланету;</a:t>
            </a:r>
          </a:p>
          <a:p>
            <a:pPr marL="514350" indent="-514350" 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Орбита планеты в плоскости взгляда наблюдателя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21B4D04-09B2-2E65-E38E-C043188073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1904" y="27022204"/>
            <a:ext cx="4410205" cy="27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641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357</TotalTime>
  <Words>279</Words>
  <Application>Microsoft Office PowerPoint</Application>
  <PresentationFormat>Произвольный</PresentationFormat>
  <Paragraphs>39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Century Gothic</vt:lpstr>
      <vt:lpstr>Segoe UI Semilight</vt:lpstr>
      <vt:lpstr>Times New Roman</vt:lpstr>
      <vt:lpstr>Wingdings 3</vt:lpstr>
      <vt:lpstr>Сектор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30</cp:revision>
  <dcterms:created xsi:type="dcterms:W3CDTF">2023-04-12T12:53:24Z</dcterms:created>
  <dcterms:modified xsi:type="dcterms:W3CDTF">2023-04-13T04:07:18Z</dcterms:modified>
</cp:coreProperties>
</file>