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4AE-84BB-5B88-CEA1-DF26B049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EB0F8-17E6-1559-1E8D-799E8D0E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65D4-AA37-A728-C06F-286363D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75EA-0D6C-0304-9766-334020DB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D42F-8BDD-7320-0FA6-3B6CF9F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3CC-5E22-9BE6-64CF-C2D6E3DF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25A3-43FF-9D4B-D549-BF865D98D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AB44-BCDF-0680-876E-7DC8DBC2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1FE7-9BAD-2603-8E8D-68BBF92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5349-6695-B55B-A2F7-99787D92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3BC7-4D3F-1C00-79D8-B5B3D1486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DDCC-34BB-A16E-E0E6-ED1334B53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5841-ECFE-9717-6E40-C56C1F23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DC5C-EA1E-2C3D-6A7C-180B662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2F57-E393-4C67-F21D-192D778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210-067F-E8FB-9CBF-79CD6235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2D9D-558B-012C-355D-CDA6F49B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A8CD-7002-1938-5B4A-C67EE5B1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B58F-0DFB-C484-AC06-84CA4CCF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B880-C3AA-9C97-88AD-54DA321F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ADE2-0A3D-AABA-1E3C-9CBAB43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FE5C-E359-1C19-85CA-C1E17526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4F98-0D1F-DD85-52AE-99C98EF1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C949-B4E5-668B-48BD-372604F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F2D2-4482-43E3-427A-D0DEAFD9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94CB-81DE-4B84-3D0C-2796C148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07CD-D0A3-D306-C13C-55DC86F6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921B0-7ADB-BA10-5F07-34DD168D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8053-28EE-A964-2250-F14F21AD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AFA2-4F6F-AEB4-4242-2511B4F1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130D-23C1-C1C5-1652-80753686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EB11-2F82-CB42-84BD-F95695B6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AD3CA-74A9-A4DA-76D8-6B89A6E6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47FF-B873-B795-8581-27542310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45D86-A859-7054-00C3-8C138C78E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0FFA-6398-BF0A-9AAC-954AAE93F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CC5E4-01CC-3365-6704-6BF94D96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C2057-B54C-275C-AC6A-8A3CFAAE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1E05-8070-EA06-2EAA-7C45EF54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063-288D-B8CC-1E8D-2E86FE9F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6B0FD-848A-3CD1-83C8-AEDF8C67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DDF9D-ECA4-E984-BEC4-48C02DDA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80A36-51DC-25CB-DB1E-EB991EE6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A17B0-F43B-A84C-4D74-CCA19E66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E5AB8-DDF5-3126-9CD2-ED06429F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8EF8-D2CC-9FB4-AFC7-9BCE8249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4BE-4351-5254-A08F-6622FF5B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31C4-2D87-4B5F-4C41-B7569107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1342-6EDD-DC18-17AC-7A23052E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8E99B-6E7D-CD39-C2D0-4B861F4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8DD5-43FA-2BED-36E8-9EEE9FEE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4BA5F-2A7D-C8C9-4C7D-32B0E871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B04-5CD8-63B3-0ABE-7A7AC24B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242A5-FD78-7B28-6E04-DA1F71285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BFF4-5368-3CB5-C565-D7B463C1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E5AB-E917-FB32-9032-BD4DF53C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0FCD-4176-8679-9A5A-ABCE865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6622-57C2-AD40-4646-0BB94D3A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8DE7F-6AAF-6524-1055-E496C6A9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558B-A75E-6E0F-52F5-925DA05B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6C63-8951-E805-1F51-3FD464E9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97B-437F-1A42-A4B4-D2F106E0A1CD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BCEC-DDA6-20A9-3360-255635AC2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EC8B-BF6B-F22F-D4D8-B56FC1E9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0DA1-BCC2-F34F-A54B-D8559035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6892-054A-BDBF-55F6-94ADA878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Return Levels &amp; Return Periods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4BD80B-AAC6-A2BE-4D3B-CB3FDECD6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98846" cy="4351338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Return periods are often incorrectly interpreted in the professional communities as "100-year event is an event which happens only once in 100 years", which may lead to inaccurate assessment of risks.</a:t>
            </a:r>
          </a:p>
          <a:p>
            <a:pPr algn="l">
              <a:lnSpc>
                <a:spcPct val="17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A more holistic way of looking at this is to consider a time period within which a risk is evaluated.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Roboto" panose="02000000000000000000" pitchFamily="2" charset="0"/>
              </a:rPr>
              <a:t>The </a:t>
            </a:r>
            <a:r>
              <a:rPr lang="en-US" b="1" u="sng" dirty="0">
                <a:latin typeface="Roboto" panose="02000000000000000000" pitchFamily="2" charset="0"/>
              </a:rPr>
              <a:t>Expected</a:t>
            </a:r>
            <a:r>
              <a:rPr lang="en-US" b="1" dirty="0">
                <a:latin typeface="Roboto" panose="02000000000000000000" pitchFamily="2" charset="0"/>
              </a:rPr>
              <a:t> number of exceedances in 100 years is 1</a:t>
            </a:r>
            <a:r>
              <a:rPr lang="en-US" dirty="0"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7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For example, however, a 100-year event with probability of exceedance in any given year of 1% would have a probability of ~</a:t>
            </a:r>
            <a:r>
              <a:rPr lang="en-US" dirty="0">
                <a:latin typeface="Roboto" panose="02000000000000000000" pitchFamily="2" charset="0"/>
              </a:rPr>
              <a:t>63.4</a:t>
            </a:r>
            <a:r>
              <a:rPr lang="en-US" b="0" i="0" dirty="0">
                <a:effectLst/>
                <a:latin typeface="Roboto" panose="02000000000000000000" pitchFamily="2" charset="0"/>
              </a:rPr>
              <a:t>% to be exceeded </a:t>
            </a:r>
            <a:r>
              <a:rPr lang="en-US" b="0" i="0" u="sng" dirty="0">
                <a:effectLst/>
                <a:latin typeface="Roboto" panose="02000000000000000000" pitchFamily="2" charset="0"/>
              </a:rPr>
              <a:t>at least once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 within 100 years.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0ABB63D-7479-F446-EB58-BA3241F72E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37046" y="1687512"/>
                <a:ext cx="4116754" cy="46688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/>
                  <a:t>Binomial </a:t>
                </a:r>
                <a:r>
                  <a:rPr lang="en-US" sz="1800" dirty="0"/>
                  <a:t>Prob. Mass Function: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p = prob of exceedance,</a:t>
                </a:r>
                <a:br>
                  <a:rPr lang="en-US" sz="1800" dirty="0"/>
                </a:br>
                <a:r>
                  <a:rPr lang="en-US" sz="1800" dirty="0"/>
                  <a:t>and n = total # of time periods (years),</a:t>
                </a:r>
                <a:br>
                  <a:rPr lang="en-US" sz="1800" dirty="0"/>
                </a:br>
                <a:r>
                  <a:rPr lang="en-US" sz="1800" dirty="0"/>
                  <a:t>and k = # of exceedances (0…n)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;100, 0.01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:br>
                  <a:rPr lang="en-US" sz="1800" dirty="0"/>
                </a:br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𝚱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𝒏𝒑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𝟏𝟎𝟎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However</a:t>
                </a:r>
                <a:r>
                  <a:rPr lang="en-US" sz="1800" b="1" dirty="0"/>
                  <a:t>, </a:t>
                </a:r>
                <a:br>
                  <a:rPr lang="en-US" sz="1800" b="1" dirty="0"/>
                </a:br>
                <a:r>
                  <a:rPr lang="en-US" sz="1800" dirty="0"/>
                  <a:t>P(at least 1 exceedance in 100 years)</a:t>
                </a:r>
                <a:br>
                  <a:rPr lang="en-US" sz="1800" dirty="0"/>
                </a:br>
                <a:r>
                  <a:rPr lang="en-US" sz="1800" dirty="0"/>
                  <a:t>= 1 – P(no exceedances in 100 years)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(1−0.01)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100−0</m:t>
                          </m:r>
                        </m:sup>
                      </m:sSup>
                    </m:oMath>
                  </m:oMathPara>
                </a14:m>
                <a:br>
                  <a:rPr lang="en-US" sz="1800" dirty="0"/>
                </a:br>
                <a:r>
                  <a:rPr lang="en-US" sz="1800" dirty="0"/>
                  <a:t>= 1 – (1 – 0.01)</a:t>
                </a:r>
                <a:r>
                  <a:rPr lang="en-US" sz="1800" baseline="30000" dirty="0"/>
                  <a:t>100</a:t>
                </a:r>
                <a:r>
                  <a:rPr lang="en-US" sz="1800" dirty="0"/>
                  <a:t> = 63.4%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0ABB63D-7479-F446-EB58-BA3241F72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37046" y="1687512"/>
                <a:ext cx="4116754" cy="4668837"/>
              </a:xfrm>
              <a:blipFill>
                <a:blip r:embed="rId2"/>
                <a:stretch>
                  <a:fillRect l="-1227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F051-F379-A723-813E-D91F708E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26D-22EE-C947-9B97-C08BED29B1F2}" type="datetime1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031C-4F24-F946-6FB3-A77330D4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Extreme Value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D34C-A97F-71FA-A963-629B1054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D52E-1D8C-1A43-9B44-45A108F9F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</vt:lpstr>
      <vt:lpstr>Office Theme</vt:lpstr>
      <vt:lpstr>A Note on Return Levels &amp; Return Periods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Return Levels &amp; Return Periods</dc:title>
  <dc:creator>Alfred Reich</dc:creator>
  <cp:lastModifiedBy>Alfred Reich</cp:lastModifiedBy>
  <cp:revision>3</cp:revision>
  <dcterms:created xsi:type="dcterms:W3CDTF">2022-10-20T21:14:38Z</dcterms:created>
  <dcterms:modified xsi:type="dcterms:W3CDTF">2022-10-20T21:26:18Z</dcterms:modified>
</cp:coreProperties>
</file>