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2T07:13:22.51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7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5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4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735B-B4DF-419B-8B2C-8583C186229B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B81B-6DB3-478D-BB58-1E122176A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7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미국 총기 사고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2697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201303009 </a:t>
            </a:r>
            <a:r>
              <a:rPr lang="ko-KR" altLang="en-US" dirty="0" err="1" smtClean="0"/>
              <a:t>이진웅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6" y="2534943"/>
            <a:ext cx="4792843" cy="1379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14" y="2695823"/>
            <a:ext cx="4723386" cy="12184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3" y="5207709"/>
            <a:ext cx="4231105" cy="1305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120" y="5140011"/>
            <a:ext cx="4601680" cy="14407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23" y="1882722"/>
            <a:ext cx="4601870" cy="4601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414" y="1882722"/>
            <a:ext cx="4663490" cy="4824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736" y="4571506"/>
            <a:ext cx="4983191" cy="3740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2120" y="4427621"/>
            <a:ext cx="4816169" cy="5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예측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7348" y="3157160"/>
            <a:ext cx="110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rpart</a:t>
            </a:r>
            <a:r>
              <a:rPr lang="en-US" altLang="ko-KR" dirty="0"/>
              <a:t> </a:t>
            </a:r>
            <a:r>
              <a:rPr lang="ko-KR" altLang="en-US" dirty="0" smtClean="0"/>
              <a:t>모델의 성능 </a:t>
            </a:r>
            <a:r>
              <a:rPr lang="en-US" altLang="ko-KR" dirty="0" smtClean="0"/>
              <a:t>: 82.3%, </a:t>
            </a:r>
            <a:r>
              <a:rPr lang="ko-KR" altLang="en-US" dirty="0" smtClean="0"/>
              <a:t>오차범위 </a:t>
            </a:r>
            <a:r>
              <a:rPr lang="en-US" altLang="ko-KR" dirty="0" smtClean="0"/>
              <a:t>: 0.003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55640"/>
              </p:ext>
            </p:extLst>
          </p:nvPr>
        </p:nvGraphicFramePr>
        <p:xfrm>
          <a:off x="838200" y="1533237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758">
                  <a:extLst>
                    <a:ext uri="{9D8B030D-6E8A-4147-A177-3AD203B41FA5}">
                      <a16:colId xmlns:a16="http://schemas.microsoft.com/office/drawing/2014/main" val="561121367"/>
                    </a:ext>
                  </a:extLst>
                </a:gridCol>
                <a:gridCol w="5273842">
                  <a:extLst>
                    <a:ext uri="{9D8B030D-6E8A-4147-A177-3AD203B41FA5}">
                      <a16:colId xmlns:a16="http://schemas.microsoft.com/office/drawing/2014/main" val="3523421477"/>
                    </a:ext>
                  </a:extLst>
                </a:gridCol>
              </a:tblGrid>
              <a:tr h="858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err="1" smtClean="0"/>
                        <a:t>rpart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err="1" smtClean="0"/>
                        <a:t>ctree</a:t>
                      </a:r>
                      <a:endParaRPr lang="ko-KR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644"/>
                  </a:ext>
                </a:extLst>
              </a:tr>
              <a:tr h="267712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성능 </a:t>
                      </a:r>
                      <a:r>
                        <a:rPr lang="en-US" altLang="ko-KR" dirty="0" smtClean="0"/>
                        <a:t>: 82.3 %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오차범위 </a:t>
                      </a:r>
                      <a:r>
                        <a:rPr lang="en-US" altLang="ko-KR" dirty="0" smtClean="0"/>
                        <a:t>: 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성능 </a:t>
                      </a:r>
                      <a:r>
                        <a:rPr lang="en-US" altLang="ko-KR" dirty="0" smtClean="0"/>
                        <a:t>: 83.7%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오차범위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: 0.002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298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17" y="2858799"/>
            <a:ext cx="3779920" cy="12584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83" y="2858799"/>
            <a:ext cx="3961649" cy="1203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7407" y="5590976"/>
            <a:ext cx="10303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Rpart</a:t>
            </a:r>
            <a:r>
              <a:rPr lang="ko-KR" altLang="en-US" sz="4400" dirty="0" smtClean="0"/>
              <a:t>보다 </a:t>
            </a:r>
            <a:r>
              <a:rPr lang="en-US" altLang="ko-KR" sz="4400" dirty="0" err="1" smtClean="0"/>
              <a:t>ctree</a:t>
            </a:r>
            <a:r>
              <a:rPr lang="ko-KR" altLang="en-US" sz="4400" dirty="0" smtClean="0"/>
              <a:t>모델이 미세하게 높다</a:t>
            </a:r>
            <a:r>
              <a:rPr lang="en-US" altLang="ko-KR" sz="4400" dirty="0" smtClean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58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정확도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4" y="1523457"/>
            <a:ext cx="9918032" cy="44053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787315" y="5761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/>
              <a:t>Rpart</a:t>
            </a:r>
            <a:r>
              <a:rPr lang="ko-KR" altLang="en-US" sz="3200" dirty="0" smtClean="0"/>
              <a:t>모델과 </a:t>
            </a:r>
            <a:r>
              <a:rPr lang="en-US" altLang="ko-KR" sz="3200" dirty="0" err="1" smtClean="0"/>
              <a:t>ctree</a:t>
            </a:r>
            <a:r>
              <a:rPr lang="ko-KR" altLang="en-US" sz="3200" dirty="0" smtClean="0"/>
              <a:t>모델의 정확도 비교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52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699"/>
            <a:ext cx="10813864" cy="2464217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74950" y="3964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74950" y="4766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예측하려는 데이터들 간의 </a:t>
            </a:r>
            <a:r>
              <a:rPr lang="ko-KR" altLang="en-US" sz="3200" dirty="0" err="1" smtClean="0"/>
              <a:t>관계정도</a:t>
            </a:r>
            <a:r>
              <a:rPr lang="ko-KR" altLang="en-US" sz="3200" dirty="0" smtClean="0"/>
              <a:t> 비교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     </a:t>
            </a:r>
            <a:r>
              <a:rPr lang="ko-KR" altLang="en-US" sz="3200" dirty="0" err="1" smtClean="0"/>
              <a:t>피어슨</a:t>
            </a:r>
            <a:r>
              <a:rPr lang="ko-KR" altLang="en-US" sz="3200" dirty="0" smtClean="0"/>
              <a:t> 상관계수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 그래프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1957863"/>
            <a:ext cx="10102516" cy="4060606"/>
          </a:xfrm>
        </p:spPr>
      </p:pic>
    </p:spTree>
    <p:extLst>
      <p:ext uri="{BB962C8B-B14F-4D97-AF65-F5344CB8AC3E}">
        <p14:creationId xmlns:p14="http://schemas.microsoft.com/office/powerpoint/2010/main" val="29310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상관계수를 통한 </a:t>
            </a:r>
            <a:r>
              <a:rPr lang="ko-KR" altLang="en-US" dirty="0" err="1" smtClean="0"/>
              <a:t>분할표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2" y="1877373"/>
            <a:ext cx="4160379" cy="23898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2" y="4863994"/>
            <a:ext cx="5748113" cy="178324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904875" y="2194020"/>
            <a:ext cx="3360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인종과 </a:t>
            </a:r>
            <a:r>
              <a:rPr lang="ko-KR" altLang="en-US" sz="2000" dirty="0" err="1" smtClean="0"/>
              <a:t>사망유형</a:t>
            </a:r>
            <a:r>
              <a:rPr lang="ko-KR" altLang="en-US" sz="2000" dirty="0" smtClean="0"/>
              <a:t> 별 </a:t>
            </a:r>
            <a:r>
              <a:rPr lang="ko-KR" altLang="en-US" sz="2000" dirty="0" err="1" smtClean="0"/>
              <a:t>분할표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백인과 흑인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자살율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위</a:t>
            </a:r>
            <a:endParaRPr lang="en-US" altLang="ko-KR" sz="2000" dirty="0" smtClean="0"/>
          </a:p>
          <a:p>
            <a:r>
              <a:rPr lang="ko-KR" altLang="en-US" sz="2000" dirty="0" smtClean="0"/>
              <a:t>백인과 흑인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살해율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위</a:t>
            </a:r>
            <a:endParaRPr lang="en-US" altLang="ko-KR" sz="2000" dirty="0" smtClean="0"/>
          </a:p>
          <a:p>
            <a:r>
              <a:rPr lang="ko-KR" altLang="en-US" sz="2000" dirty="0" smtClean="0"/>
              <a:t>백인과 흑인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돌발사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위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239945" y="5092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해를 거듭 할 수록 미국의 </a:t>
            </a:r>
            <a:r>
              <a:rPr lang="ko-KR" altLang="en-US" sz="2000" dirty="0" err="1" smtClean="0"/>
              <a:t>자살율이</a:t>
            </a:r>
            <a:r>
              <a:rPr lang="ko-KR" altLang="en-US" sz="2000" dirty="0" smtClean="0"/>
              <a:t> 늘고있다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002254" y="1142326"/>
            <a:ext cx="1836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0000"/>
                </a:solidFill>
              </a:rPr>
              <a:t>Race(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인종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 smtClean="0"/>
              <a:t>0 : </a:t>
            </a:r>
            <a:r>
              <a:rPr lang="ko-KR" altLang="en-US" sz="2000" dirty="0" smtClean="0"/>
              <a:t>아시아인</a:t>
            </a:r>
            <a:endParaRPr lang="en-US" altLang="ko-KR" sz="2000" dirty="0" smtClean="0"/>
          </a:p>
          <a:p>
            <a:r>
              <a:rPr lang="en-US" altLang="ko-KR" sz="2000" dirty="0" smtClean="0"/>
              <a:t>1 : </a:t>
            </a:r>
            <a:r>
              <a:rPr lang="ko-KR" altLang="en-US" sz="2000" dirty="0" smtClean="0"/>
              <a:t>백인</a:t>
            </a:r>
            <a:endParaRPr lang="en-US" altLang="ko-KR" sz="2000" dirty="0" smtClean="0"/>
          </a:p>
          <a:p>
            <a:r>
              <a:rPr lang="en-US" altLang="ko-KR" sz="2000" dirty="0" smtClean="0"/>
              <a:t>2 : </a:t>
            </a:r>
            <a:r>
              <a:rPr lang="ko-KR" altLang="en-US" sz="2000" dirty="0" smtClean="0"/>
              <a:t>토종 미국인</a:t>
            </a:r>
            <a:endParaRPr lang="en-US" altLang="ko-KR" sz="2000" dirty="0" smtClean="0"/>
          </a:p>
          <a:p>
            <a:r>
              <a:rPr lang="en-US" altLang="ko-KR" sz="2000" dirty="0" smtClean="0"/>
              <a:t>3: </a:t>
            </a:r>
            <a:r>
              <a:rPr lang="ko-KR" altLang="en-US" sz="2000" dirty="0" smtClean="0"/>
              <a:t>흑인</a:t>
            </a:r>
            <a:endParaRPr lang="en-US" altLang="ko-KR" sz="2000" dirty="0" smtClean="0"/>
          </a:p>
          <a:p>
            <a:r>
              <a:rPr lang="en-US" altLang="ko-KR" sz="2000" dirty="0" smtClean="0"/>
              <a:t>4: </a:t>
            </a:r>
            <a:r>
              <a:rPr lang="ko-KR" altLang="en-US" sz="2000" dirty="0" err="1" smtClean="0"/>
              <a:t>라인계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002254" y="2856801"/>
            <a:ext cx="1836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0000"/>
                </a:solidFill>
              </a:rPr>
              <a:t>intent(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사망유형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 smtClean="0"/>
              <a:t>0 : </a:t>
            </a:r>
            <a:r>
              <a:rPr lang="ko-KR" altLang="en-US" sz="2000" dirty="0" smtClean="0"/>
              <a:t>자살</a:t>
            </a:r>
            <a:endParaRPr lang="en-US" altLang="ko-KR" sz="2000" dirty="0" smtClean="0"/>
          </a:p>
          <a:p>
            <a:r>
              <a:rPr lang="en-US" altLang="ko-KR" sz="2000" dirty="0" smtClean="0"/>
              <a:t>1 : </a:t>
            </a:r>
            <a:r>
              <a:rPr lang="ko-KR" altLang="en-US" sz="2000" dirty="0" smtClean="0"/>
              <a:t>타살</a:t>
            </a:r>
            <a:endParaRPr lang="en-US" altLang="ko-KR" sz="2000" dirty="0" smtClean="0"/>
          </a:p>
          <a:p>
            <a:r>
              <a:rPr lang="en-US" altLang="ko-KR" sz="2000" dirty="0" smtClean="0"/>
              <a:t>2 : </a:t>
            </a:r>
            <a:r>
              <a:rPr lang="ko-KR" altLang="en-US" sz="2000" dirty="0" err="1" smtClean="0"/>
              <a:t>돌발사</a:t>
            </a:r>
            <a:endParaRPr lang="en-US" altLang="ko-KR" sz="20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2295" y="4491789"/>
            <a:ext cx="12079705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소개</a:t>
            </a:r>
            <a:endParaRPr lang="en-US" altLang="ko-KR" dirty="0" smtClean="0"/>
          </a:p>
          <a:p>
            <a:r>
              <a:rPr lang="ko-KR" altLang="en-US" dirty="0" smtClean="0"/>
              <a:t>데이터 수정</a:t>
            </a:r>
            <a:endParaRPr lang="en-US" altLang="ko-KR" dirty="0" smtClean="0"/>
          </a:p>
          <a:p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r>
              <a:rPr lang="ko-KR" altLang="en-US" dirty="0" smtClean="0"/>
              <a:t>예측</a:t>
            </a:r>
            <a:endParaRPr lang="en-US" altLang="ko-KR" dirty="0" smtClean="0"/>
          </a:p>
          <a:p>
            <a:r>
              <a:rPr lang="ko-KR" altLang="en-US" dirty="0" smtClean="0"/>
              <a:t>정확도</a:t>
            </a:r>
            <a:endParaRPr lang="en-US" altLang="ko-KR" dirty="0" smtClean="0"/>
          </a:p>
          <a:p>
            <a:r>
              <a:rPr lang="ko-KR" altLang="en-US" dirty="0" smtClean="0"/>
              <a:t>상관계수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242" y="16927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데이터소개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2149642"/>
            <a:ext cx="10599821" cy="445435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0673" y="1494838"/>
            <a:ext cx="11020927" cy="50129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2012 ~ 2014</a:t>
            </a:r>
            <a:r>
              <a:rPr lang="ko-KR" altLang="en-US" dirty="0" smtClean="0"/>
              <a:t>년 미국의 총기 사망사고에 대한 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8129" y="354122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26" y="1429627"/>
            <a:ext cx="11304307" cy="5221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852" y="3349665"/>
            <a:ext cx="4733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- </a:t>
            </a:r>
            <a:r>
              <a:rPr lang="ko-KR" altLang="en-US" sz="3600" dirty="0" smtClean="0"/>
              <a:t>불필요한 열 제거</a:t>
            </a:r>
            <a:r>
              <a:rPr lang="en-US" altLang="ko-KR" sz="3600" dirty="0" smtClean="0"/>
              <a:t>(X)</a:t>
            </a:r>
          </a:p>
          <a:p>
            <a:r>
              <a:rPr lang="en-US" altLang="ko-KR" sz="3600" dirty="0" smtClean="0"/>
              <a:t>- </a:t>
            </a:r>
            <a:r>
              <a:rPr lang="ko-KR" altLang="en-US" sz="3600" dirty="0" smtClean="0"/>
              <a:t>데이터 형 변환</a:t>
            </a:r>
            <a:endParaRPr lang="en-US" altLang="ko-KR" sz="3600" dirty="0" smtClean="0"/>
          </a:p>
          <a:p>
            <a:r>
              <a:rPr lang="en-US" altLang="ko-KR" sz="3600" dirty="0" smtClean="0"/>
              <a:t>- </a:t>
            </a:r>
            <a:r>
              <a:rPr lang="ko-KR" altLang="en-US" sz="3600" dirty="0" smtClean="0"/>
              <a:t>결측 치 데이터 제거 </a:t>
            </a:r>
            <a:endParaRPr lang="en-US" altLang="ko-KR" sz="3600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72" y="1916611"/>
            <a:ext cx="6247749" cy="10317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72" y="3016250"/>
            <a:ext cx="5325379" cy="6668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72" y="3939202"/>
            <a:ext cx="5947611" cy="28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2" y="1690688"/>
            <a:ext cx="4648199" cy="453364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61811" y="3869281"/>
            <a:ext cx="1138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91" y="1690687"/>
            <a:ext cx="4362450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2509"/>
            <a:ext cx="4888833" cy="4797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92509"/>
            <a:ext cx="4953000" cy="45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705" y="866274"/>
            <a:ext cx="6140116" cy="5769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385" y="2196449"/>
            <a:ext cx="51258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Summary</a:t>
            </a:r>
            <a:r>
              <a:rPr lang="ko-KR" altLang="en-US" sz="4400" dirty="0" smtClean="0"/>
              <a:t>함수로                             살펴본 </a:t>
            </a:r>
            <a:r>
              <a:rPr lang="ko-KR" altLang="en-US" sz="4400" dirty="0" smtClean="0"/>
              <a:t>데이터</a:t>
            </a:r>
            <a:endParaRPr lang="en-US" altLang="ko-KR" sz="4400" dirty="0" smtClean="0"/>
          </a:p>
          <a:p>
            <a:endParaRPr lang="en-US" altLang="ko-KR" sz="4400" dirty="0"/>
          </a:p>
          <a:p>
            <a:r>
              <a:rPr lang="ko-KR" altLang="en-US" sz="4400" dirty="0" smtClean="0"/>
              <a:t>독립 변수에 따른 종속변수의 값 탐색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198824" y="496942"/>
            <a:ext cx="48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: </a:t>
            </a:r>
            <a:r>
              <a:rPr lang="ko-KR" altLang="en-US" dirty="0" smtClean="0"/>
              <a:t>자살 </a:t>
            </a:r>
            <a:r>
              <a:rPr lang="en-US" altLang="ko-KR" dirty="0" smtClean="0"/>
              <a:t>        1 : </a:t>
            </a:r>
            <a:r>
              <a:rPr lang="ko-KR" altLang="en-US" dirty="0" smtClean="0"/>
              <a:t>타살      </a:t>
            </a:r>
            <a:r>
              <a:rPr lang="en-US" altLang="ko-KR" dirty="0" smtClean="0"/>
              <a:t> 2 : </a:t>
            </a:r>
            <a:r>
              <a:rPr lang="ko-KR" altLang="en-US" dirty="0" smtClean="0"/>
              <a:t>사고사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046" y="365125"/>
            <a:ext cx="6651490" cy="649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582" y="2738964"/>
            <a:ext cx="4733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Featureplot</a:t>
            </a:r>
            <a:r>
              <a:rPr lang="ko-KR" altLang="en-US" sz="4400" dirty="0" smtClean="0"/>
              <a:t>으로 </a:t>
            </a:r>
            <a:endParaRPr lang="en-US" altLang="ko-KR" sz="4400" dirty="0" smtClean="0"/>
          </a:p>
          <a:p>
            <a:r>
              <a:rPr lang="en-US" altLang="ko-KR" sz="4400" dirty="0" smtClean="0"/>
              <a:t>Numeric</a:t>
            </a:r>
            <a:r>
              <a:rPr lang="ko-KR" altLang="en-US" sz="4400" dirty="0" smtClean="0"/>
              <a:t>데이터 </a:t>
            </a:r>
            <a:endParaRPr lang="en-US" altLang="ko-KR" sz="4400" dirty="0" smtClean="0"/>
          </a:p>
          <a:p>
            <a:r>
              <a:rPr lang="ko-KR" altLang="en-US" sz="4400" dirty="0" smtClean="0"/>
              <a:t>     시각화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032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8" y="1417972"/>
            <a:ext cx="7346197" cy="4880727"/>
          </a:xfrm>
        </p:spPr>
      </p:pic>
      <p:sp>
        <p:nvSpPr>
          <p:cNvPr id="5" name="TextBox 4"/>
          <p:cNvSpPr txBox="1"/>
          <p:nvPr/>
        </p:nvSpPr>
        <p:spPr>
          <a:xfrm>
            <a:off x="298264" y="3086934"/>
            <a:ext cx="4733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Mosaicplot</a:t>
            </a:r>
            <a:r>
              <a:rPr lang="ko-KR" altLang="en-US" sz="4400" dirty="0" smtClean="0"/>
              <a:t>으로</a:t>
            </a:r>
            <a:endParaRPr lang="en-US" altLang="ko-KR" sz="4400" dirty="0" smtClean="0"/>
          </a:p>
          <a:p>
            <a:r>
              <a:rPr lang="en-US" altLang="ko-KR" sz="4400" dirty="0" smtClean="0"/>
              <a:t>  Factor</a:t>
            </a:r>
            <a:r>
              <a:rPr lang="ko-KR" altLang="en-US" sz="4400" dirty="0" smtClean="0"/>
              <a:t>데이터</a:t>
            </a:r>
            <a:endParaRPr lang="en-US" altLang="ko-KR" sz="4400" dirty="0" smtClean="0"/>
          </a:p>
          <a:p>
            <a:r>
              <a:rPr lang="ko-KR" altLang="en-US" sz="4400" dirty="0" smtClean="0"/>
              <a:t>       시각화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358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208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미국 총기 사고 예측</vt:lpstr>
      <vt:lpstr>목차</vt:lpstr>
      <vt:lpstr>데이터소개</vt:lpstr>
      <vt:lpstr>데이터소개</vt:lpstr>
      <vt:lpstr>데이터수정</vt:lpstr>
      <vt:lpstr>데이터 수정</vt:lpstr>
      <vt:lpstr>데이터 탐색</vt:lpstr>
      <vt:lpstr>데이터 탐색</vt:lpstr>
      <vt:lpstr>데이터 탐색</vt:lpstr>
      <vt:lpstr>데이터 탐색</vt:lpstr>
      <vt:lpstr>데이터 예측</vt:lpstr>
      <vt:lpstr>데이터 정확도</vt:lpstr>
      <vt:lpstr>피어슨 상관계수</vt:lpstr>
      <vt:lpstr>피어슨 상관계수 그래프</vt:lpstr>
      <vt:lpstr>피어슨 상관계수를 통한 분할표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미국 총기 사고</dc:title>
  <dc:creator>Windows 사용자</dc:creator>
  <cp:lastModifiedBy>Windows 사용자</cp:lastModifiedBy>
  <cp:revision>11</cp:revision>
  <dcterms:created xsi:type="dcterms:W3CDTF">2018-06-11T21:48:56Z</dcterms:created>
  <dcterms:modified xsi:type="dcterms:W3CDTF">2018-06-12T00:01:16Z</dcterms:modified>
</cp:coreProperties>
</file>