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294" r:id="rId5"/>
    <p:sldId id="295" r:id="rId6"/>
    <p:sldId id="296" r:id="rId7"/>
    <p:sldId id="297" r:id="rId8"/>
    <p:sldId id="300" r:id="rId9"/>
    <p:sldId id="30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99A"/>
    <a:srgbClr val="64CBDA"/>
    <a:srgbClr val="5CB4E4"/>
    <a:srgbClr val="8C8896"/>
    <a:srgbClr val="8C6D73"/>
    <a:srgbClr val="FB4959"/>
    <a:srgbClr val="F8732E"/>
    <a:srgbClr val="DDDDDD"/>
    <a:srgbClr val="D1D1D1"/>
    <a:srgbClr val="FF6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38" autoAdjust="0"/>
    <p:restoredTop sz="94660"/>
  </p:normalViewPr>
  <p:slideViewPr>
    <p:cSldViewPr snapToGrid="0">
      <p:cViewPr>
        <p:scale>
          <a:sx n="100" d="100"/>
          <a:sy n="100" d="100"/>
        </p:scale>
        <p:origin x="-3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21"/>
          <p:cNvSpPr/>
          <p:nvPr/>
        </p:nvSpPr>
        <p:spPr>
          <a:xfrm>
            <a:off x="0" y="4864796"/>
            <a:ext cx="12192000" cy="1993204"/>
          </a:xfrm>
          <a:custGeom>
            <a:avLst/>
            <a:gdLst>
              <a:gd name="connsiteX0" fmla="*/ 12053173 w 12192000"/>
              <a:gd name="connsiteY0" fmla="*/ 33073 h 1993204"/>
              <a:gd name="connsiteX1" fmla="*/ 12192000 w 12192000"/>
              <a:gd name="connsiteY1" fmla="*/ 40083 h 1993204"/>
              <a:gd name="connsiteX2" fmla="*/ 12192000 w 12192000"/>
              <a:gd name="connsiteY2" fmla="*/ 1993204 h 1993204"/>
              <a:gd name="connsiteX3" fmla="*/ 6600939 w 12192000"/>
              <a:gd name="connsiteY3" fmla="*/ 1993204 h 1993204"/>
              <a:gd name="connsiteX4" fmla="*/ 6610982 w 12192000"/>
              <a:gd name="connsiteY4" fmla="*/ 1981033 h 1993204"/>
              <a:gd name="connsiteX5" fmla="*/ 6985176 w 12192000"/>
              <a:gd name="connsiteY5" fmla="*/ 1826036 h 1993204"/>
              <a:gd name="connsiteX6" fmla="*/ 7068135 w 12192000"/>
              <a:gd name="connsiteY6" fmla="*/ 1834399 h 1993204"/>
              <a:gd name="connsiteX7" fmla="*/ 7072522 w 12192000"/>
              <a:gd name="connsiteY7" fmla="*/ 1829081 h 1993204"/>
              <a:gd name="connsiteX8" fmla="*/ 7514366 w 12192000"/>
              <a:gd name="connsiteY8" fmla="*/ 1646063 h 1993204"/>
              <a:gd name="connsiteX9" fmla="*/ 7640298 w 12192000"/>
              <a:gd name="connsiteY9" fmla="*/ 1658758 h 1993204"/>
              <a:gd name="connsiteX10" fmla="*/ 7694521 w 12192000"/>
              <a:gd name="connsiteY10" fmla="*/ 1675590 h 1993204"/>
              <a:gd name="connsiteX11" fmla="*/ 7736517 w 12192000"/>
              <a:gd name="connsiteY11" fmla="*/ 1598219 h 1993204"/>
              <a:gd name="connsiteX12" fmla="*/ 8269225 w 12192000"/>
              <a:gd name="connsiteY12" fmla="*/ 1314980 h 1993204"/>
              <a:gd name="connsiteX13" fmla="*/ 8861164 w 12192000"/>
              <a:gd name="connsiteY13" fmla="*/ 1707344 h 1993204"/>
              <a:gd name="connsiteX14" fmla="*/ 8891049 w 12192000"/>
              <a:gd name="connsiteY14" fmla="*/ 1803616 h 1993204"/>
              <a:gd name="connsiteX15" fmla="*/ 8921058 w 12192000"/>
              <a:gd name="connsiteY15" fmla="*/ 1794300 h 1993204"/>
              <a:gd name="connsiteX16" fmla="*/ 9050529 w 12192000"/>
              <a:gd name="connsiteY16" fmla="*/ 1781248 h 1993204"/>
              <a:gd name="connsiteX17" fmla="*/ 9300589 w 12192000"/>
              <a:gd name="connsiteY17" fmla="*/ 1831733 h 1993204"/>
              <a:gd name="connsiteX18" fmla="*/ 9343861 w 12192000"/>
              <a:gd name="connsiteY18" fmla="*/ 1855220 h 1993204"/>
              <a:gd name="connsiteX19" fmla="*/ 9388364 w 12192000"/>
              <a:gd name="connsiteY19" fmla="*/ 1711854 h 1993204"/>
              <a:gd name="connsiteX20" fmla="*/ 10196903 w 12192000"/>
              <a:gd name="connsiteY20" fmla="*/ 1175918 h 1993204"/>
              <a:gd name="connsiteX21" fmla="*/ 10538464 w 12192000"/>
              <a:gd name="connsiteY21" fmla="*/ 1244876 h 1993204"/>
              <a:gd name="connsiteX22" fmla="*/ 10623504 w 12192000"/>
              <a:gd name="connsiteY22" fmla="*/ 1291035 h 1993204"/>
              <a:gd name="connsiteX23" fmla="*/ 10633691 w 12192000"/>
              <a:gd name="connsiteY23" fmla="*/ 1189985 h 1993204"/>
              <a:gd name="connsiteX24" fmla="*/ 12053173 w 12192000"/>
              <a:gd name="connsiteY24" fmla="*/ 33073 h 1993204"/>
              <a:gd name="connsiteX25" fmla="*/ 0 w 12192000"/>
              <a:gd name="connsiteY25" fmla="*/ 0 h 1993204"/>
              <a:gd name="connsiteX26" fmla="*/ 132000 w 12192000"/>
              <a:gd name="connsiteY26" fmla="*/ 108909 h 1993204"/>
              <a:gd name="connsiteX27" fmla="*/ 195701 w 12192000"/>
              <a:gd name="connsiteY27" fmla="*/ 186117 h 1993204"/>
              <a:gd name="connsiteX28" fmla="*/ 215309 w 12192000"/>
              <a:gd name="connsiteY28" fmla="*/ 181075 h 1993204"/>
              <a:gd name="connsiteX29" fmla="*/ 478283 w 12192000"/>
              <a:gd name="connsiteY29" fmla="*/ 154565 h 1993204"/>
              <a:gd name="connsiteX30" fmla="*/ 1783136 w 12192000"/>
              <a:gd name="connsiteY30" fmla="*/ 1459418 h 1993204"/>
              <a:gd name="connsiteX31" fmla="*/ 1782838 w 12192000"/>
              <a:gd name="connsiteY31" fmla="*/ 1465311 h 1993204"/>
              <a:gd name="connsiteX32" fmla="*/ 1841294 w 12192000"/>
              <a:gd name="connsiteY32" fmla="*/ 1459418 h 1993204"/>
              <a:gd name="connsiteX33" fmla="*/ 1979853 w 12192000"/>
              <a:gd name="connsiteY33" fmla="*/ 1473386 h 1993204"/>
              <a:gd name="connsiteX34" fmla="*/ 2057491 w 12192000"/>
              <a:gd name="connsiteY34" fmla="*/ 1497486 h 1993204"/>
              <a:gd name="connsiteX35" fmla="*/ 2084969 w 12192000"/>
              <a:gd name="connsiteY35" fmla="*/ 1464183 h 1993204"/>
              <a:gd name="connsiteX36" fmla="*/ 2673248 w 12192000"/>
              <a:gd name="connsiteY36" fmla="*/ 1220509 h 1993204"/>
              <a:gd name="connsiteX37" fmla="*/ 2997082 w 12192000"/>
              <a:gd name="connsiteY37" fmla="*/ 1285888 h 1993204"/>
              <a:gd name="connsiteX38" fmla="*/ 3012183 w 12192000"/>
              <a:gd name="connsiteY38" fmla="*/ 1294085 h 1993204"/>
              <a:gd name="connsiteX39" fmla="*/ 3073615 w 12192000"/>
              <a:gd name="connsiteY39" fmla="*/ 1180910 h 1993204"/>
              <a:gd name="connsiteX40" fmla="*/ 3763483 w 12192000"/>
              <a:gd name="connsiteY40" fmla="*/ 814109 h 1993204"/>
              <a:gd name="connsiteX41" fmla="*/ 4530059 w 12192000"/>
              <a:gd name="connsiteY41" fmla="*/ 1322229 h 1993204"/>
              <a:gd name="connsiteX42" fmla="*/ 4536079 w 12192000"/>
              <a:gd name="connsiteY42" fmla="*/ 1341624 h 1993204"/>
              <a:gd name="connsiteX43" fmla="*/ 4610807 w 12192000"/>
              <a:gd name="connsiteY43" fmla="*/ 1364820 h 1993204"/>
              <a:gd name="connsiteX44" fmla="*/ 4969644 w 12192000"/>
              <a:gd name="connsiteY44" fmla="*/ 1760601 h 1993204"/>
              <a:gd name="connsiteX45" fmla="*/ 4973147 w 12192000"/>
              <a:gd name="connsiteY45" fmla="*/ 1783770 h 1993204"/>
              <a:gd name="connsiteX46" fmla="*/ 4998157 w 12192000"/>
              <a:gd name="connsiteY46" fmla="*/ 1781248 h 1993204"/>
              <a:gd name="connsiteX47" fmla="*/ 5372351 w 12192000"/>
              <a:gd name="connsiteY47" fmla="*/ 1936245 h 1993204"/>
              <a:gd name="connsiteX48" fmla="*/ 5419348 w 12192000"/>
              <a:gd name="connsiteY48" fmla="*/ 1993204 h 1993204"/>
              <a:gd name="connsiteX49" fmla="*/ 0 w 12192000"/>
              <a:gd name="connsiteY49" fmla="*/ 1993204 h 19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1993204">
                <a:moveTo>
                  <a:pt x="12053173" y="33073"/>
                </a:moveTo>
                <a:lnTo>
                  <a:pt x="12192000" y="40083"/>
                </a:lnTo>
                <a:lnTo>
                  <a:pt x="12192000" y="1993204"/>
                </a:lnTo>
                <a:lnTo>
                  <a:pt x="6600939" y="1993204"/>
                </a:lnTo>
                <a:lnTo>
                  <a:pt x="6610982" y="1981033"/>
                </a:lnTo>
                <a:cubicBezTo>
                  <a:pt x="6706747" y="1885268"/>
                  <a:pt x="6839045" y="1826036"/>
                  <a:pt x="6985176" y="1826036"/>
                </a:cubicBezTo>
                <a:lnTo>
                  <a:pt x="7068135" y="1834399"/>
                </a:lnTo>
                <a:lnTo>
                  <a:pt x="7072522" y="1829081"/>
                </a:lnTo>
                <a:cubicBezTo>
                  <a:pt x="7185600" y="1716003"/>
                  <a:pt x="7341815" y="1646063"/>
                  <a:pt x="7514366" y="1646063"/>
                </a:cubicBezTo>
                <a:cubicBezTo>
                  <a:pt x="7557504" y="1646063"/>
                  <a:pt x="7599620" y="1650434"/>
                  <a:pt x="7640298" y="1658758"/>
                </a:cubicBezTo>
                <a:lnTo>
                  <a:pt x="7694521" y="1675590"/>
                </a:lnTo>
                <a:lnTo>
                  <a:pt x="7736517" y="1598219"/>
                </a:lnTo>
                <a:cubicBezTo>
                  <a:pt x="7851965" y="1427333"/>
                  <a:pt x="8047474" y="1314980"/>
                  <a:pt x="8269225" y="1314980"/>
                </a:cubicBezTo>
                <a:cubicBezTo>
                  <a:pt x="8535326" y="1314980"/>
                  <a:pt x="8763639" y="1476768"/>
                  <a:pt x="8861164" y="1707344"/>
                </a:cubicBezTo>
                <a:lnTo>
                  <a:pt x="8891049" y="1803616"/>
                </a:lnTo>
                <a:lnTo>
                  <a:pt x="8921058" y="1794300"/>
                </a:lnTo>
                <a:cubicBezTo>
                  <a:pt x="8962878" y="1785742"/>
                  <a:pt x="9006179" y="1781248"/>
                  <a:pt x="9050529" y="1781248"/>
                </a:cubicBezTo>
                <a:cubicBezTo>
                  <a:pt x="9139229" y="1781248"/>
                  <a:pt x="9223731" y="1799225"/>
                  <a:pt x="9300589" y="1831733"/>
                </a:cubicBezTo>
                <a:lnTo>
                  <a:pt x="9343861" y="1855220"/>
                </a:lnTo>
                <a:lnTo>
                  <a:pt x="9388364" y="1711854"/>
                </a:lnTo>
                <a:cubicBezTo>
                  <a:pt x="9521575" y="1396907"/>
                  <a:pt x="9833432" y="1175918"/>
                  <a:pt x="10196903" y="1175918"/>
                </a:cubicBezTo>
                <a:cubicBezTo>
                  <a:pt x="10318060" y="1175918"/>
                  <a:pt x="10433482" y="1200473"/>
                  <a:pt x="10538464" y="1244876"/>
                </a:cubicBezTo>
                <a:lnTo>
                  <a:pt x="10623504" y="1291035"/>
                </a:lnTo>
                <a:lnTo>
                  <a:pt x="10633691" y="1189985"/>
                </a:lnTo>
                <a:cubicBezTo>
                  <a:pt x="10768797" y="529737"/>
                  <a:pt x="11352984" y="33073"/>
                  <a:pt x="12053173" y="33073"/>
                </a:cubicBezTo>
                <a:close/>
                <a:moveTo>
                  <a:pt x="0" y="0"/>
                </a:moveTo>
                <a:lnTo>
                  <a:pt x="132000" y="108909"/>
                </a:lnTo>
                <a:lnTo>
                  <a:pt x="195701" y="186117"/>
                </a:lnTo>
                <a:lnTo>
                  <a:pt x="215309" y="181075"/>
                </a:lnTo>
                <a:cubicBezTo>
                  <a:pt x="300252" y="163693"/>
                  <a:pt x="388201" y="154565"/>
                  <a:pt x="478283" y="154565"/>
                </a:cubicBezTo>
                <a:cubicBezTo>
                  <a:pt x="1198933" y="154565"/>
                  <a:pt x="1783136" y="738768"/>
                  <a:pt x="1783136" y="1459418"/>
                </a:cubicBezTo>
                <a:lnTo>
                  <a:pt x="1782838" y="1465311"/>
                </a:lnTo>
                <a:lnTo>
                  <a:pt x="1841294" y="1459418"/>
                </a:lnTo>
                <a:cubicBezTo>
                  <a:pt x="1888759" y="1459418"/>
                  <a:pt x="1935097" y="1464228"/>
                  <a:pt x="1979853" y="1473386"/>
                </a:cubicBezTo>
                <a:lnTo>
                  <a:pt x="2057491" y="1497486"/>
                </a:lnTo>
                <a:lnTo>
                  <a:pt x="2084969" y="1464183"/>
                </a:lnTo>
                <a:cubicBezTo>
                  <a:pt x="2235522" y="1313629"/>
                  <a:pt x="2443510" y="1220509"/>
                  <a:pt x="2673248" y="1220509"/>
                </a:cubicBezTo>
                <a:cubicBezTo>
                  <a:pt x="2788117" y="1220509"/>
                  <a:pt x="2897549" y="1243789"/>
                  <a:pt x="2997082" y="1285888"/>
                </a:cubicBezTo>
                <a:lnTo>
                  <a:pt x="3012183" y="1294085"/>
                </a:lnTo>
                <a:lnTo>
                  <a:pt x="3073615" y="1180910"/>
                </a:lnTo>
                <a:cubicBezTo>
                  <a:pt x="3223121" y="959609"/>
                  <a:pt x="3476311" y="814109"/>
                  <a:pt x="3763483" y="814109"/>
                </a:cubicBezTo>
                <a:cubicBezTo>
                  <a:pt x="4108090" y="814109"/>
                  <a:pt x="4403762" y="1023628"/>
                  <a:pt x="4530059" y="1322229"/>
                </a:cubicBezTo>
                <a:lnTo>
                  <a:pt x="4536079" y="1341624"/>
                </a:lnTo>
                <a:lnTo>
                  <a:pt x="4610807" y="1364820"/>
                </a:lnTo>
                <a:cubicBezTo>
                  <a:pt x="4781528" y="1437030"/>
                  <a:pt x="4914052" y="1581868"/>
                  <a:pt x="4969644" y="1760601"/>
                </a:cubicBezTo>
                <a:lnTo>
                  <a:pt x="4973147" y="1783770"/>
                </a:lnTo>
                <a:lnTo>
                  <a:pt x="4998157" y="1781248"/>
                </a:lnTo>
                <a:cubicBezTo>
                  <a:pt x="5144288" y="1781248"/>
                  <a:pt x="5276586" y="1840480"/>
                  <a:pt x="5372351" y="1936245"/>
                </a:cubicBezTo>
                <a:lnTo>
                  <a:pt x="5419348" y="1993204"/>
                </a:lnTo>
                <a:lnTo>
                  <a:pt x="0" y="1993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Freeform 14"/>
          <p:cNvSpPr>
            <a:spLocks/>
          </p:cNvSpPr>
          <p:nvPr/>
        </p:nvSpPr>
        <p:spPr bwMode="auto">
          <a:xfrm>
            <a:off x="1376388" y="770029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" name="Freeform 14"/>
          <p:cNvSpPr>
            <a:spLocks/>
          </p:cNvSpPr>
          <p:nvPr/>
        </p:nvSpPr>
        <p:spPr bwMode="auto">
          <a:xfrm>
            <a:off x="3164352" y="19445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" name="Freeform 14"/>
          <p:cNvSpPr>
            <a:spLocks/>
          </p:cNvSpPr>
          <p:nvPr/>
        </p:nvSpPr>
        <p:spPr bwMode="auto">
          <a:xfrm>
            <a:off x="10019638" y="3247855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Freeform 14"/>
          <p:cNvSpPr>
            <a:spLocks/>
          </p:cNvSpPr>
          <p:nvPr/>
        </p:nvSpPr>
        <p:spPr bwMode="auto">
          <a:xfrm>
            <a:off x="2136884" y="4325507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" name="Freeform 14"/>
          <p:cNvSpPr>
            <a:spLocks/>
          </p:cNvSpPr>
          <p:nvPr/>
        </p:nvSpPr>
        <p:spPr bwMode="auto">
          <a:xfrm>
            <a:off x="9386227" y="767264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 rot="2700000">
            <a:off x="6070125" y="742633"/>
            <a:ext cx="721170" cy="1122769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164352" y="1736925"/>
            <a:ext cx="633673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solidFill>
                  <a:srgbClr val="FFC000"/>
                </a:solidFill>
                <a:ea typeface="야놀자 야체 R" panose="02020603020101020101"/>
              </a:rPr>
              <a:t>웹 시스템 설계 및 개발 </a:t>
            </a:r>
            <a:r>
              <a:rPr lang="ko-KR" altLang="en-US" sz="4400" dirty="0" smtClean="0">
                <a:solidFill>
                  <a:srgbClr val="FFC000"/>
                </a:solidFill>
                <a:ea typeface="야놀자 야체 R" panose="02020603020101020101"/>
              </a:rPr>
              <a:t>최종 </a:t>
            </a:r>
            <a:r>
              <a:rPr lang="ko-KR" altLang="en-US" sz="4400" dirty="0" smtClean="0">
                <a:solidFill>
                  <a:srgbClr val="FFC000"/>
                </a:solidFill>
                <a:ea typeface="야놀자 야체 R" panose="02020603020101020101"/>
              </a:rPr>
              <a:t>발표</a:t>
            </a:r>
            <a:endParaRPr lang="en-US" altLang="ko-KR" sz="4400" dirty="0" smtClean="0">
              <a:solidFill>
                <a:srgbClr val="FFC000"/>
              </a:solidFill>
              <a:ea typeface="야놀자 야체 R" panose="0202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dirty="0" smtClean="0">
                <a:solidFill>
                  <a:prstClr val="white"/>
                </a:solidFill>
                <a:ea typeface="야놀자 야체 R" panose="02020603020101020101"/>
              </a:rPr>
              <a:t>학생 커뮤니티 시스템</a:t>
            </a:r>
            <a:endParaRPr lang="ko-KR" altLang="en-US" dirty="0">
              <a:solidFill>
                <a:prstClr val="white"/>
              </a:solidFill>
              <a:ea typeface="야놀자 야체 R" panose="02020603020101020101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344859" y="4307982"/>
            <a:ext cx="2656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201303009 </a:t>
            </a:r>
            <a:r>
              <a:rPr lang="ko-KR" altLang="en-US" sz="3200" dirty="0" err="1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이진웅</a:t>
            </a:r>
            <a:endParaRPr lang="en-US" altLang="ko-KR" sz="32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279215" y="4188999"/>
            <a:ext cx="809171" cy="777106"/>
            <a:chOff x="5409599" y="4680591"/>
            <a:chExt cx="434396" cy="434396"/>
          </a:xfrm>
        </p:grpSpPr>
        <p:sp>
          <p:nvSpPr>
            <p:cNvPr id="85" name="타원 84"/>
            <p:cNvSpPr/>
            <p:nvPr/>
          </p:nvSpPr>
          <p:spPr>
            <a:xfrm>
              <a:off x="5409599" y="4680591"/>
              <a:ext cx="434396" cy="434396"/>
            </a:xfrm>
            <a:prstGeom prst="ellipse">
              <a:avLst/>
            </a:prstGeom>
            <a:solidFill>
              <a:srgbClr val="6A799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자유형 90"/>
            <p:cNvSpPr>
              <a:spLocks/>
            </p:cNvSpPr>
            <p:nvPr/>
          </p:nvSpPr>
          <p:spPr bwMode="auto">
            <a:xfrm>
              <a:off x="5518054" y="4820583"/>
              <a:ext cx="195951" cy="17149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556571" y="-8775"/>
            <a:ext cx="1635429" cy="1516654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236778" y="310156"/>
              <a:ext cx="305928" cy="305928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1720583" y="351861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478734" y="749552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11867407" y="67523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6353315" y="613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 rot="20700000">
            <a:off x="541943" y="1419195"/>
            <a:ext cx="410511" cy="639113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416107" y="61341"/>
            <a:ext cx="4826185" cy="892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solidFill>
                  <a:prstClr val="white"/>
                </a:solidFill>
                <a:ea typeface="야놀자 야체 R" panose="02020603020101020101"/>
              </a:rPr>
              <a:t>목차</a:t>
            </a:r>
            <a:endParaRPr lang="en-US" altLang="ko-KR" sz="4800" b="1" dirty="0">
              <a:solidFill>
                <a:prstClr val="white"/>
              </a:solidFill>
              <a:ea typeface="야놀자 야체 R" panose="02020603020101020101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1268431" y="1393054"/>
            <a:ext cx="5203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1. 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웹 사이트 개발 목적</a:t>
            </a:r>
            <a:endParaRPr lang="en-US" altLang="ko-KR" sz="32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68431" y="2029397"/>
            <a:ext cx="5203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2. 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개발 환경</a:t>
            </a:r>
            <a:endParaRPr lang="en-US" altLang="ko-KR" sz="32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68431" y="2681374"/>
            <a:ext cx="5203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3. 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웹 사이트 구조도</a:t>
            </a:r>
            <a:endParaRPr lang="en-US" altLang="ko-KR" sz="32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68431" y="3331378"/>
            <a:ext cx="5203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4. </a:t>
            </a:r>
            <a:r>
              <a:rPr lang="en-US" altLang="ko-KR" sz="32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DB 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설계</a:t>
            </a:r>
            <a:endParaRPr lang="en-US" altLang="ko-KR" sz="32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68431" y="3940479"/>
            <a:ext cx="5203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5. 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주요 소스코드</a:t>
            </a:r>
            <a:endParaRPr lang="en-US" altLang="ko-KR" sz="32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68431" y="4604173"/>
            <a:ext cx="5203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6. 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실행 화면</a:t>
            </a:r>
            <a:endParaRPr lang="en-US" altLang="ko-KR" sz="32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7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6353315" y="613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 rot="20700000">
            <a:off x="1678868" y="245875"/>
            <a:ext cx="410511" cy="639113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416107" y="61341"/>
            <a:ext cx="4826185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solidFill>
                  <a:prstClr val="white"/>
                </a:solidFill>
                <a:latin typeface="HY견고딕" panose="02030600000101010101" pitchFamily="18" charset="-127"/>
                <a:ea typeface="야놀자 야체 R" panose="02020603020101020101"/>
              </a:rPr>
              <a:t>주제 및 개발 목적</a:t>
            </a:r>
            <a:endParaRPr lang="en-US" altLang="ko-KR" sz="4800" b="1" dirty="0">
              <a:solidFill>
                <a:prstClr val="white"/>
              </a:solidFill>
              <a:latin typeface="HY견고딕" panose="02030600000101010101" pitchFamily="18" charset="-127"/>
              <a:ea typeface="야놀자 야체 R" panose="02020603020101020101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1</a:t>
              </a:r>
              <a:endParaRPr lang="ko-KR" altLang="en-US" sz="36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 flipH="1">
            <a:off x="151009" y="1023339"/>
            <a:ext cx="4054399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600" b="1" dirty="0" smtClean="0">
                <a:solidFill>
                  <a:srgbClr val="FFC000"/>
                </a:solidFill>
                <a:latin typeface="+mn-ea"/>
                <a:ea typeface="야놀자 야체 R" panose="02020603020101020101"/>
              </a:rPr>
              <a:t>주제</a:t>
            </a:r>
            <a:r>
              <a:rPr lang="ko-KR" altLang="en-US" sz="2400" b="1" dirty="0" smtClean="0">
                <a:solidFill>
                  <a:srgbClr val="FFC000"/>
                </a:solidFill>
                <a:latin typeface="+mn-ea"/>
                <a:ea typeface="야놀자 야체 R" panose="02020603020101020101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ea"/>
              <a:ea typeface="야놀자 야체 R" panose="02020603020101020101"/>
            </a:endParaRPr>
          </a:p>
        </p:txBody>
      </p:sp>
      <p:sp>
        <p:nvSpPr>
          <p:cNvPr id="68" name="직사각형 67"/>
          <p:cNvSpPr/>
          <p:nvPr/>
        </p:nvSpPr>
        <p:spPr>
          <a:xfrm flipH="1">
            <a:off x="1191496" y="958444"/>
            <a:ext cx="4054399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+mn-ea"/>
                <a:ea typeface="야놀자 야체 R" panose="02020603020101020101"/>
              </a:rPr>
              <a:t>학생 커뮤니티 시스템</a:t>
            </a:r>
            <a:endParaRPr lang="ko-KR" altLang="en-US" sz="2400" dirty="0">
              <a:solidFill>
                <a:schemeClr val="bg1"/>
              </a:solidFill>
              <a:latin typeface="+mn-ea"/>
              <a:ea typeface="야놀자 야체 R" panose="02020603020101020101"/>
            </a:endParaRPr>
          </a:p>
        </p:txBody>
      </p:sp>
      <p:sp>
        <p:nvSpPr>
          <p:cNvPr id="70" name="직사각형 69"/>
          <p:cNvSpPr/>
          <p:nvPr/>
        </p:nvSpPr>
        <p:spPr>
          <a:xfrm flipH="1">
            <a:off x="496016" y="2190994"/>
            <a:ext cx="5280410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  <a:latin typeface="+mn-ea"/>
                <a:ea typeface="야놀자 야체 R" panose="02020603020101020101"/>
              </a:rPr>
              <a:t>- </a:t>
            </a:r>
            <a:r>
              <a:rPr lang="ko-KR" altLang="en-US" sz="2800" b="1" dirty="0" smtClean="0">
                <a:solidFill>
                  <a:schemeClr val="tx1"/>
                </a:solidFill>
                <a:latin typeface="+mn-ea"/>
                <a:ea typeface="야놀자 야체 R" panose="02020603020101020101"/>
              </a:rPr>
              <a:t>취업을 준비하는 사용자에게 취업 솔루션을 제공</a:t>
            </a:r>
            <a:endParaRPr lang="en-US" altLang="ko-KR" sz="2800" b="1" dirty="0" smtClean="0">
              <a:solidFill>
                <a:schemeClr val="tx1"/>
              </a:solidFill>
              <a:latin typeface="+mn-ea"/>
              <a:ea typeface="야놀자 야체 R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  <a:latin typeface="+mn-ea"/>
                <a:ea typeface="야놀자 야체 R" panose="02020603020101020101"/>
              </a:rPr>
              <a:t>- </a:t>
            </a:r>
            <a:r>
              <a:rPr lang="ko-KR" altLang="en-US" sz="2800" b="1" dirty="0" smtClean="0">
                <a:solidFill>
                  <a:schemeClr val="tx1"/>
                </a:solidFill>
                <a:latin typeface="+mn-ea"/>
                <a:ea typeface="야놀자 야체 R" panose="02020603020101020101"/>
              </a:rPr>
              <a:t>취업 준비에 맞는 동아리 및 대외활동 가입</a:t>
            </a:r>
            <a:endParaRPr lang="en-US" altLang="ko-KR" sz="2800" b="1" dirty="0" smtClean="0">
              <a:solidFill>
                <a:schemeClr val="tx1"/>
              </a:solidFill>
              <a:latin typeface="+mn-ea"/>
              <a:ea typeface="야놀자 야체 R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  <a:latin typeface="+mn-ea"/>
                <a:ea typeface="야놀자 야체 R" panose="02020603020101020101"/>
              </a:rPr>
              <a:t>- </a:t>
            </a:r>
            <a:r>
              <a:rPr lang="ko-KR" altLang="en-US" sz="2800" b="1" dirty="0" smtClean="0">
                <a:solidFill>
                  <a:schemeClr val="tx1"/>
                </a:solidFill>
                <a:latin typeface="+mn-ea"/>
                <a:ea typeface="야놀자 야체 R" panose="02020603020101020101"/>
              </a:rPr>
              <a:t>게시판 활성화로 사용자 간의 정보 공유</a:t>
            </a:r>
            <a:endParaRPr lang="ko-KR" altLang="en-US" sz="2800" b="1" dirty="0">
              <a:solidFill>
                <a:schemeClr val="tx1"/>
              </a:solidFill>
              <a:latin typeface="+mn-ea"/>
              <a:ea typeface="야놀자 야체 R" panose="02020603020101020101"/>
            </a:endParaRPr>
          </a:p>
        </p:txBody>
      </p:sp>
      <p:sp>
        <p:nvSpPr>
          <p:cNvPr id="71" name="직사각형 70"/>
          <p:cNvSpPr/>
          <p:nvPr/>
        </p:nvSpPr>
        <p:spPr>
          <a:xfrm flipH="1">
            <a:off x="5482289" y="3561529"/>
            <a:ext cx="1520005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FFC000"/>
                </a:solidFill>
                <a:latin typeface="+mn-ea"/>
                <a:ea typeface="야놀자 야체 R" panose="02020603020101020101"/>
              </a:rPr>
              <a:t>개발 목적</a:t>
            </a:r>
            <a:endParaRPr lang="ko-KR" altLang="en-US" sz="2800" dirty="0">
              <a:solidFill>
                <a:schemeClr val="bg1"/>
              </a:solidFill>
              <a:latin typeface="+mn-ea"/>
              <a:ea typeface="야놀자 야체 R" panose="02020603020101020101"/>
            </a:endParaRPr>
          </a:p>
        </p:txBody>
      </p:sp>
      <p:sp>
        <p:nvSpPr>
          <p:cNvPr id="84" name="직사각형 83"/>
          <p:cNvSpPr/>
          <p:nvPr/>
        </p:nvSpPr>
        <p:spPr>
          <a:xfrm flipH="1">
            <a:off x="6046681" y="4781288"/>
            <a:ext cx="4968564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  <a:latin typeface="+mn-ea"/>
                <a:ea typeface="야놀자 야체 R" panose="02020603020101020101"/>
              </a:rPr>
              <a:t>- </a:t>
            </a:r>
            <a:r>
              <a:rPr lang="ko-KR" altLang="en-US" sz="2800" b="1" dirty="0" smtClean="0">
                <a:solidFill>
                  <a:schemeClr val="tx1"/>
                </a:solidFill>
                <a:latin typeface="+mn-ea"/>
                <a:ea typeface="야놀자 야체 R" panose="02020603020101020101"/>
              </a:rPr>
              <a:t>취업 난이 계속되면서 취업을 준비하는 사람들에게 맞춤형 취업 정보를 제공하고</a:t>
            </a:r>
            <a:r>
              <a:rPr lang="en-US" altLang="ko-KR" sz="2800" b="1" dirty="0" smtClean="0">
                <a:solidFill>
                  <a:schemeClr val="tx1"/>
                </a:solidFill>
                <a:latin typeface="+mn-ea"/>
                <a:ea typeface="야놀자 야체 R" panose="02020603020101020101"/>
              </a:rPr>
              <a:t>, </a:t>
            </a:r>
            <a:r>
              <a:rPr lang="ko-KR" altLang="en-US" sz="2800" b="1" dirty="0" smtClean="0">
                <a:solidFill>
                  <a:schemeClr val="tx1"/>
                </a:solidFill>
                <a:latin typeface="+mn-ea"/>
                <a:ea typeface="야놀자 야체 R" panose="02020603020101020101"/>
              </a:rPr>
              <a:t>그에 맞는 포트폴리오 준비를 제공하기 위해</a:t>
            </a:r>
            <a:r>
              <a:rPr lang="en-US" altLang="ko-KR" sz="2800" b="1" dirty="0" smtClean="0">
                <a:solidFill>
                  <a:schemeClr val="tx1"/>
                </a:solidFill>
                <a:latin typeface="+mn-ea"/>
                <a:ea typeface="야놀자 야체 R" panose="02020603020101020101"/>
              </a:rPr>
              <a:t>.</a:t>
            </a:r>
            <a:endParaRPr lang="ko-KR" altLang="en-US" sz="2800" b="1" dirty="0">
              <a:solidFill>
                <a:schemeClr val="tx1"/>
              </a:solidFill>
              <a:latin typeface="+mn-ea"/>
              <a:ea typeface="야놀자 야체 R" panose="02020603020101020101"/>
            </a:endParaRPr>
          </a:p>
        </p:txBody>
      </p:sp>
      <p:pic>
        <p:nvPicPr>
          <p:cNvPr id="2050" name="Picture 2" descr="취업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77" y="1239074"/>
            <a:ext cx="4214824" cy="23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취업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97" y="4117863"/>
            <a:ext cx="3810000" cy="223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9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6353315" y="613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16107" y="61341"/>
            <a:ext cx="4826185" cy="81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야놀자 야체 R" panose="02020603020101020101"/>
                <a:cs typeface="+mn-cs"/>
              </a:rPr>
              <a:t>개발 환경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야놀자 야체 R" panose="02020603020101020101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야놀자 야체 R" panose="02020603020101020101" pitchFamily="18" charset="-127"/>
                  <a:ea typeface="야놀자 야체 R" panose="02020603020101020101" pitchFamily="18" charset="-127"/>
                  <a:cs typeface="+mn-cs"/>
                </a:rPr>
                <a:t>3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-116830" y="5600077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84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88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9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87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flipH="1">
            <a:off x="6871068" y="4021042"/>
            <a:ext cx="3028952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FFFF00"/>
                </a:solidFill>
                <a:latin typeface="HY견고딕" panose="02030600000101010101" pitchFamily="18" charset="-127"/>
                <a:ea typeface="야놀자 야체 R" panose="02020603020101020101"/>
              </a:rPr>
              <a:t>프로그래밍 언어</a:t>
            </a:r>
            <a:endParaRPr lang="en-US" altLang="ko-KR" sz="2400" dirty="0" smtClean="0">
              <a:solidFill>
                <a:srgbClr val="FFFF00"/>
              </a:solidFill>
              <a:latin typeface="HY견고딕" panose="02030600000101010101" pitchFamily="18" charset="-127"/>
              <a:ea typeface="야놀자 야체 R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야놀자 야체 R" panose="02020603020101020101"/>
              </a:rPr>
              <a:t>- JSP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야놀자 야체 R" panose="02020603020101020101"/>
              </a:rPr>
              <a:t>- Java script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야놀자 야체 R" panose="02020603020101020101"/>
              </a:rPr>
              <a:t>CSS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야놀자 야체 R" panose="02020603020101020101"/>
              </a:rPr>
              <a:t>HTML</a:t>
            </a:r>
          </a:p>
        </p:txBody>
      </p:sp>
      <p:sp>
        <p:nvSpPr>
          <p:cNvPr id="32" name="직사각형 31"/>
          <p:cNvSpPr/>
          <p:nvPr/>
        </p:nvSpPr>
        <p:spPr>
          <a:xfrm flipH="1">
            <a:off x="920210" y="3323819"/>
            <a:ext cx="3028952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FFFF00"/>
                </a:solidFill>
                <a:latin typeface="HY견고딕" panose="02030600000101010101" pitchFamily="18" charset="-127"/>
                <a:ea typeface="야놀자 야체 R" panose="02020603020101020101"/>
              </a:rPr>
              <a:t>운영체제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야놀자 야체 R" panose="02020603020101020101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야놀자 야체 R" panose="02020603020101020101"/>
              </a:rPr>
              <a:t>윈도우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야놀자 야체 R" panose="02020603020101020101"/>
              </a:rPr>
              <a:t>10</a:t>
            </a:r>
          </a:p>
        </p:txBody>
      </p:sp>
      <p:sp>
        <p:nvSpPr>
          <p:cNvPr id="33" name="직사각형 32"/>
          <p:cNvSpPr/>
          <p:nvPr/>
        </p:nvSpPr>
        <p:spPr>
          <a:xfrm flipH="1">
            <a:off x="6760352" y="1728339"/>
            <a:ext cx="4324108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FFFF00"/>
                </a:solidFill>
                <a:latin typeface="HY견고딕" panose="02030600000101010101" pitchFamily="18" charset="-127"/>
                <a:ea typeface="야놀자 야체 R" panose="02020603020101020101"/>
              </a:rPr>
              <a:t>DBMS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야놀자 야체 R" panose="02020603020101020101"/>
              </a:rPr>
              <a:t>- MYSQL</a:t>
            </a:r>
          </a:p>
        </p:txBody>
      </p:sp>
      <p:sp>
        <p:nvSpPr>
          <p:cNvPr id="34" name="직사각형 33"/>
          <p:cNvSpPr/>
          <p:nvPr/>
        </p:nvSpPr>
        <p:spPr>
          <a:xfrm flipH="1">
            <a:off x="920210" y="1865289"/>
            <a:ext cx="3028952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FFFF00"/>
                </a:solidFill>
                <a:latin typeface="HY견고딕" panose="02030600000101010101" pitchFamily="18" charset="-127"/>
                <a:ea typeface="야놀자 야체 R" panose="02020603020101020101"/>
              </a:rPr>
              <a:t>웹 컨테이너</a:t>
            </a:r>
            <a:endParaRPr lang="en-US" altLang="ko-KR" sz="2400" dirty="0" smtClean="0">
              <a:solidFill>
                <a:srgbClr val="FFFF00"/>
              </a:solidFill>
              <a:latin typeface="HY견고딕" panose="02030600000101010101" pitchFamily="18" charset="-127"/>
              <a:ea typeface="야놀자 야체 R" panose="02020603020101020101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야놀자 야체 R" panose="02020603020101020101"/>
              </a:rPr>
              <a:t>Tomcat v9.0</a:t>
            </a:r>
          </a:p>
        </p:txBody>
      </p:sp>
    </p:spTree>
    <p:extLst>
      <p:ext uri="{BB962C8B-B14F-4D97-AF65-F5344CB8AC3E}">
        <p14:creationId xmlns:p14="http://schemas.microsoft.com/office/powerpoint/2010/main" val="27402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6353315" y="613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16107" y="61341"/>
            <a:ext cx="4826185" cy="81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white"/>
                </a:solidFill>
                <a:latin typeface="맑은 고딕" panose="020F0502020204030204"/>
                <a:ea typeface="야놀자 야체 R" panose="02020603020101020101"/>
              </a:rPr>
              <a:t>웹 사이트 구조도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야놀자 야체 R" panose="02020603020101020101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4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-116830" y="5600077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84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88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9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87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79596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63" y="1398600"/>
            <a:ext cx="9503751" cy="464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6353315" y="613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16107" y="61341"/>
            <a:ext cx="4826185" cy="81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야놀자 야체 R" panose="02020603020101020101"/>
                <a:cs typeface="+mn-cs"/>
              </a:rPr>
              <a:t>웹 사이트 구조도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야놀자 야체 R" panose="02020603020101020101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야놀자 야체 R" panose="02020603020101020101" pitchFamily="18" charset="-127"/>
                  <a:ea typeface="야놀자 야체 R" panose="02020603020101020101" pitchFamily="18" charset="-127"/>
                  <a:cs typeface="+mn-cs"/>
                </a:rPr>
                <a:t>4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-116830" y="5600077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84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88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9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87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79596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51" y="1201577"/>
            <a:ext cx="9650330" cy="489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6353315" y="613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16107" y="61341"/>
            <a:ext cx="4826185" cy="81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야놀자 야체 R" panose="02020603020101020101"/>
                <a:cs typeface="+mn-cs"/>
              </a:rPr>
              <a:t>데이터 베이스 명세서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야놀자 야체 R" panose="02020603020101020101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야놀자 야체 R" panose="02020603020101020101" pitchFamily="18" charset="-127"/>
                  <a:ea typeface="야놀자 야체 R" panose="02020603020101020101" pitchFamily="18" charset="-127"/>
                  <a:cs typeface="+mn-cs"/>
                </a:rPr>
                <a:t>6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-116830" y="5600077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84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88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9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87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79596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38" y="1326090"/>
            <a:ext cx="2664912" cy="23054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04" y="1326090"/>
            <a:ext cx="2037375" cy="23054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696" y="4128193"/>
            <a:ext cx="1886425" cy="24789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976" y="4089380"/>
            <a:ext cx="2057403" cy="252132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6368" y="1326090"/>
            <a:ext cx="1872831" cy="230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6353315" y="613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16107" y="61341"/>
            <a:ext cx="4826185" cy="81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야놀자 야체 R" panose="02020603020101020101"/>
                <a:cs typeface="+mn-cs"/>
              </a:rPr>
              <a:t>주요 소스코드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야놀자 야체 R" panose="02020603020101020101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야놀자 야체 R" panose="02020603020101020101" pitchFamily="18" charset="-127"/>
                  <a:ea typeface="야놀자 야체 R" panose="02020603020101020101" pitchFamily="18" charset="-127"/>
                  <a:cs typeface="+mn-cs"/>
                </a:rPr>
                <a:t>6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-116830" y="5600077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84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88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9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87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07916" y="2093896"/>
            <a:ext cx="48205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 가입 시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저장되어 있다면 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처리를 못하는 예외처리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62" y="5131002"/>
            <a:ext cx="4937954" cy="16474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8" y="969779"/>
            <a:ext cx="4906767" cy="3968156"/>
          </a:xfrm>
          <a:prstGeom prst="rect">
            <a:avLst/>
          </a:prstGeom>
        </p:spPr>
      </p:pic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7404732" y="5500554"/>
            <a:ext cx="26629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solidFill>
                  <a:schemeClr val="bg1">
                    <a:lumMod val="9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세션 </a:t>
            </a:r>
            <a:r>
              <a:rPr lang="en-US" altLang="ko-KR" sz="2400" noProof="0" dirty="0" smtClean="0">
                <a:solidFill>
                  <a:schemeClr val="bg1">
                    <a:lumMod val="9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ID </a:t>
            </a:r>
            <a:r>
              <a:rPr lang="ko-KR" altLang="en-US" sz="2400" noProof="0" dirty="0" smtClean="0">
                <a:solidFill>
                  <a:schemeClr val="bg1">
                    <a:lumMod val="9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값에 따른</a:t>
            </a:r>
            <a:endParaRPr lang="en-US" altLang="ko-KR" sz="2400" noProof="0" dirty="0" smtClean="0">
              <a:solidFill>
                <a:schemeClr val="bg1">
                  <a:lumMod val="95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접근 제어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6353315" y="613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16107" y="61341"/>
            <a:ext cx="4826185" cy="81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white"/>
                </a:solidFill>
                <a:latin typeface="맑은 고딕" panose="020F0502020204030204"/>
                <a:ea typeface="야놀자 야체 R" panose="02020603020101020101"/>
              </a:rPr>
              <a:t>실행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야놀자 야체 R" panose="02020603020101020101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야놀자 야체 R" panose="02020603020101020101" pitchFamily="18" charset="-127"/>
                  <a:ea typeface="야놀자 야체 R" panose="02020603020101020101" pitchFamily="18" charset="-127"/>
                  <a:cs typeface="+mn-cs"/>
                </a:rPr>
                <a:t>6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-116830" y="5600077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84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88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9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87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59" y="1303418"/>
            <a:ext cx="8138591" cy="49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151</Words>
  <Application>Microsoft Office PowerPoint</Application>
  <PresentationFormat>와이드스크린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맑은 고딕</vt:lpstr>
      <vt:lpstr>야놀자 야체 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110</cp:revision>
  <dcterms:created xsi:type="dcterms:W3CDTF">2017-10-09T06:24:25Z</dcterms:created>
  <dcterms:modified xsi:type="dcterms:W3CDTF">2017-12-14T23:58:13Z</dcterms:modified>
</cp:coreProperties>
</file>