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15"/>
  </p:notesMasterIdLst>
  <p:sldIdLst>
    <p:sldId id="262" r:id="rId2"/>
    <p:sldId id="263" r:id="rId3"/>
    <p:sldId id="265" r:id="rId4"/>
    <p:sldId id="268" r:id="rId5"/>
    <p:sldId id="269" r:id="rId6"/>
    <p:sldId id="270" r:id="rId7"/>
    <p:sldId id="264" r:id="rId8"/>
    <p:sldId id="266" r:id="rId9"/>
    <p:sldId id="272" r:id="rId10"/>
    <p:sldId id="273" r:id="rId11"/>
    <p:sldId id="274" r:id="rId12"/>
    <p:sldId id="271" r:id="rId13"/>
    <p:sldId id="260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0" orient="horz" pos="2159" userDrawn="1">
          <p15:clr>
            <a:srgbClr val="A4A3A4"/>
          </p15:clr>
        </p15:guide>
        <p15:guide id="1" pos="3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62626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73514" autoAdjust="0"/>
  </p:normalViewPr>
  <p:slideViewPr>
    <p:cSldViewPr snapToObjects="1">
      <p:cViewPr varScale="1">
        <p:scale>
          <a:sx n="54" d="100"/>
          <a:sy n="54" d="100"/>
        </p:scale>
        <p:origin x="-1302" y="-84"/>
      </p:cViewPr>
      <p:guideLst>
        <p:guide orient="horz" pos="2159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25" d="100"/>
          <a:sy n="125" d="100"/>
        </p:scale>
        <p:origin x="-4980" y="-90"/>
      </p:cViewPr>
      <p:guideLst>
        <p:guide orient="horz" pos="2159"/>
        <p:guide pos="311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705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주제를 카페로 선정한 이유는 요즘에 취미생활의 하나로 </a:t>
            </a:r>
            <a:r>
              <a:rPr lang="ko-KR" altLang="en-US" dirty="0" err="1" smtClean="0"/>
              <a:t>홈카페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라는게</a:t>
            </a:r>
            <a:r>
              <a:rPr lang="ko-KR" altLang="en-US" dirty="0" smtClean="0"/>
              <a:t> 생겨났는데요</a:t>
            </a:r>
            <a:endParaRPr lang="en-US" altLang="ko-KR" dirty="0" smtClean="0"/>
          </a:p>
          <a:p>
            <a:r>
              <a:rPr lang="ko-KR" altLang="en-US" dirty="0" err="1" smtClean="0"/>
              <a:t>인스타그램에서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홈카페라는</a:t>
            </a:r>
            <a:r>
              <a:rPr lang="ko-KR" altLang="en-US" dirty="0" smtClean="0"/>
              <a:t> 해시태그를 검색하면 </a:t>
            </a:r>
            <a:r>
              <a:rPr lang="ko-KR" altLang="en-US" dirty="0" err="1" smtClean="0"/>
              <a:t>홈카페</a:t>
            </a:r>
            <a:r>
              <a:rPr lang="ko-KR" altLang="en-US" dirty="0" smtClean="0"/>
              <a:t> 게시물만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만개가 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그 안에 내용을 살펴보면 개인이 원두나 </a:t>
            </a:r>
            <a:r>
              <a:rPr lang="ko-KR" altLang="en-US" dirty="0" err="1" smtClean="0"/>
              <a:t>더치커피를</a:t>
            </a:r>
            <a:r>
              <a:rPr lang="ko-KR" altLang="en-US" dirty="0" smtClean="0"/>
              <a:t> 구매해서 집에서 진짜 카페처럼 꾸미고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음료를 만들어먹고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그런 영상이나 게시물을  </a:t>
            </a:r>
            <a:r>
              <a:rPr lang="en-US" altLang="ko-KR" dirty="0" err="1" smtClean="0"/>
              <a:t>sns</a:t>
            </a:r>
            <a:r>
              <a:rPr lang="ko-KR" altLang="en-US" dirty="0" smtClean="0"/>
              <a:t>에 올리는 취미활동으로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취미생활 변화를 보며 점점 더 커피와 삶의 </a:t>
            </a:r>
            <a:r>
              <a:rPr lang="ko-KR" altLang="en-US" dirty="0" err="1" smtClean="0"/>
              <a:t>밀접성이</a:t>
            </a:r>
            <a:r>
              <a:rPr lang="ko-KR" altLang="en-US" dirty="0" smtClean="0"/>
              <a:t> 증가한다고 생각했고 </a:t>
            </a:r>
            <a:r>
              <a:rPr lang="ko-KR" altLang="en-US" dirty="0" err="1" smtClean="0"/>
              <a:t>그로인해</a:t>
            </a:r>
            <a:r>
              <a:rPr lang="ko-KR" altLang="en-US" dirty="0" smtClean="0"/>
              <a:t> 카페라는 주제를 선정했습니다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8125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두번째로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프렌차이즈</a:t>
            </a:r>
            <a:r>
              <a:rPr lang="ko-KR" altLang="en-US" dirty="0" smtClean="0"/>
              <a:t> 커피전문점이라는 가정을 한 이유는</a:t>
            </a:r>
            <a:endParaRPr lang="en-US" altLang="ko-KR" dirty="0" smtClean="0"/>
          </a:p>
          <a:p>
            <a:r>
              <a:rPr lang="ko-KR" altLang="en-US" dirty="0" smtClean="0"/>
              <a:t>개인카페의 경우에는 카페 사이트 내에 상품 배송 카테고리가 있는 경우가 많은데</a:t>
            </a:r>
            <a:endParaRPr lang="en-US" altLang="ko-KR" dirty="0" smtClean="0"/>
          </a:p>
          <a:p>
            <a:r>
              <a:rPr lang="ko-KR" altLang="en-US" dirty="0" err="1" smtClean="0"/>
              <a:t>프렌차이즈</a:t>
            </a:r>
            <a:r>
              <a:rPr lang="ko-KR" altLang="en-US" dirty="0" smtClean="0"/>
              <a:t> 카페의 경우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사이트를 들어가보면 메뉴와 매장 소개 등의 정보 전달이 주 목적이고 배송 상품은 취급하지 않는 곳이 대부분이었습니다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근데 특정 브랜드 커피 맛을 선호하는 소비자도 </a:t>
            </a:r>
            <a:r>
              <a:rPr lang="ko-KR" altLang="en-US" baseline="0" dirty="0" err="1" smtClean="0"/>
              <a:t>많기때문에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카페의 카페 메뉴를 판매하는 사이트를 기획했습니다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167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705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705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705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705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주제를 선정 할 때 웹 개발이라는 큰 틀로 시작했기 때문에 </a:t>
            </a:r>
            <a:endParaRPr lang="en-US" altLang="ko-KR" dirty="0" smtClean="0"/>
          </a:p>
          <a:p>
            <a:r>
              <a:rPr lang="ko-KR" altLang="en-US" dirty="0" smtClean="0"/>
              <a:t>웹에서 구현할 수 있는 대부분의 기능을 보여줄 수 </a:t>
            </a:r>
            <a:r>
              <a:rPr lang="ko-KR" altLang="en-US" dirty="0" err="1" smtClean="0"/>
              <a:t>있는게</a:t>
            </a:r>
            <a:r>
              <a:rPr lang="ko-KR" altLang="en-US" dirty="0" smtClean="0"/>
              <a:t> 쇼핑몰이라고 생각을 했고</a:t>
            </a:r>
            <a:endParaRPr lang="en-US" altLang="ko-KR" dirty="0" smtClean="0"/>
          </a:p>
          <a:p>
            <a:r>
              <a:rPr lang="ko-KR" altLang="en-US" dirty="0" smtClean="0"/>
              <a:t>그 중에서도 커피전문점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 그 안에서 </a:t>
            </a:r>
            <a:r>
              <a:rPr lang="ko-KR" altLang="en-US" baseline="0" dirty="0" err="1" smtClean="0"/>
              <a:t>프렌차이즈</a:t>
            </a:r>
            <a:r>
              <a:rPr lang="ko-KR" altLang="en-US" baseline="0" dirty="0" smtClean="0"/>
              <a:t> 커피전문점이라는 가정을 하고 쇼핑몰 주제를 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705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F09-D113-481C-ABB2-744D0E5D3543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115D-BC84-47FC-98CD-B902DF8AFCDB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A265-8430-48A4-8D17-EFACBA04F82B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7A92-6A57-4077-9D12-DF07EEF7AA8D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22A9-062C-4DCA-A37B-B91D0A0CA200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267A-B9A1-4431-9028-4AB8AE27F150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AF98-187F-4FBC-A884-4D2BCD60165B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F561-8A8A-4ACA-85B3-FFD5944C4469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C679-6D06-4D2A-917E-77CFCB234089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449D-4057-4E3B-87DF-F012513F7538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CFB0-E868-4A6B-8032-A596F0BE0D11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tx1">
              <a:lumMod val="85000"/>
              <a:lumOff val="1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E4365CE-F523-43CC-B81C-FB77800428EF}" type="datetime1">
              <a:rPr lang="ko-KR" altLang="en-US" smtClean="0"/>
              <a:pPr/>
              <a:t>2019-01-17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6"/>
            <a:ext cx="2542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KakaoTalk_Moim_4zqkWQ59dpcmtsoMT0KvcXLGHgqD2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77" y="0"/>
            <a:ext cx="6299069" cy="6858000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23778" y="1800043"/>
            <a:ext cx="6738950" cy="120032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spc="-150" dirty="0" smtClean="0">
                <a:solidFill>
                  <a:schemeClr val="bg1"/>
                </a:solidFill>
                <a:latin typeface="+mj-lt"/>
                <a:ea typeface="나눔명조"/>
              </a:rPr>
              <a:t>카페</a:t>
            </a:r>
            <a:r>
              <a:rPr lang="en-US" altLang="ko-KR" sz="4400" spc="-150" dirty="0" smtClean="0">
                <a:solidFill>
                  <a:schemeClr val="bg1"/>
                </a:solidFill>
                <a:latin typeface="+mj-lt"/>
                <a:ea typeface="나눔명조"/>
              </a:rPr>
              <a:t>-</a:t>
            </a:r>
            <a:r>
              <a:rPr lang="ko-KR" altLang="en-US" sz="4400" spc="-150" dirty="0" smtClean="0">
                <a:solidFill>
                  <a:schemeClr val="bg1"/>
                </a:solidFill>
                <a:latin typeface="+mj-lt"/>
                <a:ea typeface="나눔명조"/>
              </a:rPr>
              <a:t>인</a:t>
            </a:r>
            <a:endParaRPr lang="en-US" altLang="ko-KR" sz="4400" spc="-150" dirty="0" smtClean="0">
              <a:solidFill>
                <a:schemeClr val="bg1"/>
              </a:solidFill>
              <a:latin typeface="+mj-lt"/>
              <a:ea typeface="나눔명조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spc="-150" dirty="0" smtClean="0">
                <a:solidFill>
                  <a:schemeClr val="bg1"/>
                </a:solidFill>
                <a:latin typeface="+mj-lt"/>
                <a:ea typeface="나눔명조"/>
              </a:rPr>
              <a:t>CAFE SHOPPING MALL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+mj-lt"/>
              <a:ea typeface="나눔명조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6654" y="3214686"/>
            <a:ext cx="93599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238092" y="3429000"/>
            <a:ext cx="627095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strike="noStrike" cap="none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명조"/>
              </a:rPr>
              <a:t>2</a:t>
            </a:r>
            <a:r>
              <a:rPr lang="ko-KR" altLang="en-US" b="0" strike="noStrike" cap="none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명조"/>
              </a:rPr>
              <a:t>조</a:t>
            </a:r>
            <a:endParaRPr lang="ko-KR" altLang="en-US" b="0" strike="noStrike" cap="none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314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7"/>
          <p:cNvGrpSpPr/>
          <p:nvPr/>
        </p:nvGrpSpPr>
        <p:grpSpPr>
          <a:xfrm>
            <a:off x="903605" y="1511935"/>
            <a:ext cx="7454265" cy="3539490"/>
            <a:chOff x="903605" y="1511935"/>
            <a:chExt cx="7454265" cy="3539490"/>
          </a:xfrm>
        </p:grpSpPr>
        <p:sp>
          <p:nvSpPr>
            <p:cNvPr id="56" name="액자 55"/>
            <p:cNvSpPr>
              <a:spLocks/>
            </p:cNvSpPr>
            <p:nvPr/>
          </p:nvSpPr>
          <p:spPr>
            <a:xfrm>
              <a:off x="903605" y="1511935"/>
              <a:ext cx="7454900" cy="1725295"/>
            </a:xfrm>
            <a:prstGeom prst="frame">
              <a:avLst>
                <a:gd name="adj1" fmla="val 2818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액자 56"/>
            <p:cNvSpPr>
              <a:spLocks/>
            </p:cNvSpPr>
            <p:nvPr/>
          </p:nvSpPr>
          <p:spPr>
            <a:xfrm>
              <a:off x="903605" y="3326765"/>
              <a:ext cx="7454900" cy="1725295"/>
            </a:xfrm>
            <a:prstGeom prst="frame">
              <a:avLst>
                <a:gd name="adj1" fmla="val 2818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921037" y="273050"/>
            <a:ext cx="1720215" cy="52260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UI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504288" y="273050"/>
            <a:ext cx="1091126" cy="558554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 startAt="3"/>
            </a:pPr>
            <a:r>
              <a:rPr lang="en-US" altLang="ko-KR" sz="32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3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액자 55"/>
          <p:cNvSpPr>
            <a:spLocks/>
          </p:cNvSpPr>
          <p:nvPr/>
        </p:nvSpPr>
        <p:spPr>
          <a:xfrm>
            <a:off x="903605" y="1511935"/>
            <a:ext cx="7454900" cy="1725295"/>
          </a:xfrm>
          <a:prstGeom prst="frame">
            <a:avLst>
              <a:gd name="adj1" fmla="val 2818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921037" y="273050"/>
            <a:ext cx="1720215" cy="52260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개발단</a:t>
            </a:r>
            <a:r>
              <a:rPr lang="ko-KR" altLang="en-US" sz="280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계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494319" y="273050"/>
            <a:ext cx="886781" cy="58477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571500" indent="-571500" eaLnBrk="0">
              <a:buClr>
                <a:srgbClr val="FFFFFF"/>
              </a:buClr>
              <a:buFont typeface="+mj-lt"/>
              <a:buAutoNum type="romanUcPeriod" startAt="4"/>
            </a:pPr>
            <a:r>
              <a:rPr lang="en-US" altLang="ko-KR" sz="3200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3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액자 55"/>
          <p:cNvSpPr>
            <a:spLocks/>
          </p:cNvSpPr>
          <p:nvPr/>
        </p:nvSpPr>
        <p:spPr>
          <a:xfrm>
            <a:off x="903605" y="1511935"/>
            <a:ext cx="7454900" cy="1725295"/>
          </a:xfrm>
          <a:prstGeom prst="frame">
            <a:avLst>
              <a:gd name="adj1" fmla="val 2818"/>
            </a:avLst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921037" y="273050"/>
            <a:ext cx="1720215" cy="52260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개발후</a:t>
            </a:r>
            <a:r>
              <a:rPr lang="ko-KR" altLang="en-US" sz="280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기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59253" y="273050"/>
            <a:ext cx="444352" cy="58477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571500" indent="-571500" eaLnBrk="0">
              <a:buClr>
                <a:srgbClr val="FFFFFF"/>
              </a:buClr>
            </a:pPr>
            <a:r>
              <a:rPr lang="en-US" altLang="ko-KR" sz="320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V</a:t>
            </a:r>
            <a:endParaRPr lang="ko-KR" altLang="en-US" sz="3200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3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0520" y="3068955"/>
            <a:ext cx="2951480" cy="954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300" dirty="0" err="1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Thank’s</a:t>
            </a:r>
            <a:r>
              <a:rPr lang="en-US" altLang="ko-KR" sz="2800" spc="3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for </a:t>
            </a:r>
            <a:endParaRPr lang="en-US" altLang="ko-KR" sz="2800" spc="30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800" spc="3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listening</a:t>
            </a:r>
            <a:endParaRPr lang="ko-KR" altLang="en-US" sz="2800" spc="3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9" name="그림 8" descr="KakaoTalk_Moim_4zqkWQ59dpcmtsoMT0KvcXLGHghP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02" y="-1"/>
            <a:ext cx="6453198" cy="68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034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485401" y="3248866"/>
            <a:ext cx="93599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00050" y="404495"/>
            <a:ext cx="2105641" cy="703580"/>
            <a:chOff x="400050" y="404495"/>
            <a:chExt cx="2105641" cy="703580"/>
          </a:xfrm>
        </p:grpSpPr>
        <p:sp>
          <p:nvSpPr>
            <p:cNvPr id="5" name="TextBox 4"/>
            <p:cNvSpPr txBox="1"/>
            <p:nvPr/>
          </p:nvSpPr>
          <p:spPr>
            <a:xfrm>
              <a:off x="400050" y="404495"/>
              <a:ext cx="21056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-150" dirty="0" smtClean="0">
                  <a:solidFill>
                    <a:schemeClr val="bg1"/>
                  </a:solidFill>
                  <a:latin typeface="나눔명조" panose="02020603020101020101" pitchFamily="18" charset="-127"/>
                  <a:ea typeface="나눔명조" panose="02020603020101020101" pitchFamily="18" charset="-127"/>
                </a:rPr>
                <a:t>CONTENTS</a:t>
              </a:r>
              <a:endParaRPr lang="en-US" altLang="ko-KR" sz="32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5610" y="1052830"/>
              <a:ext cx="935990" cy="552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0" y="1503898"/>
            <a:ext cx="7810521" cy="1858616"/>
            <a:chOff x="903605" y="2561590"/>
            <a:chExt cx="7904570" cy="1948180"/>
          </a:xfrm>
        </p:grpSpPr>
        <p:grpSp>
          <p:nvGrpSpPr>
            <p:cNvPr id="20" name="그룹 19"/>
            <p:cNvGrpSpPr/>
            <p:nvPr/>
          </p:nvGrpSpPr>
          <p:grpSpPr>
            <a:xfrm>
              <a:off x="920750" y="2626360"/>
              <a:ext cx="7887425" cy="1883410"/>
              <a:chOff x="920750" y="2626360"/>
              <a:chExt cx="7887425" cy="1883410"/>
            </a:xfrm>
          </p:grpSpPr>
          <p:sp>
            <p:nvSpPr>
              <p:cNvPr id="15" name="직사각형 14"/>
              <p:cNvSpPr>
                <a:spLocks/>
              </p:cNvSpPr>
              <p:nvPr/>
            </p:nvSpPr>
            <p:spPr>
              <a:xfrm>
                <a:off x="1417320" y="4363720"/>
                <a:ext cx="6927850" cy="5588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920750" y="2626360"/>
                <a:ext cx="7887425" cy="1883410"/>
                <a:chOff x="920750" y="2626360"/>
                <a:chExt cx="7887425" cy="1883410"/>
              </a:xfrm>
            </p:grpSpPr>
            <p:sp>
              <p:nvSpPr>
                <p:cNvPr id="8" name="한쪽 모서리가 잘린 사각형 7"/>
                <p:cNvSpPr>
                  <a:spLocks/>
                </p:cNvSpPr>
                <p:nvPr/>
              </p:nvSpPr>
              <p:spPr>
                <a:xfrm flipH="1">
                  <a:off x="920750" y="2637155"/>
                  <a:ext cx="1872615" cy="1872615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strike="noStrike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6" name="한쪽 모서리가 잘린 사각형 15"/>
                <p:cNvSpPr>
                  <a:spLocks/>
                </p:cNvSpPr>
                <p:nvPr/>
              </p:nvSpPr>
              <p:spPr>
                <a:xfrm flipH="1">
                  <a:off x="2926676" y="2637155"/>
                  <a:ext cx="1872615" cy="1872615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strike="noStrike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7" name="한쪽 모서리가 잘린 사각형 16"/>
                <p:cNvSpPr>
                  <a:spLocks/>
                </p:cNvSpPr>
                <p:nvPr/>
              </p:nvSpPr>
              <p:spPr>
                <a:xfrm flipH="1">
                  <a:off x="4904705" y="2637155"/>
                  <a:ext cx="1872615" cy="1872615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strike="noStrike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8" name="한쪽 모서리가 잘린 사각형 17"/>
                <p:cNvSpPr>
                  <a:spLocks/>
                </p:cNvSpPr>
                <p:nvPr/>
              </p:nvSpPr>
              <p:spPr>
                <a:xfrm flipH="1">
                  <a:off x="6935559" y="2626360"/>
                  <a:ext cx="1872616" cy="1872615"/>
                </a:xfrm>
                <a:prstGeom prst="snip1Rect">
                  <a:avLst>
                    <a:gd name="adj" fmla="val 23281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/>
                <a:p>
                  <a:pPr marL="0" indent="0" algn="ctr" defTabSz="914400" eaLnBrk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strike="noStrike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25" name="직사각형 24"/>
            <p:cNvSpPr>
              <a:spLocks/>
            </p:cNvSpPr>
            <p:nvPr/>
          </p:nvSpPr>
          <p:spPr>
            <a:xfrm>
              <a:off x="903605" y="2561590"/>
              <a:ext cx="939165" cy="58547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571500" indent="-5715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+mj-lt"/>
                <a:buAutoNum type="romanUcPeriod"/>
              </a:pPr>
              <a:r>
                <a:rPr lang="en-US" altLang="ko-KR" sz="3200" b="0" strike="noStrike" cap="none" spc="-150" dirty="0" smtClean="0">
                  <a:solidFill>
                    <a:srgbClr val="FFFFFF"/>
                  </a:solidFill>
                  <a:latin typeface="나눔명조" charset="0"/>
                  <a:ea typeface="나눔명조" charset="0"/>
                </a:rPr>
                <a:t> </a:t>
              </a:r>
              <a:endParaRPr lang="ko-KR" altLang="en-US" sz="32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26" name="직사각형 25"/>
            <p:cNvSpPr>
              <a:spLocks/>
            </p:cNvSpPr>
            <p:nvPr/>
          </p:nvSpPr>
          <p:spPr>
            <a:xfrm>
              <a:off x="2879721" y="2561590"/>
              <a:ext cx="939165" cy="58547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571500" indent="-5715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+mj-lt"/>
                <a:buAutoNum type="romanUcPeriod" startAt="2"/>
              </a:pPr>
              <a:r>
                <a:rPr lang="en-US" altLang="ko-KR" sz="3200" b="0" strike="noStrike" cap="none" spc="-150" dirty="0" smtClean="0">
                  <a:solidFill>
                    <a:srgbClr val="FFFFFF"/>
                  </a:solidFill>
                  <a:latin typeface="나눔명조" charset="0"/>
                  <a:ea typeface="나눔명조" charset="0"/>
                </a:rPr>
                <a:t> </a:t>
              </a:r>
              <a:endParaRPr lang="ko-KR" altLang="en-US" sz="32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27" name="직사각형 26"/>
            <p:cNvSpPr>
              <a:spLocks/>
            </p:cNvSpPr>
            <p:nvPr/>
          </p:nvSpPr>
          <p:spPr>
            <a:xfrm>
              <a:off x="4904071" y="2561590"/>
              <a:ext cx="1104265" cy="585470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571500" indent="-57150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+mj-lt"/>
                <a:buAutoNum type="romanUcPeriod" startAt="3"/>
              </a:pPr>
              <a:r>
                <a:rPr lang="en-US" altLang="ko-KR" sz="3200" b="0" strike="noStrike" cap="none" spc="-150" dirty="0" smtClean="0">
                  <a:solidFill>
                    <a:srgbClr val="FFFFFF"/>
                  </a:solidFill>
                  <a:latin typeface="나눔명조" charset="0"/>
                  <a:ea typeface="나눔명조" charset="0"/>
                </a:rPr>
                <a:t> </a:t>
              </a:r>
              <a:endParaRPr lang="ko-KR" altLang="en-US" sz="3200" b="0" strike="noStrike" cap="none" dirty="0" smtClean="0">
                <a:solidFill>
                  <a:srgbClr val="FFFFFF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28" name="직사각형 27"/>
            <p:cNvSpPr>
              <a:spLocks/>
            </p:cNvSpPr>
            <p:nvPr/>
          </p:nvSpPr>
          <p:spPr>
            <a:xfrm>
              <a:off x="6935559" y="2561590"/>
              <a:ext cx="897459" cy="612954"/>
            </a:xfrm>
            <a:prstGeom prst="rect">
              <a:avLst/>
            </a:prstGeom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571500" indent="-571500" eaLnBrk="0">
                <a:buClr>
                  <a:srgbClr val="FFFFFF"/>
                </a:buClr>
                <a:buFont typeface="+mj-lt"/>
                <a:buAutoNum type="romanUcPeriod" startAt="4"/>
              </a:pPr>
              <a:r>
                <a:rPr lang="en-US" altLang="ko-KR" sz="3200" spc="-150" dirty="0" smtClean="0">
                  <a:solidFill>
                    <a:srgbClr val="FFFFFF"/>
                  </a:solidFill>
                  <a:latin typeface="나눔명조" charset="0"/>
                  <a:ea typeface="나눔명조" charset="0"/>
                </a:rPr>
                <a:t> </a:t>
              </a:r>
              <a:endParaRPr lang="ko-KR" altLang="en-US" sz="3200" dirty="0" smtClean="0">
                <a:solidFill>
                  <a:srgbClr val="FFFFFF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999968" y="3382900"/>
              <a:ext cx="2103466" cy="48391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spc="-150" dirty="0" err="1" smtClean="0">
                  <a:solidFill>
                    <a:schemeClr val="bg1"/>
                  </a:solidFill>
                  <a:latin typeface="나눔명조" charset="0"/>
                  <a:ea typeface="나눔명조" charset="0"/>
                </a:rPr>
                <a:t>주제</a:t>
              </a:r>
              <a:r>
                <a:rPr lang="en-US" altLang="ko-KR" sz="2400" b="0" strike="noStrike" cap="none" spc="-150" dirty="0" smtClean="0">
                  <a:solidFill>
                    <a:schemeClr val="bg1"/>
                  </a:solidFill>
                  <a:latin typeface="나눔명조" charset="0"/>
                  <a:ea typeface="나눔명조" charset="0"/>
                </a:rPr>
                <a:t> </a:t>
              </a:r>
              <a:r>
                <a:rPr lang="ko-KR" altLang="en-US" sz="2400" b="0" strike="noStrike" cap="none" spc="-150" dirty="0" smtClean="0">
                  <a:solidFill>
                    <a:schemeClr val="bg1"/>
                  </a:solidFill>
                  <a:latin typeface="나눔명조" charset="0"/>
                  <a:ea typeface="나눔명조" charset="0"/>
                </a:rPr>
                <a:t>및 배경</a:t>
              </a:r>
              <a:endParaRPr lang="ko-KR" altLang="en-US" sz="24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3289987" y="3382900"/>
              <a:ext cx="1107996" cy="46166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400" b="0" strike="noStrike" cap="none" dirty="0" smtClean="0">
                  <a:solidFill>
                    <a:schemeClr val="bg1"/>
                  </a:solidFill>
                  <a:latin typeface="나눔명조" charset="0"/>
                  <a:ea typeface="나눔명조" charset="0"/>
                </a:rPr>
                <a:t>조직도</a:t>
              </a:r>
              <a:endParaRPr lang="ko-KR" altLang="en-US" sz="24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5155803" y="3382900"/>
              <a:ext cx="1338828" cy="46166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400" spc="-150" dirty="0" smtClean="0">
                  <a:solidFill>
                    <a:schemeClr val="bg1"/>
                  </a:solidFill>
                  <a:latin typeface="나눔명조" charset="0"/>
                  <a:ea typeface="나눔명조" charset="0"/>
                </a:rPr>
                <a:t>설계단계</a:t>
              </a:r>
              <a:endParaRPr lang="ko-KR" altLang="en-US" sz="24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7217613" y="3382900"/>
              <a:ext cx="1415772" cy="46166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400" b="0" strike="noStrike" cap="none" dirty="0" smtClean="0">
                  <a:solidFill>
                    <a:schemeClr val="bg1"/>
                  </a:solidFill>
                  <a:latin typeface="나눔명조" charset="0"/>
                  <a:ea typeface="나눔명조" charset="0"/>
                </a:rPr>
                <a:t>개발단계</a:t>
              </a:r>
              <a:endParaRPr lang="ko-KR" altLang="en-US" sz="24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endParaRPr>
            </a:p>
          </p:txBody>
        </p:sp>
      </p:grpSp>
      <p:sp>
        <p:nvSpPr>
          <p:cNvPr id="22" name="한쪽 모서리가 잘린 사각형 21"/>
          <p:cNvSpPr>
            <a:spLocks/>
          </p:cNvSpPr>
          <p:nvPr/>
        </p:nvSpPr>
        <p:spPr>
          <a:xfrm flipH="1">
            <a:off x="7953396" y="1584308"/>
            <a:ext cx="1850335" cy="1786525"/>
          </a:xfrm>
          <a:prstGeom prst="snip1Rect">
            <a:avLst>
              <a:gd name="adj" fmla="val 23281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8197543" y="2287450"/>
            <a:ext cx="1415772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개발후기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7953396" y="1500174"/>
            <a:ext cx="444352" cy="58477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571500" indent="-571500" eaLnBrk="0">
              <a:buClr>
                <a:srgbClr val="FFFFFF"/>
              </a:buClr>
            </a:pPr>
            <a:r>
              <a:rPr lang="en-US" altLang="ko-KR" sz="320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V</a:t>
            </a:r>
            <a:endParaRPr lang="ko-KR" altLang="en-US" sz="3200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23778" y="3572605"/>
            <a:ext cx="1809654" cy="257031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2000338" y="3572605"/>
            <a:ext cx="1809654" cy="257031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/>
          <p:cNvSpPr/>
          <p:nvPr/>
        </p:nvSpPr>
        <p:spPr>
          <a:xfrm>
            <a:off x="4024306" y="3572605"/>
            <a:ext cx="1809654" cy="257031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액자 37"/>
          <p:cNvSpPr/>
          <p:nvPr/>
        </p:nvSpPr>
        <p:spPr>
          <a:xfrm>
            <a:off x="6072303" y="3572605"/>
            <a:ext cx="1881093" cy="257031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3779" y="3824755"/>
            <a:ext cx="1843498" cy="15799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ko-KR" altLang="en-US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주제 선정 및 배경</a:t>
            </a:r>
            <a:endParaRPr lang="en-US" altLang="ko-KR" sz="1600" b="0" strike="noStrike" cap="none" spc="-150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600" spc="-150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벤치마킹</a:t>
            </a:r>
            <a:endParaRPr lang="en-US" altLang="ko-KR" sz="1600" b="0" strike="noStrike" cap="none" spc="-150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2037932" y="3753317"/>
            <a:ext cx="1843498" cy="95923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조직도</a:t>
            </a:r>
            <a:endParaRPr lang="en-US" altLang="ko-KR" sz="1600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일정</a:t>
            </a:r>
            <a:endParaRPr lang="en-US" altLang="ko-KR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4109634" y="3786190"/>
            <a:ext cx="1843498" cy="95923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ko-KR" altLang="en-US" sz="16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유스케이스</a:t>
            </a:r>
            <a:endParaRPr lang="en-US" altLang="ko-KR" sz="1600" b="0" strike="noStrike" cap="none" spc="-150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600" spc="-150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UI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6096008" y="3786190"/>
            <a:ext cx="1843498" cy="220060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ko-KR" altLang="en-US" sz="1600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개발환경</a:t>
            </a:r>
            <a:endParaRPr lang="en-US" altLang="ko-KR" sz="1600" spc="-150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네트워크 토폴로지</a:t>
            </a:r>
            <a:endParaRPr lang="en-US" altLang="ko-KR" sz="1600" b="0" strike="noStrike" cap="none" spc="-150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ERD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테이블명세서</a:t>
            </a:r>
            <a:endParaRPr lang="en-US" altLang="ko-KR" sz="1600" b="0" strike="noStrike" cap="none" spc="-150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클래스 다이어그램</a:t>
            </a:r>
            <a:endParaRPr lang="en-US" altLang="ko-KR" sz="1600" spc="-150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디렉토리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05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03605" y="1511935"/>
            <a:ext cx="7454265" cy="3539490"/>
            <a:chOff x="903605" y="1511935"/>
            <a:chExt cx="7454265" cy="3539490"/>
          </a:xfrm>
        </p:grpSpPr>
        <p:sp>
          <p:nvSpPr>
            <p:cNvPr id="56" name="액자 55"/>
            <p:cNvSpPr>
              <a:spLocks/>
            </p:cNvSpPr>
            <p:nvPr/>
          </p:nvSpPr>
          <p:spPr>
            <a:xfrm>
              <a:off x="903605" y="1511935"/>
              <a:ext cx="7454900" cy="1725295"/>
            </a:xfrm>
            <a:prstGeom prst="frame">
              <a:avLst>
                <a:gd name="adj1" fmla="val 2818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액자 56"/>
            <p:cNvSpPr>
              <a:spLocks/>
            </p:cNvSpPr>
            <p:nvPr/>
          </p:nvSpPr>
          <p:spPr>
            <a:xfrm>
              <a:off x="903605" y="3326765"/>
              <a:ext cx="7454900" cy="1725295"/>
            </a:xfrm>
            <a:prstGeom prst="frame">
              <a:avLst>
                <a:gd name="adj1" fmla="val 2818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95282" y="269240"/>
            <a:ext cx="938530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3200" spc="-15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921037" y="273050"/>
            <a:ext cx="1720215" cy="52260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주제 선정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1840230" y="2195195"/>
            <a:ext cx="5713095" cy="52260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웹 개발 → 쇼핑몰 → 커피 전문점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2054" name="TextBox 2053"/>
          <p:cNvSpPr txBox="1">
            <a:spLocks/>
          </p:cNvSpPr>
          <p:nvPr/>
        </p:nvSpPr>
        <p:spPr>
          <a:xfrm>
            <a:off x="2477770" y="3888105"/>
            <a:ext cx="4304030" cy="52260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프렌차이즈 커피 전문점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3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362825" y="-29210"/>
            <a:ext cx="254317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4</a:t>
            </a:fld>
            <a:endParaRPr lang="ko-KR" altLang="en-US" sz="1200" b="0" strike="noStrike" cap="none" dirty="0" smtClean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704215" y="798830"/>
            <a:ext cx="2141855" cy="5588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>
            <a:off x="666720" y="269240"/>
            <a:ext cx="939165" cy="58547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/>
            </a:pPr>
            <a:r>
              <a:rPr lang="en-US" altLang="ko-KR" sz="32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1043910" y="281940"/>
            <a:ext cx="2886075" cy="52260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주제 </a:t>
            </a:r>
            <a:r>
              <a:rPr lang="en-US" altLang="ko-KR" sz="18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_ </a:t>
            </a:r>
            <a:r>
              <a:rPr lang="en-US" altLang="ko-KR" sz="28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카페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>
            <a:off x="848995" y="1948180"/>
            <a:ext cx="3223895" cy="5257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2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pic>
        <p:nvPicPr>
          <p:cNvPr id="73" name="그림 72" descr="C:/Users/sooyeona/AppData/Roaming/PolarisOffice/ETemp/33176_8851344/fImage256085457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8720" y="935692"/>
            <a:ext cx="3525418" cy="4811140"/>
          </a:xfrm>
          <a:prstGeom prst="rect">
            <a:avLst/>
          </a:prstGeom>
          <a:noFill/>
        </p:spPr>
      </p:pic>
      <p:sp>
        <p:nvSpPr>
          <p:cNvPr id="35" name="TextBox 34"/>
          <p:cNvSpPr txBox="1">
            <a:spLocks/>
          </p:cNvSpPr>
          <p:nvPr/>
        </p:nvSpPr>
        <p:spPr>
          <a:xfrm>
            <a:off x="2792760" y="5992938"/>
            <a:ext cx="4653838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3200" b="0" i="1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커피와 삶의 밀접성 증가</a:t>
            </a:r>
            <a:endParaRPr lang="ko-KR" altLang="en-US" sz="3200" b="0" i="1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cxnSp>
        <p:nvCxnSpPr>
          <p:cNvPr id="36" name="도형 74"/>
          <p:cNvCxnSpPr/>
          <p:nvPr/>
        </p:nvCxnSpPr>
        <p:spPr>
          <a:xfrm>
            <a:off x="2558216" y="6577713"/>
            <a:ext cx="4298981" cy="1001"/>
          </a:xfrm>
          <a:prstGeom prst="line">
            <a:avLst/>
          </a:prstGeom>
          <a:ln w="381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264" y="959844"/>
            <a:ext cx="3624704" cy="4811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628650" y="4188155"/>
            <a:ext cx="4164962" cy="1026795"/>
            <a:chOff x="628650" y="4083685"/>
            <a:chExt cx="3225165" cy="1026795"/>
          </a:xfrm>
        </p:grpSpPr>
        <p:sp>
          <p:nvSpPr>
            <p:cNvPr id="55" name="액자 54"/>
            <p:cNvSpPr>
              <a:spLocks/>
            </p:cNvSpPr>
            <p:nvPr/>
          </p:nvSpPr>
          <p:spPr>
            <a:xfrm>
              <a:off x="628650" y="4083685"/>
              <a:ext cx="3225165" cy="1026795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7362825" y="-29210"/>
            <a:ext cx="254317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bg1">
                    <a:lumMod val="8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5</a:t>
            </a:fld>
            <a:endParaRPr lang="ko-KR" altLang="en-US" sz="1200" b="0" strike="noStrike" cap="none" dirty="0" smtClean="0">
              <a:solidFill>
                <a:schemeClr val="bg1">
                  <a:lumMod val="8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>
            <a:off x="704215" y="798830"/>
            <a:ext cx="2141855" cy="55880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>
            <a:off x="595282" y="269240"/>
            <a:ext cx="939165" cy="58547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/>
            </a:pPr>
            <a:r>
              <a:rPr lang="en-US" altLang="ko-KR" sz="32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868967" y="285728"/>
            <a:ext cx="2886075" cy="52260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주제 </a:t>
            </a:r>
            <a:r>
              <a:rPr lang="en-US" altLang="ko-KR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_ </a:t>
            </a:r>
            <a:r>
              <a:rPr lang="en-US" altLang="ko-KR" sz="28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프렌차이즈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62" name="TextBox 61"/>
          <p:cNvSpPr txBox="1">
            <a:spLocks/>
          </p:cNvSpPr>
          <p:nvPr/>
        </p:nvSpPr>
        <p:spPr>
          <a:xfrm>
            <a:off x="730250" y="3622675"/>
            <a:ext cx="231711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프렌차이즈 카페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63" name="TextBox 62"/>
          <p:cNvSpPr txBox="1">
            <a:spLocks/>
          </p:cNvSpPr>
          <p:nvPr/>
        </p:nvSpPr>
        <p:spPr>
          <a:xfrm>
            <a:off x="772160" y="1365885"/>
            <a:ext cx="145986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개인 카페</a:t>
            </a:r>
            <a:endParaRPr lang="ko-KR" altLang="en-US" sz="24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5222240" y="2909570"/>
            <a:ext cx="4017040" cy="77200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프렌차이즈라는 전제로</a:t>
            </a:r>
            <a:endParaRPr lang="ko-KR" altLang="en-US" sz="20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카페 메뉴를 </a:t>
            </a:r>
            <a:r>
              <a:rPr lang="en-US" altLang="ko-KR" sz="20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판매하는</a:t>
            </a: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en-US" altLang="ko-KR" sz="20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사이트</a:t>
            </a: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ko-KR" altLang="en-US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기획</a:t>
            </a:r>
            <a:r>
              <a:rPr lang="en-US" altLang="ko-KR" sz="20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20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>
            <a:off x="748938" y="4258584"/>
            <a:ext cx="3823650" cy="126957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en-US" altLang="ko-KR" sz="16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메뉴와</a:t>
            </a: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en-US" altLang="ko-KR" sz="16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매장</a:t>
            </a: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en-US" altLang="ko-KR" sz="16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소개</a:t>
            </a: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등 정보 전달이 주 </a:t>
            </a:r>
            <a:r>
              <a:rPr lang="en-US" altLang="ko-KR" sz="16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목적</a:t>
            </a:r>
            <a:endParaRPr lang="en-US" altLang="ko-KR" sz="1600" b="0" strike="noStrike" cap="none" spc="-150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배송 상품 취급하지 않음</a:t>
            </a:r>
            <a:endParaRPr lang="en-US" altLang="ko-KR" sz="1600" spc="-150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6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특정 브랜드 커피 맛을 선호하는 소비자 증가 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700405" y="1908810"/>
            <a:ext cx="4093207" cy="989329"/>
            <a:chOff x="700405" y="1908810"/>
            <a:chExt cx="3225165" cy="989329"/>
          </a:xfrm>
        </p:grpSpPr>
        <p:sp>
          <p:nvSpPr>
            <p:cNvPr id="74" name="액자 73"/>
            <p:cNvSpPr>
              <a:spLocks/>
            </p:cNvSpPr>
            <p:nvPr/>
          </p:nvSpPr>
          <p:spPr>
            <a:xfrm>
              <a:off x="700405" y="1908810"/>
              <a:ext cx="3225165" cy="989329"/>
            </a:xfrm>
            <a:prstGeom prst="frame">
              <a:avLst>
                <a:gd name="adj1" fmla="val 1571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5" name="TextBox 74"/>
          <p:cNvSpPr txBox="1">
            <a:spLocks/>
          </p:cNvSpPr>
          <p:nvPr/>
        </p:nvSpPr>
        <p:spPr>
          <a:xfrm>
            <a:off x="772160" y="2178722"/>
            <a:ext cx="3223895" cy="64889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</a:t>
            </a:r>
            <a:r>
              <a:rPr lang="en-US" altLang="ko-KR" sz="1600" b="0" strike="noStrike" cap="none" spc="-150" dirty="0" err="1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개인</a:t>
            </a:r>
            <a:r>
              <a:rPr lang="en-US" altLang="ko-KR" sz="16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 홈페이지 내 상품 배송</a:t>
            </a: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38" name="오른쪽 중괄호 37"/>
          <p:cNvSpPr/>
          <p:nvPr/>
        </p:nvSpPr>
        <p:spPr>
          <a:xfrm>
            <a:off x="4810124" y="2149475"/>
            <a:ext cx="428628" cy="2542540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7"/>
          <p:cNvGrpSpPr/>
          <p:nvPr/>
        </p:nvGrpSpPr>
        <p:grpSpPr>
          <a:xfrm>
            <a:off x="903605" y="1511935"/>
            <a:ext cx="7454265" cy="3539490"/>
            <a:chOff x="903605" y="1511935"/>
            <a:chExt cx="7454265" cy="3539490"/>
          </a:xfrm>
        </p:grpSpPr>
        <p:sp>
          <p:nvSpPr>
            <p:cNvPr id="56" name="액자 55"/>
            <p:cNvSpPr>
              <a:spLocks/>
            </p:cNvSpPr>
            <p:nvPr/>
          </p:nvSpPr>
          <p:spPr>
            <a:xfrm>
              <a:off x="903605" y="1511935"/>
              <a:ext cx="7454900" cy="1725295"/>
            </a:xfrm>
            <a:prstGeom prst="frame">
              <a:avLst>
                <a:gd name="adj1" fmla="val 2818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액자 56"/>
            <p:cNvSpPr>
              <a:spLocks/>
            </p:cNvSpPr>
            <p:nvPr/>
          </p:nvSpPr>
          <p:spPr>
            <a:xfrm>
              <a:off x="903605" y="3326765"/>
              <a:ext cx="7454900" cy="1725295"/>
            </a:xfrm>
            <a:prstGeom prst="frame">
              <a:avLst>
                <a:gd name="adj1" fmla="val 2818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95282" y="269240"/>
            <a:ext cx="938530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3200" spc="-15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921037" y="273050"/>
            <a:ext cx="1720215" cy="52260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0" strike="noStrike" cap="none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벤치마킹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3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46455" y="273050"/>
            <a:ext cx="938530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altLang="ko-KR" sz="3200" spc="-15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166786" y="292735"/>
            <a:ext cx="1204176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조직</a:t>
            </a:r>
            <a:r>
              <a:rPr lang="ko-KR" altLang="en-US" sz="2800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도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79" name="액자 78"/>
          <p:cNvSpPr/>
          <p:nvPr/>
        </p:nvSpPr>
        <p:spPr>
          <a:xfrm>
            <a:off x="1514886" y="1357298"/>
            <a:ext cx="1821858" cy="250033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98063" y="1428736"/>
            <a:ext cx="167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정준오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95414" y="2095607"/>
            <a:ext cx="1741330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메인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검색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장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서버</a:t>
            </a:r>
            <a:endParaRPr lang="en-US" altLang="ko-KR" sz="24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620903" y="2022780"/>
            <a:ext cx="159537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액자 13"/>
          <p:cNvSpPr/>
          <p:nvPr/>
        </p:nvSpPr>
        <p:spPr>
          <a:xfrm>
            <a:off x="3667116" y="1357298"/>
            <a:ext cx="1795040" cy="250033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1424" y="1428736"/>
            <a:ext cx="167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이진웅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8554" y="2071678"/>
            <a:ext cx="1741330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로그인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회원가입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관리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자</a:t>
            </a:r>
            <a:endParaRPr lang="en-US" altLang="ko-KR" sz="24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3133" y="1976734"/>
            <a:ext cx="159537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액자 17"/>
          <p:cNvSpPr/>
          <p:nvPr/>
        </p:nvSpPr>
        <p:spPr>
          <a:xfrm>
            <a:off x="5849927" y="1357298"/>
            <a:ext cx="1795040" cy="2500330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33104" y="1428736"/>
            <a:ext cx="167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김현주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65034" y="2143116"/>
            <a:ext cx="174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상품리스트</a:t>
            </a:r>
            <a:endParaRPr lang="en-US" altLang="ko-KR" sz="24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55944" y="2022780"/>
            <a:ext cx="159537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액자 21"/>
          <p:cNvSpPr/>
          <p:nvPr/>
        </p:nvSpPr>
        <p:spPr>
          <a:xfrm>
            <a:off x="1523976" y="4071942"/>
            <a:ext cx="1795040" cy="2211216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7153" y="4207172"/>
            <a:ext cx="167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김은서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5414" y="5034213"/>
            <a:ext cx="1741330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고객센터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상품리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뷰</a:t>
            </a:r>
            <a:endParaRPr lang="en-US" altLang="ko-KR" sz="24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29993" y="4737424"/>
            <a:ext cx="159537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액자 25"/>
          <p:cNvSpPr/>
          <p:nvPr/>
        </p:nvSpPr>
        <p:spPr>
          <a:xfrm>
            <a:off x="3676206" y="4071942"/>
            <a:ext cx="1795040" cy="2211216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5955" y="4213876"/>
            <a:ext cx="167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최지</a:t>
            </a:r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혜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38554" y="4955457"/>
            <a:ext cx="1741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ABOUT</a:t>
            </a:r>
            <a:br>
              <a:rPr lang="en-US" altLang="ko-KR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400" spc="-15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마이페이지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82223" y="4691378"/>
            <a:ext cx="159537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액자 29"/>
          <p:cNvSpPr/>
          <p:nvPr/>
        </p:nvSpPr>
        <p:spPr>
          <a:xfrm>
            <a:off x="5859017" y="4071942"/>
            <a:ext cx="1795040" cy="2211216"/>
          </a:xfrm>
          <a:prstGeom prst="frame">
            <a:avLst>
              <a:gd name="adj1" fmla="val 228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2194" y="4207172"/>
            <a:ext cx="167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김수</a:t>
            </a:r>
            <a:r>
              <a:rPr lang="ko-KR" altLang="en-US" sz="28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연</a:t>
            </a:r>
            <a:endParaRPr lang="en-US" altLang="ko-KR" sz="28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1694" y="5034213"/>
            <a:ext cx="1741330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조장</a:t>
            </a:r>
            <a:endParaRPr lang="en-US" altLang="ko-KR" sz="2400" spc="-150" dirty="0" smtClean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Bef>
                <a:spcPts val="500"/>
              </a:spcBef>
            </a:pPr>
            <a:r>
              <a:rPr lang="en-US" altLang="ko-KR" sz="2400" spc="-15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UI</a:t>
            </a:r>
            <a:endParaRPr lang="en-US" altLang="ko-KR" sz="2400" spc="-15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65034" y="4737424"/>
            <a:ext cx="159537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357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60805" y="314960"/>
            <a:ext cx="856615" cy="52260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일정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graphicFrame>
        <p:nvGraphicFramePr>
          <p:cNvPr id="49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5376029"/>
              </p:ext>
            </p:extLst>
          </p:nvPr>
        </p:nvGraphicFramePr>
        <p:xfrm>
          <a:off x="394383" y="1797224"/>
          <a:ext cx="9117235" cy="3648000"/>
        </p:xfrm>
        <a:graphic>
          <a:graphicData uri="http://schemas.openxmlformats.org/drawingml/2006/table">
            <a:tbl>
              <a:tblPr/>
              <a:tblGrid>
                <a:gridCol w="1629235"/>
                <a:gridCol w="936000"/>
                <a:gridCol w="936000"/>
                <a:gridCol w="936000"/>
                <a:gridCol w="936000"/>
                <a:gridCol w="936000"/>
                <a:gridCol w="936000"/>
                <a:gridCol w="936000"/>
                <a:gridCol w="936000"/>
              </a:tblGrid>
              <a:tr h="28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</a:p>
                  </a:txBody>
                  <a:tcPr marL="99060" marR="99060"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marL="99060" marR="99060"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99060" marR="99060"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99060" marR="99060"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</a:p>
                  </a:txBody>
                  <a:tcPr marL="99060" marR="99060"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</a:p>
                  </a:txBody>
                  <a:tcPr marL="99060" marR="99060"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</a:p>
                  </a:txBody>
                  <a:tcPr marL="99060" marR="99060"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</a:p>
                  </a:txBody>
                  <a:tcPr marL="99060" marR="99060"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</a:p>
                  </a:txBody>
                  <a:tcPr marL="99060" marR="99060" marT="34291" marB="34291" anchor="b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50195"/>
                      </a:schemeClr>
                    </a:solidFill>
                  </a:tcPr>
                </a:tc>
              </a:tr>
              <a:tr h="480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주제선정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이벤트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기능구현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디버깅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9060" marR="99060"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488994" y="595845"/>
            <a:ext cx="4196006" cy="405970"/>
          </a:xfrm>
          <a:prstGeom prst="rect">
            <a:avLst/>
          </a:prstGeom>
          <a:noFill/>
        </p:spPr>
        <p:txBody>
          <a:bodyPr wrap="none" lIns="127723" tIns="63862" rIns="127723" bIns="63862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PROJECT TIMELINE 2018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11-12-1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21000" y="1028733"/>
            <a:ext cx="9464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040676" y="2210635"/>
            <a:ext cx="910000" cy="24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77000" y="2690011"/>
            <a:ext cx="1872812" cy="262736"/>
          </a:xfrm>
          <a:prstGeom prst="roundRect">
            <a:avLst>
              <a:gd name="adj" fmla="val 271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49812" y="3143248"/>
            <a:ext cx="1857388" cy="24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615032" y="4095755"/>
            <a:ext cx="910000" cy="24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810256" y="3619501"/>
            <a:ext cx="2754332" cy="262736"/>
          </a:xfrm>
          <a:prstGeom prst="roundRect">
            <a:avLst>
              <a:gd name="adj" fmla="val 2717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6455" y="273050"/>
            <a:ext cx="938530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altLang="ko-KR" sz="3200" spc="-150" dirty="0" smtClean="0">
                <a:solidFill>
                  <a:srgbClr val="FFFFFF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93515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7"/>
          <p:cNvGrpSpPr/>
          <p:nvPr/>
        </p:nvGrpSpPr>
        <p:grpSpPr>
          <a:xfrm>
            <a:off x="903605" y="1511935"/>
            <a:ext cx="7454265" cy="3539490"/>
            <a:chOff x="903605" y="1511935"/>
            <a:chExt cx="7454265" cy="3539490"/>
          </a:xfrm>
        </p:grpSpPr>
        <p:sp>
          <p:nvSpPr>
            <p:cNvPr id="56" name="액자 55"/>
            <p:cNvSpPr>
              <a:spLocks/>
            </p:cNvSpPr>
            <p:nvPr/>
          </p:nvSpPr>
          <p:spPr>
            <a:xfrm>
              <a:off x="903605" y="1511935"/>
              <a:ext cx="7454900" cy="1725295"/>
            </a:xfrm>
            <a:prstGeom prst="frame">
              <a:avLst>
                <a:gd name="adj1" fmla="val 2818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액자 56"/>
            <p:cNvSpPr>
              <a:spLocks/>
            </p:cNvSpPr>
            <p:nvPr/>
          </p:nvSpPr>
          <p:spPr>
            <a:xfrm>
              <a:off x="903605" y="3326765"/>
              <a:ext cx="7454900" cy="1725295"/>
            </a:xfrm>
            <a:prstGeom prst="frame">
              <a:avLst>
                <a:gd name="adj1" fmla="val 2818"/>
              </a:avLst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62825" y="-29210"/>
            <a:ext cx="2543175" cy="365760"/>
          </a:xfr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4215" y="798830"/>
            <a:ext cx="2141220" cy="55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921037" y="273050"/>
            <a:ext cx="1720215" cy="52260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나눔명조" charset="0"/>
                <a:ea typeface="나눔명조" charset="0"/>
              </a:rPr>
              <a:t>USECASE</a:t>
            </a:r>
            <a:endParaRPr lang="ko-KR" altLang="en-US" sz="2800" b="0" strike="noStrike" cap="none" dirty="0" smtClean="0">
              <a:solidFill>
                <a:schemeClr val="bg1"/>
              </a:solidFill>
              <a:latin typeface="나눔명조" charset="0"/>
              <a:ea typeface="나눔명조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504288" y="214290"/>
            <a:ext cx="1091126" cy="558554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571500" indent="-5715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romanUcPeriod" startAt="3"/>
            </a:pPr>
            <a:r>
              <a:rPr lang="en-US" altLang="ko-KR" sz="3200" b="0" strike="noStrike" cap="none" spc="-150" dirty="0" smtClean="0">
                <a:solidFill>
                  <a:srgbClr val="FFFFFF"/>
                </a:solidFill>
                <a:latin typeface="나눔명조" charset="0"/>
                <a:ea typeface="나눔명조" charset="0"/>
              </a:rPr>
              <a:t> </a:t>
            </a:r>
            <a:endParaRPr lang="ko-KR" altLang="en-US" sz="3200" b="0" strike="noStrike" cap="none" dirty="0" smtClean="0">
              <a:solidFill>
                <a:srgbClr val="FFFFFF"/>
              </a:solidFill>
              <a:latin typeface="나눔명조" charset="0"/>
              <a:ea typeface="나눔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32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주차_주제발표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1주차_주제발표</Template>
  <TotalTime>54</TotalTime>
  <Pages>9</Pages>
  <Words>523</Words>
  <Characters>0</Characters>
  <Application>Microsoft Office PowerPoint</Application>
  <DocSecurity>0</DocSecurity>
  <PresentationFormat>A4 용지(210x297mm)</PresentationFormat>
  <Lines>0</Lines>
  <Paragraphs>142</Paragraphs>
  <Slides>13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1주차_주제발표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sooyeona</dc:creator>
  <cp:lastModifiedBy>sooyeona</cp:lastModifiedBy>
  <cp:revision>7</cp:revision>
  <dcterms:created xsi:type="dcterms:W3CDTF">2019-01-17T08:16:16Z</dcterms:created>
  <dcterms:modified xsi:type="dcterms:W3CDTF">2019-01-17T09:10:37Z</dcterms:modified>
</cp:coreProperties>
</file>