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autoCompressPictures="0">
  <p:sldMasterIdLst>
    <p:sldMasterId id="2147483891" r:id="rId13"/>
  </p:sldMasterIdLst>
  <p:notesMasterIdLst>
    <p:notesMasterId r:id="rId15"/>
  </p:notesMasterIdLst>
  <p:sldIdLst>
    <p:sldId id="262" r:id="rId17"/>
    <p:sldId id="263" r:id="rId18"/>
    <p:sldId id="265" r:id="rId19"/>
    <p:sldId id="268" r:id="rId21"/>
    <p:sldId id="269" r:id="rId23"/>
    <p:sldId id="270" r:id="rId25"/>
    <p:sldId id="280" r:id="rId27"/>
    <p:sldId id="264" r:id="rId29"/>
    <p:sldId id="266" r:id="rId30"/>
    <p:sldId id="272" r:id="rId31"/>
    <p:sldId id="274" r:id="rId33"/>
    <p:sldId id="275" r:id="rId35"/>
    <p:sldId id="276" r:id="rId37"/>
    <p:sldId id="281" r:id="rId38"/>
    <p:sldId id="278" r:id="rId39"/>
    <p:sldId id="271" r:id="rId41"/>
    <p:sldId id="282" r:id="rId43"/>
    <p:sldId id="260" r:id="rId45"/>
  </p:sldIdLst>
  <p:sldSz cx="9906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2" userDrawn="1">
          <p15:clr>
            <a:srgbClr val="A4A3A4"/>
          </p15:clr>
        </p15:guide>
        <p15:guide id="1" pos="31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62626"/>
    <a:srgbClr val="23CFBF"/>
    <a:srgbClr val="F62291"/>
    <a:srgbClr val="D8268C"/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34" autoAdjust="0"/>
    <p:restoredTop sz="73514" autoAdjust="0"/>
  </p:normalViewPr>
  <p:slideViewPr>
    <p:cSldViewPr snapToGrid="1" snapToObjects="1">
      <p:cViewPr varScale="1">
        <p:scale>
          <a:sx n="54" d="100"/>
          <a:sy n="54" d="100"/>
        </p:scale>
        <p:origin x="-1302" y="-84"/>
      </p:cViewPr>
      <p:guideLst>
        <p:guide orient="horz" pos="2152"/>
        <p:guide pos="31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1" snapToObjects="1">
      <p:cViewPr varScale="1">
        <p:scale>
          <a:sx n="125" d="100"/>
          <a:sy n="125" d="100"/>
        </p:scale>
        <p:origin x="-4980" y="-90"/>
      </p:cViewPr>
      <p:guideLst>
        <p:guide orient="horz" pos="2152"/>
        <p:guide pos="3112"/>
      </p:guideLst>
    </p:cSldViewPr>
  </p:notes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1" Type="http://schemas.openxmlformats.org/officeDocument/2006/relationships/slide" Target="slides/slide10.xml"></Relationship><Relationship Id="rId33" Type="http://schemas.openxmlformats.org/officeDocument/2006/relationships/slide" Target="slides/slide11.xml"></Relationship><Relationship Id="rId35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39" Type="http://schemas.openxmlformats.org/officeDocument/2006/relationships/slide" Target="slides/slide15.xml"></Relationship><Relationship Id="rId41" Type="http://schemas.openxmlformats.org/officeDocument/2006/relationships/slide" Target="slides/slide16.xml"></Relationship><Relationship Id="rId43" Type="http://schemas.openxmlformats.org/officeDocument/2006/relationships/slide" Target="slides/slide17.xml"></Relationship><Relationship Id="rId45" Type="http://schemas.openxmlformats.org/officeDocument/2006/relationships/slide" Target="slides/slide18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주제를 선정 할 때 웹 개발이라는 큰 틀로 시작했기 때문에 </a:t>
            </a:r>
            <a:endParaRPr lang="en-US" altLang="ko-KR" dirty="0" smtClean="0"/>
          </a:p>
          <a:p>
            <a:r>
              <a:rPr lang="ko-KR" altLang="en-US" dirty="0" smtClean="0"/>
              <a:t>웹에서 구현할 수 있는 대부분의 기능을 보여줄 수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쇼핑몰이라고 생각을 했고</a:t>
            </a:r>
            <a:endParaRPr lang="en-US" altLang="ko-KR" dirty="0" smtClean="0"/>
          </a:p>
          <a:p>
            <a:r>
              <a:rPr lang="ko-KR" altLang="en-US" dirty="0" smtClean="0"/>
              <a:t>그 중에서도 커피전문점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그 안에서 </a:t>
            </a:r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커피전문점이라는 가정을 하고 쇼핑몰 주제를 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7057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주제를 선정 할 때 웹 개발이라는 큰 틀로 시작했기 때문에 </a:t>
            </a:r>
            <a:endParaRPr lang="en-US" altLang="ko-KR" dirty="0" smtClean="0"/>
          </a:p>
          <a:p>
            <a:r>
              <a:rPr lang="ko-KR" altLang="en-US" dirty="0" smtClean="0"/>
              <a:t>웹에서 구현할 수 있는 대부분의 기능을 보여줄 수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쇼핑몰이라고 생각을 했고</a:t>
            </a:r>
            <a:endParaRPr lang="en-US" altLang="ko-KR" dirty="0" smtClean="0"/>
          </a:p>
          <a:p>
            <a:r>
              <a:rPr lang="ko-KR" altLang="en-US" dirty="0" smtClean="0"/>
              <a:t>그 중에서도 커피전문점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그 안에서 </a:t>
            </a:r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커피전문점이라는 가정을 하고 쇼핑몰 주제를 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7057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952500" y="685800"/>
            <a:ext cx="4953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우선 주제를 선정 할 때 웹 개발이라는 큰 틀로 시작했기 때문에 </a:t>
            </a: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웹에서 구현할 수 있는 대부분의 기능을 보여줄 수 있는게 쇼핑몰이라고 생각을 했고</a:t>
            </a: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그 중에서도 커피전문점, 또 그 안에서 프렌차이즈 커피전문점이라는 가정을 하고 쇼핑몰 주제를 정했습니다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952500" y="685800"/>
            <a:ext cx="4953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우선 주제를 선정 할 때 웹 개발이라는 큰 틀로 시작했기 때문에 </a:t>
            </a: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웹에서 구현할 수 있는 대부분의 기능을 보여줄 수 있는게 쇼핑몰이라고 생각을 했고</a:t>
            </a: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그 중에서도 커피전문점, 또 그 안에서 프렌차이즈 커피전문점이라는 가정을 하고 쇼핑몰 주제를 정했습니다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952500" y="685800"/>
            <a:ext cx="4954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우선 주제를 선정 할 때 웹 개발이라는 큰 틀로 시작했기 때문에 </a:t>
            </a: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웹에서 구현할 수 있는 대부분의 기능을 보여줄 수 있는게 쇼핑몰이라고 생각을 했고</a:t>
            </a: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그 중에서도 커피전문점, 또 그 안에서 프렌차이즈 커피전문점이라는 가정을 하고 쇼핑몰 주제를 정했습니다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952500" y="685800"/>
            <a:ext cx="4953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우선 주제를 선정 할 때 웹 개발이라는 큰 틀로 시작했기 때문에 </a:t>
            </a: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웹에서 구현할 수 있는 대부분의 기능을 보여줄 수 있는게 쇼핑몰이라고 생각을 했고</a:t>
            </a: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그 중에서도 커피전문점, 또 그 안에서 프렌차이즈 커피전문점이라는 가정을 하고 쇼핑몰 주제를 정했습니다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주제를 선정 할 때 웹 개발이라는 큰 틀로 시작했기 때문에 </a:t>
            </a:r>
            <a:endParaRPr lang="en-US" altLang="ko-KR" dirty="0" smtClean="0"/>
          </a:p>
          <a:p>
            <a:r>
              <a:rPr lang="ko-KR" altLang="en-US" dirty="0" smtClean="0"/>
              <a:t>웹에서 구현할 수 있는 대부분의 기능을 보여줄 수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쇼핑몰이라고 생각을 했고</a:t>
            </a:r>
            <a:endParaRPr lang="en-US" altLang="ko-KR" dirty="0" smtClean="0"/>
          </a:p>
          <a:p>
            <a:r>
              <a:rPr lang="ko-KR" altLang="en-US" dirty="0" smtClean="0"/>
              <a:t>그 중에서도 커피전문점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그 안에서 </a:t>
            </a:r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커피전문점이라는 가정을 하고 쇼핑몰 주제를 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7057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952500" y="685800"/>
            <a:ext cx="4953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우선 주제를 선정 할 때 웹 개발이라는 큰 틀로 시작했기 때문에 </a:t>
            </a: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웹에서 구현할 수 있는 대부분의 기능을 보여줄 수 있는게 쇼핑몰이라고 생각을 했고</a:t>
            </a: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그 중에서도 커피전문점, 또 그 안에서 프렌차이즈 커피전문점이라는 가정을 하고 쇼핑몰 주제를 정했습니다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주제를 선정 할 때 웹 개발이라는 큰 틀로 시작했기 때문에 </a:t>
            </a:r>
            <a:endParaRPr lang="en-US" altLang="ko-KR" dirty="0" smtClean="0"/>
          </a:p>
          <a:p>
            <a:r>
              <a:rPr lang="ko-KR" altLang="en-US" dirty="0" smtClean="0"/>
              <a:t>웹에서 구현할 수 있는 대부분의 기능을 보여줄 수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쇼핑몰이라고 생각을 했고</a:t>
            </a:r>
            <a:endParaRPr lang="en-US" altLang="ko-KR" dirty="0" smtClean="0"/>
          </a:p>
          <a:p>
            <a:r>
              <a:rPr lang="ko-KR" altLang="en-US" dirty="0" smtClean="0"/>
              <a:t>그 중에서도 커피전문점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그 안에서 </a:t>
            </a:r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커피전문점이라는 가정을 하고 쇼핑몰 주제를 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7057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주제를 카페로 선정한 이유는 요즘에 취미생활의 하나로 </a:t>
            </a:r>
            <a:r>
              <a:rPr lang="ko-KR" altLang="en-US" dirty="0" err="1" smtClean="0"/>
              <a:t>홈카페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라는게</a:t>
            </a:r>
            <a:r>
              <a:rPr lang="ko-KR" altLang="en-US" dirty="0" smtClean="0"/>
              <a:t> 생겨났는데요</a:t>
            </a:r>
            <a:endParaRPr lang="en-US" altLang="ko-KR" dirty="0" smtClean="0"/>
          </a:p>
          <a:p>
            <a:r>
              <a:rPr lang="ko-KR" altLang="en-US" dirty="0" err="1" smtClean="0"/>
              <a:t>인스타그램에서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홈카페라는</a:t>
            </a:r>
            <a:r>
              <a:rPr lang="ko-KR" altLang="en-US" dirty="0" smtClean="0"/>
              <a:t> 해시태그를 검색하면 </a:t>
            </a:r>
            <a:r>
              <a:rPr lang="ko-KR" altLang="en-US" dirty="0" err="1" smtClean="0"/>
              <a:t>홈카페</a:t>
            </a:r>
            <a:r>
              <a:rPr lang="ko-KR" altLang="en-US" dirty="0" smtClean="0"/>
              <a:t> 게시물만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만개가 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 그 안에 내용을 살펴보면 개인이 원두나 </a:t>
            </a:r>
            <a:r>
              <a:rPr lang="ko-KR" altLang="en-US" dirty="0" err="1" smtClean="0"/>
              <a:t>더치커피를</a:t>
            </a:r>
            <a:r>
              <a:rPr lang="ko-KR" altLang="en-US" dirty="0" smtClean="0"/>
              <a:t> 구매해서 집에서 진짜 카페처럼 꾸미고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음료를 만들어먹고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그런 영상이나 게시물을  </a:t>
            </a:r>
            <a:r>
              <a:rPr lang="en-US" altLang="ko-KR" dirty="0" err="1" smtClean="0"/>
              <a:t>sns</a:t>
            </a:r>
            <a:r>
              <a:rPr lang="ko-KR" altLang="en-US" dirty="0" smtClean="0"/>
              <a:t>에 올리는 취미활동으로 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취미생활 변화를 보며 점점 더 커피와 삶의 </a:t>
            </a:r>
            <a:r>
              <a:rPr lang="ko-KR" altLang="en-US" dirty="0" err="1" smtClean="0"/>
              <a:t>밀접성이</a:t>
            </a:r>
            <a:r>
              <a:rPr lang="ko-KR" altLang="en-US" dirty="0" smtClean="0"/>
              <a:t> 증가한다고 생각했고 </a:t>
            </a:r>
            <a:r>
              <a:rPr lang="ko-KR" altLang="en-US" dirty="0" err="1" smtClean="0"/>
              <a:t>그로인해</a:t>
            </a:r>
            <a:r>
              <a:rPr lang="ko-KR" altLang="en-US" dirty="0" smtClean="0"/>
              <a:t> 카페라는 주제를 선정했습니다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81252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두번째로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프렌차이즈</a:t>
            </a:r>
            <a:r>
              <a:rPr lang="ko-KR" altLang="en-US" dirty="0" smtClean="0"/>
              <a:t> 커피전문점이라는 가정을 한 이유는</a:t>
            </a:r>
            <a:endParaRPr lang="en-US" altLang="ko-KR" dirty="0" smtClean="0"/>
          </a:p>
          <a:p>
            <a:r>
              <a:rPr lang="ko-KR" altLang="en-US" dirty="0" smtClean="0"/>
              <a:t>개인카페의 경우에는 카페 사이트 내에 상품 배송 카테고리가 있는 경우가 많은데</a:t>
            </a:r>
            <a:endParaRPr lang="en-US" altLang="ko-KR" dirty="0" smtClean="0"/>
          </a:p>
          <a:p>
            <a:r>
              <a:rPr lang="ko-KR" altLang="en-US" dirty="0" err="1" smtClean="0"/>
              <a:t>프렌차이즈</a:t>
            </a:r>
            <a:r>
              <a:rPr lang="ko-KR" altLang="en-US" dirty="0" smtClean="0"/>
              <a:t> 카페의 경우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사이트를 들어가보면 메뉴와 매장 소개 등의 정보 전달이 주 목적이고 배송 상품은 취급하지 않는 곳이 대부분이었습니다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근데 특정 브랜드 커피 맛을 선호하는 소비자도 </a:t>
            </a:r>
            <a:r>
              <a:rPr lang="ko-KR" altLang="en-US" baseline="0" dirty="0" err="1" smtClean="0"/>
              <a:t>많기때문에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카페의 카페 메뉴를 판매하는 사이트를 기획했습니다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7167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주제를 선정 할 때 웹 개발이라는 큰 틀로 시작했기 때문에 </a:t>
            </a:r>
            <a:endParaRPr lang="en-US" altLang="ko-KR" dirty="0" smtClean="0"/>
          </a:p>
          <a:p>
            <a:r>
              <a:rPr lang="ko-KR" altLang="en-US" dirty="0" smtClean="0"/>
              <a:t>웹에서 구현할 수 있는 대부분의 기능을 보여줄 수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쇼핑몰이라고 생각을 했고</a:t>
            </a:r>
            <a:endParaRPr lang="en-US" altLang="ko-KR" dirty="0" smtClean="0"/>
          </a:p>
          <a:p>
            <a:r>
              <a:rPr lang="ko-KR" altLang="en-US" dirty="0" smtClean="0"/>
              <a:t>그 중에서도 커피전문점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그 안에서 </a:t>
            </a:r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커피전문점이라는 가정을 하고 쇼핑몰 주제를 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7057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952500" y="685800"/>
            <a:ext cx="4953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우선 주제를 선정 할 때 웹 개발이라는 큰 틀로 시작했기 때문에 </a:t>
            </a: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웹에서 구현할 수 있는 대부분의 기능을 보여줄 수 있는게 쇼핑몰이라고 생각을 했고</a:t>
            </a: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그 중에서도 커피전문점, 또 그 안에서 프렌차이즈 커피전문점이라는 가정을 하고 쇼핑몰 주제를 정했습니다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858FBF09-D113-481C-ABB2-744D0E5D3543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6035" cy="45269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5EDF115D-BC84-47FC-98CD-B902DF8AFCDB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955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955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1175A265-8430-48A4-8D17-EFACBA04F82B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6035" cy="45269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6AC47A92-6A57-4077-9D12-DF07EEF7AA8D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320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20" y="2907030"/>
            <a:ext cx="8420100" cy="14998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E28822A9-062C-4DCA-A37B-B91D0A0CA200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515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0"/>
            <a:ext cx="437515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8736267A-B9A1-4431-9028-4AB8AE27F150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430"/>
            <a:ext cx="437705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705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430"/>
            <a:ext cx="437832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98E8AF98-187F-4FBC-A884-4D2BCD60165B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606EF561-8A8A-4ACA-85B3-FFD5944C4469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A295C679-6D06-4D2A-917E-77CFCB234089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882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865" y="273050"/>
            <a:ext cx="5537835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882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DA6E449D-4057-4E3B-87DF-F012513F7538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830" y="4800600"/>
            <a:ext cx="5943600" cy="567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830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830" y="5367655"/>
            <a:ext cx="59436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E5FBCFB0-E868-4A6B-8032-A596F0BE0D11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E4365CE-F523-43CC-B81C-FB77800428EF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825" y="-29210"/>
            <a:ext cx="2542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 hdr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image" Target="../media/fImage586224366500.jpeg"></Relationship><Relationship Id="rId4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image" Target="../media/fImage235434641.png"></Relationship><Relationship Id="rId4" Type="http://schemas.openxmlformats.org/officeDocument/2006/relationships/image" Target="../media/fImage118473488467.png"></Relationship><Relationship Id="rId5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image" Target="../media/fImage2244683546334.png"></Relationship><Relationship Id="rId4" Type="http://schemas.openxmlformats.org/officeDocument/2006/relationships/image" Target="../media/fImage2244683556500.png"></Relationship><Relationship Id="rId5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4" Type="http://schemas.openxmlformats.org/officeDocument/2006/relationships/image" Target="../media/fImage13552838341.png"></Relationship><Relationship Id="rId5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notesSlide" Target="../notesSlides/notesSlide14.xml"></Relationship><Relationship Id="rId4" Type="http://schemas.openxmlformats.org/officeDocument/2006/relationships/image" Target="../media/fImage2118473848467.png"></Relationship><Relationship Id="rId5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notesSlide" Target="../notesSlides/notesSlide15.xml"></Relationship><Relationship Id="rId3" Type="http://schemas.openxmlformats.org/officeDocument/2006/relationships/image" Target="../media/fImage12837335941.jpeg"></Relationship><Relationship Id="rId4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notesSlide" Target="../notesSlides/notesSlide16.xml"></Relationship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image4.jpe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2.jpeg"></Relationship><Relationship Id="rId2" Type="http://schemas.openxmlformats.org/officeDocument/2006/relationships/notesSlide" Target="../notesSlides/notesSlide4.xml"></Relationship><Relationship Id="rId4" Type="http://schemas.openxmlformats.org/officeDocument/2006/relationships/image" Target="../media/image3.jpeg"></Relationship><Relationship Id="rId5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fImage35690349641.png"></Relationship><Relationship Id="rId4" Type="http://schemas.openxmlformats.org/officeDocument/2006/relationships/image" Target="../media/fImage18249254978467.png"></Relationship><Relationship Id="rId5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3389865046334.png"></Relationship><Relationship Id="rId3" Type="http://schemas.openxmlformats.org/officeDocument/2006/relationships/notesSlide" Target="../notesSlides/notesSlide7.xml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70" y="0"/>
            <a:ext cx="6299200" cy="6858000"/>
          </a:xfrm>
          <a:prstGeom prst="rect">
            <a:avLst/>
          </a:prstGeom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23495" y="1800225"/>
            <a:ext cx="6739890" cy="119951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카페</a:t>
            </a:r>
            <a:r>
              <a:rPr lang="en-US" altLang="ko-KR" sz="4400" cap="none" spc="-150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44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인</a:t>
            </a:r>
            <a:endParaRPr lang="ko-KR" altLang="en-US" sz="44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CAFE SHOPPING MALL</a:t>
            </a:r>
            <a:endParaRPr lang="ko-KR" altLang="en-US" sz="2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6370" y="3214370"/>
            <a:ext cx="93599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238125" y="3429000"/>
            <a:ext cx="613410" cy="36957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strike="noStrike" cap="none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명조"/>
              </a:rPr>
              <a:t>2</a:t>
            </a:r>
            <a:r>
              <a:rPr lang="ko-KR" altLang="en-US" b="0" strike="noStrike" cap="none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명조"/>
              </a:rPr>
              <a:t>조</a:t>
            </a:r>
            <a:endParaRPr lang="ko-KR" altLang="en-US" b="0" strike="noStrike" cap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명조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6314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 rot="0">
            <a:off x="704215" y="798830"/>
            <a:ext cx="2141855" cy="5588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709295" y="213360"/>
            <a:ext cx="2392680" cy="58420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571500" indent="-5715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 startAt="3"/>
            </a:pPr>
            <a:r>
              <a:rPr lang="en-US" altLang="ko-KR" sz="32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USECASE </a:t>
            </a:r>
            <a:endParaRPr lang="ko-KR" altLang="en-US" sz="32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8360" y="1120775"/>
            <a:ext cx="8207375" cy="5309235"/>
          </a:xfrm>
          <a:prstGeom prst="rect"/>
          <a:noFill/>
        </p:spPr>
      </p:pic>
    </p:spTree>
    <p:extLst>
      <p:ext uri="{BB962C8B-B14F-4D97-AF65-F5344CB8AC3E}">
        <p14:creationId xmlns="" xmlns:p14="http://schemas.microsoft.com/office/powerpoint/2010/main" val="233732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도형 54"/>
          <p:cNvSpPr>
            <a:spLocks/>
          </p:cNvSpPr>
          <p:nvPr/>
        </p:nvSpPr>
        <p:spPr>
          <a:xfrm rot="0">
            <a:off x="5340985" y="1226185"/>
            <a:ext cx="3944620" cy="5260975"/>
          </a:xfrm>
          <a:prstGeom prst="rect"/>
          <a:solidFill>
            <a:schemeClr val="bg1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744220" y="273050"/>
            <a:ext cx="2259330" cy="5226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571500" indent="-5715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 startAt="4"/>
            </a:pPr>
            <a:r>
              <a:rPr lang="en-US" altLang="ko-KR" sz="28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개발환경 </a:t>
            </a:r>
            <a:endParaRPr lang="ko-KR" altLang="en-US" sz="28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708660" y="1223645"/>
            <a:ext cx="3944620" cy="5260975"/>
          </a:xfrm>
          <a:prstGeom prst="rect"/>
          <a:solidFill>
            <a:schemeClr val="bg1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17015" y="1551305"/>
            <a:ext cx="2305050" cy="2305050"/>
          </a:xfrm>
          <a:prstGeom prst="rect"/>
          <a:noFill/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51245" y="1544955"/>
            <a:ext cx="2312035" cy="2312035"/>
          </a:xfrm>
          <a:prstGeom prst="rect"/>
          <a:noFill/>
        </p:spPr>
      </p:pic>
      <p:sp>
        <p:nvSpPr>
          <p:cNvPr id="56" name="텍스트 상자 55"/>
          <p:cNvSpPr txBox="1">
            <a:spLocks/>
          </p:cNvSpPr>
          <p:nvPr/>
        </p:nvSpPr>
        <p:spPr>
          <a:xfrm rot="0">
            <a:off x="1015365" y="4410710"/>
            <a:ext cx="3314700" cy="1599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1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PC 환경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CPU : Intel(R) Core(TM) i5-4590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OS : Windows 8.1K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메모리 : 8GB</a:t>
            </a:r>
            <a:endParaRPr lang="ko-KR" altLang="en-US" sz="1800" cap="none" dirty="0" smtClean="0" b="0" strike="noStrike">
              <a:latin typeface="제주명조" charset="0"/>
              <a:ea typeface="제주명조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제주명조" charset="0"/>
              <a:ea typeface="제주명조" charset="0"/>
            </a:endParaRPr>
          </a:p>
        </p:txBody>
      </p:sp>
      <p:sp>
        <p:nvSpPr>
          <p:cNvPr id="57" name="텍스트 상자 56"/>
          <p:cNvSpPr txBox="1">
            <a:spLocks/>
          </p:cNvSpPr>
          <p:nvPr/>
        </p:nvSpPr>
        <p:spPr>
          <a:xfrm>
            <a:off x="5751830" y="4401820"/>
            <a:ext cx="3129915" cy="19069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1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개발에 사용한 툴/환경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STS, SQL Developer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Oracle 11g, AWS, Tomcat 8.5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1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사용 언어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Java, JSP, JavaScript 등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732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7362825" y="-29210"/>
            <a:ext cx="254381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12</a:t>
            </a:fld>
            <a:endParaRPr lang="ko-KR" altLang="en-US" sz="1200" cap="none" dirty="0" smtClean="0" b="0" strike="noStrike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 rot="0">
            <a:off x="704215" y="798830"/>
            <a:ext cx="2141855" cy="5588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 rot="0">
            <a:off x="744220" y="273050"/>
            <a:ext cx="3453130" cy="52260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571500" indent="-5715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 startAt="4"/>
            </a:pPr>
            <a:r>
              <a:rPr lang="en-US" altLang="ko-KR" sz="28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Network Topology </a:t>
            </a:r>
            <a:endParaRPr lang="ko-KR" altLang="en-US" sz="28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58" name="그림 57" descr="C:/Users/Lea/AppData/Roaming/PolarisOffice/ETemp/11140_8571768/fImage224468354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74345" y="1656080"/>
            <a:ext cx="1990725" cy="1720215"/>
          </a:xfrm>
          <a:prstGeom prst="rect"/>
          <a:noFill/>
        </p:spPr>
      </p:pic>
      <p:pic>
        <p:nvPicPr>
          <p:cNvPr id="59" name="그림 58" descr="C:/Users/Lea/AppData/Roaming/PolarisOffice/ETemp/11140_8571768/fImage224468355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109085" y="1694180"/>
            <a:ext cx="1990725" cy="1720215"/>
          </a:xfrm>
          <a:prstGeom prst="rect"/>
          <a:noFill/>
        </p:spPr>
      </p:pic>
      <p:sp>
        <p:nvSpPr>
          <p:cNvPr id="62" name="텍스트 상자 61"/>
          <p:cNvSpPr txBox="1">
            <a:spLocks/>
          </p:cNvSpPr>
          <p:nvPr/>
        </p:nvSpPr>
        <p:spPr>
          <a:xfrm rot="0">
            <a:off x="869315" y="1130935"/>
            <a:ext cx="145351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Client</a:t>
            </a:r>
            <a:endParaRPr lang="ko-KR" altLang="en-US" sz="28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 rot="0">
            <a:off x="7980045" y="6153785"/>
            <a:ext cx="109410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DB</a:t>
            </a:r>
            <a:endParaRPr lang="ko-KR" altLang="en-US" sz="28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72" name="텍스트 상자 71"/>
          <p:cNvSpPr txBox="1">
            <a:spLocks/>
          </p:cNvSpPr>
          <p:nvPr/>
        </p:nvSpPr>
        <p:spPr>
          <a:xfrm rot="0">
            <a:off x="4262755" y="1131570"/>
            <a:ext cx="151701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Web </a:t>
            </a:r>
            <a:endParaRPr lang="ko-KR" altLang="en-US" sz="28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73" name="텍스트 상자 72"/>
          <p:cNvSpPr txBox="1">
            <a:spLocks/>
          </p:cNvSpPr>
          <p:nvPr/>
        </p:nvSpPr>
        <p:spPr>
          <a:xfrm rot="0">
            <a:off x="4610735" y="6150610"/>
            <a:ext cx="98234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WAS</a:t>
            </a:r>
            <a:endParaRPr lang="ko-KR" altLang="en-US" sz="28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74" name="그림 73" descr="C:/Users/Lea/AppData/Roaming/PolarisOffice/ETemp/11140_8571768/fImage224468354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636510" y="4236720"/>
            <a:ext cx="1990725" cy="1720215"/>
          </a:xfrm>
          <a:prstGeom prst="rect"/>
          <a:noFill/>
        </p:spPr>
      </p:pic>
      <p:pic>
        <p:nvPicPr>
          <p:cNvPr id="75" name="그림 74" descr="C:/Users/Lea/AppData/Roaming/PolarisOffice/ETemp/11140_8571768/fImage224468354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109085" y="4236720"/>
            <a:ext cx="1990725" cy="1720215"/>
          </a:xfrm>
          <a:prstGeom prst="rect"/>
          <a:noFill/>
        </p:spPr>
      </p:pic>
      <p:cxnSp>
        <p:nvCxnSpPr>
          <p:cNvPr id="76" name="도형 75"/>
          <p:cNvCxnSpPr/>
          <p:nvPr/>
        </p:nvCxnSpPr>
        <p:spPr>
          <a:xfrm rot="0" flipH="1">
            <a:off x="5358130" y="3589655"/>
            <a:ext cx="170180" cy="643890"/>
          </a:xfrm>
          <a:prstGeom prst="straightConnector1"/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도형 76"/>
          <p:cNvCxnSpPr/>
          <p:nvPr/>
        </p:nvCxnSpPr>
        <p:spPr>
          <a:xfrm rot="0" flipV="1">
            <a:off x="2759710" y="2205990"/>
            <a:ext cx="1080770" cy="18415"/>
          </a:xfrm>
          <a:prstGeom prst="straightConnector1"/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도형 77"/>
          <p:cNvCxnSpPr/>
          <p:nvPr/>
        </p:nvCxnSpPr>
        <p:spPr>
          <a:xfrm rot="0">
            <a:off x="6403340" y="4939030"/>
            <a:ext cx="1045209" cy="18415"/>
          </a:xfrm>
          <a:prstGeom prst="straightConnector1"/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도형 78"/>
          <p:cNvCxnSpPr/>
          <p:nvPr/>
        </p:nvCxnSpPr>
        <p:spPr>
          <a:xfrm rot="0" flipH="1">
            <a:off x="2777490" y="2553970"/>
            <a:ext cx="1036320" cy="9525"/>
          </a:xfrm>
          <a:prstGeom prst="straightConnector1"/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도형 79"/>
          <p:cNvCxnSpPr/>
          <p:nvPr/>
        </p:nvCxnSpPr>
        <p:spPr>
          <a:xfrm rot="0" flipH="1">
            <a:off x="6430010" y="5322570"/>
            <a:ext cx="1036320" cy="9525"/>
          </a:xfrm>
          <a:prstGeom prst="straightConnector1"/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도형 80"/>
          <p:cNvCxnSpPr/>
          <p:nvPr/>
        </p:nvCxnSpPr>
        <p:spPr>
          <a:xfrm rot="0" flipV="1">
            <a:off x="5599430" y="3688080"/>
            <a:ext cx="143510" cy="589915"/>
          </a:xfrm>
          <a:prstGeom prst="straightConnector1"/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7362825" y="-29210"/>
            <a:ext cx="254381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13</a:t>
            </a:fld>
            <a:endParaRPr lang="ko-KR" altLang="en-US" sz="1200" cap="none" dirty="0" smtClean="0" b="0" strike="noStrike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 rot="0">
            <a:off x="704215" y="798830"/>
            <a:ext cx="2141855" cy="5588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744220" y="273050"/>
            <a:ext cx="3703320" cy="5226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571500" indent="-5715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 startAt="4"/>
            </a:pPr>
            <a:r>
              <a:rPr lang="en-US" altLang="ko-KR" sz="28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ERD - 논리 모델링 </a:t>
            </a:r>
            <a:endParaRPr lang="ko-KR" altLang="en-US" sz="28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52" name="그림 51" descr="C:/Users/Lea/AppData/Roaming/PolarisOffice/ETemp/19104_3329936/fImage1355283834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11325" y="1125220"/>
            <a:ext cx="6469380" cy="54394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7362825" y="-29210"/>
            <a:ext cx="254444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14</a:t>
            </a:fld>
            <a:endParaRPr lang="ko-KR" altLang="en-US" sz="1200" cap="none" dirty="0" smtClean="0" b="0" strike="noStrike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 rot="0">
            <a:off x="704215" y="798830"/>
            <a:ext cx="2142490" cy="5651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744220" y="273050"/>
            <a:ext cx="3703320" cy="52260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571500" indent="-5715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 startAt="4"/>
            </a:pPr>
            <a:r>
              <a:rPr lang="en-US" altLang="ko-KR" sz="28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ERD - 물리 모델링 </a:t>
            </a:r>
            <a:endParaRPr lang="ko-KR" altLang="en-US" sz="28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52" name="그림 51" descr="C:/Users/Lea/AppData/Roaming/PolarisOffice/ETemp/19104_3329936/fImage211847384846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625" y="1421130"/>
            <a:ext cx="9037955" cy="41700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7362825" y="-29210"/>
            <a:ext cx="254381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15</a:t>
            </a:fld>
            <a:endParaRPr lang="ko-KR" altLang="en-US" sz="1200" cap="none" dirty="0" smtClean="0" b="0" strike="noStrike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 rot="0">
            <a:off x="704215" y="798830"/>
            <a:ext cx="2141855" cy="5588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744220" y="273050"/>
            <a:ext cx="1586230" cy="5226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571500" indent="-5715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 startAt="4"/>
            </a:pPr>
            <a:r>
              <a:rPr lang="en-US" altLang="ko-KR" sz="28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시연 </a:t>
            </a:r>
            <a:endParaRPr lang="ko-KR" altLang="en-US" sz="28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785" y="1329690"/>
            <a:ext cx="8278495" cy="4651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액자 55"/>
          <p:cNvSpPr>
            <a:spLocks/>
          </p:cNvSpPr>
          <p:nvPr/>
        </p:nvSpPr>
        <p:spPr>
          <a:xfrm rot="0">
            <a:off x="1229360" y="1228725"/>
            <a:ext cx="7455535" cy="1463675"/>
          </a:xfrm>
          <a:prstGeom prst="frame">
            <a:avLst>
              <a:gd name="adj1" fmla="val 2818"/>
            </a:avLst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735965" y="210820"/>
            <a:ext cx="2011680" cy="58420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571500" indent="-5715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V.</a:t>
            </a:r>
            <a:r>
              <a:rPr lang="en-US" altLang="ko-KR" sz="2800" cap="none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개발후기</a:t>
            </a:r>
            <a:endParaRPr lang="ko-KR" altLang="en-US" sz="32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7" name="액자 56"/>
          <p:cNvSpPr>
            <a:spLocks/>
          </p:cNvSpPr>
          <p:nvPr/>
        </p:nvSpPr>
        <p:spPr>
          <a:xfrm rot="0">
            <a:off x="1232535" y="2964180"/>
            <a:ext cx="7455535" cy="1463675"/>
          </a:xfrm>
          <a:prstGeom prst="frame">
            <a:avLst>
              <a:gd name="adj1" fmla="val 2818"/>
            </a:avLst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액자 57"/>
          <p:cNvSpPr>
            <a:spLocks/>
          </p:cNvSpPr>
          <p:nvPr/>
        </p:nvSpPr>
        <p:spPr>
          <a:xfrm rot="0">
            <a:off x="1226820" y="4707255"/>
            <a:ext cx="7455535" cy="1463675"/>
          </a:xfrm>
          <a:prstGeom prst="frame">
            <a:avLst>
              <a:gd name="adj1" fmla="val 2818"/>
            </a:avLst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58"/>
          <p:cNvSpPr txBox="1">
            <a:spLocks/>
          </p:cNvSpPr>
          <p:nvPr/>
        </p:nvSpPr>
        <p:spPr>
          <a:xfrm rot="0">
            <a:off x="1356995" y="4839970"/>
            <a:ext cx="71989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김은서 - 실제로 멋진 결과물이 나오는 큰 프로젝트는 처음이어서 겁나기도 했지만, 정말 값진 경험이었던 것 같습니다. 실력이 부족해서 조원분들께 도움을 많이 받았는데 정말 감사했습니다.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732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액자 55"/>
          <p:cNvSpPr>
            <a:spLocks/>
          </p:cNvSpPr>
          <p:nvPr/>
        </p:nvSpPr>
        <p:spPr>
          <a:xfrm rot="0">
            <a:off x="1229360" y="1434465"/>
            <a:ext cx="7455535" cy="1725930"/>
          </a:xfrm>
          <a:prstGeom prst="frame">
            <a:avLst>
              <a:gd name="adj1" fmla="val 2818"/>
            </a:avLst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7362825" y="-29210"/>
            <a:ext cx="254381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17</a:t>
            </a:fld>
            <a:endParaRPr lang="ko-KR" altLang="en-US" sz="1200" cap="none" dirty="0" smtClean="0" b="0" strike="noStrike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 rot="0">
            <a:off x="704215" y="798830"/>
            <a:ext cx="2141855" cy="5588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735965" y="210820"/>
            <a:ext cx="2012315" cy="58483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571500" indent="-5715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V.</a:t>
            </a:r>
            <a:r>
              <a:rPr lang="en-US" altLang="ko-KR" sz="2800" cap="none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개발후기</a:t>
            </a:r>
            <a:endParaRPr lang="ko-KR" altLang="en-US" sz="28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7" name="액자 56"/>
          <p:cNvSpPr>
            <a:spLocks/>
          </p:cNvSpPr>
          <p:nvPr/>
        </p:nvSpPr>
        <p:spPr>
          <a:xfrm rot="0">
            <a:off x="1232535" y="3761105"/>
            <a:ext cx="7455535" cy="1725930"/>
          </a:xfrm>
          <a:prstGeom prst="frame">
            <a:avLst>
              <a:gd name="adj1" fmla="val 2818"/>
            </a:avLst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0520" y="3068955"/>
            <a:ext cx="2951480" cy="954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300" dirty="0" err="1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Thank’s</a:t>
            </a:r>
            <a:r>
              <a:rPr lang="en-US" altLang="ko-KR" sz="2800" spc="3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for </a:t>
            </a:r>
            <a:endParaRPr lang="en-US" altLang="ko-KR" sz="2800" spc="3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800" spc="3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listening</a:t>
            </a:r>
            <a:endParaRPr lang="ko-KR" altLang="en-US" sz="2800" spc="3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95" y="-635"/>
            <a:ext cx="6453505" cy="68160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034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485380" y="3248660"/>
            <a:ext cx="93599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00050" y="404495"/>
            <a:ext cx="2105660" cy="703580"/>
            <a:chOff x="400050" y="404495"/>
            <a:chExt cx="2105660" cy="703580"/>
          </a:xfrm>
        </p:grpSpPr>
        <p:sp>
          <p:nvSpPr>
            <p:cNvPr id="5" name="TextBox 4"/>
            <p:cNvSpPr txBox="1"/>
            <p:nvPr/>
          </p:nvSpPr>
          <p:spPr>
            <a:xfrm>
              <a:off x="624840" y="404495"/>
              <a:ext cx="1656080" cy="584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-150" dirty="0" smtClean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CONTENTS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35610" y="1052830"/>
              <a:ext cx="935990" cy="552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-3175" y="1503680"/>
            <a:ext cx="7813675" cy="1859280"/>
            <a:chOff x="-3175" y="1503680"/>
            <a:chExt cx="7813675" cy="1859280"/>
          </a:xfrm>
        </p:grpSpPr>
        <p:grpSp>
          <p:nvGrpSpPr>
            <p:cNvPr id="20" name="그룹 19"/>
            <p:cNvGrpSpPr/>
            <p:nvPr/>
          </p:nvGrpSpPr>
          <p:grpSpPr>
            <a:xfrm>
              <a:off x="17145" y="1565910"/>
              <a:ext cx="7793355" cy="1797050"/>
              <a:chOff x="17145" y="1565910"/>
              <a:chExt cx="7793355" cy="1797050"/>
            </a:xfrm>
          </p:grpSpPr>
          <p:sp>
            <p:nvSpPr>
              <p:cNvPr id="15" name="직사각형 14"/>
              <p:cNvSpPr>
                <a:spLocks/>
              </p:cNvSpPr>
              <p:nvPr/>
            </p:nvSpPr>
            <p:spPr>
              <a:xfrm>
                <a:off x="507365" y="3223260"/>
                <a:ext cx="6845300" cy="533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17145" y="1565910"/>
                <a:ext cx="7793355" cy="1797050"/>
                <a:chOff x="17145" y="1565910"/>
                <a:chExt cx="7793355" cy="1797050"/>
              </a:xfrm>
            </p:grpSpPr>
            <p:sp>
              <p:nvSpPr>
                <p:cNvPr id="8" name="한쪽 모서리가 잘린 사각형 7"/>
                <p:cNvSpPr>
                  <a:spLocks/>
                </p:cNvSpPr>
                <p:nvPr/>
              </p:nvSpPr>
              <p:spPr>
                <a:xfrm flipH="1">
                  <a:off x="17145" y="1576070"/>
                  <a:ext cx="1850390" cy="1786255"/>
                </a:xfrm>
                <a:prstGeom prst="snip1Rect">
                  <a:avLst>
                    <a:gd name="adj" fmla="val 23281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strike="noStrike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6" name="한쪽 모서리가 잘린 사각형 15"/>
                <p:cNvSpPr>
                  <a:spLocks/>
                </p:cNvSpPr>
                <p:nvPr/>
              </p:nvSpPr>
              <p:spPr>
                <a:xfrm flipH="1">
                  <a:off x="1998980" y="1576070"/>
                  <a:ext cx="1850390" cy="1786255"/>
                </a:xfrm>
                <a:prstGeom prst="snip1Rect">
                  <a:avLst>
                    <a:gd name="adj" fmla="val 23281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strike="noStrike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7" name="한쪽 모서리가 잘린 사각형 16"/>
                <p:cNvSpPr>
                  <a:spLocks/>
                </p:cNvSpPr>
                <p:nvPr/>
              </p:nvSpPr>
              <p:spPr>
                <a:xfrm flipH="1">
                  <a:off x="3953510" y="1576070"/>
                  <a:ext cx="1850390" cy="1786255"/>
                </a:xfrm>
                <a:prstGeom prst="snip1Rect">
                  <a:avLst>
                    <a:gd name="adj" fmla="val 23281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strike="noStrike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8" name="한쪽 모서리가 잘린 사각형 17"/>
                <p:cNvSpPr>
                  <a:spLocks/>
                </p:cNvSpPr>
                <p:nvPr/>
              </p:nvSpPr>
              <p:spPr>
                <a:xfrm flipH="1">
                  <a:off x="5960110" y="1565910"/>
                  <a:ext cx="1850390" cy="1786255"/>
                </a:xfrm>
                <a:prstGeom prst="snip1Rect">
                  <a:avLst>
                    <a:gd name="adj" fmla="val 23281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strike="noStrike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sp>
          <p:nvSpPr>
            <p:cNvPr id="25" name="직사각형 24"/>
            <p:cNvSpPr>
              <a:spLocks/>
            </p:cNvSpPr>
            <p:nvPr/>
          </p:nvSpPr>
          <p:spPr>
            <a:xfrm>
              <a:off x="0" y="1503680"/>
              <a:ext cx="938530" cy="55880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571500" indent="-5715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+mj-lt"/>
                <a:buAutoNum type="romanUcPeriod"/>
              </a:pPr>
              <a:r>
                <a:rPr lang="en-US" altLang="ko-KR" sz="3200" b="0" strike="noStrike" cap="none" spc="-150" dirty="0" smtClean="0">
                  <a:solidFill>
                    <a:srgbClr val="FFFFFF"/>
                  </a:solidFill>
                  <a:latin typeface="나눔명조" charset="0"/>
                  <a:ea typeface="나눔명조" charset="0"/>
                </a:rPr>
                <a:t> </a:t>
              </a:r>
              <a:endParaRPr lang="ko-KR" altLang="en-US" sz="32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endParaRPr>
            </a:p>
          </p:txBody>
        </p:sp>
        <p:sp>
          <p:nvSpPr>
            <p:cNvPr id="26" name="직사각형 25"/>
            <p:cNvSpPr>
              <a:spLocks/>
            </p:cNvSpPr>
            <p:nvPr/>
          </p:nvSpPr>
          <p:spPr>
            <a:xfrm>
              <a:off x="1952625" y="1503680"/>
              <a:ext cx="938530" cy="55880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571500" indent="-5715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+mj-lt"/>
                <a:buAutoNum type="romanUcPeriod" startAt="2"/>
              </a:pPr>
              <a:r>
                <a:rPr lang="en-US" altLang="ko-KR" sz="3200" b="0" strike="noStrike" cap="none" spc="-150" dirty="0" smtClean="0">
                  <a:solidFill>
                    <a:srgbClr val="FFFFFF"/>
                  </a:solidFill>
                  <a:latin typeface="나눔명조" charset="0"/>
                  <a:ea typeface="나눔명조" charset="0"/>
                </a:rPr>
                <a:t> </a:t>
              </a:r>
              <a:endParaRPr lang="ko-KR" altLang="en-US" sz="32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endParaRPr>
            </a:p>
          </p:txBody>
        </p:sp>
        <p:sp>
          <p:nvSpPr>
            <p:cNvPr id="27" name="직사각형 26"/>
            <p:cNvSpPr>
              <a:spLocks/>
            </p:cNvSpPr>
            <p:nvPr/>
          </p:nvSpPr>
          <p:spPr>
            <a:xfrm>
              <a:off x="3952875" y="1503680"/>
              <a:ext cx="1103630" cy="55880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571500" indent="-5715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+mj-lt"/>
                <a:buAutoNum type="romanUcPeriod" startAt="3"/>
              </a:pPr>
              <a:r>
                <a:rPr lang="en-US" altLang="ko-KR" sz="3200" b="0" strike="noStrike" cap="none" spc="-150" dirty="0" smtClean="0">
                  <a:solidFill>
                    <a:srgbClr val="FFFFFF"/>
                  </a:solidFill>
                  <a:latin typeface="나눔명조" charset="0"/>
                  <a:ea typeface="나눔명조" charset="0"/>
                </a:rPr>
                <a:t> </a:t>
              </a:r>
              <a:endParaRPr lang="ko-KR" altLang="en-US" sz="32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endParaRPr>
            </a:p>
          </p:txBody>
        </p:sp>
        <p:sp>
          <p:nvSpPr>
            <p:cNvPr id="28" name="직사각형 27"/>
            <p:cNvSpPr>
              <a:spLocks/>
            </p:cNvSpPr>
            <p:nvPr/>
          </p:nvSpPr>
          <p:spPr>
            <a:xfrm>
              <a:off x="5960110" y="1503680"/>
              <a:ext cx="938530" cy="584835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571500" indent="-571500" eaLnBrk="0">
                <a:buClr>
                  <a:srgbClr val="FFFFFF"/>
                </a:buClr>
                <a:buFont typeface="+mj-lt"/>
                <a:buAutoNum type="romanUcPeriod" startAt="4"/>
              </a:pPr>
              <a:r>
                <a:rPr lang="en-US" altLang="ko-KR" sz="3200" spc="-150" dirty="0" smtClean="0">
                  <a:solidFill>
                    <a:srgbClr val="FFFFFF"/>
                  </a:solidFill>
                  <a:latin typeface="나눔명조" charset="0"/>
                  <a:ea typeface="나눔명조" charset="0"/>
                </a:rPr>
                <a:t> </a:t>
              </a:r>
              <a:endParaRPr lang="ko-KR" altLang="en-US" sz="3200" dirty="0" smtClean="0">
                <a:solidFill>
                  <a:srgbClr val="FFFFFF"/>
                </a:solidFill>
                <a:latin typeface="나눔명조" charset="0"/>
                <a:ea typeface="나눔명조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 rot="0">
              <a:off x="-3175" y="2287270"/>
              <a:ext cx="2078990" cy="46228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spc="-150" dirty="0" smtClean="0" b="0" strike="noStrike">
                  <a:solidFill>
                    <a:schemeClr val="bg1"/>
                  </a:solidFill>
                  <a:latin typeface="나눔명조" charset="0"/>
                  <a:ea typeface="나눔명조" charset="0"/>
                </a:rPr>
                <a:t>주제 및 배경</a:t>
              </a:r>
              <a:endParaRPr lang="ko-KR" altLang="en-US" sz="2400" cap="none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2357755" y="2287270"/>
              <a:ext cx="1097280" cy="4406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400" b="0" strike="noStrike" cap="none" dirty="0" smtClean="0">
                  <a:solidFill>
                    <a:schemeClr val="bg1"/>
                  </a:solidFill>
                  <a:latin typeface="나눔명조" charset="0"/>
                  <a:ea typeface="나눔명조" charset="0"/>
                </a:rPr>
                <a:t>조직도</a:t>
              </a: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4201795" y="2287270"/>
              <a:ext cx="1325880" cy="4406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400" spc="-150" dirty="0" smtClean="0">
                  <a:solidFill>
                    <a:schemeClr val="bg1"/>
                  </a:solidFill>
                  <a:latin typeface="나눔명조" charset="0"/>
                  <a:ea typeface="나눔명조" charset="0"/>
                </a:rPr>
                <a:t>설계단계</a:t>
              </a:r>
              <a:endParaRPr lang="ko-KR" altLang="en-US" sz="2400" b="0" strike="noStrike" cap="none" dirty="0" smtClean="0">
                <a:solidFill>
                  <a:schemeClr val="bg1"/>
                </a:solidFill>
                <a:latin typeface="나눔명조" charset="0"/>
                <a:ea typeface="나눔명조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6238875" y="2287270"/>
              <a:ext cx="1408430" cy="4406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400" b="0" strike="noStrike" cap="none" dirty="0" smtClean="0">
                  <a:solidFill>
                    <a:schemeClr val="bg1"/>
                  </a:solidFill>
                  <a:latin typeface="나눔명조" charset="0"/>
                  <a:ea typeface="나눔명조" charset="0"/>
                </a:rPr>
                <a:t>개발단계</a:t>
              </a:r>
            </a:p>
          </p:txBody>
        </p:sp>
      </p:grpSp>
      <p:sp>
        <p:nvSpPr>
          <p:cNvPr id="22" name="한쪽 모서리가 잘린 사각형 21"/>
          <p:cNvSpPr>
            <a:spLocks/>
          </p:cNvSpPr>
          <p:nvPr/>
        </p:nvSpPr>
        <p:spPr>
          <a:xfrm flipH="1">
            <a:off x="7953375" y="1584325"/>
            <a:ext cx="1850390" cy="1786255"/>
          </a:xfrm>
          <a:prstGeom prst="snip1Rect">
            <a:avLst>
              <a:gd name="adj" fmla="val 23281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8197850" y="2287270"/>
            <a:ext cx="1402080" cy="4616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0" strike="noStrike" cap="none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개발후기</a:t>
            </a: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7953375" y="1499870"/>
            <a:ext cx="589280" cy="584200"/>
          </a:xfrm>
          <a:prstGeom prst="rect">
            <a:avLst/>
          </a:prstGeom>
        </p:spPr>
        <p:txBody>
          <a:bodyPr wrap="none" lIns="91440" tIns="45720" rIns="91440" bIns="45720" numCol="1" vert="horz" anchor="t">
            <a:spAutoFit/>
          </a:bodyPr>
          <a:lstStyle/>
          <a:p>
            <a:pPr marL="571500" indent="-5715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V.</a:t>
            </a:r>
            <a:endParaRPr lang="ko-KR" altLang="en-US" sz="32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35" name="액자 34"/>
          <p:cNvSpPr>
            <a:spLocks/>
          </p:cNvSpPr>
          <p:nvPr/>
        </p:nvSpPr>
        <p:spPr>
          <a:xfrm rot="0">
            <a:off x="23495" y="3572510"/>
            <a:ext cx="1810385" cy="2571115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액자 35"/>
          <p:cNvSpPr/>
          <p:nvPr/>
        </p:nvSpPr>
        <p:spPr>
          <a:xfrm>
            <a:off x="2000250" y="3572510"/>
            <a:ext cx="1809750" cy="257048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액자 36"/>
          <p:cNvSpPr>
            <a:spLocks/>
          </p:cNvSpPr>
          <p:nvPr/>
        </p:nvSpPr>
        <p:spPr>
          <a:xfrm rot="0">
            <a:off x="3952240" y="3572510"/>
            <a:ext cx="1810385" cy="2571115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액자 37"/>
          <p:cNvSpPr>
            <a:spLocks/>
          </p:cNvSpPr>
          <p:nvPr/>
        </p:nvSpPr>
        <p:spPr>
          <a:xfrm rot="0">
            <a:off x="5929630" y="3572510"/>
            <a:ext cx="1881505" cy="2571115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 rot="0">
            <a:off x="85725" y="3735070"/>
            <a:ext cx="1844040" cy="15779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 주제 선정/배경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벤치마킹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 rot="0">
            <a:off x="2109470" y="3726815"/>
            <a:ext cx="1844040" cy="9601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조직도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일정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 rot="0">
            <a:off x="4127500" y="3733165"/>
            <a:ext cx="1844040" cy="9601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 유스케이스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UI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5970905" y="3733165"/>
            <a:ext cx="1844675" cy="25076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 개발환경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네트워크 토폴로지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ERD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405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226185" y="1601470"/>
            <a:ext cx="7454265" cy="3539490"/>
            <a:chOff x="1226185" y="1601470"/>
            <a:chExt cx="7454265" cy="3539490"/>
          </a:xfrm>
        </p:grpSpPr>
        <p:sp>
          <p:nvSpPr>
            <p:cNvPr id="56" name="액자 55"/>
            <p:cNvSpPr>
              <a:spLocks/>
            </p:cNvSpPr>
            <p:nvPr/>
          </p:nvSpPr>
          <p:spPr>
            <a:xfrm rot="0">
              <a:off x="1226185" y="1601470"/>
              <a:ext cx="7455535" cy="1725930"/>
            </a:xfrm>
            <a:prstGeom prst="frame">
              <a:avLst>
                <a:gd name="adj1" fmla="val 2818"/>
              </a:avLst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액자 56"/>
            <p:cNvSpPr>
              <a:spLocks/>
            </p:cNvSpPr>
            <p:nvPr/>
          </p:nvSpPr>
          <p:spPr>
            <a:xfrm rot="0">
              <a:off x="1226185" y="3416300"/>
              <a:ext cx="7455535" cy="1725930"/>
            </a:xfrm>
            <a:prstGeom prst="frame">
              <a:avLst>
                <a:gd name="adj1" fmla="val 2818"/>
              </a:avLst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 rot="0">
            <a:off x="720090" y="215900"/>
            <a:ext cx="2443480" cy="58420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571500" indent="-5715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/>
            </a:pPr>
            <a:r>
              <a:rPr lang="en-US" altLang="ko-KR" sz="28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주제 선정</a:t>
            </a:r>
            <a:r>
              <a:rPr lang="en-US" altLang="ko-KR" sz="32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32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 rot="0">
            <a:off x="2091055" y="2195195"/>
            <a:ext cx="5713730" cy="5232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웹 개발 → 쇼핑몰 → 커피 전문점</a:t>
            </a:r>
            <a:endParaRPr lang="ko-KR" altLang="en-US" sz="28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2054" name="TextBox 2053"/>
          <p:cNvSpPr txBox="1">
            <a:spLocks/>
          </p:cNvSpPr>
          <p:nvPr/>
        </p:nvSpPr>
        <p:spPr>
          <a:xfrm rot="0">
            <a:off x="2800350" y="3995420"/>
            <a:ext cx="430466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프렌차이즈 커피 전문점</a:t>
            </a:r>
            <a:endParaRPr lang="ko-KR" altLang="en-US" sz="28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2055" name="직사각형 2054"/>
          <p:cNvSpPr>
            <a:spLocks/>
          </p:cNvSpPr>
          <p:nvPr/>
        </p:nvSpPr>
        <p:spPr>
          <a:xfrm rot="0">
            <a:off x="704215" y="798830"/>
            <a:ext cx="2142490" cy="5651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732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7362825" y="-29210"/>
            <a:ext cx="254317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4</a:t>
            </a:fld>
            <a:endParaRPr lang="ko-KR" altLang="en-US" sz="1200" b="0" strike="noStrike" cap="none" dirty="0" smtClean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>
            <a:off x="704215" y="798830"/>
            <a:ext cx="2141855" cy="55880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>
            <a:off x="666750" y="269240"/>
            <a:ext cx="938530" cy="58547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/>
            </a:pPr>
            <a:r>
              <a:rPr lang="en-US" altLang="ko-KR" sz="32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32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 rot="0">
            <a:off x="1061720" y="273050"/>
            <a:ext cx="2886710" cy="5232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주제 _ </a:t>
            </a:r>
            <a:r>
              <a:rPr lang="en-US" altLang="ko-KR" sz="28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카페</a:t>
            </a:r>
            <a:endParaRPr lang="ko-KR" altLang="en-US" sz="28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72" name="TextBox 71"/>
          <p:cNvSpPr txBox="1">
            <a:spLocks/>
          </p:cNvSpPr>
          <p:nvPr/>
        </p:nvSpPr>
        <p:spPr>
          <a:xfrm>
            <a:off x="848995" y="1948180"/>
            <a:ext cx="3223895" cy="5257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ko-KR" altLang="en-US" sz="12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935990"/>
            <a:ext cx="3525520" cy="4811395"/>
          </a:xfrm>
          <a:prstGeom prst="rect">
            <a:avLst/>
          </a:prstGeom>
          <a:noFill/>
        </p:spPr>
      </p:pic>
      <p:sp>
        <p:nvSpPr>
          <p:cNvPr id="35" name="TextBox 34"/>
          <p:cNvSpPr txBox="1">
            <a:spLocks/>
          </p:cNvSpPr>
          <p:nvPr/>
        </p:nvSpPr>
        <p:spPr>
          <a:xfrm>
            <a:off x="2792730" y="5993130"/>
            <a:ext cx="4608830" cy="5848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3200" b="0" i="1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커피와 삶의 밀접성 증가</a:t>
            </a:r>
            <a:endParaRPr lang="ko-KR" altLang="en-US" sz="3200" b="0" i="1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cxnSp>
        <p:nvCxnSpPr>
          <p:cNvPr id="36" name="도형 74"/>
          <p:cNvCxnSpPr/>
          <p:nvPr/>
        </p:nvCxnSpPr>
        <p:spPr>
          <a:xfrm>
            <a:off x="2558415" y="6577965"/>
            <a:ext cx="4298950" cy="1270"/>
          </a:xfrm>
          <a:prstGeom prst="line">
            <a:avLst/>
          </a:prstGeom>
          <a:ln w="3810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" y="960120"/>
            <a:ext cx="3624580" cy="4811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628015" y="4187190"/>
            <a:ext cx="4164965" cy="1809115"/>
            <a:chOff x="628015" y="4187190"/>
            <a:chExt cx="4164965" cy="1809115"/>
          </a:xfrm>
        </p:grpSpPr>
        <p:sp>
          <p:nvSpPr>
            <p:cNvPr id="55" name="액자 54"/>
            <p:cNvSpPr>
              <a:spLocks/>
            </p:cNvSpPr>
            <p:nvPr/>
          </p:nvSpPr>
          <p:spPr>
            <a:xfrm>
              <a:off x="628015" y="4187190"/>
              <a:ext cx="4164965" cy="1809115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7362825" y="-29210"/>
            <a:ext cx="254317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5</a:t>
            </a:fld>
            <a:endParaRPr lang="ko-KR" altLang="en-US" sz="1200" b="0" strike="noStrike" cap="none" dirty="0" smtClean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>
            <a:off x="704215" y="798830"/>
            <a:ext cx="2141855" cy="55880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>
            <a:off x="594995" y="269240"/>
            <a:ext cx="938530" cy="58547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/>
            </a:pPr>
            <a:r>
              <a:rPr lang="en-US" altLang="ko-KR" sz="32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32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868680" y="285750"/>
            <a:ext cx="2886075" cy="5226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주제 </a:t>
            </a:r>
            <a:r>
              <a:rPr lang="en-US" altLang="ko-KR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_ </a:t>
            </a:r>
            <a:r>
              <a:rPr lang="en-US" altLang="ko-KR" sz="2800" b="0" strike="noStrike" cap="none" spc="-150" dirty="0" err="1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프렌차이즈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62" name="TextBox 61"/>
          <p:cNvSpPr txBox="1">
            <a:spLocks/>
          </p:cNvSpPr>
          <p:nvPr/>
        </p:nvSpPr>
        <p:spPr>
          <a:xfrm>
            <a:off x="730250" y="3622675"/>
            <a:ext cx="2316480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프렌차이즈 카페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63" name="TextBox 62"/>
          <p:cNvSpPr txBox="1">
            <a:spLocks/>
          </p:cNvSpPr>
          <p:nvPr/>
        </p:nvSpPr>
        <p:spPr>
          <a:xfrm>
            <a:off x="772160" y="1365885"/>
            <a:ext cx="1459230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개인 카페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5222240" y="2909570"/>
            <a:ext cx="4017010" cy="7721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프렌차이즈라는 전제로</a:t>
            </a:r>
            <a:endParaRPr lang="ko-KR" altLang="en-US" sz="20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카페 메뉴를 </a:t>
            </a:r>
            <a:r>
              <a:rPr lang="en-US" altLang="ko-KR" sz="2000" b="0" strike="noStrike" cap="none" spc="-150" dirty="0" err="1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판매하는</a:t>
            </a: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</a:t>
            </a:r>
            <a:r>
              <a:rPr lang="en-US" altLang="ko-KR" sz="2000" b="0" strike="noStrike" cap="none" spc="-150" dirty="0" err="1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사이트</a:t>
            </a: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</a:t>
            </a:r>
            <a:r>
              <a:rPr lang="ko-KR" altLang="en-US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기획</a:t>
            </a: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20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72" name="TextBox 71"/>
          <p:cNvSpPr txBox="1">
            <a:spLocks/>
          </p:cNvSpPr>
          <p:nvPr/>
        </p:nvSpPr>
        <p:spPr>
          <a:xfrm rot="0">
            <a:off x="748665" y="4258310"/>
            <a:ext cx="3429635" cy="17608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 메뉴와 매장 소개 등 정보 전달이                                                                                                       주 목적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 배송 상품 취급하지 않음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특정 브랜드 커피 맛을 선호하는 소비자 증가 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700405" y="1908810"/>
            <a:ext cx="4093210" cy="989330"/>
            <a:chOff x="700405" y="1908810"/>
            <a:chExt cx="4093210" cy="989330"/>
          </a:xfrm>
        </p:grpSpPr>
        <p:sp>
          <p:nvSpPr>
            <p:cNvPr id="74" name="액자 73"/>
            <p:cNvSpPr>
              <a:spLocks/>
            </p:cNvSpPr>
            <p:nvPr/>
          </p:nvSpPr>
          <p:spPr>
            <a:xfrm>
              <a:off x="700405" y="1908810"/>
              <a:ext cx="4093210" cy="989330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5" name="TextBox 74"/>
          <p:cNvSpPr txBox="1">
            <a:spLocks/>
          </p:cNvSpPr>
          <p:nvPr/>
        </p:nvSpPr>
        <p:spPr>
          <a:xfrm>
            <a:off x="772160" y="2178685"/>
            <a:ext cx="3223895" cy="6489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</a:t>
            </a:r>
            <a:r>
              <a:rPr lang="en-US" altLang="ko-KR" sz="1600" b="0" strike="noStrike" cap="none" spc="-150" dirty="0" err="1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개인</a:t>
            </a: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홈페이지 내 상품 배송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38" name="오른쪽 중괄호 37"/>
          <p:cNvSpPr/>
          <p:nvPr/>
        </p:nvSpPr>
        <p:spPr>
          <a:xfrm>
            <a:off x="4810125" y="2149475"/>
            <a:ext cx="428625" cy="2542540"/>
          </a:xfrm>
          <a:prstGeom prst="righ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 rot="0">
            <a:off x="630555" y="269240"/>
            <a:ext cx="4826635" cy="5226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571500" indent="-5715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altLang="ko-KR" sz="28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벤치마킹 - 커피빈</a:t>
            </a:r>
            <a:endParaRPr lang="ko-KR" altLang="en-US" sz="28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 rot="0">
            <a:off x="704215" y="798830"/>
            <a:ext cx="2142490" cy="5651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512445" y="1223645"/>
            <a:ext cx="8874125" cy="5260340"/>
          </a:xfrm>
          <a:prstGeom prst="rect"/>
          <a:solidFill>
            <a:schemeClr val="bg1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6" name="그림 5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1050" y="3973830"/>
            <a:ext cx="5490845" cy="2095500"/>
          </a:xfrm>
          <a:prstGeom prst="rect"/>
          <a:noFill/>
          <a:ln w="0">
            <a:noFill/>
            <a:prstDash/>
          </a:ln>
        </p:spPr>
      </p:pic>
      <p:pic>
        <p:nvPicPr>
          <p:cNvPr id="57" name="그림 56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2955" y="1691005"/>
            <a:ext cx="5484495" cy="1895475"/>
          </a:xfrm>
          <a:prstGeom prst="rect"/>
          <a:noFill/>
          <a:ln w="0">
            <a:noFill/>
            <a:prstDash/>
          </a:ln>
        </p:spPr>
      </p:pic>
      <p:sp>
        <p:nvSpPr>
          <p:cNvPr id="58" name="도형 57"/>
          <p:cNvSpPr>
            <a:spLocks/>
          </p:cNvSpPr>
          <p:nvPr/>
        </p:nvSpPr>
        <p:spPr>
          <a:xfrm rot="0">
            <a:off x="6535420" y="2430780"/>
            <a:ext cx="2512060" cy="1463675"/>
          </a:xfrm>
          <a:prstGeom prst="rect"/>
          <a:noFill/>
          <a:ln w="0">
            <a:noFill/>
            <a:prstDash/>
          </a:ln>
        </p:spPr>
        <p:txBody>
          <a:bodyPr wrap="square" lIns="90170" tIns="45085" rIns="90170" bIns="45085" vert="horz" anchor="t">
            <a:noAutofit/>
          </a:bodyPr>
          <a:lstStyle/>
          <a:p>
            <a:pPr marL="571500" indent="-5715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400" cap="none" dirty="0" smtClean="0" b="1" strike="noStrike">
              <a:solidFill>
                <a:srgbClr val="2A6099"/>
              </a:solidFill>
              <a:latin typeface="굴림" charset="0"/>
              <a:ea typeface="굴림" charset="0"/>
            </a:endParaRPr>
          </a:p>
        </p:txBody>
      </p:sp>
      <p:sp>
        <p:nvSpPr>
          <p:cNvPr id="59" name="텍스트 상자 58"/>
          <p:cNvSpPr txBox="1">
            <a:spLocks/>
          </p:cNvSpPr>
          <p:nvPr/>
        </p:nvSpPr>
        <p:spPr>
          <a:xfrm>
            <a:off x="6537325" y="3035935"/>
            <a:ext cx="2733675" cy="12001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신제품과 이벤트  상품에 관한 소식을 자세히 제공</a:t>
            </a:r>
            <a:endParaRPr lang="ko-KR" altLang="en-US" sz="24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732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도형 59"/>
          <p:cNvSpPr>
            <a:spLocks/>
          </p:cNvSpPr>
          <p:nvPr/>
        </p:nvSpPr>
        <p:spPr>
          <a:xfrm rot="0">
            <a:off x="512445" y="1223645"/>
            <a:ext cx="8874125" cy="5260340"/>
          </a:xfrm>
          <a:prstGeom prst="rect"/>
          <a:solidFill>
            <a:schemeClr val="bg1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7362825" y="-29210"/>
            <a:ext cx="254381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1200" cap="none" dirty="0" smtClean="0" b="0" strike="noStrike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 rot="0">
            <a:off x="630555" y="269240"/>
            <a:ext cx="4067175" cy="5226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571500" indent="-5715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altLang="ko-KR" sz="28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벤치마킹 - 커피빈 </a:t>
            </a:r>
            <a:endParaRPr lang="ko-KR" altLang="en-US" sz="28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 rot="0">
            <a:off x="704215" y="798830"/>
            <a:ext cx="2142490" cy="5651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5593715" y="4204335"/>
            <a:ext cx="3838575" cy="54800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9" name="그림 58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28040" y="1836420"/>
            <a:ext cx="5253990" cy="4248785"/>
          </a:xfrm>
          <a:prstGeom prst="rect"/>
          <a:noFill/>
          <a:ln w="0">
            <a:noFill/>
            <a:prstDash/>
          </a:ln>
        </p:spPr>
      </p:pic>
      <p:sp>
        <p:nvSpPr>
          <p:cNvPr id="61" name="텍스트 상자 60"/>
          <p:cNvSpPr txBox="1">
            <a:spLocks/>
          </p:cNvSpPr>
          <p:nvPr/>
        </p:nvSpPr>
        <p:spPr>
          <a:xfrm rot="0">
            <a:off x="6635115" y="3277235"/>
            <a:ext cx="2179955" cy="8312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SNS를 활용한 이벤트 및 홍보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2" name="직사각형 71"/>
          <p:cNvSpPr>
            <a:spLocks/>
          </p:cNvSpPr>
          <p:nvPr/>
        </p:nvSpPr>
        <p:spPr>
          <a:xfrm rot="0">
            <a:off x="748030" y="210185"/>
            <a:ext cx="1948180" cy="58420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571500" indent="-5715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 startAt="2"/>
            </a:pPr>
            <a:r>
              <a:rPr lang="en-US" altLang="ko-KR" sz="28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조직도</a:t>
            </a:r>
            <a:r>
              <a:rPr lang="en-US" altLang="ko-KR" sz="32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32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79" name="액자 78"/>
          <p:cNvSpPr/>
          <p:nvPr/>
        </p:nvSpPr>
        <p:spPr>
          <a:xfrm>
            <a:off x="1095375" y="1356995"/>
            <a:ext cx="2357755" cy="250063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52550" y="1405890"/>
            <a:ext cx="167195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정준오</a:t>
            </a:r>
            <a:endParaRPr lang="en-US" altLang="ko-KR" sz="28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6" name="TextBox 85"/>
          <p:cNvSpPr txBox="1">
            <a:spLocks/>
          </p:cNvSpPr>
          <p:nvPr/>
        </p:nvSpPr>
        <p:spPr>
          <a:xfrm rot="0">
            <a:off x="1336040" y="2024380"/>
            <a:ext cx="1741805" cy="17627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메인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검색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매장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서버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357630" y="1954530"/>
            <a:ext cx="159512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액자 13"/>
          <p:cNvSpPr/>
          <p:nvPr/>
        </p:nvSpPr>
        <p:spPr>
          <a:xfrm>
            <a:off x="3667125" y="1356995"/>
            <a:ext cx="2714625" cy="250063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8930" y="1428750"/>
            <a:ext cx="167195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이진웅</a:t>
            </a:r>
            <a:endParaRPr lang="en-US" altLang="ko-KR" sz="28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8245" y="2071370"/>
            <a:ext cx="2643505" cy="176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로그인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/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회원가입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상품구매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/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장바구니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매출관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리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400" spc="-15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웹소켓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400" spc="-15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메시징</a:t>
            </a:r>
            <a:endParaRPr lang="en-US" altLang="ko-KR" sz="2400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5130" y="1976755"/>
            <a:ext cx="159512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액자 17"/>
          <p:cNvSpPr/>
          <p:nvPr/>
        </p:nvSpPr>
        <p:spPr>
          <a:xfrm>
            <a:off x="6668770" y="1356995"/>
            <a:ext cx="2285365" cy="250063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53250" y="1477010"/>
            <a:ext cx="167195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김현주</a:t>
            </a:r>
            <a:endParaRPr lang="en-US" altLang="ko-KR" sz="28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26580" y="2143125"/>
            <a:ext cx="1741170" cy="176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상품리스트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리뷰게시판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상품관리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쿠폰관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리</a:t>
            </a:r>
            <a:endParaRPr lang="en-US" altLang="ko-KR" sz="2400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00875" y="2022475"/>
            <a:ext cx="159512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액자 21"/>
          <p:cNvSpPr/>
          <p:nvPr/>
        </p:nvSpPr>
        <p:spPr>
          <a:xfrm>
            <a:off x="1104265" y="4072255"/>
            <a:ext cx="2348230" cy="221107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52550" y="4206875"/>
            <a:ext cx="167195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김은서</a:t>
            </a:r>
            <a:endParaRPr lang="en-US" altLang="ko-KR" sz="28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 rot="0">
            <a:off x="1345565" y="4873625"/>
            <a:ext cx="1741805" cy="13258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고객센터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리뷰게시판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회원관리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52245" y="4737735"/>
            <a:ext cx="159512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액자 25"/>
          <p:cNvSpPr/>
          <p:nvPr/>
        </p:nvSpPr>
        <p:spPr>
          <a:xfrm>
            <a:off x="3676015" y="4072255"/>
            <a:ext cx="2705735" cy="221107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38930" y="4213860"/>
            <a:ext cx="167195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최지혜</a:t>
            </a:r>
            <a:endParaRPr lang="en-US" altLang="ko-KR" sz="28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6870" y="4955540"/>
            <a:ext cx="174117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ABOUT</a:t>
            </a:r>
            <a:br>
              <a:rPr lang="en-US" altLang="ko-KR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2400" spc="-15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마이페이지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625" y="4714875"/>
            <a:ext cx="159512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액자 29"/>
          <p:cNvSpPr/>
          <p:nvPr/>
        </p:nvSpPr>
        <p:spPr>
          <a:xfrm>
            <a:off x="6677660" y="4072255"/>
            <a:ext cx="2275840" cy="221107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24675" y="4206875"/>
            <a:ext cx="167195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김수연</a:t>
            </a:r>
            <a:endParaRPr lang="en-US" altLang="ko-KR" sz="28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26580" y="5034280"/>
            <a:ext cx="1741170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조장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UI</a:t>
            </a:r>
            <a:endParaRPr lang="en-US" altLang="ko-KR" sz="2400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00875" y="4737735"/>
            <a:ext cx="159512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>
            <a:spLocks/>
          </p:cNvSpPr>
          <p:nvPr/>
        </p:nvSpPr>
        <p:spPr>
          <a:xfrm rot="0">
            <a:off x="704215" y="798830"/>
            <a:ext cx="2142490" cy="5651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357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Group 127"/>
          <p:cNvGraphicFramePr>
            <a:graphicFrameLocks noGrp="1"/>
          </p:cNvGraphicFramePr>
          <p:nvPr/>
        </p:nvGraphicFramePr>
        <p:xfrm>
          <a:off x="394335" y="1797050"/>
          <a:ext cx="9117330" cy="36487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29410"/>
                <a:gridCol w="935990"/>
                <a:gridCol w="935990"/>
                <a:gridCol w="935990"/>
                <a:gridCol w="935990"/>
                <a:gridCol w="935990"/>
                <a:gridCol w="935990"/>
                <a:gridCol w="935990"/>
                <a:gridCol w="935990"/>
              </a:tblGrid>
              <a:tr h="28829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kumimoji="1" b="1" strike="noStrike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Week</a:t>
                      </a:r>
                      <a:endParaRPr lang="ko-KR" altLang="en-US" sz="1200" kern="1200" dirty="0" smtClean="0" kumimoji="1" cap="none" b="1" strike="noStrike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kumimoji="1" b="1" strike="noStrike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1</a:t>
                      </a:r>
                      <a:endParaRPr lang="ko-KR" altLang="en-US" sz="1200" kern="1200" dirty="0" smtClean="0" kumimoji="1" cap="none" b="1" strike="noStrike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kumimoji="1" b="1" strike="noStrike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2</a:t>
                      </a:r>
                      <a:endParaRPr lang="ko-KR" altLang="en-US" sz="1200" kern="1200" dirty="0" smtClean="0" kumimoji="1" cap="none" b="1" strike="noStrike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kumimoji="1" b="1" strike="noStrike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3</a:t>
                      </a:r>
                      <a:endParaRPr lang="ko-KR" altLang="en-US" sz="1200" kern="1200" dirty="0" smtClean="0" kumimoji="1" cap="none" b="1" strike="noStrike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kumimoji="1" b="1" strike="noStrike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4</a:t>
                      </a:r>
                      <a:endParaRPr lang="ko-KR" altLang="en-US" sz="1200" kern="1200" dirty="0" smtClean="0" kumimoji="1" cap="none" b="1" strike="noStrike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kumimoji="1" b="1" strike="noStrike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5</a:t>
                      </a:r>
                      <a:endParaRPr lang="ko-KR" altLang="en-US" sz="1200" kern="1200" dirty="0" smtClean="0" kumimoji="1" cap="none" b="1" strike="noStrike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kumimoji="1" b="1" strike="noStrike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6</a:t>
                      </a:r>
                      <a:endParaRPr lang="ko-KR" altLang="en-US" sz="1200" kern="1200" dirty="0" smtClean="0" kumimoji="1" cap="none" b="1" strike="noStrike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kumimoji="1" b="1" strike="noStrike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7</a:t>
                      </a:r>
                      <a:endParaRPr lang="ko-KR" altLang="en-US" sz="1200" kern="1200" dirty="0" smtClean="0" kumimoji="1" cap="none" b="1" strike="noStrike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kumimoji="1" b="1" strike="noStrike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8</a:t>
                      </a:r>
                      <a:endParaRPr lang="ko-KR" altLang="en-US" sz="1200" kern="1200" dirty="0" smtClean="0" kumimoji="1" cap="none" b="1" strike="noStrike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주제선정</a:t>
                      </a:r>
                      <a:endParaRPr lang="ko-KR" altLang="en-US" sz="1200" kern="1200" dirty="0" smtClean="0" cap="none" b="0" strike="noStrike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UI</a:t>
                      </a:r>
                      <a:endParaRPr lang="ko-KR" altLang="en-US" sz="1200" kern="1200" dirty="0" smtClean="0" cap="none" b="0" strike="noStrike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rgbClr val="FF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DB개발</a:t>
                      </a:r>
                      <a:endParaRPr lang="ko-KR" altLang="en-US" sz="1200" kern="1200" dirty="0" smtClean="0" cap="none" b="0" strike="noStrike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이벤트/기능구현</a:t>
                      </a:r>
                      <a:endParaRPr lang="ko-KR" altLang="en-US" sz="1200" kern="1200" dirty="0" smtClean="0" cap="none" b="0" strike="noStrike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71755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디버깅/구현</a:t>
                      </a:r>
                      <a:endParaRPr lang="ko-KR" altLang="en-US" sz="1200" kern="1200" dirty="0" smtClean="0" cap="none" b="0" strike="noStrike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dirty="0" smtClean="0" cap="none" b="0" strike="noStrike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488940" y="595630"/>
            <a:ext cx="4161790" cy="405765"/>
          </a:xfrm>
          <a:prstGeom prst="rect">
            <a:avLst/>
          </a:prstGeom>
          <a:noFill/>
        </p:spPr>
        <p:txBody>
          <a:bodyPr wrap="none" lIns="127723" tIns="63862" rIns="127723" bIns="63862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PROJECT TIMELINE 2018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11-12-1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20980" y="1028700"/>
            <a:ext cx="946404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2040890" y="2210435"/>
            <a:ext cx="909955" cy="240030"/>
          </a:xfrm>
          <a:prstGeom prst="roundRect">
            <a:avLst>
              <a:gd name="adj" fmla="val 2717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976880" y="2689860"/>
            <a:ext cx="1872615" cy="262890"/>
          </a:xfrm>
          <a:prstGeom prst="roundRect">
            <a:avLst>
              <a:gd name="adj" fmla="val 2717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849495" y="3143250"/>
            <a:ext cx="1857375" cy="240030"/>
          </a:xfrm>
          <a:prstGeom prst="roundRect">
            <a:avLst>
              <a:gd name="adj" fmla="val 27173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615045" y="4095750"/>
            <a:ext cx="909955" cy="240030"/>
          </a:xfrm>
          <a:prstGeom prst="roundRect">
            <a:avLst>
              <a:gd name="adj" fmla="val 27173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810250" y="3619500"/>
            <a:ext cx="2754630" cy="262890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 rot="0">
            <a:off x="730885" y="273050"/>
            <a:ext cx="1586230" cy="5226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571500" indent="-5715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 startAt="2"/>
            </a:pPr>
            <a:r>
              <a:rPr lang="en-US" altLang="ko-KR" sz="28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일정 </a:t>
            </a:r>
            <a:endParaRPr lang="ko-KR" altLang="en-US" sz="28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3515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주차_주제발표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146</Paragraphs>
  <Words>532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sooyeona</dc:creator>
  <cp:lastModifiedBy>은서 김</cp:lastModifiedBy>
  <dc:title>슬라이드 1</dc:title>
  <dcterms:modified xsi:type="dcterms:W3CDTF">2019-01-17T09:38:12Z</dcterms:modified>
</cp:coreProperties>
</file>