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21"/>
  </p:notesMasterIdLst>
  <p:sldIdLst>
    <p:sldId id="262" r:id="rId2"/>
    <p:sldId id="263" r:id="rId3"/>
    <p:sldId id="265" r:id="rId4"/>
    <p:sldId id="268" r:id="rId5"/>
    <p:sldId id="269" r:id="rId6"/>
    <p:sldId id="270" r:id="rId7"/>
    <p:sldId id="280" r:id="rId8"/>
    <p:sldId id="264" r:id="rId9"/>
    <p:sldId id="266" r:id="rId10"/>
    <p:sldId id="272" r:id="rId11"/>
    <p:sldId id="274" r:id="rId12"/>
    <p:sldId id="275" r:id="rId13"/>
    <p:sldId id="276" r:id="rId14"/>
    <p:sldId id="281" r:id="rId15"/>
    <p:sldId id="278" r:id="rId16"/>
    <p:sldId id="283" r:id="rId17"/>
    <p:sldId id="271" r:id="rId18"/>
    <p:sldId id="282" r:id="rId19"/>
    <p:sldId id="260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2" userDrawn="1">
          <p15:clr>
            <a:srgbClr val="A4A3A4"/>
          </p15:clr>
        </p15:guide>
        <p15:guide id="1" pos="3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  <p:clrMru>
    <a:srgbClr val="262626"/>
    <a:srgbClr val="23CFBF"/>
    <a:srgbClr val="F62291"/>
    <a:srgbClr val="D8268C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3514" autoAdjust="0"/>
  </p:normalViewPr>
  <p:slideViewPr>
    <p:cSldViewPr snapToObjects="1">
      <p:cViewPr varScale="1">
        <p:scale>
          <a:sx n="116" d="100"/>
          <a:sy n="116" d="100"/>
        </p:scale>
        <p:origin x="-1176" y="-96"/>
      </p:cViewPr>
      <p:guideLst>
        <p:guide orient="horz" pos="2152"/>
        <p:guide pos="3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-3858" y="-90"/>
      </p:cViewPr>
      <p:guideLst>
        <p:guide orient="horz" pos="2152"/>
        <p:guide pos="311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주제를 카페로 선정한 이유는 요즘에 취미생활의 하나로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라는게</a:t>
            </a:r>
            <a:r>
              <a:rPr lang="ko-KR" altLang="en-US" dirty="0" smtClean="0"/>
              <a:t> 생겨났는데요</a:t>
            </a:r>
            <a:endParaRPr lang="en-US" altLang="ko-KR" dirty="0" smtClean="0"/>
          </a:p>
          <a:p>
            <a:r>
              <a:rPr lang="ko-KR" altLang="en-US" dirty="0" err="1" smtClean="0"/>
              <a:t>인스타그램에서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홈카페라는</a:t>
            </a:r>
            <a:r>
              <a:rPr lang="ko-KR" altLang="en-US" dirty="0" smtClean="0"/>
              <a:t> 해시태그를 검색하면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게시물만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만개가 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그 안에 내용을 살펴보면 개인이 원두나 </a:t>
            </a:r>
            <a:r>
              <a:rPr lang="ko-KR" altLang="en-US" dirty="0" err="1" smtClean="0"/>
              <a:t>더치커피를</a:t>
            </a:r>
            <a:r>
              <a:rPr lang="ko-KR" altLang="en-US" dirty="0" smtClean="0"/>
              <a:t> 구매해서 집에서 진짜 카페처럼 꾸미고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음료를 만들어먹고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그런 영상이나 게시물을 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올리는 취미활동으로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취미생활 변화를 보며 점점 더 커피와 삶의 </a:t>
            </a:r>
            <a:r>
              <a:rPr lang="ko-KR" altLang="en-US" dirty="0" err="1" smtClean="0"/>
              <a:t>밀접성이</a:t>
            </a:r>
            <a:r>
              <a:rPr lang="ko-KR" altLang="en-US" dirty="0" smtClean="0"/>
              <a:t> 증가한다고 생각했고 </a:t>
            </a:r>
            <a:r>
              <a:rPr lang="ko-KR" altLang="en-US" dirty="0" err="1" smtClean="0"/>
              <a:t>그로인해</a:t>
            </a:r>
            <a:r>
              <a:rPr lang="ko-KR" altLang="en-US" dirty="0" smtClean="0"/>
              <a:t> 카페라는 주제를 선정했습니다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125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프렌차이즈</a:t>
            </a:r>
            <a:r>
              <a:rPr lang="ko-KR" altLang="en-US" dirty="0" smtClean="0"/>
              <a:t> 커피전문점이라는 가정을 한 이유는</a:t>
            </a:r>
            <a:endParaRPr lang="en-US" altLang="ko-KR" dirty="0" smtClean="0"/>
          </a:p>
          <a:p>
            <a:r>
              <a:rPr lang="ko-KR" altLang="en-US" dirty="0" smtClean="0"/>
              <a:t>개인카페의 경우에는 카페 사이트 내에 상품 배송 카테고리가 있는 경우가 많은데</a:t>
            </a:r>
            <a:endParaRPr lang="en-US" altLang="ko-KR" dirty="0" smtClean="0"/>
          </a:p>
          <a:p>
            <a:r>
              <a:rPr lang="ko-KR" altLang="en-US" dirty="0" err="1" smtClean="0"/>
              <a:t>프렌차이즈</a:t>
            </a:r>
            <a:r>
              <a:rPr lang="ko-KR" altLang="en-US" dirty="0" smtClean="0"/>
              <a:t> 카페의 경우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사이트를 들어가보면 메뉴와 매장 소개 등의 정보 전달이 주 목적이고 배송 상품은 취급하지 않는 곳이 대부분이었습니다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근데 특정 브랜드 커피 맛을 선호하는 소비자도 </a:t>
            </a:r>
            <a:r>
              <a:rPr lang="ko-KR" altLang="en-US" baseline="0" dirty="0" err="1" smtClean="0"/>
              <a:t>많기때문에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카페의 카페 메뉴를 판매하는 사이트를 기획했습니다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167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05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58FBF09-D113-481C-ABB2-744D0E5D3543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0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EDF115D-BC84-47FC-98CD-B902DF8AFCDB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955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95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1175A265-8430-48A4-8D17-EFACBA04F82B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0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AC47A92-6A57-4077-9D12-DF07EEF7AA8D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20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20" y="2907030"/>
            <a:ext cx="84201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28822A9-062C-4DCA-A37B-B91D0A0CA200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736267A-B9A1-4431-9028-4AB8AE27F150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430"/>
            <a:ext cx="437705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705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430"/>
            <a:ext cx="437832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98E8AF98-187F-4FBC-A884-4D2BCD60165B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06EF561-8A8A-4ACA-85B3-FFD5944C4469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A295C679-6D06-4D2A-917E-77CFCB234089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882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865" y="273050"/>
            <a:ext cx="553783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882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DA6E449D-4057-4E3B-87DF-F012513F7538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830" y="4800600"/>
            <a:ext cx="59436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830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830" y="5367655"/>
            <a:ext cx="59436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5FBCFB0-E868-4A6B-8032-A596F0BE0D11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825" y="-29210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0"/>
            <a:ext cx="6299200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3495" y="1800225"/>
            <a:ext cx="6739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r>
              <a:rPr lang="en-US" altLang="ko-KR" sz="4400" b="0" strike="noStrike" cap="none" spc="-1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4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인</a:t>
            </a:r>
            <a:endParaRPr lang="ko-KR" altLang="en-US" sz="4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CAFE SHOPPING MALL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370" y="3214370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38125" y="3429000"/>
            <a:ext cx="613410" cy="3695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2</a:t>
            </a:r>
            <a:r>
              <a:rPr lang="ko-KR" altLang="en-US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조</a:t>
            </a:r>
            <a:endParaRPr lang="ko-KR" altLang="en-US" b="0" strike="noStrike" cap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명조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314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09295" y="213360"/>
            <a:ext cx="23926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3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USECASE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120775"/>
            <a:ext cx="8207375" cy="5309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도형 54"/>
          <p:cNvSpPr>
            <a:spLocks/>
          </p:cNvSpPr>
          <p:nvPr/>
        </p:nvSpPr>
        <p:spPr>
          <a:xfrm>
            <a:off x="5340985" y="1226185"/>
            <a:ext cx="3944620" cy="5260975"/>
          </a:xfrm>
          <a:prstGeom prst="rect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44220" y="273050"/>
            <a:ext cx="2259330" cy="52260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4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개발환경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708660" y="1223645"/>
            <a:ext cx="3944620" cy="5260975"/>
          </a:xfrm>
          <a:prstGeom prst="rect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15" y="1551305"/>
            <a:ext cx="2305050" cy="2305050"/>
          </a:xfrm>
          <a:prstGeom prst="rect">
            <a:avLst/>
          </a:prstGeom>
          <a:noFill/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45" y="1544955"/>
            <a:ext cx="2312035" cy="2312035"/>
          </a:xfrm>
          <a:prstGeom prst="rect">
            <a:avLst/>
          </a:prstGeom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>
            <a:off x="1015365" y="4410710"/>
            <a:ext cx="3314700" cy="15995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PC 환경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CPU : Intel(R) Core(TM) i5-4590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OS : Windows 8.1K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메모리 : 8GB</a:t>
            </a:r>
            <a:endParaRPr lang="ko-KR" altLang="en-US" sz="1800" b="0" strike="noStrike" cap="none" dirty="0" smtClean="0">
              <a:latin typeface="제주명조" charset="0"/>
              <a:ea typeface="제주명조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제주명조" charset="0"/>
              <a:ea typeface="제주명조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5751830" y="4401820"/>
            <a:ext cx="3129915" cy="19069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개발에 사용한 툴/환경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STS, SQL Developer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Oracle 11g, AWS, Tomcat 8.5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사용 언어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Java, JSP, JavaScript 등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81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12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744220" y="273050"/>
            <a:ext cx="3453130" cy="5226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 startAt="4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Network Topology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8" name="그림 57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345" y="1656080"/>
            <a:ext cx="1990725" cy="1720215"/>
          </a:xfrm>
          <a:prstGeom prst="rect">
            <a:avLst/>
          </a:prstGeom>
          <a:noFill/>
        </p:spPr>
      </p:pic>
      <p:pic>
        <p:nvPicPr>
          <p:cNvPr id="59" name="그림 58" descr="C:/Users/Lea/AppData/Roaming/PolarisOffice/ETemp/11140_8571768/fImage224468355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9085" y="1694180"/>
            <a:ext cx="1990725" cy="1720215"/>
          </a:xfrm>
          <a:prstGeom prst="rect">
            <a:avLst/>
          </a:prstGeom>
          <a:noFill/>
        </p:spPr>
      </p:pic>
      <p:sp>
        <p:nvSpPr>
          <p:cNvPr id="62" name="텍스트 상자 61"/>
          <p:cNvSpPr txBox="1">
            <a:spLocks/>
          </p:cNvSpPr>
          <p:nvPr/>
        </p:nvSpPr>
        <p:spPr>
          <a:xfrm>
            <a:off x="869315" y="1130935"/>
            <a:ext cx="145351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Client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7980045" y="6153785"/>
            <a:ext cx="109410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DB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262755" y="1131570"/>
            <a:ext cx="151701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Web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>
            <a:off x="4610735" y="6150610"/>
            <a:ext cx="98234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WAS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4" name="그림 73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6510" y="4236720"/>
            <a:ext cx="1990725" cy="1720215"/>
          </a:xfrm>
          <a:prstGeom prst="rect">
            <a:avLst/>
          </a:prstGeom>
          <a:noFill/>
        </p:spPr>
      </p:pic>
      <p:pic>
        <p:nvPicPr>
          <p:cNvPr id="75" name="그림 74" descr="C:/Users/Lea/AppData/Roaming/PolarisOffice/ETemp/11140_8571768/fImage22446835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9085" y="4236720"/>
            <a:ext cx="1990725" cy="1720215"/>
          </a:xfrm>
          <a:prstGeom prst="rect">
            <a:avLst/>
          </a:prstGeom>
          <a:noFill/>
        </p:spPr>
      </p:pic>
      <p:cxnSp>
        <p:nvCxnSpPr>
          <p:cNvPr id="76" name="도형 75"/>
          <p:cNvCxnSpPr/>
          <p:nvPr/>
        </p:nvCxnSpPr>
        <p:spPr>
          <a:xfrm flipH="1">
            <a:off x="5358130" y="3589655"/>
            <a:ext cx="170180" cy="643890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도형 76"/>
          <p:cNvCxnSpPr/>
          <p:nvPr/>
        </p:nvCxnSpPr>
        <p:spPr>
          <a:xfrm flipV="1">
            <a:off x="2759710" y="2205990"/>
            <a:ext cx="1080770" cy="18415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>
            <a:off x="6403340" y="4939030"/>
            <a:ext cx="1045209" cy="18415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flipH="1">
            <a:off x="2777490" y="2553970"/>
            <a:ext cx="1036320" cy="9525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flipH="1">
            <a:off x="6430010" y="5322570"/>
            <a:ext cx="1036320" cy="9525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flipV="1">
            <a:off x="5599430" y="3688080"/>
            <a:ext cx="143510" cy="589915"/>
          </a:xfrm>
          <a:prstGeom prst="straightConnector1">
            <a:avLst/>
          </a:prstGeom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81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13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44220" y="273050"/>
            <a:ext cx="3703320" cy="522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ERD - 논리 모델링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6" name="그림 5" descr="논리모델링(최종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196752"/>
            <a:ext cx="7344816" cy="5661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444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14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2490" cy="565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44220" y="273050"/>
            <a:ext cx="3703320" cy="5226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ERD - 물리 모델링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8" name="그림 7" descr="물리모델링(최종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252"/>
            <a:ext cx="9906000" cy="5686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81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15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744220" y="273050"/>
            <a:ext cx="1586230" cy="52260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시연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5" y="1329690"/>
            <a:ext cx="8278495" cy="4651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>
            <a:off x="1229360" y="1228725"/>
            <a:ext cx="7455535" cy="2848347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35965" y="210820"/>
            <a:ext cx="20116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r>
              <a:rPr lang="en-US" altLang="ko-KR" sz="2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8" name="액자 57"/>
          <p:cNvSpPr>
            <a:spLocks/>
          </p:cNvSpPr>
          <p:nvPr/>
        </p:nvSpPr>
        <p:spPr>
          <a:xfrm>
            <a:off x="1226820" y="4707255"/>
            <a:ext cx="7455535" cy="146367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1356995" y="4839970"/>
            <a:ext cx="719899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김은서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- 실제로 멋진 결과물이 나오는 큰 프로젝트는 처음이어서 겁나기도 했지만, 정말 값진 경험이었던 것 같습니다. 실력이 부족해서 조원분들께 도움을 많이 받았는데 정말 감사했습니다.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1352600" y="1484784"/>
            <a:ext cx="7198995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김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수연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-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짧지 않은 </a:t>
            </a:r>
            <a:r>
              <a:rPr lang="ko-KR" altLang="en-US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기간동안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진행하는 프로젝트에 비전공자로서 조장을 </a:t>
            </a:r>
            <a:r>
              <a:rPr lang="ko-KR" altLang="en-US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맡게되어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걱정과 부담감이 컸는데 조원들이 각자 맡은 부분 이상으로 주도적으로 팀을 잘 이끌어줘서 프로젝트를 잘 끝낼 수 있었습니다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</a:t>
            </a:r>
          </a:p>
          <a:p>
            <a:pPr defTabSz="508000"/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또 저에게 부족한 부분이 많아 팀원들에게 미안했고 아직 공부할 게 많다는 걸 느꼈습니다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</a:t>
            </a:r>
          </a:p>
          <a:p>
            <a:pPr defTabSz="508000"/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이번 경험을 통해 어떤 방식으로 프로젝트를 진행해야 하는지 배울 수 있었습니다 감사합니다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!  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>
            <a:off x="1229360" y="1772816"/>
            <a:ext cx="7455535" cy="146367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35965" y="210820"/>
            <a:ext cx="20116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r>
              <a:rPr lang="en-US" altLang="ko-KR" sz="2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1352600" y="2028875"/>
            <a:ext cx="719899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김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현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주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-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프로젝트를 진행하면서 예상치 못한 문제에 답답함과 짜증을 느끼기도 했지만 조원들과 함께 문제를 해결해나가면서 프로젝트를 완성시키니 보람을 느꼈고 이번 프로젝트를 통해 많은 것을 배운 것 같습니다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 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액자 12"/>
          <p:cNvSpPr>
            <a:spLocks/>
          </p:cNvSpPr>
          <p:nvPr/>
        </p:nvSpPr>
        <p:spPr>
          <a:xfrm>
            <a:off x="1232535" y="3933056"/>
            <a:ext cx="7455535" cy="1725930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8"/>
          <p:cNvSpPr txBox="1">
            <a:spLocks/>
          </p:cNvSpPr>
          <p:nvPr/>
        </p:nvSpPr>
        <p:spPr>
          <a:xfrm>
            <a:off x="1352600" y="4177015"/>
            <a:ext cx="7198995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정준오 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-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이번 웹 프로젝트를 통해 많은 것을 배울 수 있어 유익한 시간이었고 </a:t>
            </a:r>
            <a:r>
              <a:rPr lang="ko-KR" altLang="en-US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진행기간동안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정말 재미있고 즐겁게 했던 것 같습니다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각자 역할을 맡아서 열심히 해준 조원들께 감사하고 수고하셨습니다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>
            <a:off x="1232535" y="1080166"/>
            <a:ext cx="7455535" cy="4365058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81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18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35965" y="210820"/>
            <a:ext cx="2012315" cy="58483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r>
              <a:rPr lang="en-US" altLang="ko-KR" sz="28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" name="텍스트 상자 58"/>
          <p:cNvSpPr txBox="1">
            <a:spLocks/>
          </p:cNvSpPr>
          <p:nvPr/>
        </p:nvSpPr>
        <p:spPr>
          <a:xfrm>
            <a:off x="1355775" y="1346510"/>
            <a:ext cx="7198995" cy="369460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이진웅 </a:t>
            </a:r>
            <a:r>
              <a:rPr lang="en-US" altLang="ko-KR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-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비록 전공자이지만 모르는 부분이 많았기에 학원을 신청했다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매일 수업을 배워나가면서 부족한 부분을 채울 수 있었고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,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배웠던 것을 바탕으로 응용할 수 있는 능력까지 생겼다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전공자로서 책임감도 느껴지고 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6</a:t>
            </a:r>
            <a:r>
              <a:rPr lang="ko-KR" altLang="en-US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명이서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팀을 이루었기 때문에 좋은 작품을 목표로 프로젝트를 착수하였다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Spring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을 처음 사용했기 떄문에 처음에는 마냥 쉽지가 않았지만 기술 하나하나 적용해 나가면서 기능 단위로 완성해나갔다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처음에 구상한 대로 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100%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완성은 하지 못한 점이 아쉽기는 하지만 이전에 사용해보지 못한 기술들을 성공적으로 적용시킨 것은 정말 뿌듯하게 생각한다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그 외에도 나는 매번 프로젝트를 진행하면서 내가 맡은 부분만 하면 끝이지 라는 생각을 가지고 있었다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하지만 최종 프로젝트를 진행하면서 개인의 편리함보다는 팀원들 간의 호흡이 굉장히 중요하다고 느꼈다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이상 마치며 </a:t>
            </a:r>
            <a:r>
              <a:rPr lang="ko-KR" altLang="en-US" dirty="0" err="1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여러가지를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배워나갈 수 있는 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6</a:t>
            </a:r>
            <a:r>
              <a:rPr lang="ko-KR" altLang="en-US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개월이었다</a:t>
            </a:r>
            <a:r>
              <a:rPr lang="en-US" altLang="ko-KR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.   </a:t>
            </a:r>
            <a:endParaRPr lang="ko-KR" altLang="en-US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0520" y="3068955"/>
            <a:ext cx="2951480" cy="954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3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Thank’s</a:t>
            </a:r>
            <a:r>
              <a:rPr lang="en-US" altLang="ko-KR" sz="2800" spc="3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for </a:t>
            </a:r>
            <a:endParaRPr lang="en-US" altLang="ko-KR" sz="2800" spc="3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800" spc="3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listening</a:t>
            </a:r>
            <a:endParaRPr lang="ko-KR" altLang="en-US" sz="2800" spc="3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-635"/>
            <a:ext cx="6453505" cy="6816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0348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485380" y="3248660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00050" y="404495"/>
            <a:ext cx="2105660" cy="703580"/>
            <a:chOff x="400050" y="404495"/>
            <a:chExt cx="2105660" cy="703580"/>
          </a:xfrm>
        </p:grpSpPr>
        <p:sp>
          <p:nvSpPr>
            <p:cNvPr id="5" name="TextBox 4"/>
            <p:cNvSpPr txBox="1"/>
            <p:nvPr/>
          </p:nvSpPr>
          <p:spPr>
            <a:xfrm>
              <a:off x="624840" y="404495"/>
              <a:ext cx="1656080" cy="58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CONTENTS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5610" y="1052830"/>
              <a:ext cx="935990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-3175" y="1503680"/>
            <a:ext cx="7813675" cy="1859280"/>
            <a:chOff x="-3175" y="1503680"/>
            <a:chExt cx="7813675" cy="1859280"/>
          </a:xfrm>
        </p:grpSpPr>
        <p:grpSp>
          <p:nvGrpSpPr>
            <p:cNvPr id="20" name="그룹 19"/>
            <p:cNvGrpSpPr/>
            <p:nvPr/>
          </p:nvGrpSpPr>
          <p:grpSpPr>
            <a:xfrm>
              <a:off x="17145" y="1565910"/>
              <a:ext cx="7793355" cy="1797050"/>
              <a:chOff x="17145" y="1565910"/>
              <a:chExt cx="7793355" cy="1797050"/>
            </a:xfrm>
          </p:grpSpPr>
          <p:sp>
            <p:nvSpPr>
              <p:cNvPr id="15" name="직사각형 14"/>
              <p:cNvSpPr>
                <a:spLocks/>
              </p:cNvSpPr>
              <p:nvPr/>
            </p:nvSpPr>
            <p:spPr>
              <a:xfrm>
                <a:off x="507365" y="3223260"/>
                <a:ext cx="6845300" cy="533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145" y="1565910"/>
                <a:ext cx="7793355" cy="1797050"/>
                <a:chOff x="17145" y="1565910"/>
                <a:chExt cx="7793355" cy="1797050"/>
              </a:xfrm>
            </p:grpSpPr>
            <p:sp>
              <p:nvSpPr>
                <p:cNvPr id="8" name="한쪽 모서리가 잘린 사각형 7"/>
                <p:cNvSpPr>
                  <a:spLocks/>
                </p:cNvSpPr>
                <p:nvPr/>
              </p:nvSpPr>
              <p:spPr>
                <a:xfrm flipH="1">
                  <a:off x="17145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6" name="한쪽 모서리가 잘린 사각형 15"/>
                <p:cNvSpPr>
                  <a:spLocks/>
                </p:cNvSpPr>
                <p:nvPr/>
              </p:nvSpPr>
              <p:spPr>
                <a:xfrm flipH="1">
                  <a:off x="1998980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7" name="한쪽 모서리가 잘린 사각형 16"/>
                <p:cNvSpPr>
                  <a:spLocks/>
                </p:cNvSpPr>
                <p:nvPr/>
              </p:nvSpPr>
              <p:spPr>
                <a:xfrm flipH="1">
                  <a:off x="3953510" y="157607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8" name="한쪽 모서리가 잘린 사각형 17"/>
                <p:cNvSpPr>
                  <a:spLocks/>
                </p:cNvSpPr>
                <p:nvPr/>
              </p:nvSpPr>
              <p:spPr>
                <a:xfrm flipH="1">
                  <a:off x="5960110" y="1565910"/>
                  <a:ext cx="1850390" cy="178625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/>
            </p:cNvSpPr>
            <p:nvPr/>
          </p:nvSpPr>
          <p:spPr>
            <a:xfrm>
              <a:off x="0" y="1503680"/>
              <a:ext cx="9385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6" name="직사각형 25"/>
            <p:cNvSpPr>
              <a:spLocks/>
            </p:cNvSpPr>
            <p:nvPr/>
          </p:nvSpPr>
          <p:spPr>
            <a:xfrm>
              <a:off x="1952625" y="1503680"/>
              <a:ext cx="9385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2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3952875" y="1503680"/>
              <a:ext cx="1103630" cy="55880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3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5960110" y="1503680"/>
              <a:ext cx="938530" cy="584835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eaLnBrk="0">
                <a:buClr>
                  <a:srgbClr val="FFFFFF"/>
                </a:buClr>
                <a:buFont typeface="+mj-lt"/>
                <a:buAutoNum type="romanUcPeriod" startAt="4"/>
              </a:pPr>
              <a:r>
                <a:rPr lang="en-US" altLang="ko-KR" sz="3200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-3175" y="2287270"/>
              <a:ext cx="207899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주제 및 배경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2357755" y="2287270"/>
              <a:ext cx="109728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조직도</a:t>
              </a: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4201795" y="2287270"/>
              <a:ext cx="132588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설계단계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6238875" y="2287270"/>
              <a:ext cx="1408430" cy="4406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개발단계</a:t>
              </a:r>
            </a:p>
          </p:txBody>
        </p:sp>
      </p:grpSp>
      <p:sp>
        <p:nvSpPr>
          <p:cNvPr id="22" name="한쪽 모서리가 잘린 사각형 21"/>
          <p:cNvSpPr>
            <a:spLocks/>
          </p:cNvSpPr>
          <p:nvPr/>
        </p:nvSpPr>
        <p:spPr>
          <a:xfrm flipH="1">
            <a:off x="7953375" y="1584325"/>
            <a:ext cx="1850390" cy="1786255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8197850" y="2287270"/>
            <a:ext cx="1402080" cy="4616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개발후기</a:t>
            </a: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7953375" y="1499870"/>
            <a:ext cx="5892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V.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5" name="액자 34"/>
          <p:cNvSpPr>
            <a:spLocks/>
          </p:cNvSpPr>
          <p:nvPr/>
        </p:nvSpPr>
        <p:spPr>
          <a:xfrm>
            <a:off x="23495" y="3572510"/>
            <a:ext cx="181038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00250" y="3572510"/>
            <a:ext cx="1809750" cy="257048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>
            <a:spLocks/>
          </p:cNvSpPr>
          <p:nvPr/>
        </p:nvSpPr>
        <p:spPr>
          <a:xfrm>
            <a:off x="3952240" y="3572510"/>
            <a:ext cx="181038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액자 37"/>
          <p:cNvSpPr>
            <a:spLocks/>
          </p:cNvSpPr>
          <p:nvPr/>
        </p:nvSpPr>
        <p:spPr>
          <a:xfrm>
            <a:off x="5929630" y="3572510"/>
            <a:ext cx="1881505" cy="2571115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85725" y="3735070"/>
            <a:ext cx="1844040" cy="1577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주제 선정/배경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벤치마킹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2109470" y="3726815"/>
            <a:ext cx="1844040" cy="9601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조직도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일정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4127500" y="3733165"/>
            <a:ext cx="1844040" cy="9601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유스케이스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UI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5970905" y="3733165"/>
            <a:ext cx="1844675" cy="25076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개발환경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네트워크 토폴로지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ERD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053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226185" y="1601470"/>
            <a:ext cx="7454265" cy="3539490"/>
            <a:chOff x="1226185" y="1601470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>
              <a:off x="1226185" y="1601470"/>
              <a:ext cx="7455535" cy="1725930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>
              <a:off x="1226185" y="3416300"/>
              <a:ext cx="7455535" cy="1725930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720090" y="215900"/>
            <a:ext cx="24434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주제 선정</a:t>
            </a: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2091055" y="2195195"/>
            <a:ext cx="571373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웹 개발 → 쇼핑몰 → 커피 전문점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054" name="TextBox 2053"/>
          <p:cNvSpPr txBox="1">
            <a:spLocks/>
          </p:cNvSpPr>
          <p:nvPr/>
        </p:nvSpPr>
        <p:spPr>
          <a:xfrm>
            <a:off x="2800350" y="3995420"/>
            <a:ext cx="430466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커피 전문점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055" name="직사각형 2054"/>
          <p:cNvSpPr>
            <a:spLocks/>
          </p:cNvSpPr>
          <p:nvPr/>
        </p:nvSpPr>
        <p:spPr>
          <a:xfrm>
            <a:off x="704215" y="798830"/>
            <a:ext cx="2142490" cy="565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4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666750" y="269240"/>
            <a:ext cx="938530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061720" y="273050"/>
            <a:ext cx="288671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_ </a:t>
            </a: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848995" y="1948180"/>
            <a:ext cx="3223895" cy="5257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p14="http://schemas.microsoft.com/office/powerpoint/2010/main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935990"/>
            <a:ext cx="3525520" cy="4811395"/>
          </a:xfrm>
          <a:prstGeom prst="rect">
            <a:avLst/>
          </a:prstGeom>
          <a:noFill/>
        </p:spPr>
      </p:pic>
      <p:sp>
        <p:nvSpPr>
          <p:cNvPr id="35" name="TextBox 34"/>
          <p:cNvSpPr txBox="1">
            <a:spLocks/>
          </p:cNvSpPr>
          <p:nvPr/>
        </p:nvSpPr>
        <p:spPr>
          <a:xfrm>
            <a:off x="2792730" y="5993130"/>
            <a:ext cx="4608830" cy="5848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3200" b="0" i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커피와 삶의 밀접성 증가</a:t>
            </a:r>
            <a:endParaRPr lang="ko-KR" altLang="en-US" sz="3200" b="0" i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36" name="도형 74"/>
          <p:cNvCxnSpPr/>
          <p:nvPr/>
        </p:nvCxnSpPr>
        <p:spPr>
          <a:xfrm>
            <a:off x="2558415" y="6577965"/>
            <a:ext cx="4298950" cy="1270"/>
          </a:xfrm>
          <a:prstGeom prst="line">
            <a:avLst/>
          </a:prstGeom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p14="http://schemas.microsoft.com/office/powerpoint/2010/main"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960120"/>
            <a:ext cx="3624580" cy="481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28015" y="4187190"/>
            <a:ext cx="4164965" cy="1809115"/>
            <a:chOff x="628015" y="4187190"/>
            <a:chExt cx="4164965" cy="1809115"/>
          </a:xfrm>
        </p:grpSpPr>
        <p:sp>
          <p:nvSpPr>
            <p:cNvPr id="55" name="액자 54"/>
            <p:cNvSpPr>
              <a:spLocks/>
            </p:cNvSpPr>
            <p:nvPr/>
          </p:nvSpPr>
          <p:spPr>
            <a:xfrm>
              <a:off x="628015" y="4187190"/>
              <a:ext cx="4164965" cy="1809115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5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594995" y="269240"/>
            <a:ext cx="938530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868680" y="285750"/>
            <a:ext cx="288607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</a:t>
            </a:r>
            <a:r>
              <a:rPr lang="en-US" altLang="ko-KR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_ </a:t>
            </a:r>
            <a:r>
              <a:rPr lang="en-US" altLang="ko-KR" sz="28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>
            <a:off x="730250" y="3622675"/>
            <a:ext cx="23164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772160" y="1365885"/>
            <a:ext cx="145923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5222240" y="2909570"/>
            <a:ext cx="4017010" cy="7721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프렌차이즈라는 전제로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 메뉴를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판매하는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사이트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기획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748665" y="4258310"/>
            <a:ext cx="3429635" cy="17608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메뉴와 매장 소개 등 정보 전달이                                                                                                       주 목적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배송 상품 취급하지 않음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특정 브랜드 커피 맛을 선호하는 소비자 증가 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00405" y="1908810"/>
            <a:ext cx="4093210" cy="989330"/>
            <a:chOff x="700405" y="1908810"/>
            <a:chExt cx="4093210" cy="989330"/>
          </a:xfrm>
        </p:grpSpPr>
        <p:sp>
          <p:nvSpPr>
            <p:cNvPr id="74" name="액자 73"/>
            <p:cNvSpPr>
              <a:spLocks/>
            </p:cNvSpPr>
            <p:nvPr/>
          </p:nvSpPr>
          <p:spPr>
            <a:xfrm>
              <a:off x="700405" y="1908810"/>
              <a:ext cx="4093210" cy="989330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TextBox 74"/>
          <p:cNvSpPr txBox="1">
            <a:spLocks/>
          </p:cNvSpPr>
          <p:nvPr/>
        </p:nvSpPr>
        <p:spPr>
          <a:xfrm>
            <a:off x="772160" y="2178685"/>
            <a:ext cx="3223895" cy="6489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홈페이지 내 상품 배송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4810125" y="2149475"/>
            <a:ext cx="428625" cy="2542540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630555" y="269240"/>
            <a:ext cx="4826635" cy="522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벤치마킹 - 커피빈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704215" y="798830"/>
            <a:ext cx="2142490" cy="565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512445" y="1223645"/>
            <a:ext cx="8874125" cy="5260340"/>
          </a:xfrm>
          <a:prstGeom prst="rect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6" name="그림 5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050" y="3973830"/>
            <a:ext cx="5490845" cy="209550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7" name="그림 56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955" y="1691005"/>
            <a:ext cx="5484495" cy="189547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8" name="도형 57"/>
          <p:cNvSpPr>
            <a:spLocks/>
          </p:cNvSpPr>
          <p:nvPr/>
        </p:nvSpPr>
        <p:spPr>
          <a:xfrm>
            <a:off x="6535420" y="2430780"/>
            <a:ext cx="2512060" cy="1463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no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b="1" strike="noStrike" cap="none" dirty="0" smtClean="0">
              <a:solidFill>
                <a:srgbClr val="2A6099"/>
              </a:solidFill>
              <a:latin typeface="굴림" charset="0"/>
              <a:ea typeface="굴림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6537325" y="3035935"/>
            <a:ext cx="2733675" cy="12001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신제품과 이벤트  상품에 관한 소식을 자세히 제공</a:t>
            </a:r>
            <a:endParaRPr lang="ko-KR" altLang="en-US" sz="24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도형 59"/>
          <p:cNvSpPr>
            <a:spLocks/>
          </p:cNvSpPr>
          <p:nvPr/>
        </p:nvSpPr>
        <p:spPr>
          <a:xfrm>
            <a:off x="512445" y="1223645"/>
            <a:ext cx="8874125" cy="5260340"/>
          </a:xfrm>
          <a:prstGeom prst="rect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81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7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630555" y="269240"/>
            <a:ext cx="4067175" cy="522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벤치마킹 - 커피빈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704215" y="798830"/>
            <a:ext cx="2142490" cy="565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5593715" y="4204335"/>
            <a:ext cx="3838575" cy="548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9" name="그림 5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040" y="1836420"/>
            <a:ext cx="5253990" cy="42487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61" name="텍스트 상자 60"/>
          <p:cNvSpPr txBox="1">
            <a:spLocks/>
          </p:cNvSpPr>
          <p:nvPr/>
        </p:nvSpPr>
        <p:spPr>
          <a:xfrm>
            <a:off x="6635115" y="3277235"/>
            <a:ext cx="2179955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SNS를 활용한 이벤트 및 홍보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>
            <a:off x="748030" y="210185"/>
            <a:ext cx="1948180" cy="58420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2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조직도</a:t>
            </a: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9" name="액자 78"/>
          <p:cNvSpPr/>
          <p:nvPr/>
        </p:nvSpPr>
        <p:spPr>
          <a:xfrm>
            <a:off x="1095375" y="1356995"/>
            <a:ext cx="235775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52550" y="140589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정준오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1336040" y="2024380"/>
            <a:ext cx="1741805" cy="17627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메인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검색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매장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서버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357630" y="1954530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3667125" y="1356995"/>
            <a:ext cx="271462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8930" y="142875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이진웅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245" y="2071370"/>
            <a:ext cx="2643505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로그인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회원가입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상품구매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장바구니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매출관리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웹소켓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메시징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5130" y="197675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액자 17"/>
          <p:cNvSpPr/>
          <p:nvPr/>
        </p:nvSpPr>
        <p:spPr>
          <a:xfrm>
            <a:off x="6668770" y="1356995"/>
            <a:ext cx="2285365" cy="25006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3250" y="147701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김현주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6580" y="2143125"/>
            <a:ext cx="1741170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상품리스트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리뷰게시판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상품관리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쿠폰관리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0875" y="202247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액자 21"/>
          <p:cNvSpPr/>
          <p:nvPr/>
        </p:nvSpPr>
        <p:spPr>
          <a:xfrm>
            <a:off x="1104265" y="4072255"/>
            <a:ext cx="2348230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2550" y="4206875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김은서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345565" y="4873625"/>
            <a:ext cx="1741805" cy="1325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고객센터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리뷰게시판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회원관리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52245" y="473773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/>
          <p:cNvSpPr/>
          <p:nvPr/>
        </p:nvSpPr>
        <p:spPr>
          <a:xfrm>
            <a:off x="3676015" y="4072255"/>
            <a:ext cx="2705735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8930" y="4213860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최지혜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6870" y="4955540"/>
            <a:ext cx="174117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ABOUT</a:t>
            </a:r>
            <a:b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마이페이지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625" y="471487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액자 29"/>
          <p:cNvSpPr/>
          <p:nvPr/>
        </p:nvSpPr>
        <p:spPr>
          <a:xfrm>
            <a:off x="6677660" y="4072255"/>
            <a:ext cx="2275840" cy="221107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4675" y="4206875"/>
            <a:ext cx="16719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김수연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580" y="5034280"/>
            <a:ext cx="174117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조장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00875" y="4737735"/>
            <a:ext cx="159512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>
            <a:spLocks/>
          </p:cNvSpPr>
          <p:nvPr/>
        </p:nvSpPr>
        <p:spPr>
          <a:xfrm>
            <a:off x="704215" y="798830"/>
            <a:ext cx="2142490" cy="565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572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127"/>
          <p:cNvGraphicFramePr>
            <a:graphicFrameLocks noGrp="1"/>
          </p:cNvGraphicFramePr>
          <p:nvPr/>
        </p:nvGraphicFramePr>
        <p:xfrm>
          <a:off x="394335" y="1797050"/>
          <a:ext cx="9117330" cy="36487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2941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</a:tblGrid>
              <a:tr h="288290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Week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3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4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200" b="1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kumimoji="1" lang="ko-KR" altLang="en-US" sz="1200" b="1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주제선정</a:t>
                      </a: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UI</a:t>
                      </a: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DB개발</a:t>
                      </a: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이벤트/기능구현</a:t>
                      </a: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디버깅/구현</a:t>
                      </a:r>
                      <a:endParaRPr lang="ko-KR" altLang="en-US" sz="1200" b="0" strike="noStrike" kern="1200" cap="none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9060" marR="99060" marT="34290" marB="3429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488940" y="595630"/>
            <a:ext cx="4161790" cy="405765"/>
          </a:xfrm>
          <a:prstGeom prst="rect">
            <a:avLst/>
          </a:prstGeom>
          <a:noFill/>
        </p:spPr>
        <p:txBody>
          <a:bodyPr wrap="none" lIns="127723" tIns="63862" rIns="127723" bIns="63862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2018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11-12-1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20980" y="1028700"/>
            <a:ext cx="94640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040890" y="2210435"/>
            <a:ext cx="90995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76880" y="2689860"/>
            <a:ext cx="1872615" cy="26289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9495" y="3143250"/>
            <a:ext cx="185737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615045" y="4095750"/>
            <a:ext cx="909955" cy="240030"/>
          </a:xfrm>
          <a:prstGeom prst="roundRect">
            <a:avLst>
              <a:gd name="adj" fmla="val 2717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10250" y="3619500"/>
            <a:ext cx="2754630" cy="26289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730885" y="273050"/>
            <a:ext cx="1586230" cy="52260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2"/>
            </a:pPr>
            <a:r>
              <a:rPr lang="en-US" altLang="ko-KR" sz="28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일정 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3515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주차_주제발표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Pages>18</Pages>
  <Words>869</Words>
  <Characters>0</Characters>
  <Application>Microsoft Office PowerPoint</Application>
  <DocSecurity>0</DocSecurity>
  <PresentationFormat>A4 용지(210x297mm)</PresentationFormat>
  <Lines>0</Lines>
  <Paragraphs>174</Paragraphs>
  <Slides>19</Slides>
  <Notes>14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1주차_주제발표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sooyeona</dc:creator>
  <cp:lastModifiedBy>KHJ</cp:lastModifiedBy>
  <cp:revision>35</cp:revision>
  <dcterms:modified xsi:type="dcterms:W3CDTF">2019-01-24T02:06:44Z</dcterms:modified>
</cp:coreProperties>
</file>