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45" r:id="rId2"/>
    <p:sldId id="346" r:id="rId3"/>
    <p:sldId id="355" r:id="rId4"/>
    <p:sldId id="356" r:id="rId5"/>
    <p:sldId id="357" r:id="rId6"/>
    <p:sldId id="414" r:id="rId7"/>
    <p:sldId id="413" r:id="rId8"/>
    <p:sldId id="415" r:id="rId9"/>
    <p:sldId id="416" r:id="rId10"/>
    <p:sldId id="429" r:id="rId11"/>
    <p:sldId id="420" r:id="rId12"/>
    <p:sldId id="421" r:id="rId13"/>
    <p:sldId id="427" r:id="rId14"/>
    <p:sldId id="31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1"/>
    <p:restoredTop sz="94660"/>
  </p:normalViewPr>
  <p:slideViewPr>
    <p:cSldViewPr>
      <p:cViewPr varScale="1">
        <p:scale>
          <a:sx n="124" d="100"/>
          <a:sy n="124" d="100"/>
        </p:scale>
        <p:origin x="143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FD7E3-6058-443A-8D86-7140984AB396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7E8F5-A740-42B7-A344-CABD586C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33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7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26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04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5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0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2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3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3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2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9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5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1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9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8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4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27747-5C30-4424-B103-948FD248B96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9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soneckert/CengageLinu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200025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Linux Administration</a:t>
            </a:r>
            <a:br>
              <a:rPr lang="en-US" dirty="0"/>
            </a:br>
            <a:r>
              <a:rPr lang="en-US" dirty="0"/>
              <a:t>Day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Professional Program</a:t>
            </a:r>
          </a:p>
        </p:txBody>
      </p:sp>
      <p:pic>
        <p:nvPicPr>
          <p:cNvPr id="1026" name="Picture 2" descr="C:\Users\jason\Desktop\new trios logo horizont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918" y="5396373"/>
            <a:ext cx="23812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08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358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Ch.8 Initialization, X, and Localization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763000" cy="5486400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Legacy Ubuntu used a variant of </a:t>
            </a:r>
            <a:r>
              <a:rPr lang="en-US" sz="2400" dirty="0" err="1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SysV</a:t>
            </a:r>
            <a:r>
              <a:rPr lang="en-US" sz="24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init</a:t>
            </a:r>
            <a:r>
              <a:rPr lang="en-US" sz="24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called </a:t>
            </a:r>
            <a:r>
              <a:rPr lang="en-US" sz="2400" b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Upstart</a:t>
            </a:r>
          </a:p>
          <a:p>
            <a:pPr lvl="2"/>
            <a:r>
              <a:rPr lang="en-US" sz="20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/</a:t>
            </a:r>
            <a:r>
              <a:rPr lang="en-US" sz="2000" dirty="0" err="1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etc</a:t>
            </a:r>
            <a:r>
              <a:rPr lang="en-US" sz="20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/</a:t>
            </a:r>
            <a:r>
              <a:rPr lang="en-US" sz="2000" dirty="0" err="1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init.d</a:t>
            </a:r>
            <a:r>
              <a:rPr lang="en-US" sz="20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/* scripts used to replace /</a:t>
            </a:r>
            <a:r>
              <a:rPr lang="en-US" sz="2000" dirty="0" err="1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etc</a:t>
            </a:r>
            <a:r>
              <a:rPr lang="en-US" sz="20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/</a:t>
            </a:r>
            <a:r>
              <a:rPr lang="en-US" sz="2000" dirty="0" err="1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rc.d</a:t>
            </a:r>
            <a:r>
              <a:rPr lang="en-US" sz="20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/rc5.d/* scripts</a:t>
            </a:r>
          </a:p>
          <a:p>
            <a:pPr marL="457200" lvl="1" indent="0">
              <a:buNone/>
            </a:pPr>
            <a:endParaRPr lang="en-US" sz="19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start/stop/restart/reload/status </a:t>
            </a:r>
            <a:r>
              <a:rPr lang="en-US" sz="1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livesys</a:t>
            </a:r>
            <a:endParaRPr lang="en-US" sz="19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update-</a:t>
            </a:r>
            <a:r>
              <a:rPr lang="en-US" sz="1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rc.d</a:t>
            </a:r>
            <a:r>
              <a:rPr lang="en-US" sz="22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instead of </a:t>
            </a:r>
            <a:r>
              <a:rPr lang="en-US" sz="1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chkconfig</a:t>
            </a:r>
            <a:endParaRPr lang="en-US" sz="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124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358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Ch.8 Initialization, X, and Localization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686800" cy="5334000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Daemon Initialization (</a:t>
            </a:r>
            <a:r>
              <a:rPr lang="en-US" b="1" dirty="0" err="1">
                <a:solidFill>
                  <a:schemeClr val="accent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Systemd</a:t>
            </a:r>
            <a:r>
              <a:rPr 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Fully backwards-compatible with </a:t>
            </a:r>
            <a:r>
              <a:rPr lang="en-US" dirty="0" err="1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SysV</a:t>
            </a:r>
            <a:r>
              <a:rPr 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!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Controls all areas (or “units”) of Linux</a:t>
            </a:r>
          </a:p>
          <a:p>
            <a:pPr lvl="2"/>
            <a:r>
              <a:rPr 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Daemons = service units</a:t>
            </a:r>
          </a:p>
          <a:p>
            <a:pPr lvl="2"/>
            <a:r>
              <a:rPr lang="en-US" dirty="0" err="1">
                <a:cs typeface="Courier New" panose="02070309020205020404" pitchFamily="49" charset="0"/>
                <a:sym typeface="Wingdings" panose="05000000000000000000" pitchFamily="2" charset="2"/>
              </a:rPr>
              <a:t>Runlevels</a:t>
            </a:r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 = target units</a:t>
            </a:r>
            <a:b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poweroff.target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=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Runlevel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0</a:t>
            </a:r>
            <a:b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rescue.target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=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Runlevel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1 (Single User Mode)</a:t>
            </a:r>
            <a:b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multiuser.target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Runlevel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2, 3 and 4 </a:t>
            </a:r>
            <a:b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graphical.target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Runlevel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5 (the default during boot)</a:t>
            </a:r>
            <a:b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reboot.target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=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Runlevel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6</a:t>
            </a:r>
            <a:br>
              <a:rPr lang="en-US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endParaRPr lang="en-US" sz="13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17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ll</a:t>
            </a:r>
            <a: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/</a:t>
            </a:r>
            <a:r>
              <a:rPr lang="en-US" sz="17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etc</a:t>
            </a:r>
            <a: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</a:t>
            </a:r>
            <a:r>
              <a:rPr lang="en-US" sz="17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systemd</a:t>
            </a:r>
            <a: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/system/</a:t>
            </a:r>
            <a:r>
              <a:rPr lang="en-US" sz="17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default.target</a:t>
            </a:r>
            <a:endParaRPr lang="en-US" sz="17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en-US" sz="17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ll</a:t>
            </a:r>
            <a: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/</a:t>
            </a:r>
            <a:r>
              <a:rPr lang="en-US" sz="17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etc</a:t>
            </a:r>
            <a: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</a:t>
            </a:r>
            <a:r>
              <a:rPr lang="en-US" sz="17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systemd</a:t>
            </a:r>
            <a: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/system/</a:t>
            </a:r>
            <a:r>
              <a:rPr lang="en-US" sz="17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graphical.target.wants</a:t>
            </a:r>
            <a: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</a:t>
            </a:r>
            <a:b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84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358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Ch.8 Initialization, X, and Localization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686800" cy="5334000"/>
          </a:xfrm>
        </p:spPr>
        <p:txBody>
          <a:bodyPr>
            <a:normAutofit/>
          </a:bodyPr>
          <a:lstStyle/>
          <a:p>
            <a:pPr marL="914400" lvl="1" indent="-457200"/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Start/stop daemons? </a:t>
            </a:r>
          </a:p>
          <a:p>
            <a:pPr marL="0" indent="0">
              <a:buNone/>
            </a:pPr>
            <a:r>
              <a:rPr lang="en-US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systemctl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start/stop/restart/reload/status </a:t>
            </a:r>
            <a:r>
              <a:rPr lang="en-US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crond.service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b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endParaRPr lang="en-US" sz="17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914400" lvl="1" indent="-457200"/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Start/stop daemons at boot? </a:t>
            </a:r>
          </a:p>
          <a:p>
            <a:pPr marL="0" indent="0">
              <a:buNone/>
            </a:pPr>
            <a:r>
              <a:rPr lang="en-US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systemctl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enable/disable </a:t>
            </a:r>
            <a:r>
              <a:rPr lang="en-US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crond.service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(start/stop in default </a:t>
            </a:r>
            <a:r>
              <a:rPr lang="en-US" sz="1800" dirty="0" err="1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runlevel</a:t>
            </a:r>
            <a:r>
              <a:rPr lang="en-US" sz="18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b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endParaRPr lang="en-US" sz="17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914400" lvl="1" indent="-457200"/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Unit files = provide </a:t>
            </a:r>
            <a:r>
              <a:rPr lang="en-US" dirty="0" err="1">
                <a:cs typeface="Courier New" panose="02070309020205020404" pitchFamily="49" charset="0"/>
                <a:sym typeface="Wingdings" panose="05000000000000000000" pitchFamily="2" charset="2"/>
              </a:rPr>
              <a:t>Systemd</a:t>
            </a:r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 configuration under /</a:t>
            </a:r>
            <a:r>
              <a:rPr lang="en-US" dirty="0" err="1">
                <a:cs typeface="Courier New" panose="02070309020205020404" pitchFamily="49" charset="0"/>
                <a:sym typeface="Wingdings" panose="05000000000000000000" pitchFamily="2" charset="2"/>
              </a:rPr>
              <a:t>etc</a:t>
            </a:r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/</a:t>
            </a:r>
            <a:r>
              <a:rPr lang="en-US" dirty="0" err="1">
                <a:cs typeface="Courier New" panose="02070309020205020404" pitchFamily="49" charset="0"/>
                <a:sym typeface="Wingdings" panose="05000000000000000000" pitchFamily="2" charset="2"/>
              </a:rPr>
              <a:t>systemd</a:t>
            </a:r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/system and /lib/</a:t>
            </a:r>
            <a:r>
              <a:rPr lang="en-US" dirty="0" err="1">
                <a:cs typeface="Courier New" panose="02070309020205020404" pitchFamily="49" charset="0"/>
                <a:sym typeface="Wingdings" panose="05000000000000000000" pitchFamily="2" charset="2"/>
              </a:rPr>
              <a:t>systemd</a:t>
            </a:r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/system</a:t>
            </a:r>
          </a:p>
          <a:p>
            <a:pPr marL="1314450" lvl="2" indent="-457200"/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Target units</a:t>
            </a:r>
          </a:p>
          <a:p>
            <a:pPr marL="1314450" lvl="2" indent="-457200"/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Service units (starting daemons)</a:t>
            </a:r>
          </a:p>
          <a:p>
            <a:pPr marL="1314450" lvl="2" indent="-457200"/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Timer units (scheduling stuff)</a:t>
            </a:r>
          </a:p>
          <a:p>
            <a:pPr marL="1314450" lvl="2" indent="-457200"/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Mount units (mounting stuff /</a:t>
            </a:r>
            <a:r>
              <a:rPr lang="en-US" dirty="0" err="1">
                <a:cs typeface="Courier New" panose="02070309020205020404" pitchFamily="49" charset="0"/>
                <a:sym typeface="Wingdings" panose="05000000000000000000" pitchFamily="2" charset="2"/>
              </a:rPr>
              <a:t>etc</a:t>
            </a:r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/</a:t>
            </a:r>
            <a:r>
              <a:rPr lang="en-US" dirty="0" err="1">
                <a:cs typeface="Courier New" panose="02070309020205020404" pitchFamily="49" charset="0"/>
                <a:sym typeface="Wingdings" panose="05000000000000000000" pitchFamily="2" charset="2"/>
              </a:rPr>
              <a:t>fstab</a:t>
            </a:r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!) </a:t>
            </a:r>
          </a:p>
        </p:txBody>
      </p:sp>
    </p:spTree>
    <p:extLst>
      <p:ext uri="{BB962C8B-B14F-4D97-AF65-F5344CB8AC3E}">
        <p14:creationId xmlns:p14="http://schemas.microsoft.com/office/powerpoint/2010/main" val="3231954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358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Ch.8 Initialization, X, and Localization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763000" cy="5410200"/>
          </a:xfrm>
        </p:spPr>
        <p:txBody>
          <a:bodyPr>
            <a:normAutofit/>
          </a:bodyPr>
          <a:lstStyle/>
          <a:p>
            <a:pPr marL="914400" lvl="1" indent="-457200"/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Other cool stuff you can do with </a:t>
            </a:r>
            <a:r>
              <a:rPr lang="en-US" dirty="0" err="1">
                <a:cs typeface="Courier New" panose="02070309020205020404" pitchFamily="49" charset="0"/>
                <a:sym typeface="Wingdings" panose="05000000000000000000" pitchFamily="2" charset="2"/>
              </a:rPr>
              <a:t>Systemd</a:t>
            </a:r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: </a:t>
            </a:r>
          </a:p>
          <a:p>
            <a:pPr marL="0" indent="0">
              <a:buNone/>
            </a:pPr>
            <a:r>
              <a:rPr lang="en-US" sz="17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systemctl</a:t>
            </a:r>
            <a: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isolate multi-</a:t>
            </a:r>
            <a:r>
              <a:rPr lang="en-US" sz="17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user.target</a:t>
            </a:r>
            <a: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(change </a:t>
            </a:r>
            <a:r>
              <a:rPr lang="en-US" sz="1800" dirty="0" err="1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runlevel</a:t>
            </a:r>
            <a:r>
              <a:rPr lang="en-US" sz="18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br>
              <a:rPr lang="en-US" sz="18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7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systemctl</a:t>
            </a:r>
            <a: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isolate runlevel3.target</a:t>
            </a:r>
          </a:p>
          <a:p>
            <a:pPr marL="0" indent="0">
              <a:buNone/>
            </a:pPr>
            <a:r>
              <a:rPr lang="en-US" sz="17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runlevel</a:t>
            </a:r>
            <a: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3 </a:t>
            </a:r>
            <a:b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b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7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systemctl</a:t>
            </a:r>
            <a: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edit </a:t>
            </a:r>
            <a:r>
              <a:rPr lang="en-US" sz="17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crond.service</a:t>
            </a:r>
            <a: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(e.g. add </a:t>
            </a:r>
            <a: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Environment="MYVAR=cool"</a:t>
            </a:r>
            <a:r>
              <a:rPr lang="en-US" sz="18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) </a:t>
            </a:r>
            <a:b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endParaRPr lang="en-US" sz="17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7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systemctl</a:t>
            </a:r>
            <a: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–a | grep service | less</a:t>
            </a:r>
            <a:b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7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systemctl</a:t>
            </a:r>
            <a: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daemon-reload </a:t>
            </a:r>
            <a:b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7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systemd</a:t>
            </a:r>
            <a: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-analyze blame</a:t>
            </a:r>
            <a:b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7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systemd</a:t>
            </a:r>
            <a: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-mount –A /dev/sda5 /stuff</a:t>
            </a:r>
            <a:b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19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Lab exercises/tasks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/>
              <a:t>Read Ch.8 </a:t>
            </a:r>
          </a:p>
          <a:p>
            <a:r>
              <a:rPr lang="en-US" dirty="0"/>
              <a:t>Do Hands-On Project 8-1 to 8-4</a:t>
            </a:r>
          </a:p>
          <a:p>
            <a:pPr lvl="1"/>
            <a:r>
              <a:rPr lang="en-US" dirty="0"/>
              <a:t>Ensure you read the changes at </a:t>
            </a:r>
            <a:r>
              <a:rPr lang="en-US" dirty="0">
                <a:hlinkClick r:id="rId3"/>
              </a:rPr>
              <a:t>https://github.com/jasoneckert/CengageLinux</a:t>
            </a:r>
            <a:r>
              <a:rPr lang="en-US" dirty="0"/>
              <a:t> </a:t>
            </a:r>
          </a:p>
          <a:p>
            <a:r>
              <a:rPr lang="en-US" dirty="0"/>
              <a:t>Leave the optional Discovery Exercises until tomorrow!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0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/>
              <a:t>Review (interactive!)</a:t>
            </a:r>
          </a:p>
          <a:p>
            <a:r>
              <a:rPr lang="en-US" dirty="0"/>
              <a:t>Ch.8 Initialization, X, and Localization (Part 1)</a:t>
            </a:r>
          </a:p>
          <a:p>
            <a:r>
              <a:rPr lang="en-US" dirty="0"/>
              <a:t>Lab exercises/tasks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9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147D1500-F777-5F81-AD87-DCDD67F8E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216"/>
            <a:ext cx="7772400" cy="396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4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AF5EE86D-7666-2540-F7DF-7FDDA41EC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29488"/>
            <a:ext cx="7772400" cy="439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7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EFF654FB-028B-2736-CE37-BC484A041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02295"/>
            <a:ext cx="7772400" cy="405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4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358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Ch.8 Initialization, X, and Localization (Part 1)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57600"/>
            <a:ext cx="6166626" cy="283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te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752600"/>
            <a:ext cx="4472055" cy="2645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99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358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Ch.8 Initialization, X, and Localization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686800" cy="533400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GRUB</a:t>
            </a:r>
            <a:r>
              <a:rPr lang="en-US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is the boot loader (starts in 3 stages)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MBR/GPT disk &amp; legacy BIOS?</a:t>
            </a:r>
          </a:p>
          <a:p>
            <a:pPr lvl="2"/>
            <a:r>
              <a:rPr 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Stage1 on </a:t>
            </a:r>
            <a:r>
              <a:rPr lang="en-US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MBR/GPT (/dev/</a:t>
            </a:r>
            <a:r>
              <a:rPr lang="en-US" dirty="0" err="1">
                <a:solidFill>
                  <a:schemeClr val="accent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sda</a:t>
            </a:r>
            <a:r>
              <a:rPr lang="en-US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Stage1.5 on </a:t>
            </a:r>
            <a:r>
              <a:rPr lang="en-US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post-MBR gap </a:t>
            </a:r>
            <a:r>
              <a:rPr lang="en-US" u="sng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OR</a:t>
            </a:r>
            <a:r>
              <a:rPr 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1MB </a:t>
            </a:r>
            <a:r>
              <a:rPr lang="en-US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BIOS boot partition </a:t>
            </a:r>
            <a:r>
              <a:rPr 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(GPT)</a:t>
            </a:r>
          </a:p>
          <a:p>
            <a:pPr lvl="2"/>
            <a:r>
              <a:rPr 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Stage2 on </a:t>
            </a:r>
            <a:r>
              <a:rPr lang="en-US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/dev/sda1 </a:t>
            </a:r>
            <a:r>
              <a:rPr 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(/boot)  </a:t>
            </a:r>
          </a:p>
          <a:p>
            <a:pPr lvl="2"/>
            <a:r>
              <a:rPr 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Configuration in /boot/grub2/</a:t>
            </a:r>
            <a:r>
              <a:rPr lang="en-US" dirty="0" err="1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grub.cfg</a:t>
            </a:r>
            <a:endParaRPr lang="en-US" dirty="0">
              <a:latin typeface="+mj-lt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UEFI BIOS?</a:t>
            </a:r>
          </a:p>
          <a:p>
            <a:pPr lvl="2"/>
            <a:r>
              <a:rPr 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All stages in EFI System Partition, </a:t>
            </a:r>
            <a:r>
              <a:rPr lang="en-US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/dev/sda1 </a:t>
            </a:r>
            <a:r>
              <a:rPr 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(/boot/</a:t>
            </a:r>
            <a:r>
              <a:rPr lang="en-US" dirty="0" err="1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efi</a:t>
            </a:r>
            <a:r>
              <a:rPr 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Supports secure boot via a Microsoft shim</a:t>
            </a:r>
          </a:p>
          <a:p>
            <a:pPr lvl="2"/>
            <a:r>
              <a:rPr 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Configuration in /boot/</a:t>
            </a:r>
            <a:r>
              <a:rPr lang="en-US" dirty="0" err="1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efi</a:t>
            </a:r>
            <a:r>
              <a:rPr 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/EFI/fedora/</a:t>
            </a:r>
            <a:r>
              <a:rPr lang="en-US" dirty="0" err="1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grub.cfg</a:t>
            </a:r>
            <a:r>
              <a:rPr 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br>
              <a:rPr 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</a:br>
            <a:br>
              <a:rPr 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grub2-install &lt;location&gt;</a:t>
            </a:r>
            <a:br>
              <a:rPr lang="pt-B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endParaRPr lang="en-US" sz="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27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358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Ch.8 Initialization, X, and Localization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686800" cy="5334000"/>
          </a:xfrm>
        </p:spPr>
        <p:txBody>
          <a:bodyPr>
            <a:normAutofit/>
          </a:bodyPr>
          <a:lstStyle/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grub.cfg</a:t>
            </a:r>
            <a:r>
              <a:rPr 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alongside any /boot/loader/entries/* files store all GRUB configuration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These files are automatically built by the system using entries in </a:t>
            </a:r>
            <a:r>
              <a:rPr lang="en-US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etc</a:t>
            </a:r>
            <a:r>
              <a:rPr lang="en-US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/default/grub </a:t>
            </a:r>
            <a:r>
              <a:rPr 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&amp; /</a:t>
            </a:r>
            <a:r>
              <a:rPr lang="en-US" dirty="0" err="1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etc</a:t>
            </a:r>
            <a:r>
              <a:rPr 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/</a:t>
            </a:r>
            <a:r>
              <a:rPr lang="en-US" dirty="0" err="1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grub.d</a:t>
            </a:r>
            <a:r>
              <a:rPr 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/*</a:t>
            </a:r>
          </a:p>
          <a:p>
            <a:pPr marL="457200" lvl="1" indent="0">
              <a:buNone/>
            </a:pPr>
            <a:endParaRPr lang="en-US" sz="2200" b="1" dirty="0">
              <a:solidFill>
                <a:srgbClr val="0070C0"/>
              </a:solidFill>
              <a:latin typeface="+mj-lt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vi /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etc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/default/grub </a:t>
            </a:r>
            <a:r>
              <a:rPr lang="en-US" sz="20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(common options)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grub2-mkconfig -o /boot/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efi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/EFI/fedora/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grub.cfg</a:t>
            </a:r>
            <a:b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br>
              <a:rPr 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</a:br>
            <a:br>
              <a:rPr 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</a:br>
            <a:endParaRPr lang="en-US" sz="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886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358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Ch.8 Initialization, X, and Localization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763000" cy="548640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Daemon Initialization (legacy </a:t>
            </a:r>
            <a:r>
              <a:rPr lang="en-US" b="1" dirty="0" err="1">
                <a:solidFill>
                  <a:schemeClr val="accent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SysV</a:t>
            </a:r>
            <a:r>
              <a:rPr lang="en-US" b="1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init</a:t>
            </a:r>
            <a:r>
              <a:rPr 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sz="2400" b="1" dirty="0" err="1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Runlevels</a:t>
            </a:r>
            <a:r>
              <a:rPr lang="en-US" sz="24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(Table 8-1) determined the system state (the default </a:t>
            </a:r>
            <a:r>
              <a:rPr lang="en-US" sz="2400" dirty="0" err="1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runlevel</a:t>
            </a:r>
            <a:r>
              <a:rPr lang="en-US" sz="24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was listed in /</a:t>
            </a:r>
            <a:r>
              <a:rPr lang="en-US" sz="2400" dirty="0" err="1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etc</a:t>
            </a:r>
            <a:r>
              <a:rPr lang="en-US" sz="24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/</a:t>
            </a:r>
            <a:r>
              <a:rPr lang="en-US" sz="2400" dirty="0" err="1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inittab</a:t>
            </a:r>
            <a:r>
              <a:rPr lang="en-US" sz="24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runlevel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init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3 </a:t>
            </a:r>
            <a:r>
              <a:rPr lang="en-US" sz="20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(or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telinit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3</a:t>
            </a:r>
            <a:r>
              <a:rPr lang="en-US" sz="20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endParaRPr lang="en-US" sz="2400" dirty="0">
              <a:latin typeface="+mj-lt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/>
            <a:r>
              <a:rPr lang="en-US" sz="24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Start/stop daemons?</a:t>
            </a:r>
          </a:p>
          <a:p>
            <a:pPr marL="457200" lvl="1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</a:t>
            </a:r>
            <a:r>
              <a:rPr lang="en-US" sz="1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etc</a:t>
            </a: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</a:t>
            </a:r>
            <a:r>
              <a:rPr lang="en-US" sz="1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rc.d</a:t>
            </a: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</a:t>
            </a:r>
            <a:r>
              <a:rPr lang="en-US" sz="1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init.d</a:t>
            </a: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</a:t>
            </a:r>
            <a:r>
              <a:rPr lang="en-US" sz="1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livesys</a:t>
            </a: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2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&lt;start/stop/restart/reload/status&gt;</a:t>
            </a:r>
            <a:br>
              <a:rPr lang="en-US" sz="22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</a:t>
            </a:r>
            <a:r>
              <a:rPr lang="en-US" sz="1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etc</a:t>
            </a: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</a:t>
            </a:r>
            <a:r>
              <a:rPr lang="en-US" sz="1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init.d</a:t>
            </a: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</a:t>
            </a:r>
            <a:r>
              <a:rPr lang="en-US" sz="1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livesys</a:t>
            </a: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2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&lt;start/stop/restart/reload/status&gt;</a:t>
            </a:r>
            <a:br>
              <a:rPr lang="en-US" sz="22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service </a:t>
            </a:r>
            <a:r>
              <a:rPr lang="en-US" sz="19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livesys</a:t>
            </a:r>
            <a:r>
              <a:rPr lang="en-US" sz="1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2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&lt;start/stop/restart/reload/status&gt;</a:t>
            </a:r>
            <a:br>
              <a:rPr lang="en-US" sz="22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</a:br>
            <a:endParaRPr lang="en-US" sz="2800" dirty="0">
              <a:latin typeface="+mj-lt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/>
            <a:r>
              <a:rPr lang="en-US" sz="24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Start/stop daemons at boot time?</a:t>
            </a:r>
          </a:p>
          <a:p>
            <a:pPr marL="457200" lvl="1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ls -l /</a:t>
            </a:r>
            <a:r>
              <a:rPr lang="en-US" sz="1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etc</a:t>
            </a: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</a:t>
            </a:r>
            <a:r>
              <a:rPr lang="en-US" sz="1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rc.d</a:t>
            </a: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/rc5.d </a:t>
            </a:r>
            <a:r>
              <a:rPr lang="en-US" sz="22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2200" dirty="0" err="1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symlinks</a:t>
            </a:r>
            <a:r>
              <a:rPr lang="en-US" sz="22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to scripts, start with S (start) or K (kill))</a:t>
            </a:r>
            <a:br>
              <a:rPr lang="en-US" sz="28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chkconfig</a:t>
            </a: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--list</a:t>
            </a:r>
            <a:b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9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chkconfig</a:t>
            </a:r>
            <a:r>
              <a:rPr lang="en-US" sz="1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--level 35 </a:t>
            </a:r>
            <a:r>
              <a:rPr lang="en-US" sz="19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livesys</a:t>
            </a:r>
            <a:r>
              <a:rPr lang="en-US" sz="1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on</a:t>
            </a:r>
            <a:br>
              <a:rPr 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</a:br>
            <a:endParaRPr lang="en-US" sz="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896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3518</TotalTime>
  <Words>834</Words>
  <Application>Microsoft Macintosh PowerPoint</Application>
  <PresentationFormat>On-screen Show (4:3)</PresentationFormat>
  <Paragraphs>82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Office Theme</vt:lpstr>
      <vt:lpstr>Introduction to  Linux Administration Day 14</vt:lpstr>
      <vt:lpstr>Agenda</vt:lpstr>
      <vt:lpstr>PowerPoint Presentation</vt:lpstr>
      <vt:lpstr>PowerPoint Presentation</vt:lpstr>
      <vt:lpstr>PowerPoint Presentation</vt:lpstr>
      <vt:lpstr>Ch.8 Initialization, X, and Localization (Part 1)</vt:lpstr>
      <vt:lpstr>Ch.8 Initialization, X, and Localization (Part 1)</vt:lpstr>
      <vt:lpstr>Ch.8 Initialization, X, and Localization (Part 1)</vt:lpstr>
      <vt:lpstr>Ch.8 Initialization, X, and Localization (Part 1)</vt:lpstr>
      <vt:lpstr>Ch.8 Initialization, X, and Localization (Part 1)</vt:lpstr>
      <vt:lpstr>Ch.8 Initialization, X, and Localization (Part 1)</vt:lpstr>
      <vt:lpstr>Ch.8 Initialization, X, and Localization (Part 1)</vt:lpstr>
      <vt:lpstr>Ch.8 Initialization, X, and Localization (Part 1)</vt:lpstr>
      <vt:lpstr>Lab exercises/tasks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vi/vim Editor</dc:title>
  <dc:creator>Jason Eckert</dc:creator>
  <cp:lastModifiedBy>Jason Eckert</cp:lastModifiedBy>
  <cp:revision>267</cp:revision>
  <dcterms:created xsi:type="dcterms:W3CDTF">2019-08-03T13:30:56Z</dcterms:created>
  <dcterms:modified xsi:type="dcterms:W3CDTF">2024-04-22T16:14:45Z</dcterms:modified>
</cp:coreProperties>
</file>