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49" r:id="rId2"/>
    <p:sldId id="356" r:id="rId3"/>
    <p:sldId id="353" r:id="rId4"/>
    <p:sldId id="354" r:id="rId5"/>
    <p:sldId id="340" r:id="rId6"/>
    <p:sldId id="358" r:id="rId7"/>
    <p:sldId id="350" r:id="rId8"/>
    <p:sldId id="360" r:id="rId9"/>
    <p:sldId id="361" r:id="rId10"/>
    <p:sldId id="364" r:id="rId11"/>
    <p:sldId id="357" r:id="rId12"/>
    <p:sldId id="359" r:id="rId13"/>
    <p:sldId id="363" r:id="rId14"/>
    <p:sldId id="3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FFB"/>
    <a:srgbClr val="00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82" autoAdjust="0"/>
  </p:normalViewPr>
  <p:slideViewPr>
    <p:cSldViewPr>
      <p:cViewPr>
        <p:scale>
          <a:sx n="77" d="100"/>
          <a:sy n="77" d="100"/>
        </p:scale>
        <p:origin x="9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FC6B-9CFD-4E1B-8F1F-932B86D24C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7F6C-5211-4BE7-92CE-667B17FD8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947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1E3D-6FAB-4C15-92CC-CB10F5A88EA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18C8-9263-450F-8A6F-DE8A07F5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15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18C8-9263-450F-8A6F-DE8A07F59365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Tambahkan</a:t>
            </a:r>
            <a:r>
              <a:rPr lang="en-ID" dirty="0"/>
              <a:t> mom di masing-masing week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518C8-9263-450F-8A6F-DE8A07F59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518C8-9263-450F-8A6F-DE8A07F59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Point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ss proses</a:t>
            </a:r>
          </a:p>
          <a:p>
            <a:r>
              <a:rPr lang="en-ID" dirty="0"/>
              <a:t>-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518C8-9263-450F-8A6F-DE8A07F59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Point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ss proses</a:t>
            </a:r>
          </a:p>
          <a:p>
            <a:r>
              <a:rPr lang="en-ID" dirty="0"/>
              <a:t>-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518C8-9263-450F-8A6F-DE8A07F59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D1F4-6DDD-46F0-BD30-8B302740F67B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981F-60EC-4448-B471-BA7069707531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2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D2A2-F095-43FC-9851-BA6717A5DAFB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23E2-B03B-495D-867D-440A028B24B3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72DA-DB8F-4142-B3CF-4122746655FB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052C-B821-46AA-8E27-5184D47CFA1E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2434-DA3F-4E2E-AE38-75513E862C97}" type="datetime1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08996" y="6392447"/>
            <a:ext cx="2844800" cy="365125"/>
          </a:xfrm>
        </p:spPr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EC70-A02A-425A-B576-44042247C1AD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2104-E6A9-4696-93BF-A2307F884BC2}" type="datetime1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1DA9-C67A-4B18-B48F-4FA5C0495CAD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9AA-5D36-4BDF-9B9B-E40A9265F509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124968"/>
            <a:ext cx="11744960" cy="66080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980" y="161927"/>
            <a:ext cx="6498333" cy="42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081F-0661-4EBA-8804-67D29916F9AA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3926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8C78-DB9A-4104-9FE5-9E88C38A51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11017738" y="762000"/>
            <a:ext cx="945662" cy="5594351"/>
          </a:xfrm>
          <a:prstGeom prst="parallelogram">
            <a:avLst>
              <a:gd name="adj" fmla="val 573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onal Stripe 9"/>
          <p:cNvSpPr/>
          <p:nvPr userDrawn="1"/>
        </p:nvSpPr>
        <p:spPr>
          <a:xfrm>
            <a:off x="10825480" y="762000"/>
            <a:ext cx="1143000" cy="3352800"/>
          </a:xfrm>
          <a:prstGeom prst="diagStrip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iagonal Stripe 10"/>
          <p:cNvSpPr/>
          <p:nvPr userDrawn="1"/>
        </p:nvSpPr>
        <p:spPr>
          <a:xfrm flipH="1">
            <a:off x="10986088" y="2341530"/>
            <a:ext cx="990600" cy="3352800"/>
          </a:xfrm>
          <a:prstGeom prst="diagStri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28.jpg"/><Relationship Id="rId12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11" Type="http://schemas.openxmlformats.org/officeDocument/2006/relationships/image" Target="../media/image32.png"/><Relationship Id="rId5" Type="http://schemas.openxmlformats.org/officeDocument/2006/relationships/image" Target="../media/image26.jpeg"/><Relationship Id="rId15" Type="http://schemas.openxmlformats.org/officeDocument/2006/relationships/image" Target="../media/image35.jpe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37.emf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D5F13-A714-7631-26BE-93ED1D93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1</a:t>
            </a:fld>
            <a:endParaRPr lang="en-US" dirty="0"/>
          </a:p>
        </p:txBody>
      </p:sp>
      <p:pic>
        <p:nvPicPr>
          <p:cNvPr id="6146" name="Picture 2" descr="Mengenal Apa itu B2B, Contoh Usaha &amp; Perbedaannya dengan B2C | Populix">
            <a:extLst>
              <a:ext uri="{FF2B5EF4-FFF2-40B4-BE49-F238E27FC236}">
                <a16:creationId xmlns:a16="http://schemas.microsoft.com/office/drawing/2014/main" id="{9D0F933C-A009-2B07-BF7F-701CF900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17759D-ED1C-4BE3-30E2-FFF2BB0D19B1}"/>
              </a:ext>
            </a:extLst>
          </p:cNvPr>
          <p:cNvSpPr/>
          <p:nvPr/>
        </p:nvSpPr>
        <p:spPr>
          <a:xfrm>
            <a:off x="-1" y="4800600"/>
            <a:ext cx="12192001" cy="21336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</a:rPr>
              <a:t>V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</a:rPr>
              <a:t>ENDOR PORTAL – E-DELIVERY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9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26ECA-27E6-B195-CC9A-633FE8BD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Google Shape;852;p47">
            <a:extLst>
              <a:ext uri="{FF2B5EF4-FFF2-40B4-BE49-F238E27FC236}">
                <a16:creationId xmlns:a16="http://schemas.microsoft.com/office/drawing/2014/main" id="{6E5C8FB7-D40C-34E7-07E5-DF78539EAD94}"/>
              </a:ext>
            </a:extLst>
          </p:cNvPr>
          <p:cNvSpPr txBox="1"/>
          <p:nvPr/>
        </p:nvSpPr>
        <p:spPr>
          <a:xfrm flipH="1">
            <a:off x="46182" y="990600"/>
            <a:ext cx="7726218" cy="106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1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Receipt (Axapta 2012)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Sistem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memberikan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Infolog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Delivery Note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belum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dilakukan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pengecekan</a:t>
            </a:r>
            <a:endParaRPr lang="en-US" sz="11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Sistem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memberikan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Infolog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DN dan PO di Axapta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tidak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sama</a:t>
            </a:r>
            <a:endParaRPr lang="en-US" sz="11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 PO dan DN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sudah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sesuai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system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otmoatis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input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surat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jalan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dan qty yang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pada QR DN</a:t>
            </a:r>
          </a:p>
          <a:p>
            <a:pPr marL="171450" lvl="0" indent="-171450" algn="just">
              <a:buFont typeface="Arial" pitchFamily="34" charset="0"/>
              <a:buChar char="•"/>
            </a:pPr>
            <a:endParaRPr lang="en-US" sz="11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4742F-2757-52BF-2548-B37A555C9390}"/>
              </a:ext>
            </a:extLst>
          </p:cNvPr>
          <p:cNvSpPr txBox="1"/>
          <p:nvPr/>
        </p:nvSpPr>
        <p:spPr>
          <a:xfrm>
            <a:off x="228600" y="642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/>
              <a:t>3. Validation Scan QR Delivery Note Axapta</a:t>
            </a: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653AC-2BBC-36FD-B4F9-A1010C7D4FB3}"/>
              </a:ext>
            </a:extLst>
          </p:cNvPr>
          <p:cNvSpPr txBox="1"/>
          <p:nvPr/>
        </p:nvSpPr>
        <p:spPr>
          <a:xfrm>
            <a:off x="381000" y="1524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</a:rPr>
              <a:t>Validation System dan </a:t>
            </a:r>
            <a:r>
              <a:rPr lang="en-ID" sz="2400" b="1" dirty="0" err="1">
                <a:solidFill>
                  <a:schemeClr val="bg1"/>
                </a:solidFill>
              </a:rPr>
              <a:t>Otomasi</a:t>
            </a:r>
            <a:r>
              <a:rPr lang="en-ID" sz="2400" b="1" dirty="0">
                <a:solidFill>
                  <a:schemeClr val="bg1"/>
                </a:solidFill>
              </a:rPr>
              <a:t> input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5B99E7-FECC-EB94-5D0B-BB92112BE6C5}"/>
              </a:ext>
            </a:extLst>
          </p:cNvPr>
          <p:cNvGrpSpPr/>
          <p:nvPr/>
        </p:nvGrpSpPr>
        <p:grpSpPr>
          <a:xfrm>
            <a:off x="71349" y="2132673"/>
            <a:ext cx="8961680" cy="4572000"/>
            <a:chOff x="71349" y="2132673"/>
            <a:chExt cx="8961680" cy="4572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E61671-BD51-FD81-900B-3D911BB52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49" y="2132673"/>
              <a:ext cx="8961680" cy="4572000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D2845FA-EFD2-A58F-6E56-473B80E3E009}"/>
                </a:ext>
              </a:extLst>
            </p:cNvPr>
            <p:cNvSpPr/>
            <p:nvPr/>
          </p:nvSpPr>
          <p:spPr>
            <a:xfrm>
              <a:off x="4088915" y="2362200"/>
              <a:ext cx="3276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/>
                <a:t>1. Infolog </a:t>
              </a:r>
              <a:r>
                <a:rPr lang="en-ID" dirty="0" err="1"/>
                <a:t>jika</a:t>
              </a:r>
              <a:r>
                <a:rPr lang="en-ID" dirty="0"/>
                <a:t> QR IPS </a:t>
              </a:r>
              <a:r>
                <a:rPr lang="en-ID" dirty="0" err="1"/>
                <a:t>belum</a:t>
              </a:r>
              <a:r>
                <a:rPr lang="en-ID" dirty="0"/>
                <a:t> di </a:t>
              </a:r>
              <a:r>
                <a:rPr lang="en-ID" dirty="0" err="1"/>
                <a:t>cek</a:t>
              </a:r>
              <a:r>
                <a:rPr lang="en-ID" dirty="0"/>
                <a:t> oleh user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AF1989-974A-CBF8-C036-76F6DDF07939}"/>
              </a:ext>
            </a:extLst>
          </p:cNvPr>
          <p:cNvGrpSpPr/>
          <p:nvPr/>
        </p:nvGrpSpPr>
        <p:grpSpPr>
          <a:xfrm>
            <a:off x="46182" y="2003837"/>
            <a:ext cx="9281823" cy="4777409"/>
            <a:chOff x="-2453" y="2080591"/>
            <a:chExt cx="9281823" cy="47774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97CED9-C5E7-4BFA-FC1B-F00650E6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453" y="2080591"/>
              <a:ext cx="9281823" cy="477740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D5023D-6963-9B2A-1920-F5E60B98DAFC}"/>
                </a:ext>
              </a:extLst>
            </p:cNvPr>
            <p:cNvSpPr/>
            <p:nvPr/>
          </p:nvSpPr>
          <p:spPr>
            <a:xfrm>
              <a:off x="5257800" y="2667000"/>
              <a:ext cx="3276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/>
                <a:t>2. Infolog </a:t>
              </a:r>
              <a:r>
                <a:rPr lang="en-ID" dirty="0" err="1"/>
                <a:t>jika</a:t>
              </a:r>
              <a:r>
                <a:rPr lang="en-ID" dirty="0"/>
                <a:t> salah </a:t>
              </a:r>
              <a:r>
                <a:rPr lang="en-ID" dirty="0" err="1"/>
                <a:t>memilih</a:t>
              </a:r>
              <a:r>
                <a:rPr lang="en-ID" dirty="0"/>
                <a:t> PO Axapta </a:t>
              </a:r>
              <a:r>
                <a:rPr lang="en-ID" dirty="0" err="1"/>
                <a:t>dengan</a:t>
              </a:r>
              <a:r>
                <a:rPr lang="en-ID" dirty="0"/>
                <a:t> PO yang </a:t>
              </a:r>
              <a:r>
                <a:rPr lang="en-ID" dirty="0" err="1"/>
                <a:t>terdaftar</a:t>
              </a:r>
              <a:r>
                <a:rPr lang="en-ID" dirty="0"/>
                <a:t> di Delivery Note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E819DA-0E18-D8F2-5775-F72E7DD3C637}"/>
              </a:ext>
            </a:extLst>
          </p:cNvPr>
          <p:cNvGrpSpPr/>
          <p:nvPr/>
        </p:nvGrpSpPr>
        <p:grpSpPr>
          <a:xfrm>
            <a:off x="63559" y="1983959"/>
            <a:ext cx="12097764" cy="4750848"/>
            <a:chOff x="-16331" y="1912140"/>
            <a:chExt cx="12109040" cy="492969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F750A1-FE77-D9CD-F539-CE7AF3E63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6331" y="1912140"/>
              <a:ext cx="5256557" cy="49296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CE758C-9039-9A96-04D2-D418B2C52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6630" y="2492629"/>
              <a:ext cx="7569725" cy="391397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F9E333-D692-289D-897E-18117FE31AF7}"/>
                </a:ext>
              </a:extLst>
            </p:cNvPr>
            <p:cNvSpPr/>
            <p:nvPr/>
          </p:nvSpPr>
          <p:spPr>
            <a:xfrm>
              <a:off x="1735026" y="4038600"/>
              <a:ext cx="2455974" cy="381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2D050"/>
                  </a:solidFill>
                </a:ln>
                <a:noFill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470A3E-6ADA-B009-72AF-5705D965CBA6}"/>
                </a:ext>
              </a:extLst>
            </p:cNvPr>
            <p:cNvSpPr/>
            <p:nvPr/>
          </p:nvSpPr>
          <p:spPr>
            <a:xfrm>
              <a:off x="4572000" y="5257800"/>
              <a:ext cx="7520709" cy="152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2D050"/>
                  </a:solidFill>
                </a:ln>
                <a:noFill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38FB2A-787E-089F-2180-D1EB33042B1E}"/>
                </a:ext>
              </a:extLst>
            </p:cNvPr>
            <p:cNvSpPr/>
            <p:nvPr/>
          </p:nvSpPr>
          <p:spPr>
            <a:xfrm>
              <a:off x="1768770" y="2435433"/>
              <a:ext cx="6029030" cy="1188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/>
                <a:t>3. Jika QR Delivery Note </a:t>
              </a:r>
              <a:r>
                <a:rPr lang="en-ID" dirty="0" err="1"/>
                <a:t>sudah</a:t>
              </a:r>
              <a:r>
                <a:rPr lang="en-ID" dirty="0"/>
                <a:t> di </a:t>
              </a:r>
              <a:r>
                <a:rPr lang="en-ID" dirty="0" err="1"/>
                <a:t>cek</a:t>
              </a:r>
              <a:r>
                <a:rPr lang="en-ID" dirty="0"/>
                <a:t> dan PO </a:t>
              </a:r>
              <a:r>
                <a:rPr lang="en-ID" dirty="0" err="1"/>
                <a:t>sudah</a:t>
              </a:r>
              <a:r>
                <a:rPr lang="en-ID" dirty="0"/>
                <a:t> </a:t>
              </a:r>
              <a:r>
                <a:rPr lang="en-ID" dirty="0" err="1"/>
                <a:t>sesuai</a:t>
              </a:r>
              <a:r>
                <a:rPr lang="en-ID" dirty="0"/>
                <a:t> </a:t>
              </a:r>
              <a:r>
                <a:rPr lang="en-ID" dirty="0" err="1"/>
                <a:t>maka</a:t>
              </a:r>
              <a:r>
                <a:rPr lang="en-ID" dirty="0"/>
                <a:t> system </a:t>
              </a:r>
              <a:r>
                <a:rPr lang="en-ID" dirty="0" err="1"/>
                <a:t>akan</a:t>
              </a:r>
              <a:r>
                <a:rPr lang="en-ID" dirty="0"/>
                <a:t> input </a:t>
              </a:r>
              <a:r>
                <a:rPr lang="en-ID" dirty="0" err="1"/>
                <a:t>otomatis</a:t>
              </a:r>
              <a:r>
                <a:rPr lang="en-ID" dirty="0"/>
                <a:t> </a:t>
              </a:r>
              <a:r>
                <a:rPr lang="en-ID" dirty="0" err="1"/>
                <a:t>kolom</a:t>
              </a:r>
              <a:r>
                <a:rPr lang="en-ID" dirty="0"/>
                <a:t> </a:t>
              </a:r>
              <a:r>
                <a:rPr lang="en-ID" dirty="0" err="1"/>
                <a:t>surat</a:t>
              </a:r>
              <a:r>
                <a:rPr lang="en-ID" dirty="0"/>
                <a:t> </a:t>
              </a:r>
              <a:r>
                <a:rPr lang="en-ID" dirty="0" err="1"/>
                <a:t>jalan,qrips</a:t>
              </a:r>
              <a:r>
                <a:rPr lang="en-ID" dirty="0"/>
                <a:t> dan quantity pada product receipt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1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1EAF2-2C80-86D9-DE71-BE42A530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107B6-5E60-DB44-805C-29BCEA7E1C3E}"/>
              </a:ext>
            </a:extLst>
          </p:cNvPr>
          <p:cNvSpPr/>
          <p:nvPr/>
        </p:nvSpPr>
        <p:spPr>
          <a:xfrm>
            <a:off x="974281" y="2967335"/>
            <a:ext cx="9769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Simulasi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Vendor Portal E-Delivery</a:t>
            </a:r>
          </a:p>
        </p:txBody>
      </p:sp>
    </p:spTree>
    <p:extLst>
      <p:ext uri="{BB962C8B-B14F-4D97-AF65-F5344CB8AC3E}">
        <p14:creationId xmlns:p14="http://schemas.microsoft.com/office/powerpoint/2010/main" val="192840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13163-7964-DD2A-4953-BD45D6BB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6BBBC-2BC5-13AC-DECA-334529CC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57" y="2035349"/>
            <a:ext cx="4610314" cy="25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8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54B46-85D1-1CB4-0AD5-68CD806F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F11CF-031A-33FB-6BFF-DA916517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6" y="762000"/>
            <a:ext cx="8961680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18DEE3-1C9B-D450-A897-6F46DDE8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92645"/>
            <a:ext cx="12192000" cy="62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26ECA-27E6-B195-CC9A-633FE8BD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19C1E-DF50-01F0-F149-575E12C5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12968"/>
            <a:ext cx="8743950" cy="4545032"/>
          </a:xfrm>
          <a:prstGeom prst="rect">
            <a:avLst/>
          </a:prstGeom>
        </p:spPr>
      </p:pic>
      <p:sp>
        <p:nvSpPr>
          <p:cNvPr id="7" name="Google Shape;852;p47">
            <a:extLst>
              <a:ext uri="{FF2B5EF4-FFF2-40B4-BE49-F238E27FC236}">
                <a16:creationId xmlns:a16="http://schemas.microsoft.com/office/drawing/2014/main" id="{6E5C8FB7-D40C-34E7-07E5-DF78539EAD94}"/>
              </a:ext>
            </a:extLst>
          </p:cNvPr>
          <p:cNvSpPr txBox="1"/>
          <p:nvPr/>
        </p:nvSpPr>
        <p:spPr>
          <a:xfrm flipH="1">
            <a:off x="46182" y="990600"/>
            <a:ext cx="7726218" cy="106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1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Receipt (Axapta 2012)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Sistem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memberikan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Infolog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Delivery Note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belum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dilakukan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pengecekan</a:t>
            </a:r>
            <a:endParaRPr lang="en-US" sz="11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Sistem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memberikan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Infolog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DN dan PO di Axapta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tidak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sama</a:t>
            </a:r>
            <a:endParaRPr lang="en-US" sz="11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 PO dan DN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sudah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sesuai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system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otmoatis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input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surat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jalan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dan qty yang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pada QR DN</a:t>
            </a:r>
          </a:p>
          <a:p>
            <a:pPr marL="171450" lvl="0" indent="-171450" algn="just">
              <a:buFont typeface="Arial" pitchFamily="34" charset="0"/>
              <a:buChar char="•"/>
            </a:pPr>
            <a:endParaRPr lang="en-US" sz="11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4742F-2757-52BF-2548-B37A555C9390}"/>
              </a:ext>
            </a:extLst>
          </p:cNvPr>
          <p:cNvSpPr txBox="1"/>
          <p:nvPr/>
        </p:nvSpPr>
        <p:spPr>
          <a:xfrm>
            <a:off x="228600" y="642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/>
              <a:t>3. Validation Scan QR Delivery Note Axapta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E6A42B-729A-E27C-090A-B1AC29F09497}"/>
              </a:ext>
            </a:extLst>
          </p:cNvPr>
          <p:cNvGrpSpPr/>
          <p:nvPr/>
        </p:nvGrpSpPr>
        <p:grpSpPr>
          <a:xfrm>
            <a:off x="76200" y="2276023"/>
            <a:ext cx="8861881" cy="4545032"/>
            <a:chOff x="76200" y="2276023"/>
            <a:chExt cx="8861881" cy="4545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B1A5E1-ACAE-9C27-E6C7-B4FF22C98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276023"/>
              <a:ext cx="8861881" cy="4545032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DA25CD2-A5B9-27E6-BAE4-AFB7FE238218}"/>
                </a:ext>
              </a:extLst>
            </p:cNvPr>
            <p:cNvSpPr/>
            <p:nvPr/>
          </p:nvSpPr>
          <p:spPr>
            <a:xfrm>
              <a:off x="5257800" y="2667000"/>
              <a:ext cx="32766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/>
                <a:t>2. Infolog </a:t>
              </a:r>
              <a:r>
                <a:rPr lang="en-ID" dirty="0" err="1"/>
                <a:t>jika</a:t>
              </a:r>
              <a:r>
                <a:rPr lang="en-ID" dirty="0"/>
                <a:t> salah </a:t>
              </a:r>
              <a:r>
                <a:rPr lang="en-ID" dirty="0" err="1"/>
                <a:t>memilih</a:t>
              </a:r>
              <a:r>
                <a:rPr lang="en-ID" dirty="0"/>
                <a:t> PO Axapta </a:t>
              </a:r>
              <a:r>
                <a:rPr lang="en-ID" dirty="0" err="1"/>
                <a:t>dengan</a:t>
              </a:r>
              <a:r>
                <a:rPr lang="en-ID" dirty="0"/>
                <a:t> PO yang </a:t>
              </a:r>
              <a:r>
                <a:rPr lang="en-ID" dirty="0" err="1"/>
                <a:t>terdaftar</a:t>
              </a:r>
              <a:r>
                <a:rPr lang="en-ID" dirty="0"/>
                <a:t> di Delivery Note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9B810-7B69-0790-60DA-86F9028C4316}"/>
              </a:ext>
            </a:extLst>
          </p:cNvPr>
          <p:cNvGrpSpPr/>
          <p:nvPr/>
        </p:nvGrpSpPr>
        <p:grpSpPr>
          <a:xfrm>
            <a:off x="-1547380" y="3719357"/>
            <a:ext cx="12109040" cy="4929697"/>
            <a:chOff x="-16331" y="1912140"/>
            <a:chExt cx="12109040" cy="49296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4A792F5-C8CB-C4DD-647F-2E4A3168D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6331" y="1912140"/>
              <a:ext cx="5256557" cy="49296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BB9EDBC-699B-E1E1-C2FE-C9905717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6630" y="2492629"/>
              <a:ext cx="7569725" cy="391397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990727-4A37-1620-ACCE-AD3EF594B0C0}"/>
                </a:ext>
              </a:extLst>
            </p:cNvPr>
            <p:cNvSpPr/>
            <p:nvPr/>
          </p:nvSpPr>
          <p:spPr>
            <a:xfrm>
              <a:off x="1735026" y="4038600"/>
              <a:ext cx="2455974" cy="3810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2D050"/>
                  </a:solidFill>
                </a:ln>
                <a:noFill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CAAC36-D620-93B3-2791-210B8740E1D3}"/>
                </a:ext>
              </a:extLst>
            </p:cNvPr>
            <p:cNvSpPr/>
            <p:nvPr/>
          </p:nvSpPr>
          <p:spPr>
            <a:xfrm>
              <a:off x="4572000" y="5257800"/>
              <a:ext cx="7520709" cy="1524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92D050"/>
                  </a:solidFill>
                </a:ln>
                <a:noFill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AF6FE2-0852-4267-C32B-59C0B73D892A}"/>
                </a:ext>
              </a:extLst>
            </p:cNvPr>
            <p:cNvSpPr/>
            <p:nvPr/>
          </p:nvSpPr>
          <p:spPr>
            <a:xfrm>
              <a:off x="1768770" y="2435433"/>
              <a:ext cx="6029030" cy="1188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/>
                <a:t>3. Jika QR Delivery Note </a:t>
              </a:r>
              <a:r>
                <a:rPr lang="en-ID" dirty="0" err="1"/>
                <a:t>sudah</a:t>
              </a:r>
              <a:r>
                <a:rPr lang="en-ID" dirty="0"/>
                <a:t> di </a:t>
              </a:r>
              <a:r>
                <a:rPr lang="en-ID" dirty="0" err="1"/>
                <a:t>cek</a:t>
              </a:r>
              <a:r>
                <a:rPr lang="en-ID" dirty="0"/>
                <a:t> dan PO </a:t>
              </a:r>
              <a:r>
                <a:rPr lang="en-ID" dirty="0" err="1"/>
                <a:t>sudah</a:t>
              </a:r>
              <a:r>
                <a:rPr lang="en-ID" dirty="0"/>
                <a:t> </a:t>
              </a:r>
              <a:r>
                <a:rPr lang="en-ID" dirty="0" err="1"/>
                <a:t>sesuai</a:t>
              </a:r>
              <a:r>
                <a:rPr lang="en-ID" dirty="0"/>
                <a:t> </a:t>
              </a:r>
              <a:r>
                <a:rPr lang="en-ID" dirty="0" err="1"/>
                <a:t>maka</a:t>
              </a:r>
              <a:r>
                <a:rPr lang="en-ID" dirty="0"/>
                <a:t> system </a:t>
              </a:r>
              <a:r>
                <a:rPr lang="en-ID" dirty="0" err="1"/>
                <a:t>akan</a:t>
              </a:r>
              <a:r>
                <a:rPr lang="en-ID" dirty="0"/>
                <a:t> input </a:t>
              </a:r>
              <a:r>
                <a:rPr lang="en-ID" dirty="0" err="1"/>
                <a:t>otomatis</a:t>
              </a:r>
              <a:r>
                <a:rPr lang="en-ID" dirty="0"/>
                <a:t> </a:t>
              </a:r>
              <a:r>
                <a:rPr lang="en-ID" dirty="0" err="1"/>
                <a:t>kolom</a:t>
              </a:r>
              <a:r>
                <a:rPr lang="en-ID" dirty="0"/>
                <a:t> </a:t>
              </a:r>
              <a:r>
                <a:rPr lang="en-ID" dirty="0" err="1"/>
                <a:t>surat</a:t>
              </a:r>
              <a:r>
                <a:rPr lang="en-ID" dirty="0"/>
                <a:t> </a:t>
              </a:r>
              <a:r>
                <a:rPr lang="en-ID" dirty="0" err="1"/>
                <a:t>jalan,qrips</a:t>
              </a:r>
              <a:r>
                <a:rPr lang="en-ID" dirty="0"/>
                <a:t> dan quantity pada product receipt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3653AC-2BBC-36FD-B4F9-A1010C7D4FB3}"/>
              </a:ext>
            </a:extLst>
          </p:cNvPr>
          <p:cNvSpPr txBox="1"/>
          <p:nvPr/>
        </p:nvSpPr>
        <p:spPr>
          <a:xfrm>
            <a:off x="381000" y="1524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</a:rPr>
              <a:t>Validation System dan </a:t>
            </a:r>
            <a:r>
              <a:rPr lang="en-ID" sz="2400" b="1" dirty="0" err="1">
                <a:solidFill>
                  <a:schemeClr val="bg1"/>
                </a:solidFill>
              </a:rPr>
              <a:t>Otomasi</a:t>
            </a:r>
            <a:r>
              <a:rPr lang="en-ID" sz="2400" b="1" dirty="0">
                <a:solidFill>
                  <a:schemeClr val="bg1"/>
                </a:solidFill>
              </a:rPr>
              <a:t> input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AC51D9-7AC1-5CB0-380F-AA554E60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ight Arrow 80">
            <a:extLst>
              <a:ext uri="{FF2B5EF4-FFF2-40B4-BE49-F238E27FC236}">
                <a16:creationId xmlns:a16="http://schemas.microsoft.com/office/drawing/2014/main" id="{ADF0ABCF-538E-124D-40A2-1CFF35728D86}"/>
              </a:ext>
            </a:extLst>
          </p:cNvPr>
          <p:cNvSpPr/>
          <p:nvPr/>
        </p:nvSpPr>
        <p:spPr>
          <a:xfrm>
            <a:off x="457200" y="832350"/>
            <a:ext cx="9677400" cy="1911982"/>
          </a:xfrm>
          <a:prstGeom prst="rightArrow">
            <a:avLst>
              <a:gd name="adj1" fmla="val 68394"/>
              <a:gd name="adj2" fmla="val 5310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23761-2920-3F0F-45B0-4A6CED4FEF80}"/>
              </a:ext>
            </a:extLst>
          </p:cNvPr>
          <p:cNvSpPr txBox="1"/>
          <p:nvPr/>
        </p:nvSpPr>
        <p:spPr>
          <a:xfrm>
            <a:off x="230971" y="150219"/>
            <a:ext cx="2930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YMI VENDOR PORTAL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94D27B-7D47-8BAC-8E5F-06A5F12F69AA}"/>
              </a:ext>
            </a:extLst>
          </p:cNvPr>
          <p:cNvGrpSpPr/>
          <p:nvPr/>
        </p:nvGrpSpPr>
        <p:grpSpPr>
          <a:xfrm>
            <a:off x="848571" y="1219104"/>
            <a:ext cx="781959" cy="1119648"/>
            <a:chOff x="215118" y="1175144"/>
            <a:chExt cx="781959" cy="11196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7F7496-D45B-2C55-2275-08E8CCD9A0F3}"/>
                </a:ext>
              </a:extLst>
            </p:cNvPr>
            <p:cNvGrpSpPr/>
            <p:nvPr/>
          </p:nvGrpSpPr>
          <p:grpSpPr>
            <a:xfrm>
              <a:off x="215118" y="1175144"/>
              <a:ext cx="781959" cy="1119648"/>
              <a:chOff x="153574" y="1175144"/>
              <a:chExt cx="781959" cy="111964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59C603B-DB7B-30B8-20E8-F16278164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702" y="1293062"/>
                <a:ext cx="503702" cy="502920"/>
              </a:xfrm>
              <a:prstGeom prst="rect">
                <a:avLst/>
              </a:prstGeom>
            </p:spPr>
          </p:pic>
          <p:sp>
            <p:nvSpPr>
              <p:cNvPr id="10" name="Freeform 45">
                <a:extLst>
                  <a:ext uri="{FF2B5EF4-FFF2-40B4-BE49-F238E27FC236}">
                    <a16:creationId xmlns:a16="http://schemas.microsoft.com/office/drawing/2014/main" id="{FC271D5B-84F6-17B1-BED1-5A5E5F1307A2}"/>
                  </a:ext>
                </a:extLst>
              </p:cNvPr>
              <p:cNvSpPr/>
              <p:nvPr/>
            </p:nvSpPr>
            <p:spPr>
              <a:xfrm>
                <a:off x="153574" y="1175144"/>
                <a:ext cx="781959" cy="1119648"/>
              </a:xfrm>
              <a:custGeom>
                <a:avLst/>
                <a:gdLst>
                  <a:gd name="connsiteX0" fmla="*/ 478865 w 957730"/>
                  <a:gd name="connsiteY0" fmla="*/ 76105 h 1362808"/>
                  <a:gd name="connsiteX1" fmla="*/ 113105 w 957730"/>
                  <a:gd name="connsiteY1" fmla="*/ 441865 h 1362808"/>
                  <a:gd name="connsiteX2" fmla="*/ 478865 w 957730"/>
                  <a:gd name="connsiteY2" fmla="*/ 807625 h 1362808"/>
                  <a:gd name="connsiteX3" fmla="*/ 844625 w 957730"/>
                  <a:gd name="connsiteY3" fmla="*/ 441865 h 1362808"/>
                  <a:gd name="connsiteX4" fmla="*/ 478865 w 957730"/>
                  <a:gd name="connsiteY4" fmla="*/ 76105 h 1362808"/>
                  <a:gd name="connsiteX5" fmla="*/ 159625 w 957730"/>
                  <a:gd name="connsiteY5" fmla="*/ 0 h 1362808"/>
                  <a:gd name="connsiteX6" fmla="*/ 798105 w 957730"/>
                  <a:gd name="connsiteY6" fmla="*/ 0 h 1362808"/>
                  <a:gd name="connsiteX7" fmla="*/ 957730 w 957730"/>
                  <a:gd name="connsiteY7" fmla="*/ 159625 h 1362808"/>
                  <a:gd name="connsiteX8" fmla="*/ 957730 w 957730"/>
                  <a:gd name="connsiteY8" fmla="*/ 1203183 h 1362808"/>
                  <a:gd name="connsiteX9" fmla="*/ 798105 w 957730"/>
                  <a:gd name="connsiteY9" fmla="*/ 1362808 h 1362808"/>
                  <a:gd name="connsiteX10" fmla="*/ 159625 w 957730"/>
                  <a:gd name="connsiteY10" fmla="*/ 1362808 h 1362808"/>
                  <a:gd name="connsiteX11" fmla="*/ 0 w 957730"/>
                  <a:gd name="connsiteY11" fmla="*/ 1203183 h 1362808"/>
                  <a:gd name="connsiteX12" fmla="*/ 0 w 957730"/>
                  <a:gd name="connsiteY12" fmla="*/ 159625 h 1362808"/>
                  <a:gd name="connsiteX13" fmla="*/ 159625 w 957730"/>
                  <a:gd name="connsiteY13" fmla="*/ 0 h 136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57730" h="1362808">
                    <a:moveTo>
                      <a:pt x="478865" y="76105"/>
                    </a:moveTo>
                    <a:cubicBezTo>
                      <a:pt x="276861" y="76105"/>
                      <a:pt x="113105" y="239861"/>
                      <a:pt x="113105" y="441865"/>
                    </a:cubicBezTo>
                    <a:cubicBezTo>
                      <a:pt x="113105" y="643869"/>
                      <a:pt x="276861" y="807625"/>
                      <a:pt x="478865" y="807625"/>
                    </a:cubicBezTo>
                    <a:cubicBezTo>
                      <a:pt x="680869" y="807625"/>
                      <a:pt x="844625" y="643869"/>
                      <a:pt x="844625" y="441865"/>
                    </a:cubicBezTo>
                    <a:cubicBezTo>
                      <a:pt x="844625" y="239861"/>
                      <a:pt x="680869" y="76105"/>
                      <a:pt x="478865" y="76105"/>
                    </a:cubicBezTo>
                    <a:close/>
                    <a:moveTo>
                      <a:pt x="159625" y="0"/>
                    </a:moveTo>
                    <a:lnTo>
                      <a:pt x="798105" y="0"/>
                    </a:lnTo>
                    <a:cubicBezTo>
                      <a:pt x="886263" y="0"/>
                      <a:pt x="957730" y="71467"/>
                      <a:pt x="957730" y="159625"/>
                    </a:cubicBezTo>
                    <a:lnTo>
                      <a:pt x="957730" y="1203183"/>
                    </a:lnTo>
                    <a:cubicBezTo>
                      <a:pt x="957730" y="1291341"/>
                      <a:pt x="886263" y="1362808"/>
                      <a:pt x="798105" y="1362808"/>
                    </a:cubicBezTo>
                    <a:lnTo>
                      <a:pt x="159625" y="1362808"/>
                    </a:lnTo>
                    <a:cubicBezTo>
                      <a:pt x="71467" y="1362808"/>
                      <a:pt x="0" y="1291341"/>
                      <a:pt x="0" y="1203183"/>
                    </a:cubicBezTo>
                    <a:lnTo>
                      <a:pt x="0" y="159625"/>
                    </a:lnTo>
                    <a:cubicBezTo>
                      <a:pt x="0" y="71467"/>
                      <a:pt x="71467" y="0"/>
                      <a:pt x="159625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95B04-C5F3-54AD-9E76-C0530436FB21}"/>
                </a:ext>
              </a:extLst>
            </p:cNvPr>
            <p:cNvSpPr txBox="1"/>
            <p:nvPr/>
          </p:nvSpPr>
          <p:spPr>
            <a:xfrm>
              <a:off x="415716" y="1981598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Bahnschrift SemiBold SemiConden" panose="020B0502040204020203" pitchFamily="34" charset="0"/>
                </a:rPr>
                <a:t>PR</a:t>
              </a:r>
              <a:endParaRPr lang="en-US" sz="14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AB1AF0-2F85-D53C-D9ED-761E9050B9B7}"/>
              </a:ext>
            </a:extLst>
          </p:cNvPr>
          <p:cNvGrpSpPr/>
          <p:nvPr/>
        </p:nvGrpSpPr>
        <p:grpSpPr>
          <a:xfrm>
            <a:off x="1734280" y="1219104"/>
            <a:ext cx="781959" cy="1119648"/>
            <a:chOff x="1100827" y="1175144"/>
            <a:chExt cx="781959" cy="111964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F6DDE8-1C95-E5F0-0512-0EC6D5450F85}"/>
                </a:ext>
              </a:extLst>
            </p:cNvPr>
            <p:cNvGrpSpPr/>
            <p:nvPr/>
          </p:nvGrpSpPr>
          <p:grpSpPr>
            <a:xfrm>
              <a:off x="1100827" y="1175144"/>
              <a:ext cx="781959" cy="1119648"/>
              <a:chOff x="1190255" y="1175144"/>
              <a:chExt cx="781959" cy="111964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F40F0EE-AA8E-8E71-1C94-AF4FE19C7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779" y="1270202"/>
                <a:ext cx="559741" cy="548640"/>
              </a:xfrm>
              <a:prstGeom prst="rect">
                <a:avLst/>
              </a:prstGeom>
            </p:spPr>
          </p:pic>
          <p:sp>
            <p:nvSpPr>
              <p:cNvPr id="15" name="Freeform 51">
                <a:extLst>
                  <a:ext uri="{FF2B5EF4-FFF2-40B4-BE49-F238E27FC236}">
                    <a16:creationId xmlns:a16="http://schemas.microsoft.com/office/drawing/2014/main" id="{13DD8CDA-CA89-3255-9151-BC8CD565DE56}"/>
                  </a:ext>
                </a:extLst>
              </p:cNvPr>
              <p:cNvSpPr/>
              <p:nvPr/>
            </p:nvSpPr>
            <p:spPr>
              <a:xfrm>
                <a:off x="1190255" y="1175144"/>
                <a:ext cx="781959" cy="1119648"/>
              </a:xfrm>
              <a:custGeom>
                <a:avLst/>
                <a:gdLst>
                  <a:gd name="connsiteX0" fmla="*/ 478865 w 957730"/>
                  <a:gd name="connsiteY0" fmla="*/ 76105 h 1362808"/>
                  <a:gd name="connsiteX1" fmla="*/ 113105 w 957730"/>
                  <a:gd name="connsiteY1" fmla="*/ 441865 h 1362808"/>
                  <a:gd name="connsiteX2" fmla="*/ 478865 w 957730"/>
                  <a:gd name="connsiteY2" fmla="*/ 807625 h 1362808"/>
                  <a:gd name="connsiteX3" fmla="*/ 844625 w 957730"/>
                  <a:gd name="connsiteY3" fmla="*/ 441865 h 1362808"/>
                  <a:gd name="connsiteX4" fmla="*/ 478865 w 957730"/>
                  <a:gd name="connsiteY4" fmla="*/ 76105 h 1362808"/>
                  <a:gd name="connsiteX5" fmla="*/ 159625 w 957730"/>
                  <a:gd name="connsiteY5" fmla="*/ 0 h 1362808"/>
                  <a:gd name="connsiteX6" fmla="*/ 798105 w 957730"/>
                  <a:gd name="connsiteY6" fmla="*/ 0 h 1362808"/>
                  <a:gd name="connsiteX7" fmla="*/ 957730 w 957730"/>
                  <a:gd name="connsiteY7" fmla="*/ 159625 h 1362808"/>
                  <a:gd name="connsiteX8" fmla="*/ 957730 w 957730"/>
                  <a:gd name="connsiteY8" fmla="*/ 1203183 h 1362808"/>
                  <a:gd name="connsiteX9" fmla="*/ 798105 w 957730"/>
                  <a:gd name="connsiteY9" fmla="*/ 1362808 h 1362808"/>
                  <a:gd name="connsiteX10" fmla="*/ 159625 w 957730"/>
                  <a:gd name="connsiteY10" fmla="*/ 1362808 h 1362808"/>
                  <a:gd name="connsiteX11" fmla="*/ 0 w 957730"/>
                  <a:gd name="connsiteY11" fmla="*/ 1203183 h 1362808"/>
                  <a:gd name="connsiteX12" fmla="*/ 0 w 957730"/>
                  <a:gd name="connsiteY12" fmla="*/ 159625 h 1362808"/>
                  <a:gd name="connsiteX13" fmla="*/ 159625 w 957730"/>
                  <a:gd name="connsiteY13" fmla="*/ 0 h 136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57730" h="1362808">
                    <a:moveTo>
                      <a:pt x="478865" y="76105"/>
                    </a:moveTo>
                    <a:cubicBezTo>
                      <a:pt x="276861" y="76105"/>
                      <a:pt x="113105" y="239861"/>
                      <a:pt x="113105" y="441865"/>
                    </a:cubicBezTo>
                    <a:cubicBezTo>
                      <a:pt x="113105" y="643869"/>
                      <a:pt x="276861" y="807625"/>
                      <a:pt x="478865" y="807625"/>
                    </a:cubicBezTo>
                    <a:cubicBezTo>
                      <a:pt x="680869" y="807625"/>
                      <a:pt x="844625" y="643869"/>
                      <a:pt x="844625" y="441865"/>
                    </a:cubicBezTo>
                    <a:cubicBezTo>
                      <a:pt x="844625" y="239861"/>
                      <a:pt x="680869" y="76105"/>
                      <a:pt x="478865" y="76105"/>
                    </a:cubicBezTo>
                    <a:close/>
                    <a:moveTo>
                      <a:pt x="159625" y="0"/>
                    </a:moveTo>
                    <a:lnTo>
                      <a:pt x="798105" y="0"/>
                    </a:lnTo>
                    <a:cubicBezTo>
                      <a:pt x="886263" y="0"/>
                      <a:pt x="957730" y="71467"/>
                      <a:pt x="957730" y="159625"/>
                    </a:cubicBezTo>
                    <a:lnTo>
                      <a:pt x="957730" y="1203183"/>
                    </a:lnTo>
                    <a:cubicBezTo>
                      <a:pt x="957730" y="1291341"/>
                      <a:pt x="886263" y="1362808"/>
                      <a:pt x="798105" y="1362808"/>
                    </a:cubicBezTo>
                    <a:lnTo>
                      <a:pt x="159625" y="1362808"/>
                    </a:lnTo>
                    <a:cubicBezTo>
                      <a:pt x="71467" y="1362808"/>
                      <a:pt x="0" y="1291341"/>
                      <a:pt x="0" y="1203183"/>
                    </a:cubicBezTo>
                    <a:lnTo>
                      <a:pt x="0" y="159625"/>
                    </a:lnTo>
                    <a:cubicBezTo>
                      <a:pt x="0" y="71467"/>
                      <a:pt x="71467" y="0"/>
                      <a:pt x="159625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C7A907-1715-5AA1-27CF-F1D15AA2419F}"/>
                </a:ext>
              </a:extLst>
            </p:cNvPr>
            <p:cNvSpPr txBox="1"/>
            <p:nvPr/>
          </p:nvSpPr>
          <p:spPr>
            <a:xfrm>
              <a:off x="1301130" y="1981598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dirty="0"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Bahnschrift SemiBold SemiConden" panose="020B0502040204020203" pitchFamily="34" charset="0"/>
                </a:rPr>
                <a:t>PO</a:t>
              </a:r>
              <a:endParaRPr lang="en-US" sz="14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813217-DE48-7DB3-AFD3-B7A75B10B0B8}"/>
              </a:ext>
            </a:extLst>
          </p:cNvPr>
          <p:cNvGrpSpPr/>
          <p:nvPr/>
        </p:nvGrpSpPr>
        <p:grpSpPr>
          <a:xfrm>
            <a:off x="2574688" y="1219104"/>
            <a:ext cx="871970" cy="1203643"/>
            <a:chOff x="1941235" y="1175144"/>
            <a:chExt cx="871970" cy="1203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0D1713-A041-00CC-9AEB-C7F6CE3A913A}"/>
                </a:ext>
              </a:extLst>
            </p:cNvPr>
            <p:cNvGrpSpPr/>
            <p:nvPr/>
          </p:nvGrpSpPr>
          <p:grpSpPr>
            <a:xfrm>
              <a:off x="1986241" y="1175144"/>
              <a:ext cx="781959" cy="1119648"/>
              <a:chOff x="2226936" y="1175144"/>
              <a:chExt cx="781959" cy="111964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2050E0C-4A42-FFBE-969D-D4C3CB37B9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755" b="90000" l="10000" r="94286">
                            <a14:foregroundMark x1="50000" y1="28980" x2="51224" y2="49592"/>
                          </a14:backgroundRemoval>
                        </a14:imgEffect>
                      </a14:imgLayer>
                    </a14:imgProps>
                  </a:ext>
                </a:extLst>
              </a:blip>
              <a:srcRect l="15796" t="20578" r="16759" b="23033"/>
              <a:stretch/>
            </p:blipFill>
            <p:spPr>
              <a:xfrm>
                <a:off x="2369817" y="1321568"/>
                <a:ext cx="487447" cy="407538"/>
              </a:xfrm>
              <a:prstGeom prst="rect">
                <a:avLst/>
              </a:prstGeom>
            </p:spPr>
          </p:pic>
          <p:sp>
            <p:nvSpPr>
              <p:cNvPr id="20" name="Freeform 52">
                <a:extLst>
                  <a:ext uri="{FF2B5EF4-FFF2-40B4-BE49-F238E27FC236}">
                    <a16:creationId xmlns:a16="http://schemas.microsoft.com/office/drawing/2014/main" id="{13BD8BDE-B083-9BD3-F71F-41445AEE58E9}"/>
                  </a:ext>
                </a:extLst>
              </p:cNvPr>
              <p:cNvSpPr/>
              <p:nvPr/>
            </p:nvSpPr>
            <p:spPr>
              <a:xfrm>
                <a:off x="2226936" y="1175144"/>
                <a:ext cx="781959" cy="1119648"/>
              </a:xfrm>
              <a:custGeom>
                <a:avLst/>
                <a:gdLst>
                  <a:gd name="connsiteX0" fmla="*/ 478865 w 957730"/>
                  <a:gd name="connsiteY0" fmla="*/ 76105 h 1362808"/>
                  <a:gd name="connsiteX1" fmla="*/ 113105 w 957730"/>
                  <a:gd name="connsiteY1" fmla="*/ 441865 h 1362808"/>
                  <a:gd name="connsiteX2" fmla="*/ 478865 w 957730"/>
                  <a:gd name="connsiteY2" fmla="*/ 807625 h 1362808"/>
                  <a:gd name="connsiteX3" fmla="*/ 844625 w 957730"/>
                  <a:gd name="connsiteY3" fmla="*/ 441865 h 1362808"/>
                  <a:gd name="connsiteX4" fmla="*/ 478865 w 957730"/>
                  <a:gd name="connsiteY4" fmla="*/ 76105 h 1362808"/>
                  <a:gd name="connsiteX5" fmla="*/ 159625 w 957730"/>
                  <a:gd name="connsiteY5" fmla="*/ 0 h 1362808"/>
                  <a:gd name="connsiteX6" fmla="*/ 798105 w 957730"/>
                  <a:gd name="connsiteY6" fmla="*/ 0 h 1362808"/>
                  <a:gd name="connsiteX7" fmla="*/ 957730 w 957730"/>
                  <a:gd name="connsiteY7" fmla="*/ 159625 h 1362808"/>
                  <a:gd name="connsiteX8" fmla="*/ 957730 w 957730"/>
                  <a:gd name="connsiteY8" fmla="*/ 1203183 h 1362808"/>
                  <a:gd name="connsiteX9" fmla="*/ 798105 w 957730"/>
                  <a:gd name="connsiteY9" fmla="*/ 1362808 h 1362808"/>
                  <a:gd name="connsiteX10" fmla="*/ 159625 w 957730"/>
                  <a:gd name="connsiteY10" fmla="*/ 1362808 h 1362808"/>
                  <a:gd name="connsiteX11" fmla="*/ 0 w 957730"/>
                  <a:gd name="connsiteY11" fmla="*/ 1203183 h 1362808"/>
                  <a:gd name="connsiteX12" fmla="*/ 0 w 957730"/>
                  <a:gd name="connsiteY12" fmla="*/ 159625 h 1362808"/>
                  <a:gd name="connsiteX13" fmla="*/ 159625 w 957730"/>
                  <a:gd name="connsiteY13" fmla="*/ 0 h 136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57730" h="1362808">
                    <a:moveTo>
                      <a:pt x="478865" y="76105"/>
                    </a:moveTo>
                    <a:cubicBezTo>
                      <a:pt x="276861" y="76105"/>
                      <a:pt x="113105" y="239861"/>
                      <a:pt x="113105" y="441865"/>
                    </a:cubicBezTo>
                    <a:cubicBezTo>
                      <a:pt x="113105" y="643869"/>
                      <a:pt x="276861" y="807625"/>
                      <a:pt x="478865" y="807625"/>
                    </a:cubicBezTo>
                    <a:cubicBezTo>
                      <a:pt x="680869" y="807625"/>
                      <a:pt x="844625" y="643869"/>
                      <a:pt x="844625" y="441865"/>
                    </a:cubicBezTo>
                    <a:cubicBezTo>
                      <a:pt x="844625" y="239861"/>
                      <a:pt x="680869" y="76105"/>
                      <a:pt x="478865" y="76105"/>
                    </a:cubicBezTo>
                    <a:close/>
                    <a:moveTo>
                      <a:pt x="159625" y="0"/>
                    </a:moveTo>
                    <a:lnTo>
                      <a:pt x="798105" y="0"/>
                    </a:lnTo>
                    <a:cubicBezTo>
                      <a:pt x="886263" y="0"/>
                      <a:pt x="957730" y="71467"/>
                      <a:pt x="957730" y="159625"/>
                    </a:cubicBezTo>
                    <a:lnTo>
                      <a:pt x="957730" y="1203183"/>
                    </a:lnTo>
                    <a:cubicBezTo>
                      <a:pt x="957730" y="1291341"/>
                      <a:pt x="886263" y="1362808"/>
                      <a:pt x="798105" y="1362808"/>
                    </a:cubicBezTo>
                    <a:lnTo>
                      <a:pt x="159625" y="1362808"/>
                    </a:lnTo>
                    <a:cubicBezTo>
                      <a:pt x="71467" y="1362808"/>
                      <a:pt x="0" y="1291341"/>
                      <a:pt x="0" y="1203183"/>
                    </a:cubicBezTo>
                    <a:lnTo>
                      <a:pt x="0" y="159625"/>
                    </a:lnTo>
                    <a:cubicBezTo>
                      <a:pt x="0" y="71467"/>
                      <a:pt x="71467" y="0"/>
                      <a:pt x="159625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813238-6565-E33D-13A2-9776BDA5BC25}"/>
                </a:ext>
              </a:extLst>
            </p:cNvPr>
            <p:cNvSpPr txBox="1"/>
            <p:nvPr/>
          </p:nvSpPr>
          <p:spPr>
            <a:xfrm>
              <a:off x="1941235" y="1855567"/>
              <a:ext cx="871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Bahnschrift SemiBold SemiConden" panose="020B0502040204020203" pitchFamily="34" charset="0"/>
                </a:rPr>
                <a:t>Distribusi</a:t>
              </a:r>
            </a:p>
            <a:p>
              <a:pPr algn="ctr"/>
              <a:r>
                <a:rPr lang="id-ID" sz="1400" dirty="0"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Bahnschrift SemiBold SemiConden" panose="020B0502040204020203" pitchFamily="34" charset="0"/>
                </a:rPr>
                <a:t>PO</a:t>
              </a:r>
              <a:endParaRPr lang="en-US" sz="14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767BC-4997-01DC-A739-2ED692E8A04C}"/>
              </a:ext>
            </a:extLst>
          </p:cNvPr>
          <p:cNvGrpSpPr/>
          <p:nvPr/>
        </p:nvGrpSpPr>
        <p:grpSpPr>
          <a:xfrm>
            <a:off x="3798111" y="1219104"/>
            <a:ext cx="781959" cy="1199257"/>
            <a:chOff x="3137226" y="1175144"/>
            <a:chExt cx="781959" cy="119925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BC7491-7A43-8241-BEF0-D480911B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1108" y="1369208"/>
              <a:ext cx="365760" cy="365760"/>
            </a:xfrm>
            <a:prstGeom prst="rect">
              <a:avLst/>
            </a:prstGeom>
          </p:spPr>
        </p:pic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AE345D64-EA8B-18C8-6117-39291C92327C}"/>
                </a:ext>
              </a:extLst>
            </p:cNvPr>
            <p:cNvSpPr/>
            <p:nvPr/>
          </p:nvSpPr>
          <p:spPr>
            <a:xfrm>
              <a:off x="3137226" y="1175144"/>
              <a:ext cx="781959" cy="1119648"/>
            </a:xfrm>
            <a:custGeom>
              <a:avLst/>
              <a:gdLst>
                <a:gd name="connsiteX0" fmla="*/ 478865 w 957730"/>
                <a:gd name="connsiteY0" fmla="*/ 76105 h 1362808"/>
                <a:gd name="connsiteX1" fmla="*/ 113105 w 957730"/>
                <a:gd name="connsiteY1" fmla="*/ 441865 h 1362808"/>
                <a:gd name="connsiteX2" fmla="*/ 478865 w 957730"/>
                <a:gd name="connsiteY2" fmla="*/ 807625 h 1362808"/>
                <a:gd name="connsiteX3" fmla="*/ 844625 w 957730"/>
                <a:gd name="connsiteY3" fmla="*/ 441865 h 1362808"/>
                <a:gd name="connsiteX4" fmla="*/ 478865 w 957730"/>
                <a:gd name="connsiteY4" fmla="*/ 76105 h 1362808"/>
                <a:gd name="connsiteX5" fmla="*/ 159625 w 957730"/>
                <a:gd name="connsiteY5" fmla="*/ 0 h 1362808"/>
                <a:gd name="connsiteX6" fmla="*/ 798105 w 957730"/>
                <a:gd name="connsiteY6" fmla="*/ 0 h 1362808"/>
                <a:gd name="connsiteX7" fmla="*/ 957730 w 957730"/>
                <a:gd name="connsiteY7" fmla="*/ 159625 h 1362808"/>
                <a:gd name="connsiteX8" fmla="*/ 957730 w 957730"/>
                <a:gd name="connsiteY8" fmla="*/ 1203183 h 1362808"/>
                <a:gd name="connsiteX9" fmla="*/ 798105 w 957730"/>
                <a:gd name="connsiteY9" fmla="*/ 1362808 h 1362808"/>
                <a:gd name="connsiteX10" fmla="*/ 159625 w 957730"/>
                <a:gd name="connsiteY10" fmla="*/ 1362808 h 1362808"/>
                <a:gd name="connsiteX11" fmla="*/ 0 w 957730"/>
                <a:gd name="connsiteY11" fmla="*/ 1203183 h 1362808"/>
                <a:gd name="connsiteX12" fmla="*/ 0 w 957730"/>
                <a:gd name="connsiteY12" fmla="*/ 159625 h 1362808"/>
                <a:gd name="connsiteX13" fmla="*/ 159625 w 957730"/>
                <a:gd name="connsiteY13" fmla="*/ 0 h 13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730" h="1362808">
                  <a:moveTo>
                    <a:pt x="478865" y="76105"/>
                  </a:moveTo>
                  <a:cubicBezTo>
                    <a:pt x="276861" y="76105"/>
                    <a:pt x="113105" y="239861"/>
                    <a:pt x="113105" y="441865"/>
                  </a:cubicBezTo>
                  <a:cubicBezTo>
                    <a:pt x="113105" y="643869"/>
                    <a:pt x="276861" y="807625"/>
                    <a:pt x="478865" y="807625"/>
                  </a:cubicBezTo>
                  <a:cubicBezTo>
                    <a:pt x="680869" y="807625"/>
                    <a:pt x="844625" y="643869"/>
                    <a:pt x="844625" y="441865"/>
                  </a:cubicBezTo>
                  <a:cubicBezTo>
                    <a:pt x="844625" y="239861"/>
                    <a:pt x="680869" y="76105"/>
                    <a:pt x="478865" y="76105"/>
                  </a:cubicBezTo>
                  <a:close/>
                  <a:moveTo>
                    <a:pt x="159625" y="0"/>
                  </a:moveTo>
                  <a:lnTo>
                    <a:pt x="798105" y="0"/>
                  </a:lnTo>
                  <a:cubicBezTo>
                    <a:pt x="886263" y="0"/>
                    <a:pt x="957730" y="71467"/>
                    <a:pt x="957730" y="159625"/>
                  </a:cubicBezTo>
                  <a:lnTo>
                    <a:pt x="957730" y="1203183"/>
                  </a:lnTo>
                  <a:cubicBezTo>
                    <a:pt x="957730" y="1291341"/>
                    <a:pt x="886263" y="1362808"/>
                    <a:pt x="798105" y="1362808"/>
                  </a:cubicBezTo>
                  <a:lnTo>
                    <a:pt x="159625" y="1362808"/>
                  </a:lnTo>
                  <a:cubicBezTo>
                    <a:pt x="71467" y="1362808"/>
                    <a:pt x="0" y="1291341"/>
                    <a:pt x="0" y="1203183"/>
                  </a:cubicBezTo>
                  <a:lnTo>
                    <a:pt x="0" y="159625"/>
                  </a:lnTo>
                  <a:cubicBezTo>
                    <a:pt x="0" y="71467"/>
                    <a:pt x="71467" y="0"/>
                    <a:pt x="159625" y="0"/>
                  </a:cubicBezTo>
                  <a:close/>
                </a:path>
              </a:pathLst>
            </a:custGeom>
            <a:solidFill>
              <a:srgbClr val="3276C8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78707-2324-A407-E0C4-37F0D9EFC555}"/>
                </a:ext>
              </a:extLst>
            </p:cNvPr>
            <p:cNvSpPr txBox="1"/>
            <p:nvPr/>
          </p:nvSpPr>
          <p:spPr>
            <a:xfrm>
              <a:off x="3175110" y="1851181"/>
              <a:ext cx="712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i="1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Buat</a:t>
              </a:r>
            </a:p>
            <a:p>
              <a:pPr algn="ctr"/>
              <a:r>
                <a:rPr lang="id-ID" sz="1400" i="1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Kanban</a:t>
              </a:r>
              <a:endParaRPr lang="en-US" sz="1400" i="1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28BCD8-8E16-0013-245F-3ADCA36433CE}"/>
              </a:ext>
            </a:extLst>
          </p:cNvPr>
          <p:cNvGrpSpPr/>
          <p:nvPr/>
        </p:nvGrpSpPr>
        <p:grpSpPr>
          <a:xfrm>
            <a:off x="4682272" y="1219104"/>
            <a:ext cx="781959" cy="1199257"/>
            <a:chOff x="4021387" y="1175144"/>
            <a:chExt cx="781959" cy="1199257"/>
          </a:xfrm>
        </p:grpSpPr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C250FB74-5ED0-5B54-AFD4-14203F1FB390}"/>
                </a:ext>
              </a:extLst>
            </p:cNvPr>
            <p:cNvSpPr/>
            <p:nvPr/>
          </p:nvSpPr>
          <p:spPr>
            <a:xfrm>
              <a:off x="4021387" y="1175144"/>
              <a:ext cx="781959" cy="1119648"/>
            </a:xfrm>
            <a:custGeom>
              <a:avLst/>
              <a:gdLst>
                <a:gd name="connsiteX0" fmla="*/ 478865 w 957730"/>
                <a:gd name="connsiteY0" fmla="*/ 76105 h 1362808"/>
                <a:gd name="connsiteX1" fmla="*/ 113105 w 957730"/>
                <a:gd name="connsiteY1" fmla="*/ 441865 h 1362808"/>
                <a:gd name="connsiteX2" fmla="*/ 478865 w 957730"/>
                <a:gd name="connsiteY2" fmla="*/ 807625 h 1362808"/>
                <a:gd name="connsiteX3" fmla="*/ 844625 w 957730"/>
                <a:gd name="connsiteY3" fmla="*/ 441865 h 1362808"/>
                <a:gd name="connsiteX4" fmla="*/ 478865 w 957730"/>
                <a:gd name="connsiteY4" fmla="*/ 76105 h 1362808"/>
                <a:gd name="connsiteX5" fmla="*/ 159625 w 957730"/>
                <a:gd name="connsiteY5" fmla="*/ 0 h 1362808"/>
                <a:gd name="connsiteX6" fmla="*/ 798105 w 957730"/>
                <a:gd name="connsiteY6" fmla="*/ 0 h 1362808"/>
                <a:gd name="connsiteX7" fmla="*/ 957730 w 957730"/>
                <a:gd name="connsiteY7" fmla="*/ 159625 h 1362808"/>
                <a:gd name="connsiteX8" fmla="*/ 957730 w 957730"/>
                <a:gd name="connsiteY8" fmla="*/ 1203183 h 1362808"/>
                <a:gd name="connsiteX9" fmla="*/ 798105 w 957730"/>
                <a:gd name="connsiteY9" fmla="*/ 1362808 h 1362808"/>
                <a:gd name="connsiteX10" fmla="*/ 159625 w 957730"/>
                <a:gd name="connsiteY10" fmla="*/ 1362808 h 1362808"/>
                <a:gd name="connsiteX11" fmla="*/ 0 w 957730"/>
                <a:gd name="connsiteY11" fmla="*/ 1203183 h 1362808"/>
                <a:gd name="connsiteX12" fmla="*/ 0 w 957730"/>
                <a:gd name="connsiteY12" fmla="*/ 159625 h 1362808"/>
                <a:gd name="connsiteX13" fmla="*/ 159625 w 957730"/>
                <a:gd name="connsiteY13" fmla="*/ 0 h 13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730" h="1362808">
                  <a:moveTo>
                    <a:pt x="478865" y="76105"/>
                  </a:moveTo>
                  <a:cubicBezTo>
                    <a:pt x="276861" y="76105"/>
                    <a:pt x="113105" y="239861"/>
                    <a:pt x="113105" y="441865"/>
                  </a:cubicBezTo>
                  <a:cubicBezTo>
                    <a:pt x="113105" y="643869"/>
                    <a:pt x="276861" y="807625"/>
                    <a:pt x="478865" y="807625"/>
                  </a:cubicBezTo>
                  <a:cubicBezTo>
                    <a:pt x="680869" y="807625"/>
                    <a:pt x="844625" y="643869"/>
                    <a:pt x="844625" y="441865"/>
                  </a:cubicBezTo>
                  <a:cubicBezTo>
                    <a:pt x="844625" y="239861"/>
                    <a:pt x="680869" y="76105"/>
                    <a:pt x="478865" y="76105"/>
                  </a:cubicBezTo>
                  <a:close/>
                  <a:moveTo>
                    <a:pt x="159625" y="0"/>
                  </a:moveTo>
                  <a:lnTo>
                    <a:pt x="798105" y="0"/>
                  </a:lnTo>
                  <a:cubicBezTo>
                    <a:pt x="886263" y="0"/>
                    <a:pt x="957730" y="71467"/>
                    <a:pt x="957730" y="159625"/>
                  </a:cubicBezTo>
                  <a:lnTo>
                    <a:pt x="957730" y="1203183"/>
                  </a:lnTo>
                  <a:cubicBezTo>
                    <a:pt x="957730" y="1291341"/>
                    <a:pt x="886263" y="1362808"/>
                    <a:pt x="798105" y="1362808"/>
                  </a:cubicBezTo>
                  <a:lnTo>
                    <a:pt x="159625" y="1362808"/>
                  </a:lnTo>
                  <a:cubicBezTo>
                    <a:pt x="71467" y="1362808"/>
                    <a:pt x="0" y="1291341"/>
                    <a:pt x="0" y="1203183"/>
                  </a:cubicBezTo>
                  <a:lnTo>
                    <a:pt x="0" y="159625"/>
                  </a:lnTo>
                  <a:cubicBezTo>
                    <a:pt x="0" y="71467"/>
                    <a:pt x="71467" y="0"/>
                    <a:pt x="159625" y="0"/>
                  </a:cubicBezTo>
                  <a:close/>
                </a:path>
              </a:pathLst>
            </a:custGeom>
            <a:solidFill>
              <a:srgbClr val="3276C8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5106E1-5B24-B856-0DEB-56D93CDE416E}"/>
                </a:ext>
              </a:extLst>
            </p:cNvPr>
            <p:cNvSpPr txBox="1"/>
            <p:nvPr/>
          </p:nvSpPr>
          <p:spPr>
            <a:xfrm>
              <a:off x="4127675" y="1851181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Surat</a:t>
              </a:r>
            </a:p>
            <a:p>
              <a:pPr algn="ctr"/>
              <a:r>
                <a:rPr lang="id-ID" sz="14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Jalan</a:t>
              </a:r>
              <a:endParaRPr lang="en-US" sz="14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384BC0F-DA29-8D43-81C5-2488EACF2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96600" y="1349010"/>
              <a:ext cx="422562" cy="42256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C9EE8F-29F9-CE74-280F-79EE45DBFC81}"/>
              </a:ext>
            </a:extLst>
          </p:cNvPr>
          <p:cNvGrpSpPr/>
          <p:nvPr/>
        </p:nvGrpSpPr>
        <p:grpSpPr>
          <a:xfrm>
            <a:off x="5566433" y="1219104"/>
            <a:ext cx="781959" cy="1199257"/>
            <a:chOff x="4905548" y="1175144"/>
            <a:chExt cx="781959" cy="1199257"/>
          </a:xfrm>
        </p:grpSpPr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436FF482-AF3E-16B8-3577-83F371EA11B2}"/>
                </a:ext>
              </a:extLst>
            </p:cNvPr>
            <p:cNvSpPr/>
            <p:nvPr/>
          </p:nvSpPr>
          <p:spPr>
            <a:xfrm>
              <a:off x="4905548" y="1175144"/>
              <a:ext cx="781959" cy="1119648"/>
            </a:xfrm>
            <a:custGeom>
              <a:avLst/>
              <a:gdLst>
                <a:gd name="connsiteX0" fmla="*/ 478865 w 957730"/>
                <a:gd name="connsiteY0" fmla="*/ 76105 h 1362808"/>
                <a:gd name="connsiteX1" fmla="*/ 113105 w 957730"/>
                <a:gd name="connsiteY1" fmla="*/ 441865 h 1362808"/>
                <a:gd name="connsiteX2" fmla="*/ 478865 w 957730"/>
                <a:gd name="connsiteY2" fmla="*/ 807625 h 1362808"/>
                <a:gd name="connsiteX3" fmla="*/ 844625 w 957730"/>
                <a:gd name="connsiteY3" fmla="*/ 441865 h 1362808"/>
                <a:gd name="connsiteX4" fmla="*/ 478865 w 957730"/>
                <a:gd name="connsiteY4" fmla="*/ 76105 h 1362808"/>
                <a:gd name="connsiteX5" fmla="*/ 159625 w 957730"/>
                <a:gd name="connsiteY5" fmla="*/ 0 h 1362808"/>
                <a:gd name="connsiteX6" fmla="*/ 798105 w 957730"/>
                <a:gd name="connsiteY6" fmla="*/ 0 h 1362808"/>
                <a:gd name="connsiteX7" fmla="*/ 957730 w 957730"/>
                <a:gd name="connsiteY7" fmla="*/ 159625 h 1362808"/>
                <a:gd name="connsiteX8" fmla="*/ 957730 w 957730"/>
                <a:gd name="connsiteY8" fmla="*/ 1203183 h 1362808"/>
                <a:gd name="connsiteX9" fmla="*/ 798105 w 957730"/>
                <a:gd name="connsiteY9" fmla="*/ 1362808 h 1362808"/>
                <a:gd name="connsiteX10" fmla="*/ 159625 w 957730"/>
                <a:gd name="connsiteY10" fmla="*/ 1362808 h 1362808"/>
                <a:gd name="connsiteX11" fmla="*/ 0 w 957730"/>
                <a:gd name="connsiteY11" fmla="*/ 1203183 h 1362808"/>
                <a:gd name="connsiteX12" fmla="*/ 0 w 957730"/>
                <a:gd name="connsiteY12" fmla="*/ 159625 h 1362808"/>
                <a:gd name="connsiteX13" fmla="*/ 159625 w 957730"/>
                <a:gd name="connsiteY13" fmla="*/ 0 h 13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730" h="1362808">
                  <a:moveTo>
                    <a:pt x="478865" y="76105"/>
                  </a:moveTo>
                  <a:cubicBezTo>
                    <a:pt x="276861" y="76105"/>
                    <a:pt x="113105" y="239861"/>
                    <a:pt x="113105" y="441865"/>
                  </a:cubicBezTo>
                  <a:cubicBezTo>
                    <a:pt x="113105" y="643869"/>
                    <a:pt x="276861" y="807625"/>
                    <a:pt x="478865" y="807625"/>
                  </a:cubicBezTo>
                  <a:cubicBezTo>
                    <a:pt x="680869" y="807625"/>
                    <a:pt x="844625" y="643869"/>
                    <a:pt x="844625" y="441865"/>
                  </a:cubicBezTo>
                  <a:cubicBezTo>
                    <a:pt x="844625" y="239861"/>
                    <a:pt x="680869" y="76105"/>
                    <a:pt x="478865" y="76105"/>
                  </a:cubicBezTo>
                  <a:close/>
                  <a:moveTo>
                    <a:pt x="159625" y="0"/>
                  </a:moveTo>
                  <a:lnTo>
                    <a:pt x="798105" y="0"/>
                  </a:lnTo>
                  <a:cubicBezTo>
                    <a:pt x="886263" y="0"/>
                    <a:pt x="957730" y="71467"/>
                    <a:pt x="957730" y="159625"/>
                  </a:cubicBezTo>
                  <a:lnTo>
                    <a:pt x="957730" y="1203183"/>
                  </a:lnTo>
                  <a:cubicBezTo>
                    <a:pt x="957730" y="1291341"/>
                    <a:pt x="886263" y="1362808"/>
                    <a:pt x="798105" y="1362808"/>
                  </a:cubicBezTo>
                  <a:lnTo>
                    <a:pt x="159625" y="1362808"/>
                  </a:lnTo>
                  <a:cubicBezTo>
                    <a:pt x="71467" y="1362808"/>
                    <a:pt x="0" y="1291341"/>
                    <a:pt x="0" y="1203183"/>
                  </a:cubicBezTo>
                  <a:lnTo>
                    <a:pt x="0" y="159625"/>
                  </a:lnTo>
                  <a:cubicBezTo>
                    <a:pt x="0" y="71467"/>
                    <a:pt x="71467" y="0"/>
                    <a:pt x="159625" y="0"/>
                  </a:cubicBezTo>
                  <a:close/>
                </a:path>
              </a:pathLst>
            </a:custGeom>
            <a:solidFill>
              <a:srgbClr val="3276C8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F0D565-F608-261B-CC0D-A55854354E7E}"/>
                </a:ext>
              </a:extLst>
            </p:cNvPr>
            <p:cNvSpPr txBox="1"/>
            <p:nvPr/>
          </p:nvSpPr>
          <p:spPr>
            <a:xfrm>
              <a:off x="4923945" y="1851181"/>
              <a:ext cx="7393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Packing</a:t>
              </a:r>
            </a:p>
            <a:p>
              <a:pPr algn="ctr"/>
              <a:r>
                <a:rPr lang="id-ID" sz="14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Slip</a:t>
              </a:r>
              <a:endParaRPr lang="en-US" sz="14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73CBC5A-849A-7AF5-C795-50270C75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64189" y="1334099"/>
              <a:ext cx="464162" cy="46416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FF6ED1-F709-15D9-BD76-BF4C14622608}"/>
              </a:ext>
            </a:extLst>
          </p:cNvPr>
          <p:cNvGrpSpPr/>
          <p:nvPr/>
        </p:nvGrpSpPr>
        <p:grpSpPr>
          <a:xfrm>
            <a:off x="6739231" y="1219104"/>
            <a:ext cx="781959" cy="1199257"/>
            <a:chOff x="6105778" y="1175144"/>
            <a:chExt cx="781959" cy="1199257"/>
          </a:xfrm>
        </p:grpSpPr>
        <p:sp>
          <p:nvSpPr>
            <p:cNvPr id="34" name="Freeform 56">
              <a:extLst>
                <a:ext uri="{FF2B5EF4-FFF2-40B4-BE49-F238E27FC236}">
                  <a16:creationId xmlns:a16="http://schemas.microsoft.com/office/drawing/2014/main" id="{4A29DC43-A140-897E-DEF4-EBBD35141FBA}"/>
                </a:ext>
              </a:extLst>
            </p:cNvPr>
            <p:cNvSpPr/>
            <p:nvPr/>
          </p:nvSpPr>
          <p:spPr>
            <a:xfrm>
              <a:off x="6105778" y="1175144"/>
              <a:ext cx="781959" cy="1119648"/>
            </a:xfrm>
            <a:custGeom>
              <a:avLst/>
              <a:gdLst>
                <a:gd name="connsiteX0" fmla="*/ 478865 w 957730"/>
                <a:gd name="connsiteY0" fmla="*/ 76105 h 1362808"/>
                <a:gd name="connsiteX1" fmla="*/ 113105 w 957730"/>
                <a:gd name="connsiteY1" fmla="*/ 441865 h 1362808"/>
                <a:gd name="connsiteX2" fmla="*/ 478865 w 957730"/>
                <a:gd name="connsiteY2" fmla="*/ 807625 h 1362808"/>
                <a:gd name="connsiteX3" fmla="*/ 844625 w 957730"/>
                <a:gd name="connsiteY3" fmla="*/ 441865 h 1362808"/>
                <a:gd name="connsiteX4" fmla="*/ 478865 w 957730"/>
                <a:gd name="connsiteY4" fmla="*/ 76105 h 1362808"/>
                <a:gd name="connsiteX5" fmla="*/ 159625 w 957730"/>
                <a:gd name="connsiteY5" fmla="*/ 0 h 1362808"/>
                <a:gd name="connsiteX6" fmla="*/ 798105 w 957730"/>
                <a:gd name="connsiteY6" fmla="*/ 0 h 1362808"/>
                <a:gd name="connsiteX7" fmla="*/ 957730 w 957730"/>
                <a:gd name="connsiteY7" fmla="*/ 159625 h 1362808"/>
                <a:gd name="connsiteX8" fmla="*/ 957730 w 957730"/>
                <a:gd name="connsiteY8" fmla="*/ 1203183 h 1362808"/>
                <a:gd name="connsiteX9" fmla="*/ 798105 w 957730"/>
                <a:gd name="connsiteY9" fmla="*/ 1362808 h 1362808"/>
                <a:gd name="connsiteX10" fmla="*/ 159625 w 957730"/>
                <a:gd name="connsiteY10" fmla="*/ 1362808 h 1362808"/>
                <a:gd name="connsiteX11" fmla="*/ 0 w 957730"/>
                <a:gd name="connsiteY11" fmla="*/ 1203183 h 1362808"/>
                <a:gd name="connsiteX12" fmla="*/ 0 w 957730"/>
                <a:gd name="connsiteY12" fmla="*/ 159625 h 1362808"/>
                <a:gd name="connsiteX13" fmla="*/ 159625 w 957730"/>
                <a:gd name="connsiteY13" fmla="*/ 0 h 13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730" h="1362808">
                  <a:moveTo>
                    <a:pt x="478865" y="76105"/>
                  </a:moveTo>
                  <a:cubicBezTo>
                    <a:pt x="276861" y="76105"/>
                    <a:pt x="113105" y="239861"/>
                    <a:pt x="113105" y="441865"/>
                  </a:cubicBezTo>
                  <a:cubicBezTo>
                    <a:pt x="113105" y="643869"/>
                    <a:pt x="276861" y="807625"/>
                    <a:pt x="478865" y="807625"/>
                  </a:cubicBezTo>
                  <a:cubicBezTo>
                    <a:pt x="680869" y="807625"/>
                    <a:pt x="844625" y="643869"/>
                    <a:pt x="844625" y="441865"/>
                  </a:cubicBezTo>
                  <a:cubicBezTo>
                    <a:pt x="844625" y="239861"/>
                    <a:pt x="680869" y="76105"/>
                    <a:pt x="478865" y="76105"/>
                  </a:cubicBezTo>
                  <a:close/>
                  <a:moveTo>
                    <a:pt x="159625" y="0"/>
                  </a:moveTo>
                  <a:lnTo>
                    <a:pt x="798105" y="0"/>
                  </a:lnTo>
                  <a:cubicBezTo>
                    <a:pt x="886263" y="0"/>
                    <a:pt x="957730" y="71467"/>
                    <a:pt x="957730" y="159625"/>
                  </a:cubicBezTo>
                  <a:lnTo>
                    <a:pt x="957730" y="1203183"/>
                  </a:lnTo>
                  <a:cubicBezTo>
                    <a:pt x="957730" y="1291341"/>
                    <a:pt x="886263" y="1362808"/>
                    <a:pt x="798105" y="1362808"/>
                  </a:cubicBezTo>
                  <a:lnTo>
                    <a:pt x="159625" y="1362808"/>
                  </a:lnTo>
                  <a:cubicBezTo>
                    <a:pt x="71467" y="1362808"/>
                    <a:pt x="0" y="1291341"/>
                    <a:pt x="0" y="1203183"/>
                  </a:cubicBezTo>
                  <a:lnTo>
                    <a:pt x="0" y="159625"/>
                  </a:lnTo>
                  <a:cubicBezTo>
                    <a:pt x="0" y="71467"/>
                    <a:pt x="71467" y="0"/>
                    <a:pt x="159625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37FE26-08C0-BC93-807A-DCA5342FAC9F}"/>
                </a:ext>
              </a:extLst>
            </p:cNvPr>
            <p:cNvSpPr txBox="1"/>
            <p:nvPr/>
          </p:nvSpPr>
          <p:spPr>
            <a:xfrm>
              <a:off x="6123714" y="1851181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latin typeface="Bahnschrift SemiBold SemiConden" panose="020B0502040204020203" pitchFamily="34" charset="0"/>
                </a:rPr>
                <a:t>Booking</a:t>
              </a:r>
            </a:p>
            <a:p>
              <a:pPr algn="ctr"/>
              <a:r>
                <a:rPr lang="id-ID" sz="1400" dirty="0">
                  <a:latin typeface="Bahnschrift SemiBold SemiConden" panose="020B0502040204020203" pitchFamily="34" charset="0"/>
                </a:rPr>
                <a:t>Invoice</a:t>
              </a:r>
              <a:endParaRPr lang="en-US" sz="1400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BFB225-92B4-B799-936D-27F35B5E5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63237" y="1315922"/>
              <a:ext cx="466586" cy="466586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D315AD-2554-4F4E-88CA-F89D40B8564C}"/>
              </a:ext>
            </a:extLst>
          </p:cNvPr>
          <p:cNvGrpSpPr/>
          <p:nvPr/>
        </p:nvGrpSpPr>
        <p:grpSpPr>
          <a:xfrm>
            <a:off x="7623393" y="1219104"/>
            <a:ext cx="781959" cy="1199257"/>
            <a:chOff x="6989940" y="1175144"/>
            <a:chExt cx="781959" cy="1199257"/>
          </a:xfrm>
        </p:grpSpPr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449FFE7C-D6EB-CF44-BB96-47FB904E7061}"/>
                </a:ext>
              </a:extLst>
            </p:cNvPr>
            <p:cNvSpPr/>
            <p:nvPr/>
          </p:nvSpPr>
          <p:spPr>
            <a:xfrm>
              <a:off x="6989940" y="1175144"/>
              <a:ext cx="781959" cy="1119648"/>
            </a:xfrm>
            <a:custGeom>
              <a:avLst/>
              <a:gdLst>
                <a:gd name="connsiteX0" fmla="*/ 478865 w 957730"/>
                <a:gd name="connsiteY0" fmla="*/ 76105 h 1362808"/>
                <a:gd name="connsiteX1" fmla="*/ 113105 w 957730"/>
                <a:gd name="connsiteY1" fmla="*/ 441865 h 1362808"/>
                <a:gd name="connsiteX2" fmla="*/ 478865 w 957730"/>
                <a:gd name="connsiteY2" fmla="*/ 807625 h 1362808"/>
                <a:gd name="connsiteX3" fmla="*/ 844625 w 957730"/>
                <a:gd name="connsiteY3" fmla="*/ 441865 h 1362808"/>
                <a:gd name="connsiteX4" fmla="*/ 478865 w 957730"/>
                <a:gd name="connsiteY4" fmla="*/ 76105 h 1362808"/>
                <a:gd name="connsiteX5" fmla="*/ 159625 w 957730"/>
                <a:gd name="connsiteY5" fmla="*/ 0 h 1362808"/>
                <a:gd name="connsiteX6" fmla="*/ 798105 w 957730"/>
                <a:gd name="connsiteY6" fmla="*/ 0 h 1362808"/>
                <a:gd name="connsiteX7" fmla="*/ 957730 w 957730"/>
                <a:gd name="connsiteY7" fmla="*/ 159625 h 1362808"/>
                <a:gd name="connsiteX8" fmla="*/ 957730 w 957730"/>
                <a:gd name="connsiteY8" fmla="*/ 1203183 h 1362808"/>
                <a:gd name="connsiteX9" fmla="*/ 798105 w 957730"/>
                <a:gd name="connsiteY9" fmla="*/ 1362808 h 1362808"/>
                <a:gd name="connsiteX10" fmla="*/ 159625 w 957730"/>
                <a:gd name="connsiteY10" fmla="*/ 1362808 h 1362808"/>
                <a:gd name="connsiteX11" fmla="*/ 0 w 957730"/>
                <a:gd name="connsiteY11" fmla="*/ 1203183 h 1362808"/>
                <a:gd name="connsiteX12" fmla="*/ 0 w 957730"/>
                <a:gd name="connsiteY12" fmla="*/ 159625 h 1362808"/>
                <a:gd name="connsiteX13" fmla="*/ 159625 w 957730"/>
                <a:gd name="connsiteY13" fmla="*/ 0 h 13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730" h="1362808">
                  <a:moveTo>
                    <a:pt x="478865" y="76105"/>
                  </a:moveTo>
                  <a:cubicBezTo>
                    <a:pt x="276861" y="76105"/>
                    <a:pt x="113105" y="239861"/>
                    <a:pt x="113105" y="441865"/>
                  </a:cubicBezTo>
                  <a:cubicBezTo>
                    <a:pt x="113105" y="643869"/>
                    <a:pt x="276861" y="807625"/>
                    <a:pt x="478865" y="807625"/>
                  </a:cubicBezTo>
                  <a:cubicBezTo>
                    <a:pt x="680869" y="807625"/>
                    <a:pt x="844625" y="643869"/>
                    <a:pt x="844625" y="441865"/>
                  </a:cubicBezTo>
                  <a:cubicBezTo>
                    <a:pt x="844625" y="239861"/>
                    <a:pt x="680869" y="76105"/>
                    <a:pt x="478865" y="76105"/>
                  </a:cubicBezTo>
                  <a:close/>
                  <a:moveTo>
                    <a:pt x="159625" y="0"/>
                  </a:moveTo>
                  <a:lnTo>
                    <a:pt x="798105" y="0"/>
                  </a:lnTo>
                  <a:cubicBezTo>
                    <a:pt x="886263" y="0"/>
                    <a:pt x="957730" y="71467"/>
                    <a:pt x="957730" y="159625"/>
                  </a:cubicBezTo>
                  <a:lnTo>
                    <a:pt x="957730" y="1203183"/>
                  </a:lnTo>
                  <a:cubicBezTo>
                    <a:pt x="957730" y="1291341"/>
                    <a:pt x="886263" y="1362808"/>
                    <a:pt x="798105" y="1362808"/>
                  </a:cubicBezTo>
                  <a:lnTo>
                    <a:pt x="159625" y="1362808"/>
                  </a:lnTo>
                  <a:cubicBezTo>
                    <a:pt x="71467" y="1362808"/>
                    <a:pt x="0" y="1291341"/>
                    <a:pt x="0" y="1203183"/>
                  </a:cubicBezTo>
                  <a:lnTo>
                    <a:pt x="0" y="159625"/>
                  </a:lnTo>
                  <a:cubicBezTo>
                    <a:pt x="0" y="71467"/>
                    <a:pt x="71467" y="0"/>
                    <a:pt x="159625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DE4BCE-85FD-346E-00FC-D138FCB79CB6}"/>
                </a:ext>
              </a:extLst>
            </p:cNvPr>
            <p:cNvSpPr txBox="1"/>
            <p:nvPr/>
          </p:nvSpPr>
          <p:spPr>
            <a:xfrm>
              <a:off x="7040264" y="1851181"/>
              <a:ext cx="679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latin typeface="Bahnschrift SemiBold SemiConden" panose="020B0502040204020203" pitchFamily="34" charset="0"/>
                </a:rPr>
                <a:t>Buat</a:t>
              </a:r>
            </a:p>
            <a:p>
              <a:pPr algn="ctr"/>
              <a:r>
                <a:rPr lang="id-ID" sz="1400" dirty="0">
                  <a:latin typeface="Bahnschrift SemiBold SemiConden" panose="020B0502040204020203" pitchFamily="34" charset="0"/>
                </a:rPr>
                <a:t>Invoice</a:t>
              </a:r>
              <a:endParaRPr lang="en-US" sz="1400" dirty="0"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298312F-0017-86B4-F653-EBF93A4B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13800" y1="27800" x2="52400" y2="80800"/>
                          <a14:foregroundMark x1="62400" y1="25600" x2="15200" y2="73600"/>
                          <a14:foregroundMark x1="26000" y1="33200" x2="59600" y2="31400"/>
                          <a14:foregroundMark x1="15200" y1="75800" x2="62400" y2="79400"/>
                          <a14:foregroundMark x1="26800" y1="71800" x2="47400" y2="72200"/>
                          <a14:foregroundMark x1="58800" y1="54400" x2="39000" y2="57400"/>
                        </a14:backgroundRemoval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56184" y="1316458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FAEF52-137B-F7D6-68CD-1F4D318135C6}"/>
              </a:ext>
            </a:extLst>
          </p:cNvPr>
          <p:cNvGrpSpPr/>
          <p:nvPr/>
        </p:nvGrpSpPr>
        <p:grpSpPr>
          <a:xfrm>
            <a:off x="8604555" y="1219104"/>
            <a:ext cx="920445" cy="1160674"/>
            <a:chOff x="7971102" y="1175144"/>
            <a:chExt cx="920445" cy="1160674"/>
          </a:xfrm>
        </p:grpSpPr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DAAC7DD9-DFED-6B0C-4F73-9EA44EAC4A3D}"/>
                </a:ext>
              </a:extLst>
            </p:cNvPr>
            <p:cNvSpPr/>
            <p:nvPr/>
          </p:nvSpPr>
          <p:spPr>
            <a:xfrm>
              <a:off x="8040346" y="1175144"/>
              <a:ext cx="781959" cy="1119648"/>
            </a:xfrm>
            <a:custGeom>
              <a:avLst/>
              <a:gdLst>
                <a:gd name="connsiteX0" fmla="*/ 478865 w 957730"/>
                <a:gd name="connsiteY0" fmla="*/ 76105 h 1362808"/>
                <a:gd name="connsiteX1" fmla="*/ 113105 w 957730"/>
                <a:gd name="connsiteY1" fmla="*/ 441865 h 1362808"/>
                <a:gd name="connsiteX2" fmla="*/ 478865 w 957730"/>
                <a:gd name="connsiteY2" fmla="*/ 807625 h 1362808"/>
                <a:gd name="connsiteX3" fmla="*/ 844625 w 957730"/>
                <a:gd name="connsiteY3" fmla="*/ 441865 h 1362808"/>
                <a:gd name="connsiteX4" fmla="*/ 478865 w 957730"/>
                <a:gd name="connsiteY4" fmla="*/ 76105 h 1362808"/>
                <a:gd name="connsiteX5" fmla="*/ 159625 w 957730"/>
                <a:gd name="connsiteY5" fmla="*/ 0 h 1362808"/>
                <a:gd name="connsiteX6" fmla="*/ 798105 w 957730"/>
                <a:gd name="connsiteY6" fmla="*/ 0 h 1362808"/>
                <a:gd name="connsiteX7" fmla="*/ 957730 w 957730"/>
                <a:gd name="connsiteY7" fmla="*/ 159625 h 1362808"/>
                <a:gd name="connsiteX8" fmla="*/ 957730 w 957730"/>
                <a:gd name="connsiteY8" fmla="*/ 1203183 h 1362808"/>
                <a:gd name="connsiteX9" fmla="*/ 798105 w 957730"/>
                <a:gd name="connsiteY9" fmla="*/ 1362808 h 1362808"/>
                <a:gd name="connsiteX10" fmla="*/ 159625 w 957730"/>
                <a:gd name="connsiteY10" fmla="*/ 1362808 h 1362808"/>
                <a:gd name="connsiteX11" fmla="*/ 0 w 957730"/>
                <a:gd name="connsiteY11" fmla="*/ 1203183 h 1362808"/>
                <a:gd name="connsiteX12" fmla="*/ 0 w 957730"/>
                <a:gd name="connsiteY12" fmla="*/ 159625 h 1362808"/>
                <a:gd name="connsiteX13" fmla="*/ 159625 w 957730"/>
                <a:gd name="connsiteY13" fmla="*/ 0 h 136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7730" h="1362808">
                  <a:moveTo>
                    <a:pt x="478865" y="76105"/>
                  </a:moveTo>
                  <a:cubicBezTo>
                    <a:pt x="276861" y="76105"/>
                    <a:pt x="113105" y="239861"/>
                    <a:pt x="113105" y="441865"/>
                  </a:cubicBezTo>
                  <a:cubicBezTo>
                    <a:pt x="113105" y="643869"/>
                    <a:pt x="276861" y="807625"/>
                    <a:pt x="478865" y="807625"/>
                  </a:cubicBezTo>
                  <a:cubicBezTo>
                    <a:pt x="680869" y="807625"/>
                    <a:pt x="844625" y="643869"/>
                    <a:pt x="844625" y="441865"/>
                  </a:cubicBezTo>
                  <a:cubicBezTo>
                    <a:pt x="844625" y="239861"/>
                    <a:pt x="680869" y="76105"/>
                    <a:pt x="478865" y="76105"/>
                  </a:cubicBezTo>
                  <a:close/>
                  <a:moveTo>
                    <a:pt x="159625" y="0"/>
                  </a:moveTo>
                  <a:lnTo>
                    <a:pt x="798105" y="0"/>
                  </a:lnTo>
                  <a:cubicBezTo>
                    <a:pt x="886263" y="0"/>
                    <a:pt x="957730" y="71467"/>
                    <a:pt x="957730" y="159625"/>
                  </a:cubicBezTo>
                  <a:lnTo>
                    <a:pt x="957730" y="1203183"/>
                  </a:lnTo>
                  <a:cubicBezTo>
                    <a:pt x="957730" y="1291341"/>
                    <a:pt x="886263" y="1362808"/>
                    <a:pt x="798105" y="1362808"/>
                  </a:cubicBezTo>
                  <a:lnTo>
                    <a:pt x="159625" y="1362808"/>
                  </a:lnTo>
                  <a:cubicBezTo>
                    <a:pt x="71467" y="1362808"/>
                    <a:pt x="0" y="1291341"/>
                    <a:pt x="0" y="1203183"/>
                  </a:cubicBezTo>
                  <a:lnTo>
                    <a:pt x="0" y="159625"/>
                  </a:lnTo>
                  <a:cubicBezTo>
                    <a:pt x="0" y="71467"/>
                    <a:pt x="71467" y="0"/>
                    <a:pt x="159625" y="0"/>
                  </a:cubicBezTo>
                  <a:close/>
                </a:path>
              </a:pathLst>
            </a:custGeom>
            <a:solidFill>
              <a:schemeClr val="accent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C1F8BA-5837-677E-2DF5-AE5867D3ED02}"/>
                </a:ext>
              </a:extLst>
            </p:cNvPr>
            <p:cNvSpPr txBox="1"/>
            <p:nvPr/>
          </p:nvSpPr>
          <p:spPr>
            <a:xfrm>
              <a:off x="7971102" y="1812598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Payment</a:t>
              </a:r>
            </a:p>
            <a:p>
              <a:pPr algn="ctr"/>
              <a:r>
                <a:rPr lang="id-ID" sz="14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Evaluation</a:t>
              </a:r>
              <a:endParaRPr lang="en-US" sz="14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F5064D4-E66B-4670-B65D-ED37656CB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58612" y="1293062"/>
              <a:ext cx="545423" cy="545423"/>
            </a:xfrm>
            <a:prstGeom prst="rect">
              <a:avLst/>
            </a:prstGeom>
          </p:spPr>
        </p:pic>
      </p:grpSp>
      <p:sp>
        <p:nvSpPr>
          <p:cNvPr id="45" name="Rounded Rectangle 81">
            <a:extLst>
              <a:ext uri="{FF2B5EF4-FFF2-40B4-BE49-F238E27FC236}">
                <a16:creationId xmlns:a16="http://schemas.microsoft.com/office/drawing/2014/main" id="{BD665B51-016E-F8AF-34F6-7B5353CB94A5}"/>
              </a:ext>
            </a:extLst>
          </p:cNvPr>
          <p:cNvSpPr/>
          <p:nvPr/>
        </p:nvSpPr>
        <p:spPr>
          <a:xfrm>
            <a:off x="736030" y="1144368"/>
            <a:ext cx="2772508" cy="1304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82">
            <a:extLst>
              <a:ext uri="{FF2B5EF4-FFF2-40B4-BE49-F238E27FC236}">
                <a16:creationId xmlns:a16="http://schemas.microsoft.com/office/drawing/2014/main" id="{F8501594-6DC9-436C-EF78-C7438A3F70DF}"/>
              </a:ext>
            </a:extLst>
          </p:cNvPr>
          <p:cNvSpPr/>
          <p:nvPr/>
        </p:nvSpPr>
        <p:spPr>
          <a:xfrm>
            <a:off x="3676533" y="1126973"/>
            <a:ext cx="2772508" cy="1304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83">
            <a:extLst>
              <a:ext uri="{FF2B5EF4-FFF2-40B4-BE49-F238E27FC236}">
                <a16:creationId xmlns:a16="http://schemas.microsoft.com/office/drawing/2014/main" id="{F782EADC-BA85-824D-4B59-BC4E26D9C8F3}"/>
              </a:ext>
            </a:extLst>
          </p:cNvPr>
          <p:cNvSpPr/>
          <p:nvPr/>
        </p:nvSpPr>
        <p:spPr>
          <a:xfrm>
            <a:off x="6628515" y="1127449"/>
            <a:ext cx="1873576" cy="1304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BFE51D-E829-BBB6-E24E-5FB506D9EDEF}"/>
              </a:ext>
            </a:extLst>
          </p:cNvPr>
          <p:cNvSpPr txBox="1"/>
          <p:nvPr/>
        </p:nvSpPr>
        <p:spPr>
          <a:xfrm>
            <a:off x="7188818" y="2436494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/>
              <a:t>STEP 1</a:t>
            </a:r>
          </a:p>
          <a:p>
            <a:pPr algn="ctr"/>
            <a:r>
              <a:rPr lang="id-ID" sz="1400" b="1" dirty="0"/>
              <a:t>(Finance)</a:t>
            </a:r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4EDBAD-3EC9-9D58-5CD6-55462E277561}"/>
              </a:ext>
            </a:extLst>
          </p:cNvPr>
          <p:cNvSpPr txBox="1"/>
          <p:nvPr/>
        </p:nvSpPr>
        <p:spPr>
          <a:xfrm>
            <a:off x="4763233" y="2445665"/>
            <a:ext cx="67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/>
              <a:t>STEP 3</a:t>
            </a:r>
          </a:p>
          <a:p>
            <a:pPr algn="ctr"/>
            <a:r>
              <a:rPr lang="id-ID" sz="1400" b="1" dirty="0"/>
              <a:t>(PPIC)</a:t>
            </a:r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37830-5449-CF87-A660-013CED57B7CF}"/>
              </a:ext>
            </a:extLst>
          </p:cNvPr>
          <p:cNvSpPr txBox="1"/>
          <p:nvPr/>
        </p:nvSpPr>
        <p:spPr>
          <a:xfrm>
            <a:off x="1758587" y="2448593"/>
            <a:ext cx="722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/>
              <a:t>STEP 2</a:t>
            </a:r>
          </a:p>
          <a:p>
            <a:pPr algn="ctr"/>
            <a:r>
              <a:rPr lang="id-ID" sz="1400" b="1" dirty="0"/>
              <a:t>(Purch)</a:t>
            </a:r>
            <a:endParaRPr lang="en-US" sz="1400" b="1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56F7AE4-916F-EA00-A3EC-DEC48656D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07803"/>
              </p:ext>
            </p:extLst>
          </p:nvPr>
        </p:nvGraphicFramePr>
        <p:xfrm>
          <a:off x="142701" y="3211068"/>
          <a:ext cx="1051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PO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 1000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B =   500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AD0EA04-3784-106C-B3C9-1BA0DAAC3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57147"/>
              </p:ext>
            </p:extLst>
          </p:nvPr>
        </p:nvGraphicFramePr>
        <p:xfrm>
          <a:off x="1433959" y="3211068"/>
          <a:ext cx="12635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KANBAN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1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400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2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/>
                        <a:t>Item A =</a:t>
                      </a:r>
                      <a:r>
                        <a:rPr lang="id-ID" sz="1200" baseline="0"/>
                        <a:t> 400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200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4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Item </a:t>
                      </a:r>
                      <a:r>
                        <a:rPr lang="id-ID" sz="1200" dirty="0"/>
                        <a:t>B</a:t>
                      </a:r>
                      <a:r>
                        <a:rPr lang="en-US" sz="1200" dirty="0"/>
                        <a:t> = 2</a:t>
                      </a:r>
                      <a:r>
                        <a:rPr lang="id-ID" sz="1200" dirty="0"/>
                        <a:t>5</a:t>
                      </a:r>
                      <a:r>
                        <a:rPr lang="en-US" sz="1200" dirty="0"/>
                        <a:t>0</a:t>
                      </a:r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5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Item </a:t>
                      </a:r>
                      <a:r>
                        <a:rPr lang="id-ID" sz="1200" dirty="0"/>
                        <a:t>B</a:t>
                      </a:r>
                      <a:r>
                        <a:rPr lang="en-US" sz="1200" dirty="0"/>
                        <a:t> = 2</a:t>
                      </a:r>
                      <a:r>
                        <a:rPr lang="id-ID" sz="1200" dirty="0"/>
                        <a:t>5</a:t>
                      </a:r>
                      <a:r>
                        <a:rPr lang="en-US" sz="1200" dirty="0"/>
                        <a:t>0</a:t>
                      </a:r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08E89BC-F2CE-6EA1-B860-0FC93B9C1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27566"/>
              </p:ext>
            </p:extLst>
          </p:nvPr>
        </p:nvGraphicFramePr>
        <p:xfrm>
          <a:off x="2850496" y="3211068"/>
          <a:ext cx="12635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DEL. SCH.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1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600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2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200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200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4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Item </a:t>
                      </a:r>
                      <a:r>
                        <a:rPr lang="id-ID" sz="1200" dirty="0"/>
                        <a:t>B</a:t>
                      </a:r>
                      <a:r>
                        <a:rPr lang="en-US" sz="1200" dirty="0"/>
                        <a:t> = 2</a:t>
                      </a:r>
                      <a:r>
                        <a:rPr lang="id-ID" sz="1200" dirty="0"/>
                        <a:t>5</a:t>
                      </a:r>
                      <a:r>
                        <a:rPr lang="en-US" sz="1200" dirty="0"/>
                        <a:t>0</a:t>
                      </a:r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5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Item </a:t>
                      </a:r>
                      <a:r>
                        <a:rPr lang="id-ID" sz="1200" dirty="0"/>
                        <a:t>B</a:t>
                      </a:r>
                      <a:r>
                        <a:rPr lang="en-US" sz="1200" dirty="0"/>
                        <a:t> = 2</a:t>
                      </a:r>
                      <a:r>
                        <a:rPr lang="id-ID" sz="1200" dirty="0"/>
                        <a:t>5</a:t>
                      </a:r>
                      <a:r>
                        <a:rPr lang="en-US" sz="1200" dirty="0"/>
                        <a:t>0</a:t>
                      </a:r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79A4CC56-D8D3-E839-0374-827BDAD66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22368"/>
              </p:ext>
            </p:extLst>
          </p:nvPr>
        </p:nvGraphicFramePr>
        <p:xfrm>
          <a:off x="4504684" y="3211068"/>
          <a:ext cx="1263522" cy="221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SURAT JALAN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1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600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348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2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-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400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4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-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5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Item </a:t>
                      </a:r>
                      <a:r>
                        <a:rPr lang="id-ID" sz="1200" dirty="0"/>
                        <a:t>B</a:t>
                      </a:r>
                      <a:r>
                        <a:rPr lang="en-US" sz="1200" dirty="0"/>
                        <a:t> = 5</a:t>
                      </a:r>
                      <a:r>
                        <a:rPr lang="id-ID" sz="1200" dirty="0"/>
                        <a:t>0</a:t>
                      </a:r>
                      <a:r>
                        <a:rPr lang="en-US" sz="1200" dirty="0"/>
                        <a:t>0</a:t>
                      </a:r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CA65306-930A-AD1C-721B-01D2ECE0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897177"/>
              </p:ext>
            </p:extLst>
          </p:nvPr>
        </p:nvGraphicFramePr>
        <p:xfrm>
          <a:off x="6086255" y="3211068"/>
          <a:ext cx="1263522" cy="221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24">
                <a:tc gridSpan="2"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INVOICE</a:t>
                      </a:r>
                      <a:endParaRPr lang="en-US" sz="1400" dirty="0"/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1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1000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2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Item </a:t>
                      </a:r>
                      <a:r>
                        <a:rPr lang="id-ID" sz="1200" dirty="0"/>
                        <a:t>B</a:t>
                      </a:r>
                      <a:r>
                        <a:rPr lang="en-US" sz="1200" dirty="0"/>
                        <a:t> = </a:t>
                      </a:r>
                      <a:r>
                        <a:rPr lang="id-ID" sz="1200" dirty="0"/>
                        <a:t>  </a:t>
                      </a:r>
                      <a:r>
                        <a:rPr lang="en-US" sz="1200" dirty="0"/>
                        <a:t>5</a:t>
                      </a:r>
                      <a:r>
                        <a:rPr lang="id-ID" sz="1200" dirty="0"/>
                        <a:t>0</a:t>
                      </a:r>
                      <a:r>
                        <a:rPr lang="en-US" sz="1200" dirty="0"/>
                        <a:t>0</a:t>
                      </a:r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C4BD1A3-7AC5-F3A0-D156-2F7850C86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74234"/>
              </p:ext>
            </p:extLst>
          </p:nvPr>
        </p:nvGraphicFramePr>
        <p:xfrm>
          <a:off x="7648885" y="3211068"/>
          <a:ext cx="1263522" cy="221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sz="1400" dirty="0"/>
                        <a:t>PAYMENT</a:t>
                      </a:r>
                      <a:endParaRPr 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964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1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/>
                        <a:t>Item A =</a:t>
                      </a:r>
                      <a:r>
                        <a:rPr lang="id-ID" sz="1200" baseline="0" dirty="0"/>
                        <a:t> 1000</a:t>
                      </a:r>
                      <a:endParaRPr lang="en-US" sz="1200" dirty="0"/>
                    </a:p>
                  </a:txBody>
                  <a:tcPr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2</a:t>
                      </a:r>
                      <a:endParaRPr lang="en-US" sz="1200" dirty="0"/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Item </a:t>
                      </a:r>
                      <a:r>
                        <a:rPr lang="id-ID" sz="1200" dirty="0"/>
                        <a:t>B</a:t>
                      </a:r>
                      <a:r>
                        <a:rPr lang="en-US" sz="1200" dirty="0"/>
                        <a:t> = </a:t>
                      </a:r>
                      <a:r>
                        <a:rPr lang="id-ID" sz="1200" dirty="0"/>
                        <a:t>  </a:t>
                      </a:r>
                      <a:r>
                        <a:rPr lang="en-US" sz="1200" dirty="0"/>
                        <a:t>5</a:t>
                      </a:r>
                      <a:r>
                        <a:rPr lang="id-ID" sz="1200" dirty="0"/>
                        <a:t>0</a:t>
                      </a:r>
                      <a:r>
                        <a:rPr lang="en-US" sz="1200" dirty="0"/>
                        <a:t>0</a:t>
                      </a:r>
                    </a:p>
                  </a:txBody>
                  <a:tcPr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AE396F0F-3442-2559-3F56-C4D00280791E}"/>
              </a:ext>
            </a:extLst>
          </p:cNvPr>
          <p:cNvSpPr/>
          <p:nvPr/>
        </p:nvSpPr>
        <p:spPr>
          <a:xfrm>
            <a:off x="5788156" y="3712464"/>
            <a:ext cx="206906" cy="804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541AD0CD-11EC-E46E-9000-BA07CDDF7D6A}"/>
              </a:ext>
            </a:extLst>
          </p:cNvPr>
          <p:cNvSpPr/>
          <p:nvPr/>
        </p:nvSpPr>
        <p:spPr>
          <a:xfrm>
            <a:off x="5800030" y="4807755"/>
            <a:ext cx="183158" cy="499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2D8BEE6A-9017-51C0-E7B1-BBE895BE46AD}"/>
              </a:ext>
            </a:extLst>
          </p:cNvPr>
          <p:cNvSpPr/>
          <p:nvPr/>
        </p:nvSpPr>
        <p:spPr>
          <a:xfrm>
            <a:off x="4218744" y="4059936"/>
            <a:ext cx="183158" cy="595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0596B83D-9D11-A31A-8A0F-F0D87F2BF701}"/>
              </a:ext>
            </a:extLst>
          </p:cNvPr>
          <p:cNvSpPr/>
          <p:nvPr/>
        </p:nvSpPr>
        <p:spPr>
          <a:xfrm>
            <a:off x="4218744" y="4876897"/>
            <a:ext cx="183158" cy="499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EC6EB5-4D91-AE5D-FF72-91E63740234E}"/>
              </a:ext>
            </a:extLst>
          </p:cNvPr>
          <p:cNvSpPr/>
          <p:nvPr/>
        </p:nvSpPr>
        <p:spPr>
          <a:xfrm>
            <a:off x="102577" y="5432450"/>
            <a:ext cx="877205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1" lang="id-ID" altLang="ja-JP" sz="1200" dirty="0">
                <a:ea typeface="ＭＳ Ｐゴシック" pitchFamily="50" charset="-128"/>
              </a:rPr>
              <a:t>Kondisi sebelumnya semua proses dijalankan terpisah dan tidak terintegrasi pada suatu sistem </a:t>
            </a:r>
            <a:r>
              <a:rPr kumimoji="1" lang="id-ID" altLang="ja-JP" sz="1200" dirty="0">
                <a:ea typeface="ＭＳ Ｐゴシック" pitchFamily="50" charset="-128"/>
                <a:sym typeface="Wingdings" panose="05000000000000000000" pitchFamily="2" charset="2"/>
              </a:rPr>
              <a:t> Dibuatkan</a:t>
            </a:r>
            <a:r>
              <a:rPr kumimoji="1" lang="id-ID" altLang="ja-JP" sz="1200" dirty="0">
                <a:ea typeface="ＭＳ Ｐゴシック" pitchFamily="50" charset="-128"/>
              </a:rPr>
              <a:t> platform melalui aplikasi berbasis web antara YMI dengan vendor</a:t>
            </a:r>
          </a:p>
          <a:p>
            <a:pPr marL="171450" indent="-171450" algn="just" fontAlgn="base"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1" lang="id-ID" altLang="ja-JP" sz="1200" dirty="0">
                <a:ea typeface="ＭＳ Ｐゴシック" pitchFamily="50" charset="-128"/>
              </a:rPr>
              <a:t>Tingginya potensi kesalahan proses administrasi karena ketidak sesuaian data YMI dengan vendor </a:t>
            </a:r>
            <a:r>
              <a:rPr kumimoji="1" lang="id-ID" altLang="ja-JP" sz="1200" dirty="0">
                <a:ea typeface="ＭＳ Ｐゴシック" pitchFamily="50" charset="-128"/>
                <a:sym typeface="Wingdings" panose="05000000000000000000" pitchFamily="2" charset="2"/>
              </a:rPr>
              <a:t> Dengan vendor portal masalah yang terjadi dapat diminimalisir serta mempercepat proses analisa</a:t>
            </a:r>
            <a:endParaRPr kumimoji="1" lang="en-US" altLang="ja-JP" sz="1200" dirty="0">
              <a:ea typeface="ＭＳ Ｐゴシック" pitchFamily="50" charset="-128"/>
            </a:endParaRP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213BE16-0197-B94E-66D8-A3ECEE60D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61334"/>
              </p:ext>
            </p:extLst>
          </p:nvPr>
        </p:nvGraphicFramePr>
        <p:xfrm>
          <a:off x="213829" y="6442232"/>
          <a:ext cx="508614" cy="27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588">
                <a:tc>
                  <a:txBody>
                    <a:bodyPr/>
                    <a:lstStyle/>
                    <a:p>
                      <a:pPr algn="ctr"/>
                      <a:r>
                        <a:rPr lang="id-ID" sz="900" dirty="0"/>
                        <a:t>YMI</a:t>
                      </a:r>
                      <a:endParaRPr lang="en-US" sz="900" dirty="0"/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900" b="1" dirty="0">
                          <a:solidFill>
                            <a:schemeClr val="bg1"/>
                          </a:solidFill>
                        </a:rPr>
                        <a:t>Vendor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B53B7-E6ED-D48F-DDB3-0581FFA9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2">
            <a:extLst>
              <a:ext uri="{FF2B5EF4-FFF2-40B4-BE49-F238E27FC236}">
                <a16:creationId xmlns:a16="http://schemas.microsoft.com/office/drawing/2014/main" id="{1E11CE73-3BCF-7921-4E64-C32927D8B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5536"/>
              </p:ext>
            </p:extLst>
          </p:nvPr>
        </p:nvGraphicFramePr>
        <p:xfrm>
          <a:off x="98853" y="719838"/>
          <a:ext cx="4701748" cy="276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1748">
                  <a:extLst>
                    <a:ext uri="{9D8B030D-6E8A-4147-A177-3AD203B41FA5}">
                      <a16:colId xmlns:a16="http://schemas.microsoft.com/office/drawing/2014/main" val="2787332228"/>
                    </a:ext>
                  </a:extLst>
                </a:gridCol>
              </a:tblGrid>
              <a:tr h="276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1" dirty="0"/>
                        <a:t>TO BE</a:t>
                      </a:r>
                      <a:r>
                        <a:rPr lang="id-ID" sz="1200" b="1" dirty="0"/>
                        <a:t> CONDITION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157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3F22AE-4404-89B5-7CC2-DBD019126E98}"/>
              </a:ext>
            </a:extLst>
          </p:cNvPr>
          <p:cNvSpPr txBox="1"/>
          <p:nvPr/>
        </p:nvSpPr>
        <p:spPr>
          <a:xfrm>
            <a:off x="230971" y="150219"/>
            <a:ext cx="513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YMI VENDOR PORT</a:t>
            </a:r>
            <a:r>
              <a:rPr lang="id-ID" sz="2400" b="1" dirty="0">
                <a:solidFill>
                  <a:schemeClr val="bg1"/>
                </a:solidFill>
              </a:rPr>
              <a:t>AL</a:t>
            </a:r>
            <a:r>
              <a:rPr lang="en-US" sz="2400" b="1" dirty="0">
                <a:solidFill>
                  <a:schemeClr val="bg1"/>
                </a:solidFill>
              </a:rPr>
              <a:t> –</a:t>
            </a:r>
            <a:r>
              <a:rPr lang="id-ID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KANBAN &amp; PO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04E627-2137-0D8D-9742-6BEB85CCE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50818"/>
              </p:ext>
            </p:extLst>
          </p:nvPr>
        </p:nvGraphicFramePr>
        <p:xfrm>
          <a:off x="85924" y="3529584"/>
          <a:ext cx="10124876" cy="272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783"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Aktivitas</a:t>
                      </a:r>
                      <a:endParaRPr 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Kondisi Sebelum</a:t>
                      </a:r>
                      <a:endParaRPr 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Masalah</a:t>
                      </a:r>
                      <a:endParaRPr 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Kondisi</a:t>
                      </a:r>
                      <a:r>
                        <a:rPr lang="id-ID" sz="1000" baseline="0" dirty="0"/>
                        <a:t> Sesudah</a:t>
                      </a:r>
                      <a:endParaRPr lang="en-US" sz="100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/>
                        <a:t>Result</a:t>
                      </a:r>
                      <a:endParaRPr lang="en-US" sz="100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141">
                <a:tc>
                  <a:txBody>
                    <a:bodyPr/>
                    <a:lstStyle/>
                    <a:p>
                      <a:r>
                        <a:rPr lang="en-ID" sz="900" dirty="0"/>
                        <a:t>Kanban PO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dirty="0" err="1"/>
                        <a:t>Tidak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ada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kolerasi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antara</a:t>
                      </a:r>
                      <a:r>
                        <a:rPr lang="en-ID" sz="900" dirty="0"/>
                        <a:t> PO  dan </a:t>
                      </a:r>
                      <a:r>
                        <a:rPr lang="en-ID" sz="900" dirty="0" err="1"/>
                        <a:t>konidisi</a:t>
                      </a:r>
                      <a:r>
                        <a:rPr lang="en-ID" sz="900" dirty="0"/>
                        <a:t> actual</a:t>
                      </a:r>
                    </a:p>
                    <a:p>
                      <a:endParaRPr lang="en-ID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900" dirty="0"/>
                        <a:t>Pembuatan kanban oleh PPIC, diteruskan ke Purch untuk diteruskan ke vendor (by email)</a:t>
                      </a:r>
                      <a:endParaRPr lang="en-US" sz="900" dirty="0"/>
                    </a:p>
                    <a:p>
                      <a:endParaRPr lang="en-US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900" dirty="0"/>
                        <a:t>Tarik data outstanding PO, konfirmasi</a:t>
                      </a:r>
                      <a:r>
                        <a:rPr lang="id-ID" sz="900" baseline="0" dirty="0"/>
                        <a:t> vendor melalui telp / email, minta schedule pengiriman dari vendor</a:t>
                      </a:r>
                      <a:endParaRPr lang="en-US" sz="900" dirty="0"/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 err="1"/>
                        <a:t>Unmatch</a:t>
                      </a:r>
                      <a:r>
                        <a:rPr lang="en-ID" sz="900" baseline="0" dirty="0"/>
                        <a:t> PO </a:t>
                      </a:r>
                      <a:r>
                        <a:rPr lang="en-ID" sz="900" baseline="0" dirty="0" err="1"/>
                        <a:t>dengan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kebutuhan</a:t>
                      </a:r>
                      <a:r>
                        <a:rPr lang="en-ID" sz="900" baseline="0" dirty="0"/>
                        <a:t> delivery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 err="1"/>
                        <a:t>Tidak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ada</a:t>
                      </a:r>
                      <a:r>
                        <a:rPr lang="en-ID" sz="900" baseline="0" dirty="0"/>
                        <a:t> control </a:t>
                      </a:r>
                      <a:r>
                        <a:rPr lang="en-ID" sz="900" baseline="0" dirty="0" err="1"/>
                        <a:t>terhadap</a:t>
                      </a:r>
                      <a:r>
                        <a:rPr lang="en-ID" sz="900" baseline="0" dirty="0"/>
                        <a:t> Kanban </a:t>
                      </a:r>
                      <a:r>
                        <a:rPr lang="en-ID" sz="900" baseline="0" dirty="0" err="1"/>
                        <a:t>sehingan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tejadinya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revisi</a:t>
                      </a:r>
                      <a:r>
                        <a:rPr lang="en-ID" sz="900" baseline="0" dirty="0"/>
                        <a:t> Kanban </a:t>
                      </a:r>
                      <a:r>
                        <a:rPr lang="en-ID" sz="900" baseline="0" dirty="0" err="1"/>
                        <a:t>berulang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terus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meneur</a:t>
                      </a:r>
                      <a:endParaRPr lang="id-ID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baseline="0" dirty="0" err="1"/>
                        <a:t>Kontrol</a:t>
                      </a:r>
                      <a:r>
                        <a:rPr lang="en-ID" sz="900" baseline="0" dirty="0"/>
                        <a:t> dan </a:t>
                      </a:r>
                      <a:r>
                        <a:rPr lang="en-ID" sz="900" baseline="0" dirty="0" err="1"/>
                        <a:t>komunikasi</a:t>
                      </a:r>
                      <a:r>
                        <a:rPr lang="en-ID" sz="900" baseline="0" dirty="0"/>
                        <a:t> Kanban / schedule delivery YMI dan Vendor </a:t>
                      </a:r>
                      <a:r>
                        <a:rPr lang="en-ID" sz="900" baseline="0" dirty="0" err="1"/>
                        <a:t>dalam</a:t>
                      </a:r>
                      <a:r>
                        <a:rPr lang="en-ID" sz="900" baseline="0" dirty="0"/>
                        <a:t> 1 platform</a:t>
                      </a:r>
                    </a:p>
                    <a:p>
                      <a:endParaRPr lang="en-ID" sz="90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900" dirty="0"/>
                        <a:t>Pembuatan kanban oleh PPIC</a:t>
                      </a:r>
                      <a:r>
                        <a:rPr lang="id-ID" sz="900" baseline="0" dirty="0"/>
                        <a:t> secara langsung dengan trigger PO dan langsung diterima vendor terpilih (dilakukan melalui vendor portal)</a:t>
                      </a:r>
                      <a:endParaRPr lang="en-US" sz="900" dirty="0"/>
                    </a:p>
                    <a:p>
                      <a:endParaRPr lang="en-US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900" dirty="0"/>
                        <a:t>Data outstanding PO bisa dilihat secara langsung oleh masing-masing</a:t>
                      </a:r>
                      <a:r>
                        <a:rPr lang="id-ID" sz="900" baseline="0" dirty="0"/>
                        <a:t> pihak (YMI/vendor)</a:t>
                      </a:r>
                      <a:endParaRPr lang="en-US" sz="900" dirty="0"/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 err="1"/>
                        <a:t>Sudah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dibuatkan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fitur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kanban</a:t>
                      </a:r>
                      <a:r>
                        <a:rPr lang="en-ID" sz="900" baseline="0" dirty="0"/>
                        <a:t> yang </a:t>
                      </a:r>
                      <a:r>
                        <a:rPr lang="en-ID" sz="900" baseline="0" dirty="0" err="1"/>
                        <a:t>terintegrasi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dengan</a:t>
                      </a:r>
                      <a:r>
                        <a:rPr lang="en-ID" sz="900" baseline="0" dirty="0"/>
                        <a:t> PO &amp; delivery note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/>
                        <a:t>Kanban </a:t>
                      </a:r>
                      <a:r>
                        <a:rPr lang="en-ID" sz="900" baseline="0" dirty="0" err="1"/>
                        <a:t>terkorelasi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secara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otomatis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dengan</a:t>
                      </a:r>
                      <a:r>
                        <a:rPr lang="en-ID" sz="900" baseline="0" dirty="0"/>
                        <a:t> PO (FIFO)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/>
                        <a:t>Kanban </a:t>
                      </a:r>
                      <a:r>
                        <a:rPr lang="en-ID" sz="900" baseline="0" dirty="0" err="1"/>
                        <a:t>dapat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dibuat</a:t>
                      </a:r>
                      <a:r>
                        <a:rPr lang="en-ID" sz="900" baseline="0" dirty="0"/>
                        <a:t> per line </a:t>
                      </a:r>
                      <a:r>
                        <a:rPr lang="en-ID" sz="900" baseline="0" dirty="0" err="1"/>
                        <a:t>maupun</a:t>
                      </a:r>
                      <a:r>
                        <a:rPr lang="en-ID" sz="900" baseline="0" dirty="0"/>
                        <a:t> upload file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/>
                        <a:t>Vendor portal juga </a:t>
                      </a:r>
                      <a:r>
                        <a:rPr lang="en-ID" sz="900" baseline="0" dirty="0" err="1"/>
                        <a:t>dapat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melakukan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koreksi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jika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terdapat</a:t>
                      </a:r>
                      <a:r>
                        <a:rPr lang="en-ID" sz="900" baseline="0" dirty="0"/>
                        <a:t> data yang </a:t>
                      </a:r>
                      <a:r>
                        <a:rPr lang="en-ID" sz="900" baseline="0" dirty="0" err="1"/>
                        <a:t>tidak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sesuai</a:t>
                      </a:r>
                      <a:r>
                        <a:rPr lang="en-ID" sz="900" baseline="0" dirty="0"/>
                        <a:t> (per row)</a:t>
                      </a:r>
                      <a:endParaRPr lang="id-ID" sz="900" baseline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116">
                <a:tc>
                  <a:txBody>
                    <a:bodyPr/>
                    <a:lstStyle/>
                    <a:p>
                      <a:r>
                        <a:rPr lang="en-ID" sz="900" dirty="0"/>
                        <a:t>Booking Kanban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dirty="0"/>
                        <a:t>Belum </a:t>
                      </a:r>
                      <a:r>
                        <a:rPr lang="en-ID" sz="900" dirty="0" err="1"/>
                        <a:t>adanya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mekanisme</a:t>
                      </a:r>
                      <a:r>
                        <a:rPr lang="en-ID" sz="900" dirty="0"/>
                        <a:t> booking Kanban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/>
                        <a:t>Jika </a:t>
                      </a:r>
                      <a:r>
                        <a:rPr lang="en-ID" sz="900" baseline="0" dirty="0" err="1"/>
                        <a:t>ada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permintaan</a:t>
                      </a:r>
                      <a:r>
                        <a:rPr lang="en-ID" sz="900" baseline="0" dirty="0"/>
                        <a:t> delivery yang urgent dan PO </a:t>
                      </a:r>
                      <a:r>
                        <a:rPr lang="en-ID" sz="900" baseline="0" dirty="0" err="1"/>
                        <a:t>belum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terbit</a:t>
                      </a:r>
                      <a:r>
                        <a:rPr lang="en-ID" sz="900" baseline="0" dirty="0"/>
                        <a:t> (admin proses) </a:t>
                      </a:r>
                      <a:r>
                        <a:rPr lang="en-ID" sz="900" baseline="0" dirty="0" err="1"/>
                        <a:t>maka</a:t>
                      </a:r>
                      <a:r>
                        <a:rPr lang="en-ID" sz="900" baseline="0" dirty="0"/>
                        <a:t> delivery </a:t>
                      </a:r>
                      <a:r>
                        <a:rPr lang="en-ID" sz="900" baseline="0" dirty="0" err="1"/>
                        <a:t>tidak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dapat</a:t>
                      </a:r>
                      <a:r>
                        <a:rPr lang="en-ID" sz="900" baseline="0" dirty="0"/>
                        <a:t> di proses</a:t>
                      </a:r>
                      <a:endParaRPr lang="id-ID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dirty="0" err="1"/>
                        <a:t>Planing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untuk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dibuatkan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fitur</a:t>
                      </a:r>
                      <a:r>
                        <a:rPr lang="en-ID" sz="900" dirty="0"/>
                        <a:t> booking Kanban </a:t>
                      </a:r>
                      <a:endParaRPr lang="en-US" sz="9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 err="1"/>
                        <a:t>Mempercepat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informasi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kebutuhan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barang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terhadap</a:t>
                      </a:r>
                      <a:r>
                        <a:rPr lang="en-ID" sz="900" baseline="0" dirty="0"/>
                        <a:t> vendor</a:t>
                      </a:r>
                      <a:endParaRPr lang="id-ID" sz="900" baseline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97B2879-39AE-936B-75C9-195490874B02}"/>
              </a:ext>
            </a:extLst>
          </p:cNvPr>
          <p:cNvSpPr txBox="1"/>
          <p:nvPr/>
        </p:nvSpPr>
        <p:spPr>
          <a:xfrm>
            <a:off x="97706" y="3213527"/>
            <a:ext cx="1538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SHORT LEAD TIME</a:t>
            </a:r>
            <a:endParaRPr lang="en-US" sz="1400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D8B498-B8F7-CC32-5DAF-69D52A95C7FC}"/>
              </a:ext>
            </a:extLst>
          </p:cNvPr>
          <p:cNvGrpSpPr/>
          <p:nvPr/>
        </p:nvGrpSpPr>
        <p:grpSpPr>
          <a:xfrm>
            <a:off x="304800" y="915035"/>
            <a:ext cx="4363325" cy="2379346"/>
            <a:chOff x="4651385" y="851185"/>
            <a:chExt cx="4363325" cy="2379346"/>
          </a:xfrm>
        </p:grpSpPr>
        <p:sp>
          <p:nvSpPr>
            <p:cNvPr id="39" name="Arrow: Right 104">
              <a:extLst>
                <a:ext uri="{FF2B5EF4-FFF2-40B4-BE49-F238E27FC236}">
                  <a16:creationId xmlns:a16="http://schemas.microsoft.com/office/drawing/2014/main" id="{3A5EB4AF-E9DF-5E5D-7676-A32E874983B3}"/>
                </a:ext>
              </a:extLst>
            </p:cNvPr>
            <p:cNvSpPr/>
            <p:nvPr/>
          </p:nvSpPr>
          <p:spPr>
            <a:xfrm>
              <a:off x="6572858" y="1430716"/>
              <a:ext cx="365760" cy="250110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4" descr="Mail Envelope Icon in Flat Style. Email Message Vector Illustration on  Isolated Background. Mailbox E-mail Business Concept. Stock Vector -  Illustration of document, address: 130598729">
              <a:extLst>
                <a:ext uri="{FF2B5EF4-FFF2-40B4-BE49-F238E27FC236}">
                  <a16:creationId xmlns:a16="http://schemas.microsoft.com/office/drawing/2014/main" id="{AFB8A4A0-FA85-701C-AB7C-3C98079716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50" t="22114" r="21893" b="22227"/>
            <a:stretch/>
          </p:blipFill>
          <p:spPr bwMode="auto">
            <a:xfrm>
              <a:off x="6611762" y="1088014"/>
              <a:ext cx="276574" cy="27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Arrow: Right 107">
              <a:extLst>
                <a:ext uri="{FF2B5EF4-FFF2-40B4-BE49-F238E27FC236}">
                  <a16:creationId xmlns:a16="http://schemas.microsoft.com/office/drawing/2014/main" id="{620577F5-3D5C-0549-D503-9F716EB2D1FE}"/>
                </a:ext>
              </a:extLst>
            </p:cNvPr>
            <p:cNvSpPr/>
            <p:nvPr/>
          </p:nvSpPr>
          <p:spPr>
            <a:xfrm flipH="1">
              <a:off x="6758608" y="2692400"/>
              <a:ext cx="610359" cy="31064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6792A1-5200-96F6-F805-460007E341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493"/>
            <a:stretch/>
          </p:blipFill>
          <p:spPr>
            <a:xfrm>
              <a:off x="5888735" y="1007599"/>
              <a:ext cx="613847" cy="76561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4B5BA5A-D2AA-3015-8CE8-A7143652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677" y="1108545"/>
              <a:ext cx="586243" cy="64008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FF927AA-3315-A74D-D7C3-14DE0021D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2437" y="2573093"/>
              <a:ext cx="601423" cy="638778"/>
            </a:xfrm>
            <a:prstGeom prst="rect">
              <a:avLst/>
            </a:prstGeom>
          </p:spPr>
        </p:pic>
        <p:sp>
          <p:nvSpPr>
            <p:cNvPr id="45" name="U-Turn Arrow 120">
              <a:extLst>
                <a:ext uri="{FF2B5EF4-FFF2-40B4-BE49-F238E27FC236}">
                  <a16:creationId xmlns:a16="http://schemas.microsoft.com/office/drawing/2014/main" id="{03B420D3-9FB8-BBCF-8FAA-4977B81005C7}"/>
                </a:ext>
              </a:extLst>
            </p:cNvPr>
            <p:cNvSpPr/>
            <p:nvPr/>
          </p:nvSpPr>
          <p:spPr>
            <a:xfrm rot="5400000">
              <a:off x="8041375" y="1919155"/>
              <a:ext cx="1610768" cy="335902"/>
            </a:xfrm>
            <a:prstGeom prst="uturnArrow">
              <a:avLst>
                <a:gd name="adj1" fmla="val 39285"/>
                <a:gd name="adj2" fmla="val 25000"/>
                <a:gd name="adj3" fmla="val 36349"/>
                <a:gd name="adj4" fmla="val 38036"/>
                <a:gd name="adj5" fmla="val 100000"/>
              </a:avLst>
            </a:prstGeom>
            <a:solidFill>
              <a:srgbClr val="FDEADA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ight Bracket 45">
              <a:extLst>
                <a:ext uri="{FF2B5EF4-FFF2-40B4-BE49-F238E27FC236}">
                  <a16:creationId xmlns:a16="http://schemas.microsoft.com/office/drawing/2014/main" id="{BB89A0A2-0869-5520-75B5-F2B3246F6062}"/>
                </a:ext>
              </a:extLst>
            </p:cNvPr>
            <p:cNvSpPr/>
            <p:nvPr/>
          </p:nvSpPr>
          <p:spPr>
            <a:xfrm>
              <a:off x="8212627" y="1910730"/>
              <a:ext cx="332805" cy="438534"/>
            </a:xfrm>
            <a:prstGeom prst="rightBracket">
              <a:avLst>
                <a:gd name="adj" fmla="val 60389"/>
              </a:avLst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C73765-2D78-FF2C-AB5C-7BFB7E69FC93}"/>
                </a:ext>
              </a:extLst>
            </p:cNvPr>
            <p:cNvCxnSpPr/>
            <p:nvPr/>
          </p:nvCxnSpPr>
          <p:spPr>
            <a:xfrm flipV="1">
              <a:off x="4973212" y="1910730"/>
              <a:ext cx="325415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C4A6E7-178C-0081-3B9F-D2EF85355FB2}"/>
                </a:ext>
              </a:extLst>
            </p:cNvPr>
            <p:cNvCxnSpPr/>
            <p:nvPr/>
          </p:nvCxnSpPr>
          <p:spPr>
            <a:xfrm>
              <a:off x="5677887" y="2349264"/>
              <a:ext cx="2547482" cy="339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BCAC9DE-0DB4-5311-6FEF-CBF01054BD61}"/>
                </a:ext>
              </a:extLst>
            </p:cNvPr>
            <p:cNvSpPr/>
            <p:nvPr/>
          </p:nvSpPr>
          <p:spPr>
            <a:xfrm>
              <a:off x="4904632" y="1842150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2B1A37F-681A-AE04-4A66-2E6A4AF30DD6}"/>
                </a:ext>
              </a:extLst>
            </p:cNvPr>
            <p:cNvSpPr/>
            <p:nvPr/>
          </p:nvSpPr>
          <p:spPr>
            <a:xfrm>
              <a:off x="5522439" y="1837023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2381E3-6803-F8EB-AA4C-75B1A31C6FB3}"/>
                </a:ext>
              </a:extLst>
            </p:cNvPr>
            <p:cNvSpPr/>
            <p:nvPr/>
          </p:nvSpPr>
          <p:spPr>
            <a:xfrm>
              <a:off x="6140246" y="1837571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54EFFD5-F147-C33E-6BAA-C13178732D81}"/>
                </a:ext>
              </a:extLst>
            </p:cNvPr>
            <p:cNvSpPr/>
            <p:nvPr/>
          </p:nvSpPr>
          <p:spPr>
            <a:xfrm>
              <a:off x="7219193" y="1840884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04BD2C-DF26-8A11-CA27-D3B08C9EF4DF}"/>
                </a:ext>
              </a:extLst>
            </p:cNvPr>
            <p:cNvSpPr/>
            <p:nvPr/>
          </p:nvSpPr>
          <p:spPr>
            <a:xfrm>
              <a:off x="8278020" y="1846167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7B165E1-21BF-444B-1DF0-35F9B51B6FCA}"/>
                </a:ext>
              </a:extLst>
            </p:cNvPr>
            <p:cNvSpPr/>
            <p:nvPr/>
          </p:nvSpPr>
          <p:spPr>
            <a:xfrm>
              <a:off x="8278020" y="2260786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12E72A-4D52-7EED-8820-4122F3BA32CB}"/>
                </a:ext>
              </a:extLst>
            </p:cNvPr>
            <p:cNvSpPr/>
            <p:nvPr/>
          </p:nvSpPr>
          <p:spPr>
            <a:xfrm>
              <a:off x="7684568" y="2280684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362DAA4-12B9-BD2B-0970-2C3A86B7594E}"/>
                </a:ext>
              </a:extLst>
            </p:cNvPr>
            <p:cNvSpPr/>
            <p:nvPr/>
          </p:nvSpPr>
          <p:spPr>
            <a:xfrm>
              <a:off x="6303021" y="2280684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285B08A-0C05-1531-4976-CDA068A97F65}"/>
                </a:ext>
              </a:extLst>
            </p:cNvPr>
            <p:cNvSpPr/>
            <p:nvPr/>
          </p:nvSpPr>
          <p:spPr>
            <a:xfrm>
              <a:off x="5606367" y="2280684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6B8736D-6B5F-3203-0E8E-4264F49EF332}"/>
                </a:ext>
              </a:extLst>
            </p:cNvPr>
            <p:cNvSpPr/>
            <p:nvPr/>
          </p:nvSpPr>
          <p:spPr>
            <a:xfrm>
              <a:off x="7845218" y="1837023"/>
              <a:ext cx="137160" cy="13716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D080651-05E3-02FE-8707-26B5AC5F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1385" y="1006910"/>
              <a:ext cx="608233" cy="76630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C8EFB77-43BB-C371-2A1B-DF9FE56C4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87608" y="1006910"/>
              <a:ext cx="604253" cy="765616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B0FE5AD-209A-02F7-D5C8-1B89C7219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64965" y="851185"/>
              <a:ext cx="1139622" cy="95959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FD65BBE-82EA-79D7-8B57-2C5BABF4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88030" y="1012590"/>
              <a:ext cx="613711" cy="76627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1F76EC1-FE28-7A08-D477-F048C5DB1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29380" y="1023328"/>
              <a:ext cx="604502" cy="762497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493A6CD-9E14-ABC7-CBD5-90BFFBCA3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67940" y="2464915"/>
              <a:ext cx="609721" cy="76561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6CADB9D-B206-F3E4-DD96-1666ED6DF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81837" y="2464915"/>
              <a:ext cx="590629" cy="74078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7F60C57-F78C-BB13-C99B-26B0D604F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79749" y="2461592"/>
              <a:ext cx="592595" cy="744111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29A312C4-CA07-BF97-E73C-E47B00899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954" t="16568" r="7816" b="23606"/>
            <a:stretch/>
          </p:blipFill>
          <p:spPr>
            <a:xfrm>
              <a:off x="6410604" y="2000683"/>
              <a:ext cx="869141" cy="283393"/>
            </a:xfrm>
            <a:prstGeom prst="rect">
              <a:avLst/>
            </a:prstGeom>
          </p:spPr>
        </p:pic>
      </p:grpSp>
      <p:graphicFrame>
        <p:nvGraphicFramePr>
          <p:cNvPr id="68" name="Table 68">
            <a:extLst>
              <a:ext uri="{FF2B5EF4-FFF2-40B4-BE49-F238E27FC236}">
                <a16:creationId xmlns:a16="http://schemas.microsoft.com/office/drawing/2014/main" id="{55B6FD20-5CF8-263E-B725-5D92EDB3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11446"/>
              </p:ext>
            </p:extLst>
          </p:nvPr>
        </p:nvGraphicFramePr>
        <p:xfrm>
          <a:off x="4985321" y="1123066"/>
          <a:ext cx="5225479" cy="205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79">
                  <a:extLst>
                    <a:ext uri="{9D8B030D-6E8A-4147-A177-3AD203B41FA5}">
                      <a16:colId xmlns:a16="http://schemas.microsoft.com/office/drawing/2014/main" val="261473503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636347895"/>
                    </a:ext>
                  </a:extLst>
                </a:gridCol>
              </a:tblGrid>
              <a:tr h="378990">
                <a:tc>
                  <a:txBody>
                    <a:bodyPr/>
                    <a:lstStyle/>
                    <a:p>
                      <a:r>
                        <a:rPr lang="en-ID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5675"/>
                  </a:ext>
                </a:extLst>
              </a:tr>
              <a:tr h="378990">
                <a:tc>
                  <a:txBody>
                    <a:bodyPr/>
                    <a:lstStyle/>
                    <a:p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Proses PO </a:t>
                      </a:r>
                      <a:r>
                        <a:rPr lang="en-ID" sz="1400" dirty="0" err="1"/>
                        <a:t>sudah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dilakukan</a:t>
                      </a:r>
                      <a:r>
                        <a:rPr lang="en-ID" sz="1400" dirty="0"/>
                        <a:t> By Vendor Portal (D-Pro) Dry Run 1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40 Vendor </a:t>
                      </a:r>
                      <a:r>
                        <a:rPr lang="en-ID" sz="1400" dirty="0" err="1"/>
                        <a:t>hanya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ada</a:t>
                      </a:r>
                      <a:r>
                        <a:rPr lang="en-ID" sz="1400" dirty="0"/>
                        <a:t> 1 </a:t>
                      </a:r>
                      <a:r>
                        <a:rPr lang="en-ID" sz="1400" dirty="0" err="1"/>
                        <a:t>kendala</a:t>
                      </a:r>
                      <a:r>
                        <a:rPr lang="en-ID" sz="1400" dirty="0"/>
                        <a:t> (</a:t>
                      </a:r>
                      <a:r>
                        <a:rPr lang="en-ID" sz="1400" dirty="0" err="1"/>
                        <a:t>jika</a:t>
                      </a:r>
                      <a:r>
                        <a:rPr lang="en-ID" sz="1400" dirty="0"/>
                        <a:t> PO di reject oleh vendor </a:t>
                      </a:r>
                      <a:r>
                        <a:rPr lang="en-ID" sz="1400" dirty="0" err="1"/>
                        <a:t>karena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miskom</a:t>
                      </a:r>
                      <a:r>
                        <a:rPr lang="en-ID" sz="1400" dirty="0"/>
                        <a:t>/</a:t>
                      </a:r>
                      <a:r>
                        <a:rPr lang="en-ID" sz="1400" dirty="0" err="1"/>
                        <a:t>tidak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sengaja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ter</a:t>
                      </a:r>
                      <a:r>
                        <a:rPr lang="en-ID" sz="1400" dirty="0"/>
                        <a:t> reject </a:t>
                      </a:r>
                      <a:r>
                        <a:rPr lang="en-ID" sz="1400" dirty="0" err="1"/>
                        <a:t>minta</a:t>
                      </a:r>
                      <a:r>
                        <a:rPr lang="en-ID" sz="1400" dirty="0"/>
                        <a:t> di </a:t>
                      </a:r>
                      <a:r>
                        <a:rPr lang="en-ID" sz="1400" dirty="0" err="1"/>
                        <a:t>aktifkan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kembali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400" dirty="0" err="1">
                          <a:sym typeface="Wingdings" panose="05000000000000000000" pitchFamily="2" charset="2"/>
                        </a:rPr>
                        <a:t>Dibuat</a:t>
                      </a:r>
                      <a:r>
                        <a:rPr lang="en-ID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400" dirty="0" err="1">
                          <a:sym typeface="Wingdings" panose="05000000000000000000" pitchFamily="2" charset="2"/>
                        </a:rPr>
                        <a:t>mekanisme</a:t>
                      </a:r>
                      <a:r>
                        <a:rPr lang="en-ID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400" dirty="0" err="1">
                          <a:sym typeface="Wingdings" panose="05000000000000000000" pitchFamily="2" charset="2"/>
                        </a:rPr>
                        <a:t>permohonan</a:t>
                      </a:r>
                      <a:r>
                        <a:rPr lang="en-ID" sz="1400" dirty="0">
                          <a:sym typeface="Wingdings" panose="05000000000000000000" pitchFamily="2" charset="2"/>
                        </a:rPr>
                        <a:t> change request </a:t>
                      </a:r>
                      <a:r>
                        <a:rPr lang="en-ID" sz="1400" dirty="0" err="1">
                          <a:sym typeface="Wingdings" panose="05000000000000000000" pitchFamily="2" charset="2"/>
                        </a:rPr>
                        <a:t>dari</a:t>
                      </a:r>
                      <a:r>
                        <a:rPr lang="en-ID" sz="1400" dirty="0">
                          <a:sym typeface="Wingdings" panose="05000000000000000000" pitchFamily="2" charset="2"/>
                        </a:rPr>
                        <a:t> vendor).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82883"/>
                  </a:ext>
                </a:extLst>
              </a:tr>
              <a:tr h="378990">
                <a:tc>
                  <a:txBody>
                    <a:bodyPr/>
                    <a:lstStyle/>
                    <a:p>
                      <a:r>
                        <a:rPr lang="en-ID" sz="14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Fitur yang </a:t>
                      </a:r>
                      <a:r>
                        <a:rPr lang="en-ID" sz="1400" dirty="0" err="1"/>
                        <a:t>perlu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dilengkapi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yaitu</a:t>
                      </a:r>
                      <a:r>
                        <a:rPr lang="en-ID" sz="1400" dirty="0"/>
                        <a:t> reminder PO </a:t>
                      </a:r>
                      <a:r>
                        <a:rPr lang="en-ID" sz="1400" dirty="0" err="1"/>
                        <a:t>belum</a:t>
                      </a:r>
                      <a:r>
                        <a:rPr lang="en-ID" sz="1400" dirty="0"/>
                        <a:t> di </a:t>
                      </a:r>
                      <a:r>
                        <a:rPr lang="en-ID" sz="1400" dirty="0" err="1"/>
                        <a:t>konfirmasi</a:t>
                      </a:r>
                      <a:r>
                        <a:rPr lang="en-ID" sz="1400" dirty="0"/>
                        <a:t> per 3 </a:t>
                      </a:r>
                      <a:r>
                        <a:rPr lang="en-ID" sz="1400" dirty="0" err="1"/>
                        <a:t>hari</a:t>
                      </a:r>
                      <a:r>
                        <a:rPr lang="en-ID" sz="1400" dirty="0"/>
                        <a:t> ( D/D 31 Aug 22)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0559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315963C1-2071-B68E-F444-F229E06644E7}"/>
              </a:ext>
            </a:extLst>
          </p:cNvPr>
          <p:cNvSpPr txBox="1"/>
          <p:nvPr/>
        </p:nvSpPr>
        <p:spPr>
          <a:xfrm>
            <a:off x="4985321" y="654800"/>
            <a:ext cx="152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Step 2 Review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151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B407EC-5C09-50D2-BFD4-CD7E97D4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Table 22">
            <a:extLst>
              <a:ext uri="{FF2B5EF4-FFF2-40B4-BE49-F238E27FC236}">
                <a16:creationId xmlns:a16="http://schemas.microsoft.com/office/drawing/2014/main" id="{8C7B3B37-2BC3-ABD9-768E-5BCE58521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059"/>
              </p:ext>
            </p:extLst>
          </p:nvPr>
        </p:nvGraphicFramePr>
        <p:xfrm>
          <a:off x="98852" y="719838"/>
          <a:ext cx="11788348" cy="276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6698">
                  <a:extLst>
                    <a:ext uri="{9D8B030D-6E8A-4147-A177-3AD203B41FA5}">
                      <a16:colId xmlns:a16="http://schemas.microsoft.com/office/drawing/2014/main" val="926148073"/>
                    </a:ext>
                  </a:extLst>
                </a:gridCol>
                <a:gridCol w="5891650">
                  <a:extLst>
                    <a:ext uri="{9D8B030D-6E8A-4147-A177-3AD203B41FA5}">
                      <a16:colId xmlns:a16="http://schemas.microsoft.com/office/drawing/2014/main" val="2787332228"/>
                    </a:ext>
                  </a:extLst>
                </a:gridCol>
              </a:tblGrid>
              <a:tr h="2769740">
                <a:tc>
                  <a:txBody>
                    <a:bodyPr/>
                    <a:lstStyle/>
                    <a:p>
                      <a:pPr algn="l"/>
                      <a:r>
                        <a:rPr lang="id-ID" sz="1200" b="1" dirty="0"/>
                        <a:t>CURRENT</a:t>
                      </a:r>
                      <a:r>
                        <a:rPr lang="id-ID" sz="1200" b="1" baseline="0" dirty="0"/>
                        <a:t> </a:t>
                      </a:r>
                      <a:r>
                        <a:rPr lang="id-ID" sz="1200" b="1" dirty="0"/>
                        <a:t>CONDITION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dirty="0"/>
                        <a:t>PROPOSED CONDITION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157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DA81D1-483D-A5E5-3218-D3B529DD292E}"/>
              </a:ext>
            </a:extLst>
          </p:cNvPr>
          <p:cNvSpPr txBox="1"/>
          <p:nvPr/>
        </p:nvSpPr>
        <p:spPr>
          <a:xfrm>
            <a:off x="230971" y="150219"/>
            <a:ext cx="640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YMI VENDOR PORT</a:t>
            </a:r>
            <a:r>
              <a:rPr lang="id-ID" sz="2400" b="1" dirty="0">
                <a:solidFill>
                  <a:schemeClr val="bg1"/>
                </a:solidFill>
              </a:rPr>
              <a:t>AL</a:t>
            </a:r>
            <a:r>
              <a:rPr lang="en-US" sz="2400" b="1" dirty="0">
                <a:solidFill>
                  <a:schemeClr val="bg1"/>
                </a:solidFill>
              </a:rPr>
              <a:t> –</a:t>
            </a:r>
            <a:r>
              <a:rPr lang="id-ID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DEL</a:t>
            </a:r>
            <a:r>
              <a:rPr lang="id-ID" sz="2400" b="1" dirty="0">
                <a:solidFill>
                  <a:schemeClr val="bg1"/>
                </a:solidFill>
              </a:rPr>
              <a:t>.</a:t>
            </a:r>
            <a:r>
              <a:rPr lang="en-US" sz="2400" b="1" dirty="0">
                <a:solidFill>
                  <a:schemeClr val="bg1"/>
                </a:solidFill>
              </a:rPr>
              <a:t> NOTE </a:t>
            </a:r>
            <a:r>
              <a:rPr lang="id-ID" sz="2400" b="1" dirty="0">
                <a:solidFill>
                  <a:schemeClr val="bg1"/>
                </a:solidFill>
              </a:rPr>
              <a:t>&amp; INVENTORY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00E70-2907-EEC5-73CC-BB875EA26E8A}"/>
              </a:ext>
            </a:extLst>
          </p:cNvPr>
          <p:cNvSpPr txBox="1"/>
          <p:nvPr/>
        </p:nvSpPr>
        <p:spPr>
          <a:xfrm>
            <a:off x="219463" y="3211871"/>
            <a:ext cx="145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LONG LEAD TIME</a:t>
            </a:r>
            <a:endParaRPr lang="en-US" sz="1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ECD1EB-6D09-0F49-82E4-20B9D3BE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76271"/>
              </p:ext>
            </p:extLst>
          </p:nvPr>
        </p:nvGraphicFramePr>
        <p:xfrm>
          <a:off x="85924" y="3518802"/>
          <a:ext cx="11788347" cy="322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8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845"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Aktivitas</a:t>
                      </a:r>
                      <a:endParaRPr 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Kondisi Sebelum</a:t>
                      </a:r>
                      <a:endParaRPr 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Masalah</a:t>
                      </a:r>
                      <a:endParaRPr 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Kondisi</a:t>
                      </a:r>
                      <a:r>
                        <a:rPr lang="id-ID" sz="1000" baseline="0" dirty="0"/>
                        <a:t> Sesudah</a:t>
                      </a:r>
                      <a:endParaRPr lang="en-US" sz="100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/>
                        <a:t>Result</a:t>
                      </a:r>
                      <a:endParaRPr lang="en-US" sz="1000" dirty="0"/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929">
                <a:tc>
                  <a:txBody>
                    <a:bodyPr/>
                    <a:lstStyle/>
                    <a:p>
                      <a:r>
                        <a:rPr lang="en-ID" sz="900" dirty="0"/>
                        <a:t>Proses Delivery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dirty="0"/>
                        <a:t>Proses </a:t>
                      </a:r>
                      <a:r>
                        <a:rPr lang="en-ID" sz="900" dirty="0" err="1"/>
                        <a:t>pembuatan</a:t>
                      </a:r>
                      <a:r>
                        <a:rPr lang="en-ID" sz="900" dirty="0"/>
                        <a:t> delivery yang </a:t>
                      </a:r>
                      <a:r>
                        <a:rPr lang="en-ID" sz="900" dirty="0" err="1"/>
                        <a:t>tidak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menggunakan</a:t>
                      </a:r>
                      <a:r>
                        <a:rPr lang="en-ID" sz="900" dirty="0"/>
                        <a:t> PO </a:t>
                      </a:r>
                      <a:r>
                        <a:rPr lang="en-ID" sz="900" dirty="0" err="1"/>
                        <a:t>secara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berurutan</a:t>
                      </a:r>
                      <a:endParaRPr lang="en-ID" sz="900" dirty="0"/>
                    </a:p>
                    <a:p>
                      <a:endParaRPr lang="en-ID" sz="900" dirty="0"/>
                    </a:p>
                    <a:p>
                      <a:r>
                        <a:rPr lang="en-ID" sz="900" dirty="0"/>
                        <a:t>Over PO pada order raw material </a:t>
                      </a:r>
                      <a:r>
                        <a:rPr lang="en-ID" sz="900" dirty="0" err="1"/>
                        <a:t>diketahui</a:t>
                      </a:r>
                      <a:r>
                        <a:rPr lang="en-ID" sz="900" dirty="0"/>
                        <a:t> Ketika </a:t>
                      </a:r>
                      <a:r>
                        <a:rPr lang="en-ID" sz="900" dirty="0" err="1"/>
                        <a:t>barand</a:t>
                      </a:r>
                      <a:r>
                        <a:rPr lang="en-ID" sz="900" dirty="0"/>
                        <a:t> </a:t>
                      </a:r>
                      <a:r>
                        <a:rPr lang="en-ID" sz="900" dirty="0" err="1"/>
                        <a:t>sudah</a:t>
                      </a:r>
                      <a:r>
                        <a:rPr lang="en-ID" sz="900" dirty="0"/>
                        <a:t> di </a:t>
                      </a:r>
                      <a:r>
                        <a:rPr lang="en-ID" sz="900" dirty="0" err="1"/>
                        <a:t>kirim</a:t>
                      </a:r>
                      <a:endParaRPr lang="en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/>
                        <a:t>Outstanding PO </a:t>
                      </a:r>
                      <a:r>
                        <a:rPr lang="en-ID" sz="900" baseline="0" dirty="0" err="1"/>
                        <a:t>tidak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terkontrol</a:t>
                      </a:r>
                      <a:endParaRPr lang="en-ID" sz="900" baseline="0" dirty="0"/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endParaRPr lang="id-ID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900" baseline="0" dirty="0" err="1"/>
                        <a:t>Pembuatan</a:t>
                      </a:r>
                      <a:r>
                        <a:rPr lang="en-ID" sz="900" baseline="0" dirty="0"/>
                        <a:t> delivery </a:t>
                      </a:r>
                      <a:r>
                        <a:rPr lang="en-ID" sz="900" baseline="0" dirty="0" err="1"/>
                        <a:t>berurutan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dari</a:t>
                      </a:r>
                      <a:r>
                        <a:rPr lang="en-ID" sz="900" baseline="0" dirty="0"/>
                        <a:t> Kanban </a:t>
                      </a:r>
                      <a:r>
                        <a:rPr lang="en-ID" sz="900" baseline="0" dirty="0" err="1"/>
                        <a:t>atau</a:t>
                      </a:r>
                      <a:r>
                        <a:rPr lang="en-ID" sz="900" baseline="0" dirty="0"/>
                        <a:t> PO yang </a:t>
                      </a:r>
                      <a:r>
                        <a:rPr lang="en-ID" sz="900" baseline="0" dirty="0" err="1"/>
                        <a:t>terlama</a:t>
                      </a:r>
                      <a:endParaRPr lang="en-ID" sz="900" baseline="0" dirty="0"/>
                    </a:p>
                    <a:p>
                      <a:endParaRPr lang="en-ID" sz="900" baseline="0" dirty="0"/>
                    </a:p>
                    <a:p>
                      <a:endParaRPr lang="en-ID" sz="900" baseline="0" dirty="0"/>
                    </a:p>
                    <a:p>
                      <a:r>
                        <a:rPr lang="en-ID" sz="900" baseline="0" dirty="0"/>
                        <a:t>Propose Delivery Note </a:t>
                      </a:r>
                      <a:r>
                        <a:rPr lang="en-ID" sz="900" baseline="0" dirty="0" err="1"/>
                        <a:t>tidak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dapat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dibuat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melebihi</a:t>
                      </a:r>
                      <a:r>
                        <a:rPr lang="en-ID" sz="900" baseline="0" dirty="0"/>
                        <a:t> qty PO yang </a:t>
                      </a:r>
                      <a:r>
                        <a:rPr lang="en-ID" sz="900" baseline="0" dirty="0" err="1"/>
                        <a:t>tersedia</a:t>
                      </a:r>
                      <a:endParaRPr lang="en-ID" sz="900" baseline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/>
                        <a:t>Outstanding PO </a:t>
                      </a:r>
                      <a:r>
                        <a:rPr lang="en-ID" sz="900" baseline="0" dirty="0" err="1"/>
                        <a:t>terkontrol</a:t>
                      </a:r>
                      <a:endParaRPr lang="en-ID" sz="900" baseline="0" dirty="0"/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/>
                        <a:t>Delivery note </a:t>
                      </a:r>
                      <a:r>
                        <a:rPr lang="en-ID" sz="900" baseline="0" dirty="0" err="1"/>
                        <a:t>diterbitkan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melalui</a:t>
                      </a:r>
                      <a:r>
                        <a:rPr lang="en-ID" sz="900" baseline="0" dirty="0"/>
                        <a:t> Vendor portal (tracking status delivery)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endParaRPr lang="en-ID" sz="900" baseline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90065"/>
                  </a:ext>
                </a:extLst>
              </a:tr>
              <a:tr h="740929">
                <a:tc rowSpan="2">
                  <a:txBody>
                    <a:bodyPr/>
                    <a:lstStyle/>
                    <a:p>
                      <a:r>
                        <a:rPr lang="id-ID" sz="900" dirty="0"/>
                        <a:t>Proses Receiving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MP </a:t>
                      </a:r>
                      <a:r>
                        <a:rPr lang="en-US" sz="900" dirty="0" err="1"/>
                        <a:t>cek</a:t>
                      </a:r>
                      <a:r>
                        <a:rPr lang="en-US" sz="900" dirty="0"/>
                        <a:t>  </a:t>
                      </a:r>
                      <a:r>
                        <a:rPr lang="id-ID" sz="900" dirty="0"/>
                        <a:t>a</a:t>
                      </a:r>
                      <a:r>
                        <a:rPr lang="en-US" sz="900" dirty="0" err="1"/>
                        <a:t>ktual</a:t>
                      </a:r>
                      <a:r>
                        <a:rPr lang="en-US" sz="900" dirty="0"/>
                        <a:t> </a:t>
                      </a:r>
                      <a:r>
                        <a:rPr lang="id-ID" sz="900" dirty="0"/>
                        <a:t>barang VS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Surat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Jalan</a:t>
                      </a:r>
                      <a:r>
                        <a:rPr lang="en-US" sz="900" dirty="0"/>
                        <a:t>, &amp; </a:t>
                      </a:r>
                      <a:r>
                        <a:rPr lang="en-US" sz="900" dirty="0" err="1"/>
                        <a:t>Stempel</a:t>
                      </a:r>
                      <a:r>
                        <a:rPr lang="en-US" sz="900" dirty="0"/>
                        <a:t> 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Terjadi human error : salah hitung Qty Surat Jalan  dgn aktual (Qty tidak sesuai)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Verifikasi kesalahan tidak bisa dilakukan dalam waktu singkat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Proses dilakukan secara manual (waktu lama)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MP </a:t>
                      </a:r>
                      <a:r>
                        <a:rPr lang="en-US" sz="900" dirty="0" err="1"/>
                        <a:t>cek</a:t>
                      </a:r>
                      <a:r>
                        <a:rPr lang="en-US" sz="900" dirty="0"/>
                        <a:t>  </a:t>
                      </a:r>
                      <a:r>
                        <a:rPr lang="id-ID" sz="900" dirty="0"/>
                        <a:t>a</a:t>
                      </a:r>
                      <a:r>
                        <a:rPr lang="en-US" sz="900" dirty="0" err="1"/>
                        <a:t>ktual</a:t>
                      </a:r>
                      <a:r>
                        <a:rPr lang="en-US" sz="900" dirty="0"/>
                        <a:t> </a:t>
                      </a:r>
                      <a:r>
                        <a:rPr lang="id-ID" sz="900" dirty="0"/>
                        <a:t>barang</a:t>
                      </a:r>
                      <a:r>
                        <a:rPr lang="id-ID" sz="900" baseline="0" dirty="0"/>
                        <a:t> VS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Surat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Jalan</a:t>
                      </a:r>
                      <a:r>
                        <a:rPr lang="id-ID" sz="900" dirty="0"/>
                        <a:t> (scan barcode) pada vendor</a:t>
                      </a:r>
                      <a:r>
                        <a:rPr lang="id-ID" sz="900" baseline="0" dirty="0"/>
                        <a:t> portal (tab/gadgets)</a:t>
                      </a:r>
                      <a:endParaRPr lang="en-ID" sz="900" baseline="0" dirty="0"/>
                    </a:p>
                    <a:p>
                      <a:endParaRPr lang="en-ID" sz="900" baseline="0" dirty="0"/>
                    </a:p>
                    <a:p>
                      <a:r>
                        <a:rPr lang="en-ID" sz="900" baseline="0" dirty="0"/>
                        <a:t>Jika </a:t>
                      </a:r>
                      <a:r>
                        <a:rPr lang="en-ID" sz="900" baseline="0" dirty="0" err="1"/>
                        <a:t>ada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korkesi</a:t>
                      </a:r>
                      <a:r>
                        <a:rPr lang="en-ID" sz="900" baseline="0" dirty="0"/>
                        <a:t> qty delivery note section head pic </a:t>
                      </a:r>
                      <a:r>
                        <a:rPr lang="en-ID" sz="900" baseline="0" dirty="0" err="1"/>
                        <a:t>akan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melakukan</a:t>
                      </a:r>
                      <a:r>
                        <a:rPr lang="en-ID" sz="900" baseline="0" dirty="0"/>
                        <a:t> </a:t>
                      </a:r>
                      <a:r>
                        <a:rPr lang="en-ID" sz="900" baseline="0" dirty="0" err="1"/>
                        <a:t>verifikasi</a:t>
                      </a:r>
                      <a:r>
                        <a:rPr lang="en-ID" sz="900" baseline="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Mengurangi human error : salah </a:t>
                      </a:r>
                      <a:r>
                        <a:rPr lang="en-ID" sz="900" baseline="0" dirty="0" err="1"/>
                        <a:t>hitung</a:t>
                      </a:r>
                      <a:r>
                        <a:rPr lang="id-ID" sz="900" baseline="0" dirty="0"/>
                        <a:t> Qty Surat Jalan  dgn aktual (Qty tidak sesuai)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Verifikasi kesalahan mudah dilakukan karena ada data riwayat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Bisa langsung di edit pada vendor portal jika ada kesalahan SJ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21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MP Receiving input manual </a:t>
                      </a:r>
                      <a:r>
                        <a:rPr lang="en-US" sz="900" dirty="0" err="1"/>
                        <a:t>Surat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Jalan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ke</a:t>
                      </a:r>
                      <a:r>
                        <a:rPr lang="en-US" sz="900" dirty="0"/>
                        <a:t> system &amp; GR Confirmation</a:t>
                      </a:r>
                    </a:p>
                    <a:p>
                      <a:r>
                        <a:rPr lang="en-US" sz="900" dirty="0"/>
                        <a:t>(GR &amp; GR Confirmation)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Terjadi human error : salah input Qty pada sistem (Qty tidak sesuai)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Proses perbaikan tidak bisa dilakukan dalam waktu singkat </a:t>
                      </a:r>
                      <a:r>
                        <a:rPr lang="id-ID" sz="900" baseline="0" dirty="0">
                          <a:sym typeface="Wingdings" panose="05000000000000000000" pitchFamily="2" charset="2"/>
                        </a:rPr>
                        <a:t> Pembuatan credit note, dan proses PO pengganti (mengulang proses mulai dari awal)</a:t>
                      </a:r>
                      <a:endParaRPr lang="id-ID" sz="9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MP Receiving Scan </a:t>
                      </a:r>
                      <a:r>
                        <a:rPr lang="en-US" sz="900" dirty="0" err="1"/>
                        <a:t>Surat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Jalan</a:t>
                      </a:r>
                      <a:r>
                        <a:rPr lang="en-US" sz="900" dirty="0"/>
                        <a:t> &amp; Confirmation </a:t>
                      </a:r>
                      <a:r>
                        <a:rPr lang="en-US" sz="900" dirty="0" err="1"/>
                        <a:t>pada</a:t>
                      </a:r>
                      <a:r>
                        <a:rPr lang="en-US" sz="900" dirty="0"/>
                        <a:t> system (</a:t>
                      </a:r>
                      <a:r>
                        <a:rPr lang="en-US" sz="900" dirty="0" err="1"/>
                        <a:t>Otomatis</a:t>
                      </a:r>
                      <a:r>
                        <a:rPr lang="en-US" sz="900" dirty="0"/>
                        <a:t> create WO, Picking list, RAF Service part)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ID" sz="900" baseline="0" dirty="0" err="1"/>
                        <a:t>mengurangi</a:t>
                      </a:r>
                      <a:r>
                        <a:rPr lang="id-ID" sz="900" baseline="0" dirty="0"/>
                        <a:t> human error : salah input Qty pada sistem (Qty tidak sesuai)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id-ID" sz="900" baseline="0" dirty="0"/>
                        <a:t>Proses perbaikan dapat dilakukan dalam waktu singkat </a:t>
                      </a:r>
                      <a:r>
                        <a:rPr lang="id-ID" sz="900" baseline="0" dirty="0">
                          <a:sym typeface="Wingdings" panose="05000000000000000000" pitchFamily="2" charset="2"/>
                        </a:rPr>
                        <a:t> Revisi pada vendor portal (tidak perlu credit note)</a:t>
                      </a:r>
                    </a:p>
                    <a:p>
                      <a:pPr marL="112713" marR="0" indent="-1127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d-ID" sz="900" baseline="0" dirty="0"/>
                        <a:t>Menghilangkan proses berulang untuk kekurangan Qty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04CBE5-B437-3C85-7C5B-F48AD6ED319C}"/>
              </a:ext>
            </a:extLst>
          </p:cNvPr>
          <p:cNvSpPr txBox="1"/>
          <p:nvPr/>
        </p:nvSpPr>
        <p:spPr>
          <a:xfrm>
            <a:off x="6146370" y="3207063"/>
            <a:ext cx="1538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SHORT LEAD TIME</a:t>
            </a:r>
            <a:endParaRPr lang="en-US" sz="1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43A4DF-DA25-D7C0-6DC3-BBFD83530C78}"/>
              </a:ext>
            </a:extLst>
          </p:cNvPr>
          <p:cNvGrpSpPr/>
          <p:nvPr/>
        </p:nvGrpSpPr>
        <p:grpSpPr>
          <a:xfrm>
            <a:off x="134093" y="879338"/>
            <a:ext cx="4493972" cy="2381832"/>
            <a:chOff x="132128" y="881698"/>
            <a:chExt cx="4493972" cy="2381832"/>
          </a:xfrm>
        </p:grpSpPr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509843FE-8EDF-902B-E066-04068CA8D879}"/>
                </a:ext>
              </a:extLst>
            </p:cNvPr>
            <p:cNvSpPr/>
            <p:nvPr/>
          </p:nvSpPr>
          <p:spPr>
            <a:xfrm>
              <a:off x="3090540" y="881698"/>
              <a:ext cx="1362588" cy="11098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8A1E93-0E6B-4C1F-139F-E7EEE311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23" y="1133387"/>
              <a:ext cx="880873" cy="4314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944AC7-22F5-D604-171A-DE6158D72C91}"/>
                </a:ext>
              </a:extLst>
            </p:cNvPr>
            <p:cNvSpPr txBox="1"/>
            <p:nvPr/>
          </p:nvSpPr>
          <p:spPr>
            <a:xfrm>
              <a:off x="210529" y="1525949"/>
              <a:ext cx="760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Raw Material</a:t>
              </a:r>
              <a:endParaRPr lang="id-ID" sz="800" b="1" dirty="0"/>
            </a:p>
            <a:p>
              <a:pPr algn="ctr"/>
              <a:r>
                <a:rPr lang="en-US" sz="800" b="1" dirty="0"/>
                <a:t>Vendor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053C9-23D5-B94E-0C0D-99223E6EB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6126" y="1133387"/>
              <a:ext cx="669622" cy="731116"/>
            </a:xfrm>
            <a:prstGeom prst="rect">
              <a:avLst/>
            </a:prstGeom>
          </p:spPr>
        </p:pic>
        <p:sp>
          <p:nvSpPr>
            <p:cNvPr id="13" name="Arrow: Right 65">
              <a:extLst>
                <a:ext uri="{FF2B5EF4-FFF2-40B4-BE49-F238E27FC236}">
                  <a16:creationId xmlns:a16="http://schemas.microsoft.com/office/drawing/2014/main" id="{66E6A26D-94F0-C179-63E9-0BF9695CE943}"/>
                </a:ext>
              </a:extLst>
            </p:cNvPr>
            <p:cNvSpPr/>
            <p:nvPr/>
          </p:nvSpPr>
          <p:spPr>
            <a:xfrm>
              <a:off x="1132879" y="1336485"/>
              <a:ext cx="214604" cy="324920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B7948A-C31E-C5C0-B3BB-A53A2F26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3402" y="1191660"/>
              <a:ext cx="633496" cy="672843"/>
            </a:xfrm>
            <a:prstGeom prst="rect">
              <a:avLst/>
            </a:prstGeom>
          </p:spPr>
        </p:pic>
        <p:sp>
          <p:nvSpPr>
            <p:cNvPr id="15" name="Arrow: Right 65">
              <a:extLst>
                <a:ext uri="{FF2B5EF4-FFF2-40B4-BE49-F238E27FC236}">
                  <a16:creationId xmlns:a16="http://schemas.microsoft.com/office/drawing/2014/main" id="{C2A650DB-91CE-588D-1C10-56902F91148D}"/>
                </a:ext>
              </a:extLst>
            </p:cNvPr>
            <p:cNvSpPr/>
            <p:nvPr/>
          </p:nvSpPr>
          <p:spPr>
            <a:xfrm>
              <a:off x="2874560" y="1336485"/>
              <a:ext cx="214604" cy="324920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Lowongan Kerja PT Yutaka Manufacturing Indonesia Terbaru Oktober 2021">
              <a:extLst>
                <a:ext uri="{FF2B5EF4-FFF2-40B4-BE49-F238E27FC236}">
                  <a16:creationId xmlns:a16="http://schemas.microsoft.com/office/drawing/2014/main" id="{DCC80472-BB43-DD58-388D-DFC34D11C5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9" t="36114" r="12934" b="37629"/>
            <a:stretch/>
          </p:blipFill>
          <p:spPr bwMode="auto">
            <a:xfrm>
              <a:off x="3182909" y="956699"/>
              <a:ext cx="1183970" cy="318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✓ factory free vector eps, cdr, ai, svg vector illustration graphic art">
              <a:extLst>
                <a:ext uri="{FF2B5EF4-FFF2-40B4-BE49-F238E27FC236}">
                  <a16:creationId xmlns:a16="http://schemas.microsoft.com/office/drawing/2014/main" id="{72D5E618-4100-A25C-0F60-AB6B4CF57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775" y="1082562"/>
              <a:ext cx="1267830" cy="854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B6A596-F7C3-FB0B-9A99-9A3A949EE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4"/>
            <a:stretch/>
          </p:blipFill>
          <p:spPr>
            <a:xfrm>
              <a:off x="132128" y="2363174"/>
              <a:ext cx="747516" cy="64971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AD70A1-2675-F5B4-4DDF-AEFEBAD778FA}"/>
                </a:ext>
              </a:extLst>
            </p:cNvPr>
            <p:cNvSpPr txBox="1"/>
            <p:nvPr/>
          </p:nvSpPr>
          <p:spPr>
            <a:xfrm>
              <a:off x="199358" y="2919842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800" b="1" dirty="0"/>
                <a:t>MP Check</a:t>
              </a:r>
            </a:p>
            <a:p>
              <a:pPr algn="ctr"/>
              <a:r>
                <a:rPr lang="id-ID" sz="800" b="1" dirty="0"/>
                <a:t>(QC &amp; Qty)</a:t>
              </a:r>
              <a:endParaRPr lang="en-US" sz="800" b="1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C0BABE-82A7-F8AC-2288-6F11F55D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222" y="2511008"/>
              <a:ext cx="620995" cy="4114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41D91F-39A5-8365-166D-3392F68A510D}"/>
                </a:ext>
              </a:extLst>
            </p:cNvPr>
            <p:cNvSpPr txBox="1"/>
            <p:nvPr/>
          </p:nvSpPr>
          <p:spPr>
            <a:xfrm>
              <a:off x="1001856" y="2919842"/>
              <a:ext cx="688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800" b="1" dirty="0"/>
                <a:t>Vendor</a:t>
              </a:r>
            </a:p>
            <a:p>
              <a:pPr algn="ctr"/>
              <a:r>
                <a:rPr lang="id-ID" sz="800" b="1" dirty="0"/>
                <a:t>Packing Slip</a:t>
              </a:r>
              <a:endParaRPr lang="en-US" sz="800" b="1" dirty="0"/>
            </a:p>
          </p:txBody>
        </p:sp>
        <p:sp>
          <p:nvSpPr>
            <p:cNvPr id="22" name="Arrow: Right 65">
              <a:extLst>
                <a:ext uri="{FF2B5EF4-FFF2-40B4-BE49-F238E27FC236}">
                  <a16:creationId xmlns:a16="http://schemas.microsoft.com/office/drawing/2014/main" id="{4675C34B-9451-8971-A7CE-B6F01B16CFD5}"/>
                </a:ext>
              </a:extLst>
            </p:cNvPr>
            <p:cNvSpPr/>
            <p:nvPr/>
          </p:nvSpPr>
          <p:spPr>
            <a:xfrm>
              <a:off x="842701" y="2644771"/>
              <a:ext cx="214604" cy="324920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65">
              <a:extLst>
                <a:ext uri="{FF2B5EF4-FFF2-40B4-BE49-F238E27FC236}">
                  <a16:creationId xmlns:a16="http://schemas.microsoft.com/office/drawing/2014/main" id="{3C9C1989-8375-6BFA-60F2-CA6E1E11E373}"/>
                </a:ext>
              </a:extLst>
            </p:cNvPr>
            <p:cNvSpPr/>
            <p:nvPr/>
          </p:nvSpPr>
          <p:spPr>
            <a:xfrm>
              <a:off x="1696288" y="2639540"/>
              <a:ext cx="214604" cy="324920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60CDAFF-84B7-B660-F03D-B84FA5BE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89155" y="2371127"/>
              <a:ext cx="615523" cy="615523"/>
            </a:xfrm>
            <a:prstGeom prst="rect">
              <a:avLst/>
            </a:prstGeom>
          </p:spPr>
        </p:pic>
        <p:sp>
          <p:nvSpPr>
            <p:cNvPr id="25" name="Arrow: Right 65">
              <a:extLst>
                <a:ext uri="{FF2B5EF4-FFF2-40B4-BE49-F238E27FC236}">
                  <a16:creationId xmlns:a16="http://schemas.microsoft.com/office/drawing/2014/main" id="{AC3A8CCC-5A22-C978-B82E-D23333DC9203}"/>
                </a:ext>
              </a:extLst>
            </p:cNvPr>
            <p:cNvSpPr/>
            <p:nvPr/>
          </p:nvSpPr>
          <p:spPr>
            <a:xfrm>
              <a:off x="2630226" y="2644067"/>
              <a:ext cx="214604" cy="324920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BE9EB0-D90A-BFA3-0946-0B5F910C13CC}"/>
                </a:ext>
              </a:extLst>
            </p:cNvPr>
            <p:cNvSpPr txBox="1"/>
            <p:nvPr/>
          </p:nvSpPr>
          <p:spPr>
            <a:xfrm>
              <a:off x="2820906" y="2919842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800" b="1" dirty="0"/>
                <a:t>Check Onhand</a:t>
              </a:r>
            </a:p>
            <a:p>
              <a:pPr algn="ctr"/>
              <a:r>
                <a:rPr lang="id-ID" sz="800" b="1" dirty="0"/>
                <a:t>&amp; report</a:t>
              </a:r>
              <a:endParaRPr lang="en-US" sz="800" b="1" dirty="0"/>
            </a:p>
          </p:txBody>
        </p:sp>
        <p:sp>
          <p:nvSpPr>
            <p:cNvPr id="27" name="Arrow: Right 65">
              <a:extLst>
                <a:ext uri="{FF2B5EF4-FFF2-40B4-BE49-F238E27FC236}">
                  <a16:creationId xmlns:a16="http://schemas.microsoft.com/office/drawing/2014/main" id="{6C479855-3DB5-50E4-858B-833AF2F25E27}"/>
                </a:ext>
              </a:extLst>
            </p:cNvPr>
            <p:cNvSpPr/>
            <p:nvPr/>
          </p:nvSpPr>
          <p:spPr>
            <a:xfrm>
              <a:off x="3580470" y="2642431"/>
              <a:ext cx="214604" cy="324920"/>
            </a:xfrm>
            <a:prstGeom prst="rightArrow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9A4466-E3C9-670B-074D-C8A87B92CDAC}"/>
                </a:ext>
              </a:extLst>
            </p:cNvPr>
            <p:cNvSpPr txBox="1"/>
            <p:nvPr/>
          </p:nvSpPr>
          <p:spPr>
            <a:xfrm>
              <a:off x="1812078" y="2924976"/>
              <a:ext cx="797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800" b="1" dirty="0"/>
                <a:t>Goods Receipt</a:t>
              </a:r>
            </a:p>
            <a:p>
              <a:pPr algn="ctr"/>
              <a:r>
                <a:rPr lang="id-ID" sz="800" b="1" dirty="0"/>
                <a:t>Confirmation</a:t>
              </a:r>
              <a:endParaRPr lang="en-US" sz="800" b="1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68FFC70-76B5-20B8-AED0-45007493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24898" y="2418121"/>
              <a:ext cx="719670" cy="59972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87CFF-AFDC-A089-CA04-D9E6BA76CA64}"/>
                </a:ext>
              </a:extLst>
            </p:cNvPr>
            <p:cNvSpPr txBox="1"/>
            <p:nvPr/>
          </p:nvSpPr>
          <p:spPr>
            <a:xfrm>
              <a:off x="3684817" y="2919842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800" b="1" dirty="0"/>
                <a:t>WO, RAF</a:t>
              </a:r>
            </a:p>
            <a:p>
              <a:pPr algn="ctr"/>
              <a:r>
                <a:rPr lang="id-ID" sz="800" b="1" dirty="0"/>
                <a:t>Jurnal packing list</a:t>
              </a:r>
              <a:endParaRPr lang="en-US" sz="800" b="1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55C0962-9825-164B-62A8-1904C298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46308" y="2444107"/>
              <a:ext cx="629350" cy="542543"/>
            </a:xfrm>
            <a:prstGeom prst="rect">
              <a:avLst/>
            </a:prstGeom>
          </p:spPr>
        </p:pic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A81E6AD2-A17F-39C0-A6C7-686903B2155D}"/>
                </a:ext>
              </a:extLst>
            </p:cNvPr>
            <p:cNvSpPr/>
            <p:nvPr/>
          </p:nvSpPr>
          <p:spPr>
            <a:xfrm rot="16200000">
              <a:off x="2227950" y="226687"/>
              <a:ext cx="182880" cy="4297680"/>
            </a:xfrm>
            <a:prstGeom prst="rightBracket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1A7E16-A376-BB9D-C030-48B2804070B4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3771834" y="1991543"/>
              <a:ext cx="0" cy="29254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103">
            <a:extLst>
              <a:ext uri="{FF2B5EF4-FFF2-40B4-BE49-F238E27FC236}">
                <a16:creationId xmlns:a16="http://schemas.microsoft.com/office/drawing/2014/main" id="{2D566E80-AB57-DFC6-144E-644FBA7E1DD5}"/>
              </a:ext>
            </a:extLst>
          </p:cNvPr>
          <p:cNvSpPr/>
          <p:nvPr/>
        </p:nvSpPr>
        <p:spPr>
          <a:xfrm>
            <a:off x="7585128" y="876564"/>
            <a:ext cx="1362588" cy="1109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27126A7-3AB4-E145-01F3-AFE45E09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96" y="1128253"/>
            <a:ext cx="880873" cy="4314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C1A853F-2A0C-E194-29BA-0F7E75460596}"/>
              </a:ext>
            </a:extLst>
          </p:cNvPr>
          <p:cNvSpPr txBox="1"/>
          <p:nvPr/>
        </p:nvSpPr>
        <p:spPr>
          <a:xfrm>
            <a:off x="6325402" y="1520815"/>
            <a:ext cx="760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/>
              <a:t>Raw Material</a:t>
            </a:r>
            <a:endParaRPr lang="id-ID" sz="800" b="1" dirty="0"/>
          </a:p>
          <a:p>
            <a:pPr algn="ctr"/>
            <a:r>
              <a:rPr lang="en-US" sz="800" b="1" dirty="0"/>
              <a:t>Vendor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275443D-09B3-D741-F2AE-3613C6C0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99" y="1128253"/>
            <a:ext cx="669622" cy="731116"/>
          </a:xfrm>
          <a:prstGeom prst="rect">
            <a:avLst/>
          </a:prstGeom>
        </p:spPr>
      </p:pic>
      <p:sp>
        <p:nvSpPr>
          <p:cNvPr id="38" name="Arrow: Right 65">
            <a:extLst>
              <a:ext uri="{FF2B5EF4-FFF2-40B4-BE49-F238E27FC236}">
                <a16:creationId xmlns:a16="http://schemas.microsoft.com/office/drawing/2014/main" id="{98DD54A0-1B40-D6BB-A721-B324EC769160}"/>
              </a:ext>
            </a:extLst>
          </p:cNvPr>
          <p:cNvSpPr/>
          <p:nvPr/>
        </p:nvSpPr>
        <p:spPr>
          <a:xfrm>
            <a:off x="7247752" y="1331351"/>
            <a:ext cx="214604" cy="324920"/>
          </a:xfrm>
          <a:prstGeom prst="rightArrow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F2275B3-D5DD-294B-6D62-5F9E6EAB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275" y="1186526"/>
            <a:ext cx="633496" cy="672843"/>
          </a:xfrm>
          <a:prstGeom prst="rect">
            <a:avLst/>
          </a:prstGeom>
        </p:spPr>
      </p:pic>
      <p:sp>
        <p:nvSpPr>
          <p:cNvPr id="40" name="Arrow: Right 65">
            <a:extLst>
              <a:ext uri="{FF2B5EF4-FFF2-40B4-BE49-F238E27FC236}">
                <a16:creationId xmlns:a16="http://schemas.microsoft.com/office/drawing/2014/main" id="{8141DEEC-BD3B-9F84-BD5C-468057EABB0B}"/>
              </a:ext>
            </a:extLst>
          </p:cNvPr>
          <p:cNvSpPr/>
          <p:nvPr/>
        </p:nvSpPr>
        <p:spPr>
          <a:xfrm>
            <a:off x="8989433" y="1331351"/>
            <a:ext cx="214604" cy="324920"/>
          </a:xfrm>
          <a:prstGeom prst="rightArrow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Lowongan Kerja PT Yutaka Manufacturing Indonesia Terbaru Oktober 2021">
            <a:extLst>
              <a:ext uri="{FF2B5EF4-FFF2-40B4-BE49-F238E27FC236}">
                <a16:creationId xmlns:a16="http://schemas.microsoft.com/office/drawing/2014/main" id="{2C31B6A2-4F53-FD53-F11F-0FCBF140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9" t="36114" r="12934" b="37629"/>
          <a:stretch/>
        </p:blipFill>
        <p:spPr bwMode="auto">
          <a:xfrm>
            <a:off x="7677497" y="951565"/>
            <a:ext cx="1183970" cy="31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✓ factory free vector eps, cdr, ai, svg vector illustration graphic art">
            <a:extLst>
              <a:ext uri="{FF2B5EF4-FFF2-40B4-BE49-F238E27FC236}">
                <a16:creationId xmlns:a16="http://schemas.microsoft.com/office/drawing/2014/main" id="{4E390420-FC3E-4826-7555-D7A72C83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648" y="1077428"/>
            <a:ext cx="1267830" cy="8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C85896B-8F6E-E893-08AB-243D062EB29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4"/>
          <a:stretch/>
        </p:blipFill>
        <p:spPr>
          <a:xfrm>
            <a:off x="6247001" y="2358040"/>
            <a:ext cx="747516" cy="6497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1873529-ED76-8211-C081-B383C843D852}"/>
              </a:ext>
            </a:extLst>
          </p:cNvPr>
          <p:cNvSpPr txBox="1"/>
          <p:nvPr/>
        </p:nvSpPr>
        <p:spPr>
          <a:xfrm>
            <a:off x="6314231" y="291470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" b="1" dirty="0"/>
              <a:t>MP Check</a:t>
            </a:r>
          </a:p>
          <a:p>
            <a:pPr algn="ctr"/>
            <a:r>
              <a:rPr lang="id-ID" sz="800" b="1" dirty="0"/>
              <a:t>(QC &amp; Qty)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EFBE1E-E3CF-2CAC-FE41-75D2355AF4EE}"/>
              </a:ext>
            </a:extLst>
          </p:cNvPr>
          <p:cNvSpPr txBox="1"/>
          <p:nvPr/>
        </p:nvSpPr>
        <p:spPr>
          <a:xfrm>
            <a:off x="7116729" y="2914708"/>
            <a:ext cx="688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" b="1" dirty="0"/>
              <a:t>Vendor</a:t>
            </a:r>
          </a:p>
          <a:p>
            <a:pPr algn="ctr"/>
            <a:r>
              <a:rPr lang="id-ID" sz="800" b="1" dirty="0"/>
              <a:t>Packing Slip</a:t>
            </a:r>
            <a:endParaRPr lang="en-US" sz="800" b="1" dirty="0"/>
          </a:p>
        </p:txBody>
      </p:sp>
      <p:sp>
        <p:nvSpPr>
          <p:cNvPr id="46" name="Arrow: Right 65">
            <a:extLst>
              <a:ext uri="{FF2B5EF4-FFF2-40B4-BE49-F238E27FC236}">
                <a16:creationId xmlns:a16="http://schemas.microsoft.com/office/drawing/2014/main" id="{312FEB9B-CC94-E534-7432-44DFD4E91E38}"/>
              </a:ext>
            </a:extLst>
          </p:cNvPr>
          <p:cNvSpPr/>
          <p:nvPr/>
        </p:nvSpPr>
        <p:spPr>
          <a:xfrm>
            <a:off x="6957574" y="2639637"/>
            <a:ext cx="214604" cy="324920"/>
          </a:xfrm>
          <a:prstGeom prst="rightArrow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65">
            <a:extLst>
              <a:ext uri="{FF2B5EF4-FFF2-40B4-BE49-F238E27FC236}">
                <a16:creationId xmlns:a16="http://schemas.microsoft.com/office/drawing/2014/main" id="{0FBFD93B-3636-E815-83A8-092E9E5F0D27}"/>
              </a:ext>
            </a:extLst>
          </p:cNvPr>
          <p:cNvSpPr/>
          <p:nvPr/>
        </p:nvSpPr>
        <p:spPr>
          <a:xfrm>
            <a:off x="7938796" y="2634406"/>
            <a:ext cx="214604" cy="324920"/>
          </a:xfrm>
          <a:prstGeom prst="rightArrow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8F7D9DC-F172-0CD9-0439-0AA0CCC86A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0477" y="2365993"/>
            <a:ext cx="615523" cy="615523"/>
          </a:xfrm>
          <a:prstGeom prst="rect">
            <a:avLst/>
          </a:prstGeom>
        </p:spPr>
      </p:pic>
      <p:sp>
        <p:nvSpPr>
          <p:cNvPr id="49" name="Arrow: Right 65">
            <a:extLst>
              <a:ext uri="{FF2B5EF4-FFF2-40B4-BE49-F238E27FC236}">
                <a16:creationId xmlns:a16="http://schemas.microsoft.com/office/drawing/2014/main" id="{19628B7F-4776-4EA2-D486-32053FCFA713}"/>
              </a:ext>
            </a:extLst>
          </p:cNvPr>
          <p:cNvSpPr/>
          <p:nvPr/>
        </p:nvSpPr>
        <p:spPr>
          <a:xfrm>
            <a:off x="8991600" y="2638933"/>
            <a:ext cx="214604" cy="324920"/>
          </a:xfrm>
          <a:prstGeom prst="rightArrow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3A534D-0A32-E973-57EF-61C0D56EA3F6}"/>
              </a:ext>
            </a:extLst>
          </p:cNvPr>
          <p:cNvSpPr txBox="1"/>
          <p:nvPr/>
        </p:nvSpPr>
        <p:spPr>
          <a:xfrm>
            <a:off x="9259783" y="2914708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" b="1" dirty="0"/>
              <a:t>Check Onhand</a:t>
            </a:r>
          </a:p>
          <a:p>
            <a:pPr algn="ctr"/>
            <a:r>
              <a:rPr lang="id-ID" sz="800" b="1" dirty="0"/>
              <a:t>&amp; report</a:t>
            </a:r>
            <a:endParaRPr lang="en-US" sz="800" b="1" dirty="0"/>
          </a:p>
        </p:txBody>
      </p:sp>
      <p:sp>
        <p:nvSpPr>
          <p:cNvPr id="51" name="Arrow: Right 65">
            <a:extLst>
              <a:ext uri="{FF2B5EF4-FFF2-40B4-BE49-F238E27FC236}">
                <a16:creationId xmlns:a16="http://schemas.microsoft.com/office/drawing/2014/main" id="{31CE22BC-0C36-E3F5-C4F5-77419E1DFBFE}"/>
              </a:ext>
            </a:extLst>
          </p:cNvPr>
          <p:cNvSpPr/>
          <p:nvPr/>
        </p:nvSpPr>
        <p:spPr>
          <a:xfrm>
            <a:off x="9982200" y="2637297"/>
            <a:ext cx="214604" cy="324920"/>
          </a:xfrm>
          <a:prstGeom prst="rightArrow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DD0CB9-9BDA-E56B-B52E-59FA31A2192B}"/>
              </a:ext>
            </a:extLst>
          </p:cNvPr>
          <p:cNvSpPr txBox="1"/>
          <p:nvPr/>
        </p:nvSpPr>
        <p:spPr>
          <a:xfrm>
            <a:off x="7963869" y="2919842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" b="1" dirty="0"/>
              <a:t>GR Confirm.</a:t>
            </a:r>
          </a:p>
          <a:p>
            <a:pPr algn="ctr"/>
            <a:r>
              <a:rPr lang="id-ID" sz="800" b="1" dirty="0"/>
              <a:t>WO, Jurnal, Packing list</a:t>
            </a:r>
            <a:endParaRPr lang="en-US" sz="800" b="1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C0F0A00-534B-0D46-6BE2-E0650F04E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6930" y="2412987"/>
            <a:ext cx="719670" cy="59972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17D400F-9C00-133E-284B-8925A8C1AC6F}"/>
              </a:ext>
            </a:extLst>
          </p:cNvPr>
          <p:cNvSpPr txBox="1"/>
          <p:nvPr/>
        </p:nvSpPr>
        <p:spPr>
          <a:xfrm>
            <a:off x="9982200" y="2914708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" b="1" dirty="0"/>
              <a:t>WO, RAF</a:t>
            </a:r>
          </a:p>
          <a:p>
            <a:pPr algn="ctr"/>
            <a:r>
              <a:rPr lang="id-ID" sz="800" b="1" dirty="0"/>
              <a:t>Jurnal packing list</a:t>
            </a:r>
            <a:endParaRPr lang="en-US" sz="8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9E897E3-5F7E-4923-9878-73F16721C2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6050" y="2438973"/>
            <a:ext cx="629350" cy="542543"/>
          </a:xfrm>
          <a:prstGeom prst="rect">
            <a:avLst/>
          </a:prstGeom>
        </p:spPr>
      </p:pic>
      <p:sp>
        <p:nvSpPr>
          <p:cNvPr id="56" name="Right Bracket 55">
            <a:extLst>
              <a:ext uri="{FF2B5EF4-FFF2-40B4-BE49-F238E27FC236}">
                <a16:creationId xmlns:a16="http://schemas.microsoft.com/office/drawing/2014/main" id="{88FC30B4-D6E8-79CD-3D21-5DE6CBF910CB}"/>
              </a:ext>
            </a:extLst>
          </p:cNvPr>
          <p:cNvSpPr/>
          <p:nvPr/>
        </p:nvSpPr>
        <p:spPr>
          <a:xfrm rot="16200000">
            <a:off x="8305800" y="221553"/>
            <a:ext cx="182880" cy="4297680"/>
          </a:xfrm>
          <a:prstGeom prst="rightBracket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DA0AB8-62AB-AA77-CFE4-73BB4BE82FEA}"/>
              </a:ext>
            </a:extLst>
          </p:cNvPr>
          <p:cNvCxnSpPr>
            <a:endCxn id="34" idx="2"/>
          </p:cNvCxnSpPr>
          <p:nvPr/>
        </p:nvCxnSpPr>
        <p:spPr>
          <a:xfrm flipV="1">
            <a:off x="8266422" y="1986409"/>
            <a:ext cx="0" cy="29254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8D6D187B-41A2-B6C2-60EC-7081FD8AD9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5578" y="2293663"/>
            <a:ext cx="1139622" cy="9595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D606D5-9F08-A9F5-4061-8986064940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4672" y="2315421"/>
            <a:ext cx="327268" cy="26319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50DFBB0-8C0B-ED79-3FAD-73D7B60F9D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836365">
            <a:off x="6429559" y="2385739"/>
            <a:ext cx="327268" cy="2631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6AF61FB-C2C1-CEDD-6D18-F5D7ED34819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63" y="2578620"/>
            <a:ext cx="426625" cy="379152"/>
          </a:xfrm>
          <a:prstGeom prst="rect">
            <a:avLst/>
          </a:prstGeom>
        </p:spPr>
      </p:pic>
      <p:pic>
        <p:nvPicPr>
          <p:cNvPr id="62" name="Picture 6" descr="Free Vector | Qr bar codes stickers set">
            <a:extLst>
              <a:ext uri="{FF2B5EF4-FFF2-40B4-BE49-F238E27FC236}">
                <a16:creationId xmlns:a16="http://schemas.microsoft.com/office/drawing/2014/main" id="{97F61D7C-43D8-2CEE-6B3A-A56ED494C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8" t="54149" r="2715" b="5460"/>
          <a:stretch/>
        </p:blipFill>
        <p:spPr bwMode="auto">
          <a:xfrm>
            <a:off x="7244737" y="2477602"/>
            <a:ext cx="244372" cy="32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6C51576-CAB6-D754-6D1E-99ACAEB4C19E}"/>
              </a:ext>
            </a:extLst>
          </p:cNvPr>
          <p:cNvSpPr txBox="1"/>
          <p:nvPr/>
        </p:nvSpPr>
        <p:spPr>
          <a:xfrm>
            <a:off x="4737539" y="30596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28 </a:t>
            </a:r>
            <a:r>
              <a:rPr lang="en-ID" dirty="0" err="1"/>
              <a:t>menit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576055-C95F-373A-F438-19C62D5E6988}"/>
              </a:ext>
            </a:extLst>
          </p:cNvPr>
          <p:cNvSpPr txBox="1"/>
          <p:nvPr/>
        </p:nvSpPr>
        <p:spPr>
          <a:xfrm>
            <a:off x="10864163" y="30596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</a:rPr>
              <a:t>16 </a:t>
            </a:r>
            <a:r>
              <a:rPr lang="en-ID" dirty="0" err="1">
                <a:solidFill>
                  <a:srgbClr val="00B050"/>
                </a:solidFill>
              </a:rPr>
              <a:t>menit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2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5</a:t>
            </a:fld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81000" y="1524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</a:rPr>
              <a:t>FLOW PROCESS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6" y="1121027"/>
            <a:ext cx="2914949" cy="550837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38403"/>
              </p:ext>
            </p:extLst>
          </p:nvPr>
        </p:nvGraphicFramePr>
        <p:xfrm>
          <a:off x="3385552" y="1117137"/>
          <a:ext cx="3081337" cy="551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048242" imgH="8877185" progId="Excel.Sheet.12">
                  <p:embed/>
                </p:oleObj>
              </mc:Choice>
              <mc:Fallback>
                <p:oleObj name="Worksheet" r:id="rId4" imgW="5048242" imgH="8877185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5552" y="1117137"/>
                        <a:ext cx="3081337" cy="551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51239"/>
              </p:ext>
            </p:extLst>
          </p:nvPr>
        </p:nvGraphicFramePr>
        <p:xfrm>
          <a:off x="6498063" y="1117137"/>
          <a:ext cx="3067050" cy="551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486110" imgH="7924941" progId="Excel.Sheet.12">
                  <p:embed/>
                </p:oleObj>
              </mc:Choice>
              <mc:Fallback>
                <p:oleObj name="Worksheet" r:id="rId6" imgW="4486110" imgH="7924941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98063" y="1117137"/>
                        <a:ext cx="3067050" cy="551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65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6B8F4-C621-E2F8-DBBB-E31C3EED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6EB00-FDCF-43AA-A68D-3F2144941822}"/>
              </a:ext>
            </a:extLst>
          </p:cNvPr>
          <p:cNvSpPr txBox="1"/>
          <p:nvPr/>
        </p:nvSpPr>
        <p:spPr>
          <a:xfrm>
            <a:off x="381000" y="1524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</a:rPr>
              <a:t>ACTIVITY PLAN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A3E6CF-4170-70A3-65B2-54CC5DF9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993921"/>
            <a:ext cx="11897709" cy="44162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A03F67-C5F1-A5E2-FE52-880CD1244AD5}"/>
              </a:ext>
            </a:extLst>
          </p:cNvPr>
          <p:cNvSpPr/>
          <p:nvPr/>
        </p:nvSpPr>
        <p:spPr>
          <a:xfrm>
            <a:off x="6019800" y="15240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MOM Review </a:t>
            </a:r>
            <a:r>
              <a:rPr lang="en-ID" sz="1100" dirty="0" err="1"/>
              <a:t>tanggal</a:t>
            </a:r>
            <a:r>
              <a:rPr lang="en-ID" sz="1100" dirty="0"/>
              <a:t> </a:t>
            </a:r>
          </a:p>
          <a:p>
            <a:pPr algn="ctr"/>
            <a:r>
              <a:rPr lang="en-ID" sz="1100" dirty="0"/>
              <a:t>5 </a:t>
            </a:r>
            <a:r>
              <a:rPr lang="en-ID" sz="1100" dirty="0" err="1"/>
              <a:t>agustus</a:t>
            </a:r>
            <a:r>
              <a:rPr lang="en-ID" sz="1100" dirty="0"/>
              <a:t> 2022</a:t>
            </a:r>
            <a:endParaRPr 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107D4-9194-6B4A-427C-7136CB58128A}"/>
              </a:ext>
            </a:extLst>
          </p:cNvPr>
          <p:cNvSpPr/>
          <p:nvPr/>
        </p:nvSpPr>
        <p:spPr>
          <a:xfrm>
            <a:off x="6858000" y="1981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MOM Review </a:t>
            </a:r>
            <a:r>
              <a:rPr lang="en-ID" sz="1100" dirty="0" err="1"/>
              <a:t>tanggal</a:t>
            </a:r>
            <a:r>
              <a:rPr lang="en-ID" sz="1100" dirty="0"/>
              <a:t> </a:t>
            </a:r>
          </a:p>
          <a:p>
            <a:pPr algn="ctr"/>
            <a:r>
              <a:rPr lang="en-ID" sz="1100" dirty="0"/>
              <a:t>11 </a:t>
            </a:r>
            <a:r>
              <a:rPr lang="en-ID" sz="1100" dirty="0" err="1"/>
              <a:t>agustus</a:t>
            </a:r>
            <a:r>
              <a:rPr lang="en-ID" sz="1100" dirty="0"/>
              <a:t> 2022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B29E9-23EE-E789-654E-4145E02BE2D3}"/>
              </a:ext>
            </a:extLst>
          </p:cNvPr>
          <p:cNvSpPr/>
          <p:nvPr/>
        </p:nvSpPr>
        <p:spPr>
          <a:xfrm>
            <a:off x="7732643" y="2478141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/>
              <a:t>MOM Review </a:t>
            </a:r>
            <a:r>
              <a:rPr lang="en-ID" sz="1100" dirty="0" err="1"/>
              <a:t>tanggal</a:t>
            </a:r>
            <a:r>
              <a:rPr lang="en-ID" sz="1100" dirty="0"/>
              <a:t> </a:t>
            </a:r>
          </a:p>
          <a:p>
            <a:pPr algn="ctr"/>
            <a:r>
              <a:rPr lang="en-ID" sz="1100" dirty="0"/>
              <a:t>22 </a:t>
            </a:r>
            <a:r>
              <a:rPr lang="en-ID" sz="1100" dirty="0" err="1"/>
              <a:t>agustus</a:t>
            </a:r>
            <a:r>
              <a:rPr lang="en-ID" sz="1100" dirty="0"/>
              <a:t> 2022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876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51FCE-3CFB-2FC8-8AD3-06D7092F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9606-7FA8-D237-E23B-99BF81E54C20}"/>
              </a:ext>
            </a:extLst>
          </p:cNvPr>
          <p:cNvSpPr txBox="1"/>
          <p:nvPr/>
        </p:nvSpPr>
        <p:spPr>
          <a:xfrm>
            <a:off x="381000" y="1524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>
                <a:solidFill>
                  <a:schemeClr val="bg1"/>
                </a:solidFill>
              </a:rPr>
              <a:t>List Fitur E-Delivery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0359C2-8217-2ADA-50B1-D26BD4F55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51829"/>
              </p:ext>
            </p:extLst>
          </p:nvPr>
        </p:nvGraphicFramePr>
        <p:xfrm>
          <a:off x="76200" y="1447800"/>
          <a:ext cx="4572001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09408985"/>
                    </a:ext>
                  </a:extLst>
                </a:gridCol>
                <a:gridCol w="2014152">
                  <a:extLst>
                    <a:ext uri="{9D8B030D-6E8A-4147-A177-3AD203B41FA5}">
                      <a16:colId xmlns:a16="http://schemas.microsoft.com/office/drawing/2014/main" val="2099207955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457686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Fitur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Status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Upload / add Kanban 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9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2.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/>
                        <a:t>Publish/Approve Kanban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2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3.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View PO Complete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Progress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3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View PO </a:t>
                      </a:r>
                      <a:r>
                        <a:rPr lang="en-ID" sz="1400" dirty="0" err="1"/>
                        <a:t>Oustanding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Progress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3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Dashboard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Progress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70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View </a:t>
                      </a:r>
                      <a:r>
                        <a:rPr lang="en-ID" sz="1400" dirty="0" err="1"/>
                        <a:t>Submited</a:t>
                      </a:r>
                      <a:r>
                        <a:rPr lang="en-ID" sz="1400" dirty="0"/>
                        <a:t> Kanban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7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Revisi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kanban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5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8.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Verification / approve delivery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9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9.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Tracking delivery note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10.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Upload / add Kanban without 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0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11.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Publish / Approve Kanban without 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851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6ECB82-4DD0-593E-A013-0CCBED067593}"/>
              </a:ext>
            </a:extLst>
          </p:cNvPr>
          <p:cNvSpPr txBox="1"/>
          <p:nvPr/>
        </p:nvSpPr>
        <p:spPr>
          <a:xfrm>
            <a:off x="39255" y="990600"/>
            <a:ext cx="95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YMI Site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63396C2-93B0-8CA2-739C-CC59BE55D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82571"/>
              </p:ext>
            </p:extLst>
          </p:nvPr>
        </p:nvGraphicFramePr>
        <p:xfrm>
          <a:off x="5638800" y="1488440"/>
          <a:ext cx="4724401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009408985"/>
                    </a:ext>
                  </a:extLst>
                </a:gridCol>
                <a:gridCol w="2020330">
                  <a:extLst>
                    <a:ext uri="{9D8B030D-6E8A-4147-A177-3AD203B41FA5}">
                      <a16:colId xmlns:a16="http://schemas.microsoft.com/office/drawing/2014/main" val="2099207955"/>
                    </a:ext>
                  </a:extLst>
                </a:gridCol>
                <a:gridCol w="2170671">
                  <a:extLst>
                    <a:ext uri="{9D8B030D-6E8A-4147-A177-3AD203B41FA5}">
                      <a16:colId xmlns:a16="http://schemas.microsoft.com/office/drawing/2014/main" val="1802185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Fitur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Status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Dashboard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Progress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9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2.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View Kanban with 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2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3.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View PO Complete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Progress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3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4.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View PO </a:t>
                      </a:r>
                      <a:r>
                        <a:rPr lang="en-ID" sz="1400" dirty="0" err="1"/>
                        <a:t>Oustanding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Progress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3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5.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Create Delivery note from Kanban and 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70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6.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Print delivery note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7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7.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Tracking Delivery note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5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8.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Create delivery note without PR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8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dirty="0"/>
                        <a:t>9.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/>
                        <a:t>Print delivery note</a:t>
                      </a:r>
                      <a:r>
                        <a:rPr lang="en-US" sz="1400" dirty="0"/>
                        <a:t> without 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/>
                        <a:t>Done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927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BBA446-9598-D4AF-3BA4-41B000B45AB6}"/>
              </a:ext>
            </a:extLst>
          </p:cNvPr>
          <p:cNvSpPr txBox="1"/>
          <p:nvPr/>
        </p:nvSpPr>
        <p:spPr>
          <a:xfrm>
            <a:off x="5638800" y="1002268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Vendor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88626-7D5B-83BD-FB5B-EAE325D6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EDAB4-EBFF-F620-9AE9-B903ABA92259}"/>
              </a:ext>
            </a:extLst>
          </p:cNvPr>
          <p:cNvSpPr txBox="1"/>
          <p:nvPr/>
        </p:nvSpPr>
        <p:spPr>
          <a:xfrm>
            <a:off x="381000" y="1524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</a:rPr>
              <a:t>Validation System dan </a:t>
            </a:r>
            <a:r>
              <a:rPr lang="en-ID" sz="2400" b="1" dirty="0" err="1">
                <a:solidFill>
                  <a:schemeClr val="bg1"/>
                </a:solidFill>
              </a:rPr>
              <a:t>Otomasi</a:t>
            </a:r>
            <a:r>
              <a:rPr lang="en-ID" sz="2400" b="1" dirty="0">
                <a:solidFill>
                  <a:schemeClr val="bg1"/>
                </a:solidFill>
              </a:rPr>
              <a:t> input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116EB-8B23-0560-D373-39B622B8A75E}"/>
              </a:ext>
            </a:extLst>
          </p:cNvPr>
          <p:cNvSpPr txBox="1"/>
          <p:nvPr/>
        </p:nvSpPr>
        <p:spPr>
          <a:xfrm>
            <a:off x="228600" y="642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/>
              <a:t>1. Validation Upload / add Kanban PO</a:t>
            </a:r>
            <a:endParaRPr lang="en-US" sz="1800" dirty="0"/>
          </a:p>
        </p:txBody>
      </p:sp>
      <p:sp>
        <p:nvSpPr>
          <p:cNvPr id="6" name="Google Shape;852;p47">
            <a:extLst>
              <a:ext uri="{FF2B5EF4-FFF2-40B4-BE49-F238E27FC236}">
                <a16:creationId xmlns:a16="http://schemas.microsoft.com/office/drawing/2014/main" id="{7F9D70CD-FBC8-DC2F-6CB7-36BB14A042DC}"/>
              </a:ext>
            </a:extLst>
          </p:cNvPr>
          <p:cNvSpPr txBox="1"/>
          <p:nvPr/>
        </p:nvSpPr>
        <p:spPr>
          <a:xfrm flipH="1">
            <a:off x="46182" y="990600"/>
            <a:ext cx="7726218" cy="106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1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KANBAN (SCHEDULE DELIVERY)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Upload Kanban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sudah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otomatis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menggunakan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metode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FIFO pada PO.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Sistem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memberikan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Infolog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qty over pada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saat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upload Kanban</a:t>
            </a: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Sistem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memberikan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suggestion dan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deskripsi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Kanban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gagal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di Upload </a:t>
            </a:r>
          </a:p>
          <a:p>
            <a:pPr marL="171450" lvl="0" indent="-171450" algn="just">
              <a:buFont typeface="Arial" pitchFamily="34" charset="0"/>
              <a:buChar char="•"/>
            </a:pPr>
            <a:endParaRPr lang="en-US" sz="11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49234-A620-60E7-2986-64AF68375BC8}"/>
              </a:ext>
            </a:extLst>
          </p:cNvPr>
          <p:cNvSpPr txBox="1"/>
          <p:nvPr/>
        </p:nvSpPr>
        <p:spPr>
          <a:xfrm>
            <a:off x="8458200" y="1202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/>
              <a:t>Format Upload Kanban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5D36D-E11D-D54F-8F42-55AA0A2E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1" y="1536970"/>
            <a:ext cx="6735618" cy="9334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5F5BB8-1ECC-8065-9CBF-856D93C7B5E9}"/>
              </a:ext>
            </a:extLst>
          </p:cNvPr>
          <p:cNvGrpSpPr/>
          <p:nvPr/>
        </p:nvGrpSpPr>
        <p:grpSpPr>
          <a:xfrm>
            <a:off x="152400" y="2574503"/>
            <a:ext cx="8991600" cy="4183233"/>
            <a:chOff x="152400" y="2574503"/>
            <a:chExt cx="8991600" cy="418323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99C851-A6E5-2445-B52F-DAF06819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574503"/>
              <a:ext cx="8991600" cy="4183233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0ABC5C0-AC63-ECBA-8A3A-1E819BC9082F}"/>
                </a:ext>
              </a:extLst>
            </p:cNvPr>
            <p:cNvSpPr/>
            <p:nvPr/>
          </p:nvSpPr>
          <p:spPr>
            <a:xfrm>
              <a:off x="3581400" y="3505200"/>
              <a:ext cx="4343400" cy="762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/>
                <a:t>Jika Kanban </a:t>
              </a:r>
              <a:r>
                <a:rPr lang="en-ID" sz="1400" dirty="0" err="1"/>
                <a:t>berhasil</a:t>
              </a:r>
              <a:r>
                <a:rPr lang="en-ID" sz="1400" dirty="0"/>
                <a:t> di upload </a:t>
              </a:r>
              <a:r>
                <a:rPr lang="en-ID" sz="1400" dirty="0" err="1"/>
                <a:t>akan</a:t>
              </a:r>
              <a:r>
                <a:rPr lang="en-ID" sz="1400" dirty="0"/>
                <a:t> </a:t>
              </a:r>
              <a:r>
                <a:rPr lang="en-ID" sz="1400" dirty="0" err="1"/>
                <a:t>muncul</a:t>
              </a:r>
              <a:r>
                <a:rPr lang="en-ID" sz="1400" dirty="0"/>
                <a:t> </a:t>
              </a:r>
              <a:r>
                <a:rPr lang="en-ID" sz="1400" dirty="0" err="1"/>
                <a:t>notifikasi</a:t>
              </a:r>
              <a:r>
                <a:rPr lang="en-ID" sz="1400" dirty="0"/>
                <a:t> </a:t>
              </a:r>
              <a:r>
                <a:rPr lang="en-ID" sz="1400" dirty="0" err="1"/>
                <a:t>berhasil</a:t>
              </a:r>
              <a:r>
                <a:rPr lang="en-ID" sz="1400" dirty="0"/>
                <a:t> di import dan system </a:t>
              </a:r>
              <a:r>
                <a:rPr lang="en-ID" sz="1400" dirty="0" err="1"/>
                <a:t>akan</a:t>
              </a:r>
              <a:r>
                <a:rPr lang="en-ID" sz="1400" dirty="0"/>
                <a:t> </a:t>
              </a:r>
              <a:r>
                <a:rPr lang="en-ID" sz="1400" dirty="0" err="1"/>
                <a:t>melakukan</a:t>
              </a:r>
              <a:r>
                <a:rPr lang="en-ID" sz="1400" dirty="0"/>
                <a:t> input </a:t>
              </a:r>
              <a:r>
                <a:rPr lang="en-ID" sz="1400" dirty="0" err="1"/>
                <a:t>otomatis</a:t>
              </a:r>
              <a:r>
                <a:rPr lang="en-ID" sz="1400" dirty="0"/>
                <a:t> Kanban </a:t>
              </a:r>
              <a:r>
                <a:rPr lang="en-ID" sz="1400" dirty="0" err="1"/>
                <a:t>berdasarkan</a:t>
              </a:r>
              <a:r>
                <a:rPr lang="en-ID" sz="1400" dirty="0"/>
                <a:t> PO </a:t>
              </a:r>
              <a:r>
                <a:rPr lang="en-ID" sz="1400" dirty="0" err="1"/>
                <a:t>terlama</a:t>
              </a:r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BF1F1E-842B-325A-522E-00FB57AF9333}"/>
                </a:ext>
              </a:extLst>
            </p:cNvPr>
            <p:cNvSpPr/>
            <p:nvPr/>
          </p:nvSpPr>
          <p:spPr>
            <a:xfrm>
              <a:off x="3352800" y="4387581"/>
              <a:ext cx="4724400" cy="155601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123BB-55FF-3FE7-4832-FB987B810174}"/>
              </a:ext>
            </a:extLst>
          </p:cNvPr>
          <p:cNvGrpSpPr/>
          <p:nvPr/>
        </p:nvGrpSpPr>
        <p:grpSpPr>
          <a:xfrm>
            <a:off x="152528" y="2574503"/>
            <a:ext cx="9559893" cy="4132227"/>
            <a:chOff x="159327" y="2574502"/>
            <a:chExt cx="9559893" cy="413222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4BD401-4901-EC53-3064-C91D676FC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327" y="2574502"/>
              <a:ext cx="9559893" cy="4132227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F44E049-E386-508D-452A-BC7D34E6CC1F}"/>
                </a:ext>
              </a:extLst>
            </p:cNvPr>
            <p:cNvSpPr/>
            <p:nvPr/>
          </p:nvSpPr>
          <p:spPr>
            <a:xfrm>
              <a:off x="3657600" y="3505200"/>
              <a:ext cx="47244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400" dirty="0"/>
                <a:t>Jika file Kanban </a:t>
              </a:r>
              <a:r>
                <a:rPr lang="en-ID" sz="1400" dirty="0" err="1"/>
                <a:t>gagal</a:t>
              </a:r>
              <a:r>
                <a:rPr lang="en-ID" sz="1400" dirty="0"/>
                <a:t> di upload system </a:t>
              </a:r>
              <a:r>
                <a:rPr lang="en-ID" sz="1400" dirty="0" err="1"/>
                <a:t>tidak</a:t>
              </a:r>
              <a:r>
                <a:rPr lang="en-ID" sz="1400" dirty="0"/>
                <a:t> </a:t>
              </a:r>
              <a:r>
                <a:rPr lang="en-ID" sz="1400" dirty="0" err="1"/>
                <a:t>akan</a:t>
              </a:r>
              <a:r>
                <a:rPr lang="en-ID" sz="1400" dirty="0"/>
                <a:t> </a:t>
              </a:r>
              <a:r>
                <a:rPr lang="en-ID" sz="1400" dirty="0" err="1"/>
                <a:t>melakaukan</a:t>
              </a:r>
              <a:r>
                <a:rPr lang="en-ID" sz="1400" dirty="0"/>
                <a:t> input data dan </a:t>
              </a:r>
              <a:r>
                <a:rPr lang="en-ID" sz="1400" dirty="0" err="1"/>
                <a:t>akan</a:t>
              </a:r>
              <a:r>
                <a:rPr lang="en-ID" sz="1400" dirty="0"/>
                <a:t> </a:t>
              </a:r>
              <a:r>
                <a:rPr lang="en-ID" sz="1400" dirty="0" err="1"/>
                <a:t>memunculkan</a:t>
              </a:r>
              <a:r>
                <a:rPr lang="en-ID" sz="1400" dirty="0"/>
                <a:t> </a:t>
              </a:r>
              <a:r>
                <a:rPr lang="en-ID" sz="1400" dirty="0" err="1"/>
                <a:t>infromasi</a:t>
              </a:r>
              <a:r>
                <a:rPr lang="en-ID" sz="1400" dirty="0"/>
                <a:t> error </a:t>
              </a:r>
              <a:r>
                <a:rPr lang="en-ID" sz="1400" dirty="0" err="1"/>
                <a:t>beserta</a:t>
              </a:r>
              <a:r>
                <a:rPr lang="en-ID" sz="1400" dirty="0"/>
                <a:t> </a:t>
              </a:r>
              <a:r>
                <a:rPr lang="en-ID" sz="1400" dirty="0" err="1"/>
                <a:t>penyebab</a:t>
              </a:r>
              <a:r>
                <a:rPr lang="en-ID" sz="1400" dirty="0"/>
                <a:t> </a:t>
              </a:r>
              <a:r>
                <a:rPr lang="en-ID" sz="1400" dirty="0" err="1"/>
                <a:t>errornya</a:t>
              </a:r>
              <a:r>
                <a:rPr lang="en-ID" sz="1400" dirty="0"/>
                <a:t> dan row error di </a:t>
              </a:r>
              <a:r>
                <a:rPr lang="en-ID" sz="1400" dirty="0" err="1"/>
                <a:t>excelnya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0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FD1AF9-217D-7813-6E0E-B63EBFAD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8C78-DB9A-4104-9FE5-9E88C38A51E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69B65-94E4-CB9B-4184-3614B8ED1091}"/>
              </a:ext>
            </a:extLst>
          </p:cNvPr>
          <p:cNvSpPr txBox="1"/>
          <p:nvPr/>
        </p:nvSpPr>
        <p:spPr>
          <a:xfrm>
            <a:off x="228600" y="642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2</a:t>
            </a:r>
            <a:r>
              <a:rPr lang="en-ID" sz="1800" dirty="0"/>
              <a:t>. Validation Create Delivery Note</a:t>
            </a:r>
            <a:endParaRPr lang="en-US" sz="1800" dirty="0"/>
          </a:p>
        </p:txBody>
      </p:sp>
      <p:sp>
        <p:nvSpPr>
          <p:cNvPr id="4" name="Google Shape;852;p47">
            <a:extLst>
              <a:ext uri="{FF2B5EF4-FFF2-40B4-BE49-F238E27FC236}">
                <a16:creationId xmlns:a16="http://schemas.microsoft.com/office/drawing/2014/main" id="{FE5DB02C-4126-D135-3B7F-01277D443F26}"/>
              </a:ext>
            </a:extLst>
          </p:cNvPr>
          <p:cNvSpPr txBox="1"/>
          <p:nvPr/>
        </p:nvSpPr>
        <p:spPr>
          <a:xfrm flipH="1">
            <a:off x="46182" y="990600"/>
            <a:ext cx="7726218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1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Delivery Note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tidak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bisa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dibuat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jika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atau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lebih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item yang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PO yang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berbeda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(1 DN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untuk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1 PO)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dibuat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berdasarkan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PO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terlama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dahulu</a:t>
            </a:r>
            <a:endParaRPr lang="en-US" sz="11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Tidak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bisa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membuat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DN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qty over </a:t>
            </a:r>
            <a:r>
              <a:rPr lang="en-US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Kanban dan PO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26518-F3CD-78F9-1A6F-35649657F601}"/>
              </a:ext>
            </a:extLst>
          </p:cNvPr>
          <p:cNvSpPr txBox="1"/>
          <p:nvPr/>
        </p:nvSpPr>
        <p:spPr>
          <a:xfrm>
            <a:off x="381000" y="152401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bg1"/>
                </a:solidFill>
              </a:rPr>
              <a:t>Validation System dan </a:t>
            </a:r>
            <a:r>
              <a:rPr lang="en-ID" sz="2400" b="1" dirty="0" err="1">
                <a:solidFill>
                  <a:schemeClr val="bg1"/>
                </a:solidFill>
              </a:rPr>
              <a:t>Otomasi</a:t>
            </a:r>
            <a:r>
              <a:rPr lang="en-ID" sz="2400" b="1" dirty="0">
                <a:solidFill>
                  <a:schemeClr val="bg1"/>
                </a:solidFill>
              </a:rPr>
              <a:t> input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6FD03D-D752-542C-8145-0F99690AB44F}"/>
              </a:ext>
            </a:extLst>
          </p:cNvPr>
          <p:cNvGrpSpPr/>
          <p:nvPr/>
        </p:nvGrpSpPr>
        <p:grpSpPr>
          <a:xfrm>
            <a:off x="79312" y="1791096"/>
            <a:ext cx="9854432" cy="4983942"/>
            <a:chOff x="79312" y="1791096"/>
            <a:chExt cx="9854432" cy="49839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594636-C369-3EAD-4AE0-8EC8FBBCC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12" y="1956169"/>
              <a:ext cx="9854432" cy="481886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284F6E-98C3-3D7B-2EA4-1C66567BFD3E}"/>
                </a:ext>
              </a:extLst>
            </p:cNvPr>
            <p:cNvSpPr/>
            <p:nvPr/>
          </p:nvSpPr>
          <p:spPr>
            <a:xfrm>
              <a:off x="99191" y="1791096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556876-489D-5D9D-822B-5FA0E614B4E5}"/>
              </a:ext>
            </a:extLst>
          </p:cNvPr>
          <p:cNvGrpSpPr/>
          <p:nvPr/>
        </p:nvGrpSpPr>
        <p:grpSpPr>
          <a:xfrm>
            <a:off x="109008" y="1795820"/>
            <a:ext cx="9796992" cy="4983942"/>
            <a:chOff x="76200" y="1791096"/>
            <a:chExt cx="9796992" cy="49839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188C99-1F32-B8B5-B9D8-408A55AD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981200"/>
              <a:ext cx="9796992" cy="479383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420E6A-E492-5DF8-EADA-A56F6C6602F3}"/>
                </a:ext>
              </a:extLst>
            </p:cNvPr>
            <p:cNvSpPr/>
            <p:nvPr/>
          </p:nvSpPr>
          <p:spPr>
            <a:xfrm>
              <a:off x="228600" y="1791096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674E8E-C71F-4C56-318F-77AA8AA5E0E3}"/>
              </a:ext>
            </a:extLst>
          </p:cNvPr>
          <p:cNvGrpSpPr/>
          <p:nvPr/>
        </p:nvGrpSpPr>
        <p:grpSpPr>
          <a:xfrm>
            <a:off x="152400" y="1752600"/>
            <a:ext cx="9697278" cy="4983943"/>
            <a:chOff x="2497034" y="1219200"/>
            <a:chExt cx="8763000" cy="436327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D35D73-2579-C56D-1735-C51A996BA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7034" y="1424609"/>
              <a:ext cx="8763000" cy="415786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21623A-B8D4-4AA2-E2D7-EB4AC7A6AEBE}"/>
                </a:ext>
              </a:extLst>
            </p:cNvPr>
            <p:cNvSpPr/>
            <p:nvPr/>
          </p:nvSpPr>
          <p:spPr>
            <a:xfrm>
              <a:off x="2664676" y="1219200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0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y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39158</TotalTime>
  <Words>1455</Words>
  <Application>Microsoft Office PowerPoint</Application>
  <PresentationFormat>Widescreen</PresentationFormat>
  <Paragraphs>314</Paragraphs>
  <Slides>14</Slides>
  <Notes>5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SemiBold SemiConden</vt:lpstr>
      <vt:lpstr>Calibri</vt:lpstr>
      <vt:lpstr>Libre Franklin</vt:lpstr>
      <vt:lpstr>Wingdings</vt:lpstr>
      <vt:lpstr>Theme ymi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Project</dc:title>
  <dc:creator>Aditya Yesaya Ariady</dc:creator>
  <cp:lastModifiedBy>Alfrinaldi Taufik</cp:lastModifiedBy>
  <cp:revision>443</cp:revision>
  <dcterms:created xsi:type="dcterms:W3CDTF">2021-12-16T03:05:51Z</dcterms:created>
  <dcterms:modified xsi:type="dcterms:W3CDTF">2022-09-06T00:08:57Z</dcterms:modified>
</cp:coreProperties>
</file>