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4" r:id="rId2"/>
    <p:sldId id="305" r:id="rId3"/>
    <p:sldId id="307" r:id="rId4"/>
    <p:sldId id="308" r:id="rId5"/>
    <p:sldId id="309" r:id="rId6"/>
    <p:sldId id="31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3"/>
    <p:restoredTop sz="94966"/>
  </p:normalViewPr>
  <p:slideViewPr>
    <p:cSldViewPr snapToGrid="0" snapToObjects="1">
      <p:cViewPr varScale="1">
        <p:scale>
          <a:sx n="117" d="100"/>
          <a:sy n="117" d="100"/>
        </p:scale>
        <p:origin x="1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0BBD-0C71-8B42-9C1B-EBCBB38E0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EBF5B-8283-E241-9771-EE74C69C6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84D04-B179-C44E-99A7-D0CCF166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F25A-CB11-6845-A3FD-F1BE4FE65202}" type="datetimeFigureOut">
              <a:rPr lang="en-US" smtClean="0"/>
              <a:t>5/27/22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57623-65D8-0149-8A4C-302F408F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F294C-2958-1C4F-9B41-63164C84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7E0-4207-9743-B868-5C4F7C9931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39E8-7547-234E-9B55-9E59A872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D96A9-2327-8943-A105-C65103CEE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A52C6-B31E-CC42-8813-D2342A4B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F25A-CB11-6845-A3FD-F1BE4FE65202}" type="datetimeFigureOut">
              <a:rPr lang="en-US" smtClean="0"/>
              <a:t>5/27/22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894B-22A1-3841-ABD4-0B300455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63FFB-C36D-7840-A525-53969B9C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7E0-4207-9743-B868-5C4F7C9931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4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A151F-C60F-7D4A-996A-38797915F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C6F57-F5F5-A149-92EA-149F894BE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12210-99E4-4845-B904-E033B759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F25A-CB11-6845-A3FD-F1BE4FE65202}" type="datetimeFigureOut">
              <a:rPr lang="en-US" smtClean="0"/>
              <a:t>5/27/22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BAD27-43A7-FF42-960D-1417E552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C29C4-BD90-2E46-829F-15ACC064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7E0-4207-9743-B868-5C4F7C9931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7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6092-03D9-554E-85E4-0DE157C5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C1076-1ED4-5442-B062-E4104480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75260-2AAE-294B-907A-92BCDC97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F25A-CB11-6845-A3FD-F1BE4FE65202}" type="datetimeFigureOut">
              <a:rPr lang="en-US" smtClean="0"/>
              <a:t>5/27/22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A69F5-0200-9C4F-B0BC-9B57B3A9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CF12D-7507-564F-9BDB-87B75138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7E0-4207-9743-B868-5C4F7C9931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5E9A5-5F7C-524B-9CF0-A9BD0E27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28F63-7749-CA40-A629-88487A663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E025B-E90C-A244-B1D8-06F336C2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F25A-CB11-6845-A3FD-F1BE4FE65202}" type="datetimeFigureOut">
              <a:rPr lang="en-US" smtClean="0"/>
              <a:t>5/27/22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A84F-6974-6044-BA54-787112BA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9B45A-8B67-AB49-B055-F444E58C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7E0-4207-9743-B868-5C4F7C9931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4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872D-CF1A-F344-B7A0-97B3A2BA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5146-992A-5B4A-8097-90E9718B4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CE38F-DBBD-A744-B3A9-2D894B170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C5145-E446-5B4F-898C-272E7106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F25A-CB11-6845-A3FD-F1BE4FE65202}" type="datetimeFigureOut">
              <a:rPr lang="en-US" smtClean="0"/>
              <a:t>5/27/22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28E0B-46AF-D244-A7B5-95F0C68F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5D878-56F7-134E-81DF-5C451B8E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7E0-4207-9743-B868-5C4F7C9931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2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B32C-5B64-1240-AB4B-C5F8A3DC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CE64E-E381-6246-9F3A-982DDFFE5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D0C48-A3D6-CD42-AAB5-D56D3A35E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7B6CD-FD75-4A4C-B0A6-56677AA6C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3C5AC-D3BF-EC41-824C-D6A525A76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E838F0-BEE6-334E-AE45-59106DBA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F25A-CB11-6845-A3FD-F1BE4FE65202}" type="datetimeFigureOut">
              <a:rPr lang="en-US" smtClean="0"/>
              <a:t>5/27/22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B21F51-10FB-884F-9507-FBF6270D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0DADE-31BC-BD44-8897-77208B0E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7E0-4207-9743-B868-5C4F7C9931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0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C07D-80CA-004C-BD18-0E0B38DA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E0F7A-A639-FB4B-A14D-EF2DA652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F25A-CB11-6845-A3FD-F1BE4FE65202}" type="datetimeFigureOut">
              <a:rPr lang="en-US" smtClean="0"/>
              <a:t>5/27/22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DA3B2-025B-644E-9C8C-166714DB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3AFD4-21F2-124E-AD0F-4FF96BFE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7E0-4207-9743-B868-5C4F7C9931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6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449AE-B552-EE4F-859E-B9BBFE16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F25A-CB11-6845-A3FD-F1BE4FE65202}" type="datetimeFigureOut">
              <a:rPr lang="en-US" smtClean="0"/>
              <a:t>5/27/22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18CCE-1EDC-7A41-812D-0584EC21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57E61-8B55-DF4C-9B5A-5EBBE1C1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7E0-4207-9743-B868-5C4F7C9931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9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7412-29C0-4E49-9BCE-447C845BF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BBB57-DB7A-5E40-90B7-E3CE1ECDD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A70F1-0C51-AB46-A493-D0E4F03D1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DDF57-50E6-D44F-94EE-E6DB3718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F25A-CB11-6845-A3FD-F1BE4FE65202}" type="datetimeFigureOut">
              <a:rPr lang="en-US" smtClean="0"/>
              <a:t>5/27/22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B7838-36A2-1F4E-94ED-A99F7005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6C4A0-A140-494A-987B-E3465529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7E0-4207-9743-B868-5C4F7C9931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7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0269-90FE-D04C-BE54-ABC0345E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9D127-1301-A743-A4AB-2F41A6A83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9FF99-54C3-D648-985F-92B295B26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A8E8A-82F5-7744-8B02-2B155A6D9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F25A-CB11-6845-A3FD-F1BE4FE65202}" type="datetimeFigureOut">
              <a:rPr lang="en-US" smtClean="0"/>
              <a:t>5/27/22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9829D-D00A-CE40-9E9C-E099F7ED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26865-C574-444F-9408-6664993C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7E0-4207-9743-B868-5C4F7C9931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4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F200F-E766-7E43-9973-CFF7E96C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A185E-8150-4E4B-BA97-0627EC6CF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618A3-2332-CA41-9A5E-CC30E25BB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F25A-CB11-6845-A3FD-F1BE4FE65202}" type="datetimeFigureOut">
              <a:rPr lang="en-US" smtClean="0"/>
              <a:t>5/27/22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C62F2-C375-DD47-9E24-409C3BDBE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066EA-58F2-1E4B-86EB-B8401FE35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367E0-4207-9743-B868-5C4F7C9931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3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99650F-FB4F-9048-96D2-AE14D056A41B}"/>
              </a:ext>
            </a:extLst>
          </p:cNvPr>
          <p:cNvSpPr txBox="1"/>
          <p:nvPr/>
        </p:nvSpPr>
        <p:spPr>
          <a:xfrm>
            <a:off x="8048355" y="807158"/>
            <a:ext cx="13933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QoS Engine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01F6E2-DE10-444C-8233-64FF82E0B918}"/>
              </a:ext>
            </a:extLst>
          </p:cNvPr>
          <p:cNvSpPr txBox="1"/>
          <p:nvPr/>
        </p:nvSpPr>
        <p:spPr>
          <a:xfrm>
            <a:off x="9610562" y="5764493"/>
            <a:ext cx="158126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QoS Adjuster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3ADAFC-0D5C-9246-BCC1-50C5EC27AE20}"/>
              </a:ext>
            </a:extLst>
          </p:cNvPr>
          <p:cNvSpPr txBox="1"/>
          <p:nvPr/>
        </p:nvSpPr>
        <p:spPr>
          <a:xfrm>
            <a:off x="6571036" y="5765458"/>
            <a:ext cx="139038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QoS Scanner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792039-251A-AE42-853C-D85C70E4D439}"/>
              </a:ext>
            </a:extLst>
          </p:cNvPr>
          <p:cNvSpPr txBox="1"/>
          <p:nvPr/>
        </p:nvSpPr>
        <p:spPr>
          <a:xfrm>
            <a:off x="1306842" y="3201302"/>
            <a:ext cx="1065686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QoS Verifier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0702B8-4114-1942-A464-180F238035DB}"/>
              </a:ext>
            </a:extLst>
          </p:cNvPr>
          <p:cNvSpPr txBox="1"/>
          <p:nvPr/>
        </p:nvSpPr>
        <p:spPr>
          <a:xfrm>
            <a:off x="5807096" y="5218715"/>
            <a:ext cx="1866217" cy="276999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Batch Verification Request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718349-0AE0-744F-8752-2EE47E6A33C2}"/>
              </a:ext>
            </a:extLst>
          </p:cNvPr>
          <p:cNvSpPr txBox="1"/>
          <p:nvPr/>
        </p:nvSpPr>
        <p:spPr>
          <a:xfrm>
            <a:off x="7998444" y="1495465"/>
            <a:ext cx="1472134" cy="276999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Verification Request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0F2DB0-934D-DD49-AFFB-D839BF6F2151}"/>
              </a:ext>
            </a:extLst>
          </p:cNvPr>
          <p:cNvSpPr txBox="1"/>
          <p:nvPr/>
        </p:nvSpPr>
        <p:spPr>
          <a:xfrm>
            <a:off x="9888253" y="2660253"/>
            <a:ext cx="1630832" cy="276999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Requirements Request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2B6F41-CE62-AE4E-8B61-070FC72D5138}"/>
              </a:ext>
            </a:extLst>
          </p:cNvPr>
          <p:cNvSpPr txBox="1"/>
          <p:nvPr/>
        </p:nvSpPr>
        <p:spPr>
          <a:xfrm>
            <a:off x="9053957" y="3900700"/>
            <a:ext cx="1485598" cy="276999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Adjustment Request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C0F304-8524-9749-A2EA-45203FDCC55C}"/>
              </a:ext>
            </a:extLst>
          </p:cNvPr>
          <p:cNvSpPr txBox="1"/>
          <p:nvPr/>
        </p:nvSpPr>
        <p:spPr>
          <a:xfrm>
            <a:off x="10251718" y="5220209"/>
            <a:ext cx="1578702" cy="276999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Adjustment Response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C5F162-9A4B-D348-A72C-7FC92E99516E}"/>
              </a:ext>
            </a:extLst>
          </p:cNvPr>
          <p:cNvSpPr txBox="1"/>
          <p:nvPr/>
        </p:nvSpPr>
        <p:spPr>
          <a:xfrm>
            <a:off x="6018734" y="2656451"/>
            <a:ext cx="1979709" cy="276999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rgbClr val="7030A0"/>
                </a:solidFill>
              </a:rPr>
              <a:t>Action Completed Response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A6164559-3818-0D4A-B34B-42A2A3E0ACDF}"/>
              </a:ext>
            </a:extLst>
          </p:cNvPr>
          <p:cNvSpPr/>
          <p:nvPr/>
        </p:nvSpPr>
        <p:spPr>
          <a:xfrm>
            <a:off x="1306842" y="2968698"/>
            <a:ext cx="10637888" cy="893806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3B1F4D2-FA03-1D40-B99C-4EC385A69D25}"/>
              </a:ext>
            </a:extLst>
          </p:cNvPr>
          <p:cNvSpPr/>
          <p:nvPr/>
        </p:nvSpPr>
        <p:spPr>
          <a:xfrm>
            <a:off x="5683112" y="5529158"/>
            <a:ext cx="3087067" cy="893806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E02A707-52F6-B847-A666-12E962918675}"/>
              </a:ext>
            </a:extLst>
          </p:cNvPr>
          <p:cNvSpPr/>
          <p:nvPr/>
        </p:nvSpPr>
        <p:spPr>
          <a:xfrm>
            <a:off x="8857663" y="5529158"/>
            <a:ext cx="3087067" cy="893806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A82B934-3862-A24E-A29C-FDC589EE798D}"/>
              </a:ext>
            </a:extLst>
          </p:cNvPr>
          <p:cNvSpPr/>
          <p:nvPr/>
        </p:nvSpPr>
        <p:spPr>
          <a:xfrm>
            <a:off x="5683113" y="565528"/>
            <a:ext cx="6206310" cy="893806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A470D8-1008-5E44-9E2B-07F21D16D115}"/>
              </a:ext>
            </a:extLst>
          </p:cNvPr>
          <p:cNvSpPr txBox="1"/>
          <p:nvPr/>
        </p:nvSpPr>
        <p:spPr>
          <a:xfrm>
            <a:off x="6841622" y="3900397"/>
            <a:ext cx="1959319" cy="276999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Batch Verification Response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C15682E1-AFF2-3A40-89ED-B9FF1AA8218C}"/>
              </a:ext>
            </a:extLst>
          </p:cNvPr>
          <p:cNvSpPr/>
          <p:nvPr/>
        </p:nvSpPr>
        <p:spPr>
          <a:xfrm>
            <a:off x="8556353" y="1787962"/>
            <a:ext cx="356315" cy="68646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466E09A1-4AD5-5943-BE4B-0D70D8D6741F}"/>
              </a:ext>
            </a:extLst>
          </p:cNvPr>
          <p:cNvSpPr/>
          <p:nvPr/>
        </p:nvSpPr>
        <p:spPr>
          <a:xfrm rot="10800000">
            <a:off x="10525512" y="1644456"/>
            <a:ext cx="356315" cy="68646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26E4B2FB-BD33-0542-9608-14EDD40E6FB0}"/>
              </a:ext>
            </a:extLst>
          </p:cNvPr>
          <p:cNvSpPr/>
          <p:nvPr/>
        </p:nvSpPr>
        <p:spPr>
          <a:xfrm rot="10800000">
            <a:off x="6874390" y="1954137"/>
            <a:ext cx="356315" cy="68646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3C798FE1-BAA2-3C4F-9281-3A6993678FEF}"/>
              </a:ext>
            </a:extLst>
          </p:cNvPr>
          <p:cNvSpPr/>
          <p:nvPr/>
        </p:nvSpPr>
        <p:spPr>
          <a:xfrm>
            <a:off x="7619176" y="4193751"/>
            <a:ext cx="356315" cy="68646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75949E31-B356-084E-837C-A764076FDED4}"/>
              </a:ext>
            </a:extLst>
          </p:cNvPr>
          <p:cNvSpPr/>
          <p:nvPr/>
        </p:nvSpPr>
        <p:spPr>
          <a:xfrm>
            <a:off x="10525511" y="1782950"/>
            <a:ext cx="356315" cy="68646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8078DC91-D0EE-EA47-B7C8-EC398F6BF2D5}"/>
              </a:ext>
            </a:extLst>
          </p:cNvPr>
          <p:cNvSpPr/>
          <p:nvPr/>
        </p:nvSpPr>
        <p:spPr>
          <a:xfrm rot="10800000">
            <a:off x="6629710" y="4521560"/>
            <a:ext cx="356315" cy="68646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9314EA4C-CB28-5449-82FF-7819354F2372}"/>
              </a:ext>
            </a:extLst>
          </p:cNvPr>
          <p:cNvSpPr/>
          <p:nvPr/>
        </p:nvSpPr>
        <p:spPr>
          <a:xfrm rot="10800000">
            <a:off x="10858373" y="4522176"/>
            <a:ext cx="356315" cy="68646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FE29C4-A931-1C40-A688-2D8E062B30D8}"/>
              </a:ext>
            </a:extLst>
          </p:cNvPr>
          <p:cNvSpPr txBox="1"/>
          <p:nvPr/>
        </p:nvSpPr>
        <p:spPr>
          <a:xfrm>
            <a:off x="5709239" y="854363"/>
            <a:ext cx="216661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QoSRequirementsReceiver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5B8699-45C8-D549-A61B-DF5B605507D1}"/>
              </a:ext>
            </a:extLst>
          </p:cNvPr>
          <p:cNvSpPr txBox="1"/>
          <p:nvPr/>
        </p:nvSpPr>
        <p:spPr>
          <a:xfrm>
            <a:off x="9700323" y="856270"/>
            <a:ext cx="216501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QoSRequirementsProvider</a:t>
            </a:r>
          </a:p>
        </p:txBody>
      </p:sp>
      <p:sp>
        <p:nvSpPr>
          <p:cNvPr id="68" name="Down Arrow 67">
            <a:extLst>
              <a:ext uri="{FF2B5EF4-FFF2-40B4-BE49-F238E27FC236}">
                <a16:creationId xmlns:a16="http://schemas.microsoft.com/office/drawing/2014/main" id="{A74311B2-3A14-B74D-84EA-086AF24F98E9}"/>
              </a:ext>
            </a:extLst>
          </p:cNvPr>
          <p:cNvSpPr/>
          <p:nvPr/>
        </p:nvSpPr>
        <p:spPr>
          <a:xfrm>
            <a:off x="9634384" y="4193064"/>
            <a:ext cx="356315" cy="68646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DE63AF-F20F-B648-ACEB-757BEE5155A5}"/>
              </a:ext>
            </a:extLst>
          </p:cNvPr>
          <p:cNvSpPr txBox="1"/>
          <p:nvPr/>
        </p:nvSpPr>
        <p:spPr>
          <a:xfrm rot="16200000">
            <a:off x="-2516231" y="3229490"/>
            <a:ext cx="6017616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QoS Database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B4826FC-417E-FE41-BC89-6B7560DD978F}"/>
              </a:ext>
            </a:extLst>
          </p:cNvPr>
          <p:cNvSpPr/>
          <p:nvPr/>
        </p:nvSpPr>
        <p:spPr>
          <a:xfrm>
            <a:off x="1306842" y="5537964"/>
            <a:ext cx="3087067" cy="893806"/>
          </a:xfrm>
          <a:prstGeom prst="roundRect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8764BE4-F1EF-FB45-9F88-1A1789E3E21E}"/>
              </a:ext>
            </a:extLst>
          </p:cNvPr>
          <p:cNvSpPr txBox="1"/>
          <p:nvPr/>
        </p:nvSpPr>
        <p:spPr>
          <a:xfrm>
            <a:off x="1541363" y="5734680"/>
            <a:ext cx="261802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Bring Online Scheduler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6F18F2-30BC-B14F-A60D-C4DCE88C8878}"/>
              </a:ext>
            </a:extLst>
          </p:cNvPr>
          <p:cNvSpPr txBox="1"/>
          <p:nvPr/>
        </p:nvSpPr>
        <p:spPr>
          <a:xfrm>
            <a:off x="1463075" y="3900084"/>
            <a:ext cx="1485598" cy="276999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Adjustment Request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FDC2614-EBC1-A444-9A8E-C6B97FB162BB}"/>
              </a:ext>
            </a:extLst>
          </p:cNvPr>
          <p:cNvSpPr txBox="1"/>
          <p:nvPr/>
        </p:nvSpPr>
        <p:spPr>
          <a:xfrm>
            <a:off x="2660836" y="5219593"/>
            <a:ext cx="1578702" cy="276999"/>
          </a:xfrm>
          <a:prstGeom prst="rect">
            <a:avLst/>
          </a:prstGeom>
          <a:noFill/>
          <a:ln w="9525"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Adjustment Response</a:t>
            </a:r>
          </a:p>
        </p:txBody>
      </p:sp>
      <p:sp>
        <p:nvSpPr>
          <p:cNvPr id="75" name="Down Arrow 74">
            <a:extLst>
              <a:ext uri="{FF2B5EF4-FFF2-40B4-BE49-F238E27FC236}">
                <a16:creationId xmlns:a16="http://schemas.microsoft.com/office/drawing/2014/main" id="{B22495A2-A388-D943-9B42-B488A7620C17}"/>
              </a:ext>
            </a:extLst>
          </p:cNvPr>
          <p:cNvSpPr/>
          <p:nvPr/>
        </p:nvSpPr>
        <p:spPr>
          <a:xfrm rot="10800000">
            <a:off x="3267491" y="4509685"/>
            <a:ext cx="356315" cy="686460"/>
          </a:xfrm>
          <a:prstGeom prst="down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6" name="Down Arrow 75">
            <a:extLst>
              <a:ext uri="{FF2B5EF4-FFF2-40B4-BE49-F238E27FC236}">
                <a16:creationId xmlns:a16="http://schemas.microsoft.com/office/drawing/2014/main" id="{4BA1A75C-048B-064B-A96C-DBF526BDB4DF}"/>
              </a:ext>
            </a:extLst>
          </p:cNvPr>
          <p:cNvSpPr/>
          <p:nvPr/>
        </p:nvSpPr>
        <p:spPr>
          <a:xfrm>
            <a:off x="2043502" y="4192448"/>
            <a:ext cx="356315" cy="68646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A1043F-8D32-4849-8C1A-0FCD72A59D9C}"/>
              </a:ext>
            </a:extLst>
          </p:cNvPr>
          <p:cNvCxnSpPr>
            <a:cxnSpLocks/>
            <a:stCxn id="52" idx="1"/>
          </p:cNvCxnSpPr>
          <p:nvPr/>
        </p:nvCxnSpPr>
        <p:spPr>
          <a:xfrm flipH="1" flipV="1">
            <a:off x="677245" y="997529"/>
            <a:ext cx="5005868" cy="1490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4C9E1BC-51F4-2245-BB72-91ED8D489A28}"/>
              </a:ext>
            </a:extLst>
          </p:cNvPr>
          <p:cNvCxnSpPr>
            <a:cxnSpLocks/>
            <a:stCxn id="47" idx="1"/>
            <a:endCxn id="2" idx="2"/>
          </p:cNvCxnSpPr>
          <p:nvPr/>
        </p:nvCxnSpPr>
        <p:spPr>
          <a:xfrm flipH="1" flipV="1">
            <a:off x="677243" y="3414156"/>
            <a:ext cx="629599" cy="144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8DE40A4-E309-EB4F-8742-9229EDA541B3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677246" y="5984867"/>
            <a:ext cx="629596" cy="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55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AC7FD3-C01A-FF41-ABD2-4167B82F4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77" y="137160"/>
            <a:ext cx="5202935" cy="6583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0BEFA9-6B8D-2D4E-B24C-57A5BE7C27FD}"/>
              </a:ext>
            </a:extLst>
          </p:cNvPr>
          <p:cNvSpPr txBox="1"/>
          <p:nvPr/>
        </p:nvSpPr>
        <p:spPr>
          <a:xfrm>
            <a:off x="6239890" y="23494"/>
            <a:ext cx="5361272" cy="650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Changes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Eliminate separate "receiver", allow verifier to process messages into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Eliminate map in verifier, integrate that map with the one in the adjuster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verifier, and bring-online scheduler to share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Continue to process copy, set/unset sticky and flush inside the QoS Adjuster, but simply notify the scheduler when the database has been updated and allow it to do its own 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Depending on how we decide to implement it, either have the scheduler notify on a topic when file is online, or have a dedicated component (in the verifier) poll or wait synchronously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eliminate checkpointing (we get the automatic advantage now of not losing operations on service restart)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 commands for verifier query the database; admin commands for adjuster query the in-memory table</a:t>
            </a:r>
          </a:p>
        </p:txBody>
      </p:sp>
    </p:spTree>
    <p:extLst>
      <p:ext uri="{BB962C8B-B14F-4D97-AF65-F5344CB8AC3E}">
        <p14:creationId xmlns:p14="http://schemas.microsoft.com/office/powerpoint/2010/main" val="114539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A0C358-3111-5345-9923-157DFFCE5BFD}"/>
              </a:ext>
            </a:extLst>
          </p:cNvPr>
          <p:cNvSpPr txBox="1"/>
          <p:nvPr/>
        </p:nvSpPr>
        <p:spPr>
          <a:xfrm>
            <a:off x="383670" y="899946"/>
            <a:ext cx="514164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TABLE SCHEMA 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(based on File Operation object)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r>
              <a:rPr lang="en-US" sz="1600" b="1" dirty="0"/>
              <a:t>varchar		pnfsid</a:t>
            </a:r>
          </a:p>
          <a:p>
            <a:r>
              <a:rPr lang="en-US" sz="1600" b="1" dirty="0"/>
              <a:t>bigint		size</a:t>
            </a:r>
          </a:p>
          <a:p>
            <a:r>
              <a:rPr lang="en-US" sz="1600" b="1" dirty="0"/>
              <a:t>datestamp		arrived</a:t>
            </a:r>
          </a:p>
          <a:p>
            <a:r>
              <a:rPr lang="en-US" sz="1600" b="1" dirty="0"/>
              <a:t>datestamp		last_update</a:t>
            </a:r>
            <a:br>
              <a:rPr lang="en-US" sz="1600" dirty="0"/>
            </a:br>
            <a:r>
              <a:rPr lang="en-US" sz="1600" b="1" dirty="0"/>
              <a:t>int 		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message_type		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600" b="1" dirty="0"/>
              <a:t>varchar		pool_group</a:t>
            </a:r>
            <a:br>
              <a:rPr lang="en-US" sz="1600" dirty="0"/>
            </a:br>
            <a:r>
              <a:rPr lang="en-US" sz="1600" b="1" dirty="0"/>
              <a:t>varchar 		storage_unit</a:t>
            </a:r>
            <a:br>
              <a:rPr lang="en-US" sz="1600" dirty="0"/>
            </a:br>
            <a:r>
              <a:rPr lang="en-US" sz="1600" b="1" dirty="0"/>
              <a:t>varchar 		parent_location</a:t>
            </a:r>
            <a:br>
              <a:rPr lang="en-US" sz="1600" dirty="0"/>
            </a:br>
            <a:r>
              <a:rPr lang="en-US" sz="1600" b="1" dirty="0"/>
              <a:t>varchar 		source_location</a:t>
            </a:r>
            <a:br>
              <a:rPr lang="en-US" sz="1600" dirty="0"/>
            </a:br>
            <a:r>
              <a:rPr lang="en-US" sz="1600" b="1" dirty="0"/>
              <a:t>varchar 		target_location</a:t>
            </a:r>
            <a:br>
              <a:rPr lang="en-US" sz="1600" dirty="0"/>
            </a:br>
            <a:r>
              <a:rPr lang="en-US" sz="1600" b="1" dirty="0"/>
              <a:t>int		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state			</a:t>
            </a:r>
            <a:br>
              <a:rPr lang="en-US" sz="1600" dirty="0"/>
            </a:br>
            <a:r>
              <a:rPr lang="en-US" sz="1600" b="1" dirty="0"/>
              <a:t>int               	retried</a:t>
            </a:r>
            <a:br>
              <a:rPr lang="en-US" sz="1600" dirty="0"/>
            </a:br>
            <a:r>
              <a:rPr lang="en-US" sz="1600" b="1" dirty="0"/>
              <a:t>int               	</a:t>
            </a:r>
            <a:r>
              <a:rPr lang="en-US" sz="1600" b="1" dirty="0">
                <a:solidFill>
                  <a:srgbClr val="7030A0"/>
                </a:solidFill>
              </a:rPr>
              <a:t>previous_action		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b="1" dirty="0"/>
              <a:t>int               	</a:t>
            </a:r>
            <a:r>
              <a:rPr lang="en-US" sz="1600" b="1" dirty="0">
                <a:solidFill>
                  <a:srgbClr val="7030A0"/>
                </a:solidFill>
              </a:rPr>
              <a:t>action			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33FF6E-2F83-2F40-B631-9AF85D9C2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8099" y="807167"/>
            <a:ext cx="6356947" cy="13234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i="1" dirty="0">
                <a:solidFill>
                  <a:schemeClr val="accent5">
                    <a:lumMod val="50000"/>
                  </a:schemeClr>
                </a:solidFill>
              </a:rPr>
              <a:t>CORRUPT_FILE</a:t>
            </a:r>
            <a:r>
              <a:rPr lang="en-US" sz="1000" dirty="0">
                <a:solidFill>
                  <a:schemeClr val="accent5">
                    <a:lumMod val="50000"/>
                  </a:schemeClr>
                </a:solidFill>
              </a:rPr>
              <a:t>           	</a:t>
            </a:r>
            <a:r>
              <a:rPr lang="en-US" sz="1000" i="1" dirty="0">
                <a:solidFill>
                  <a:schemeClr val="accent5">
                    <a:lumMod val="50000"/>
                  </a:schemeClr>
                </a:solidFill>
              </a:rPr>
              <a:t>// REPORT BROKEN FILE DISCOVERED IN REPOSITORY</a:t>
            </a:r>
            <a:br>
              <a:rPr lang="en-US" sz="1000" i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000" b="1" i="1" dirty="0">
                <a:solidFill>
                  <a:schemeClr val="accent5">
                    <a:lumMod val="50000"/>
                  </a:schemeClr>
                </a:solidFill>
              </a:rPr>
              <a:t>CLEAR_CACHE_LOCATION</a:t>
            </a:r>
            <a:r>
              <a:rPr lang="en-US" sz="1000" dirty="0">
                <a:solidFill>
                  <a:schemeClr val="accent5">
                    <a:lumMod val="50000"/>
                  </a:schemeClr>
                </a:solidFill>
              </a:rPr>
              <a:t>  	</a:t>
            </a:r>
            <a:r>
              <a:rPr lang="en-US" sz="1000" i="1" dirty="0">
                <a:solidFill>
                  <a:schemeClr val="accent5">
                    <a:lumMod val="50000"/>
                  </a:schemeClr>
                </a:solidFill>
              </a:rPr>
              <a:t>// ENTRY REMOVED FROM REPOSITORY AND LOCATION CLEARED IN NAMESPACE</a:t>
            </a:r>
            <a:br>
              <a:rPr lang="en-US" sz="1000" i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000" b="1" i="1" dirty="0">
                <a:solidFill>
                  <a:schemeClr val="accent5">
                    <a:lumMod val="50000"/>
                  </a:schemeClr>
                </a:solidFill>
              </a:rPr>
              <a:t>ADD_CACHE_LOCATION</a:t>
            </a:r>
            <a:r>
              <a:rPr lang="en-US" sz="1000" dirty="0">
                <a:solidFill>
                  <a:schemeClr val="accent5">
                    <a:lumMod val="50000"/>
                  </a:schemeClr>
                </a:solidFill>
              </a:rPr>
              <a:t>     	</a:t>
            </a:r>
            <a:r>
              <a:rPr lang="en-US" sz="1000" i="1" dirty="0">
                <a:solidFill>
                  <a:schemeClr val="accent5">
                    <a:lumMod val="50000"/>
                  </a:schemeClr>
                </a:solidFill>
              </a:rPr>
              <a:t>// ENTRY ADDED TO REPOSITORY AND LOCATION ADDED TO NAMESPACE</a:t>
            </a:r>
            <a:br>
              <a:rPr lang="en-US" sz="1000" i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000" b="1" i="1" dirty="0">
                <a:solidFill>
                  <a:schemeClr val="accent5">
                    <a:lumMod val="50000"/>
                  </a:schemeClr>
                </a:solidFill>
              </a:rPr>
              <a:t>QOS_MODIFIED</a:t>
            </a:r>
            <a:r>
              <a:rPr lang="en-US" sz="1000" dirty="0">
                <a:solidFill>
                  <a:schemeClr val="accent5">
                    <a:lumMod val="50000"/>
                  </a:schemeClr>
                </a:solidFill>
              </a:rPr>
              <a:t>          	</a:t>
            </a:r>
            <a:r>
              <a:rPr lang="en-US" sz="1000" i="1" dirty="0">
                <a:solidFill>
                  <a:schemeClr val="accent5">
                    <a:lumMod val="50000"/>
                  </a:schemeClr>
                </a:solidFill>
              </a:rPr>
              <a:t>// REQUEST TO CHANGE FILE QOS</a:t>
            </a:r>
            <a:br>
              <a:rPr lang="en-US" sz="1000" i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000" b="1" i="1" dirty="0">
                <a:solidFill>
                  <a:schemeClr val="accent5">
                    <a:lumMod val="50000"/>
                  </a:schemeClr>
                </a:solidFill>
              </a:rPr>
              <a:t>QOS_MODIFIED_CANCELED</a:t>
            </a:r>
            <a:r>
              <a:rPr lang="en-US" sz="1000" dirty="0">
                <a:solidFill>
                  <a:schemeClr val="accent5">
                    <a:lumMod val="50000"/>
                  </a:schemeClr>
                </a:solidFill>
              </a:rPr>
              <a:t>  	</a:t>
            </a:r>
            <a:r>
              <a:rPr lang="en-US" sz="1000" i="1" dirty="0">
                <a:solidFill>
                  <a:schemeClr val="accent5">
                    <a:lumMod val="50000"/>
                  </a:schemeClr>
                </a:solidFill>
              </a:rPr>
              <a:t>// REQUEST TO CANCEL FILE QOS CHANGE (IF POSSIBLE)</a:t>
            </a:r>
            <a:br>
              <a:rPr lang="en-US" sz="1000" i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000" b="1" i="1" dirty="0">
                <a:solidFill>
                  <a:schemeClr val="accent5">
                    <a:lumMod val="50000"/>
                  </a:schemeClr>
                </a:solidFill>
              </a:rPr>
              <a:t>POOL_STATUS_DOWN</a:t>
            </a:r>
            <a:r>
              <a:rPr lang="en-US" sz="1000" dirty="0">
                <a:solidFill>
                  <a:schemeClr val="accent5">
                    <a:lumMod val="50000"/>
                  </a:schemeClr>
                </a:solidFill>
              </a:rPr>
              <a:t>      	</a:t>
            </a:r>
            <a:r>
              <a:rPr lang="en-US" sz="1000" i="1" dirty="0">
                <a:solidFill>
                  <a:schemeClr val="accent5">
                    <a:lumMod val="50000"/>
                  </a:schemeClr>
                </a:solidFill>
              </a:rPr>
              <a:t>// POOL DISABLED OR OFFLINE</a:t>
            </a:r>
            <a:br>
              <a:rPr lang="en-US" sz="1000" i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000" b="1" i="1" dirty="0">
                <a:solidFill>
                  <a:schemeClr val="accent5">
                    <a:lumMod val="50000"/>
                  </a:schemeClr>
                </a:solidFill>
              </a:rPr>
              <a:t>POOL_STATUS_UP</a:t>
            </a:r>
            <a:r>
              <a:rPr lang="en-US" sz="1000" dirty="0">
                <a:solidFill>
                  <a:schemeClr val="accent5">
                    <a:lumMod val="50000"/>
                  </a:schemeClr>
                </a:solidFill>
              </a:rPr>
              <a:t>      	</a:t>
            </a:r>
            <a:r>
              <a:rPr lang="en-US" sz="1000" i="1" dirty="0">
                <a:solidFill>
                  <a:schemeClr val="accent5">
                    <a:lumMod val="50000"/>
                  </a:schemeClr>
                </a:solidFill>
              </a:rPr>
              <a:t>// POOL ENABLED OR BACK ONLINE; ALSO USED FOR PERIODIC OR FORCED SCAN</a:t>
            </a:r>
            <a:br>
              <a:rPr lang="en-US" sz="1000" i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000" b="1" i="1" dirty="0">
                <a:solidFill>
                  <a:schemeClr val="accent5">
                    <a:lumMod val="50000"/>
                  </a:schemeClr>
                </a:solidFill>
              </a:rPr>
              <a:t>CHECK_CUSTODIAL_ONLINE</a:t>
            </a:r>
            <a:r>
              <a:rPr lang="en-US" sz="1000" dirty="0">
                <a:solidFill>
                  <a:schemeClr val="accent5">
                    <a:lumMod val="50000"/>
                  </a:schemeClr>
                </a:solidFill>
              </a:rPr>
              <a:t> 	</a:t>
            </a:r>
            <a:r>
              <a:rPr lang="en-US" sz="1000" i="1" dirty="0">
                <a:solidFill>
                  <a:schemeClr val="accent5">
                    <a:lumMod val="50000"/>
                  </a:schemeClr>
                </a:solidFill>
              </a:rPr>
              <a:t>// CHECK NAMESPACE FOR CUSTODIAL ONLINE FILES MISSING FROM DISK</a:t>
            </a:r>
            <a:br>
              <a:rPr lang="en-US" sz="1000" i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000" b="1" i="1" dirty="0">
                <a:solidFill>
                  <a:schemeClr val="accent5">
                    <a:lumMod val="50000"/>
                  </a:schemeClr>
                </a:solidFill>
              </a:rPr>
              <a:t>VALIDATE_ONLY           	</a:t>
            </a:r>
            <a:r>
              <a:rPr lang="en-US" sz="1000" i="1" dirty="0">
                <a:solidFill>
                  <a:schemeClr val="accent5">
                    <a:lumMod val="50000"/>
                  </a:schemeClr>
                </a:solidFill>
              </a:rPr>
              <a:t>// REQUEST TO FIND REQUIREMENTS AND LOCATIONS OF A FILE</a:t>
            </a:r>
            <a:endParaRPr 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187FED-E48B-9943-9467-800AF9028CE5}"/>
              </a:ext>
            </a:extLst>
          </p:cNvPr>
          <p:cNvSpPr/>
          <p:nvPr/>
        </p:nvSpPr>
        <p:spPr>
          <a:xfrm>
            <a:off x="5658099" y="2580516"/>
            <a:ext cx="52691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 dirty="0">
                <a:solidFill>
                  <a:schemeClr val="accent6">
                    <a:lumMod val="75000"/>
                  </a:schemeClr>
                </a:solidFill>
              </a:rPr>
              <a:t>READY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000" i="1" dirty="0">
                <a:solidFill>
                  <a:schemeClr val="accent6">
                    <a:lumMod val="75000"/>
                  </a:schemeClr>
                </a:solidFill>
              </a:rPr>
              <a:t>// READY TO RUN VERIFICATION AGAIN</a:t>
            </a:r>
            <a:br>
              <a:rPr lang="en-US" sz="1000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00" b="1" i="1" dirty="0">
                <a:solidFill>
                  <a:schemeClr val="accent6">
                    <a:lumMod val="75000"/>
                  </a:schemeClr>
                </a:solidFill>
              </a:rPr>
              <a:t>RUNNING 		</a:t>
            </a:r>
            <a:r>
              <a:rPr lang="en-US" sz="1000" i="1" dirty="0">
                <a:solidFill>
                  <a:schemeClr val="accent6">
                    <a:lumMod val="75000"/>
                  </a:schemeClr>
                </a:solidFill>
              </a:rPr>
              <a:t>// VERIFICATION SUBMITTED TO THE EXECUTOR</a:t>
            </a:r>
            <a:br>
              <a:rPr lang="en-US" sz="1000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00" b="1" i="1" dirty="0">
                <a:solidFill>
                  <a:schemeClr val="accent6">
                    <a:lumMod val="75000"/>
                  </a:schemeClr>
                </a:solidFill>
              </a:rPr>
              <a:t>DONE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000" i="1" dirty="0">
                <a:solidFill>
                  <a:schemeClr val="accent6">
                    <a:lumMod val="75000"/>
                  </a:schemeClr>
                </a:solidFill>
              </a:rPr>
              <a:t>// CURRENT ADJUSTMENT COMPLETED WITHOUT ERROR</a:t>
            </a:r>
            <a:br>
              <a:rPr lang="en-US" sz="1000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00" b="1" i="1" dirty="0">
                <a:solidFill>
                  <a:schemeClr val="accent6">
                    <a:lumMod val="75000"/>
                  </a:schemeClr>
                </a:solidFill>
              </a:rPr>
              <a:t>CANCELED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000" i="1" dirty="0">
                <a:solidFill>
                  <a:schemeClr val="accent6">
                    <a:lumMod val="75000"/>
                  </a:schemeClr>
                </a:solidFill>
              </a:rPr>
              <a:t>// CURRENT ADJUSTMENT WAS TERMINATED BY USER</a:t>
            </a:r>
            <a:br>
              <a:rPr lang="en-US" sz="1000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00" b="1" i="1" dirty="0">
                <a:solidFill>
                  <a:schemeClr val="accent6">
                    <a:lumMod val="75000"/>
                  </a:schemeClr>
                </a:solidFill>
              </a:rPr>
              <a:t>FAILED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000" i="1" dirty="0">
                <a:solidFill>
                  <a:schemeClr val="accent6">
                    <a:lumMod val="75000"/>
                  </a:schemeClr>
                </a:solidFill>
              </a:rPr>
              <a:t>// CURRENT ADJUSTMENT FAILED WITH EXCEPTION</a:t>
            </a:r>
            <a:br>
              <a:rPr lang="en-US" sz="1000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00" b="1" i="1" dirty="0">
                <a:solidFill>
                  <a:schemeClr val="accent6">
                    <a:lumMod val="75000"/>
                  </a:schemeClr>
                </a:solidFill>
              </a:rPr>
              <a:t>ABORTED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000" i="1" dirty="0">
                <a:solidFill>
                  <a:schemeClr val="accent6">
                    <a:lumMod val="75000"/>
                  </a:schemeClr>
                </a:solidFill>
              </a:rPr>
              <a:t>// CANNOT DO ANYTHING FURTHER</a:t>
            </a:r>
            <a:br>
              <a:rPr lang="en-US" sz="1000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00" b="1" i="1" dirty="0">
                <a:solidFill>
                  <a:schemeClr val="accent6">
                    <a:lumMod val="75000"/>
                  </a:schemeClr>
                </a:solidFill>
              </a:rPr>
              <a:t>UNINITIALIZED = SUBMITTED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000" i="1" dirty="0">
                <a:solidFill>
                  <a:schemeClr val="accent6">
                    <a:lumMod val="75000"/>
                  </a:schemeClr>
                </a:solidFill>
              </a:rPr>
              <a:t>// CONSTRUCTED BUT NOT YET CONFIGURED</a:t>
            </a:r>
            <a:br>
              <a:rPr lang="en-US" sz="1000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00" b="1" i="1" dirty="0">
                <a:solidFill>
                  <a:schemeClr val="accent6">
                    <a:lumMod val="75000"/>
                  </a:schemeClr>
                </a:solidFill>
              </a:rPr>
              <a:t>SUSPENDED 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000" i="1" dirty="0">
                <a:solidFill>
                  <a:schemeClr val="accent6">
                    <a:lumMod val="75000"/>
                  </a:schemeClr>
                </a:solidFill>
              </a:rPr>
              <a:t>// TEMPORARILY UNABLE TO RUN, WILL BE RESET TO READY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1A40FB-B56C-C34D-B5E3-EB33989797A8}"/>
              </a:ext>
            </a:extLst>
          </p:cNvPr>
          <p:cNvSpPr/>
          <p:nvPr/>
        </p:nvSpPr>
        <p:spPr>
          <a:xfrm>
            <a:off x="5658099" y="4314371"/>
            <a:ext cx="566904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 dirty="0">
                <a:solidFill>
                  <a:srgbClr val="7030A0"/>
                </a:solidFill>
              </a:rPr>
              <a:t>COPY_REPLICA</a:t>
            </a:r>
            <a:r>
              <a:rPr lang="en-US" sz="1000" b="1" dirty="0">
                <a:solidFill>
                  <a:srgbClr val="7030A0"/>
                </a:solidFill>
              </a:rPr>
              <a:t>              </a:t>
            </a:r>
            <a:r>
              <a:rPr lang="en-US" sz="1000" dirty="0">
                <a:solidFill>
                  <a:srgbClr val="7030A0"/>
                </a:solidFill>
              </a:rPr>
              <a:t>	</a:t>
            </a:r>
            <a:r>
              <a:rPr lang="en-US" sz="1000" i="1" dirty="0">
                <a:solidFill>
                  <a:srgbClr val="7030A0"/>
                </a:solidFill>
              </a:rPr>
              <a:t>// the file needs another replica</a:t>
            </a:r>
            <a:br>
              <a:rPr lang="en-US" sz="1000" i="1" dirty="0">
                <a:solidFill>
                  <a:srgbClr val="7030A0"/>
                </a:solidFill>
              </a:rPr>
            </a:br>
            <a:r>
              <a:rPr lang="en-US" sz="1000" b="1" i="1" dirty="0">
                <a:solidFill>
                  <a:srgbClr val="7030A0"/>
                </a:solidFill>
              </a:rPr>
              <a:t>CACHE_REPLICA</a:t>
            </a:r>
            <a:r>
              <a:rPr lang="en-US" sz="1000" b="1" dirty="0">
                <a:solidFill>
                  <a:srgbClr val="7030A0"/>
                </a:solidFill>
              </a:rPr>
              <a:t> </a:t>
            </a:r>
            <a:r>
              <a:rPr lang="en-US" sz="1000" dirty="0">
                <a:solidFill>
                  <a:srgbClr val="7030A0"/>
                </a:solidFill>
              </a:rPr>
              <a:t>             	</a:t>
            </a:r>
            <a:r>
              <a:rPr lang="en-US" sz="1000" i="1" dirty="0">
                <a:solidFill>
                  <a:srgbClr val="7030A0"/>
                </a:solidFill>
              </a:rPr>
              <a:t>// the file has an excess copy</a:t>
            </a:r>
            <a:br>
              <a:rPr lang="en-US" sz="1000" i="1" dirty="0">
                <a:solidFill>
                  <a:srgbClr val="7030A0"/>
                </a:solidFill>
              </a:rPr>
            </a:br>
            <a:r>
              <a:rPr lang="en-US" sz="1000" b="1" i="1" dirty="0">
                <a:solidFill>
                  <a:srgbClr val="7030A0"/>
                </a:solidFill>
              </a:rPr>
              <a:t>PERSIST_REPLICA</a:t>
            </a:r>
            <a:r>
              <a:rPr lang="en-US" sz="1000" b="1" dirty="0">
                <a:solidFill>
                  <a:srgbClr val="7030A0"/>
                </a:solidFill>
              </a:rPr>
              <a:t>            </a:t>
            </a:r>
            <a:r>
              <a:rPr lang="en-US" sz="1000" dirty="0">
                <a:solidFill>
                  <a:srgbClr val="7030A0"/>
                </a:solidFill>
              </a:rPr>
              <a:t>	</a:t>
            </a:r>
            <a:r>
              <a:rPr lang="en-US" sz="1000" i="1" dirty="0">
                <a:solidFill>
                  <a:srgbClr val="7030A0"/>
                </a:solidFill>
              </a:rPr>
              <a:t>// the file needs a replica, but has a cached one it can convert</a:t>
            </a:r>
            <a:br>
              <a:rPr lang="en-US" sz="1000" i="1" dirty="0">
                <a:solidFill>
                  <a:srgbClr val="7030A0"/>
                </a:solidFill>
              </a:rPr>
            </a:br>
            <a:r>
              <a:rPr lang="en-US" sz="1000" b="1" i="1" dirty="0">
                <a:solidFill>
                  <a:srgbClr val="7030A0"/>
                </a:solidFill>
              </a:rPr>
              <a:t>UNSET_PRECIOUS_REPLICA</a:t>
            </a:r>
            <a:r>
              <a:rPr lang="en-US" sz="1000" b="1" dirty="0">
                <a:solidFill>
                  <a:srgbClr val="7030A0"/>
                </a:solidFill>
              </a:rPr>
              <a:t>     </a:t>
            </a:r>
            <a:r>
              <a:rPr lang="en-US" sz="1000" dirty="0">
                <a:solidFill>
                  <a:srgbClr val="7030A0"/>
                </a:solidFill>
              </a:rPr>
              <a:t>	</a:t>
            </a:r>
            <a:r>
              <a:rPr lang="en-US" sz="1000" i="1" dirty="0">
                <a:solidFill>
                  <a:srgbClr val="7030A0"/>
                </a:solidFill>
              </a:rPr>
              <a:t>// the file has a precious replica which is no longer needs to be precious</a:t>
            </a:r>
            <a:br>
              <a:rPr lang="en-US" sz="1000" i="1" dirty="0">
                <a:solidFill>
                  <a:srgbClr val="7030A0"/>
                </a:solidFill>
              </a:rPr>
            </a:br>
            <a:r>
              <a:rPr lang="en-US" sz="1000" b="1" i="1" dirty="0">
                <a:solidFill>
                  <a:srgbClr val="7030A0"/>
                </a:solidFill>
              </a:rPr>
              <a:t>WAIT_FOR_STAGE</a:t>
            </a:r>
            <a:r>
              <a:rPr lang="en-US" sz="1000" b="1" dirty="0">
                <a:solidFill>
                  <a:srgbClr val="7030A0"/>
                </a:solidFill>
              </a:rPr>
              <a:t>  [STAGE]          </a:t>
            </a:r>
            <a:r>
              <a:rPr lang="en-US" sz="1000" dirty="0">
                <a:solidFill>
                  <a:srgbClr val="7030A0"/>
                </a:solidFill>
              </a:rPr>
              <a:t>	</a:t>
            </a:r>
            <a:r>
              <a:rPr lang="en-US" sz="1000" i="1" dirty="0">
                <a:solidFill>
                  <a:srgbClr val="7030A0"/>
                </a:solidFill>
              </a:rPr>
              <a:t>// the file has no accessible replicas, but can be staged</a:t>
            </a:r>
            <a:br>
              <a:rPr lang="en-US" sz="1000" i="1" dirty="0">
                <a:solidFill>
                  <a:srgbClr val="7030A0"/>
                </a:solidFill>
              </a:rPr>
            </a:br>
            <a:r>
              <a:rPr lang="en-US" sz="1000" b="1" i="1" dirty="0">
                <a:solidFill>
                  <a:srgbClr val="7030A0"/>
                </a:solidFill>
              </a:rPr>
              <a:t>FLUSH</a:t>
            </a:r>
            <a:r>
              <a:rPr lang="en-US" sz="1000" b="1" dirty="0">
                <a:solidFill>
                  <a:srgbClr val="7030A0"/>
                </a:solidFill>
              </a:rPr>
              <a:t> </a:t>
            </a:r>
            <a:r>
              <a:rPr lang="en-US" sz="1000" dirty="0">
                <a:solidFill>
                  <a:srgbClr val="7030A0"/>
                </a:solidFill>
              </a:rPr>
              <a:t>                     	</a:t>
            </a:r>
            <a:r>
              <a:rPr lang="en-US" sz="1000" i="1" dirty="0">
                <a:solidFill>
                  <a:srgbClr val="7030A0"/>
                </a:solidFill>
              </a:rPr>
              <a:t>// the file has disk replicas but needs to go to tape</a:t>
            </a:r>
            <a:br>
              <a:rPr lang="en-US" sz="1000" i="1" dirty="0">
                <a:solidFill>
                  <a:srgbClr val="7030A0"/>
                </a:solidFill>
              </a:rPr>
            </a:br>
            <a:r>
              <a:rPr lang="en-US" sz="1000" b="1" i="1" dirty="0">
                <a:solidFill>
                  <a:srgbClr val="7030A0"/>
                </a:solidFill>
              </a:rPr>
              <a:t>NOTIFY_MISSING</a:t>
            </a:r>
            <a:r>
              <a:rPr lang="en-US" sz="1000" b="1" dirty="0">
                <a:solidFill>
                  <a:srgbClr val="7030A0"/>
                </a:solidFill>
              </a:rPr>
              <a:t>             </a:t>
            </a:r>
            <a:r>
              <a:rPr lang="en-US" sz="1000" dirty="0">
                <a:solidFill>
                  <a:srgbClr val="7030A0"/>
                </a:solidFill>
              </a:rPr>
              <a:t>	</a:t>
            </a:r>
            <a:r>
              <a:rPr lang="en-US" sz="1000" i="1" dirty="0">
                <a:solidFill>
                  <a:srgbClr val="7030A0"/>
                </a:solidFill>
              </a:rPr>
              <a:t>// the file has no known locations</a:t>
            </a:r>
            <a:br>
              <a:rPr lang="en-US" sz="1000" i="1" dirty="0">
                <a:solidFill>
                  <a:srgbClr val="7030A0"/>
                </a:solidFill>
              </a:rPr>
            </a:br>
            <a:r>
              <a:rPr lang="en-US" sz="1000" b="1" i="1" dirty="0">
                <a:solidFill>
                  <a:srgbClr val="7030A0"/>
                </a:solidFill>
              </a:rPr>
              <a:t>NOTIFY_INACCESSIBLE</a:t>
            </a:r>
            <a:r>
              <a:rPr lang="en-US" sz="1000" b="1" dirty="0">
                <a:solidFill>
                  <a:srgbClr val="7030A0"/>
                </a:solidFill>
              </a:rPr>
              <a:t>        </a:t>
            </a:r>
            <a:r>
              <a:rPr lang="en-US" sz="1000" dirty="0">
                <a:solidFill>
                  <a:srgbClr val="7030A0"/>
                </a:solidFill>
              </a:rPr>
              <a:t>	</a:t>
            </a:r>
            <a:r>
              <a:rPr lang="en-US" sz="1000" i="1" dirty="0">
                <a:solidFill>
                  <a:srgbClr val="7030A0"/>
                </a:solidFill>
              </a:rPr>
              <a:t>// the file is currently unreadable everywhere</a:t>
            </a:r>
            <a:br>
              <a:rPr lang="en-US" sz="1000" i="1" dirty="0">
                <a:solidFill>
                  <a:srgbClr val="7030A0"/>
                </a:solidFill>
              </a:rPr>
            </a:br>
            <a:r>
              <a:rPr lang="en-US" sz="1000" b="1" i="1" dirty="0">
                <a:solidFill>
                  <a:srgbClr val="7030A0"/>
                </a:solidFill>
              </a:rPr>
              <a:t>NOTIFY_OUT_OF_SYNC</a:t>
            </a:r>
            <a:r>
              <a:rPr lang="en-US" sz="1000" b="1" dirty="0">
                <a:solidFill>
                  <a:srgbClr val="7030A0"/>
                </a:solidFill>
              </a:rPr>
              <a:t>         </a:t>
            </a:r>
            <a:r>
              <a:rPr lang="en-US" sz="1000" dirty="0">
                <a:solidFill>
                  <a:srgbClr val="7030A0"/>
                </a:solidFill>
              </a:rPr>
              <a:t>	</a:t>
            </a:r>
            <a:r>
              <a:rPr lang="en-US" sz="1000" i="1" dirty="0">
                <a:solidFill>
                  <a:srgbClr val="7030A0"/>
                </a:solidFill>
              </a:rPr>
              <a:t>// the locations in namespace and pools do not correspond</a:t>
            </a:r>
            <a:br>
              <a:rPr lang="en-US" sz="1000" i="1" dirty="0">
                <a:solidFill>
                  <a:srgbClr val="7030A0"/>
                </a:solidFill>
              </a:rPr>
            </a:br>
            <a:r>
              <a:rPr lang="en-US" sz="1000" b="1" i="1" dirty="0">
                <a:solidFill>
                  <a:srgbClr val="7030A0"/>
                </a:solidFill>
              </a:rPr>
              <a:t>MISCONFIGURED_POOL_GROUP</a:t>
            </a:r>
            <a:r>
              <a:rPr lang="en-US" sz="1000" b="1" dirty="0">
                <a:solidFill>
                  <a:srgbClr val="7030A0"/>
                </a:solidFill>
              </a:rPr>
              <a:t>   </a:t>
            </a:r>
            <a:r>
              <a:rPr lang="en-US" sz="1000" dirty="0">
                <a:solidFill>
                  <a:srgbClr val="7030A0"/>
                </a:solidFill>
              </a:rPr>
              <a:t>	</a:t>
            </a:r>
            <a:r>
              <a:rPr lang="en-US" sz="1000" i="1" dirty="0">
                <a:solidFill>
                  <a:srgbClr val="7030A0"/>
                </a:solidFill>
              </a:rPr>
              <a:t>// there are not enough available pools in the required pool group</a:t>
            </a:r>
            <a:br>
              <a:rPr lang="en-US" sz="1000" i="1" dirty="0">
                <a:solidFill>
                  <a:srgbClr val="7030A0"/>
                </a:solidFill>
              </a:rPr>
            </a:br>
            <a:r>
              <a:rPr lang="en-US" sz="1000" b="1" i="1" dirty="0">
                <a:solidFill>
                  <a:srgbClr val="7030A0"/>
                </a:solidFill>
              </a:rPr>
              <a:t>VOID</a:t>
            </a:r>
            <a:r>
              <a:rPr lang="en-US" sz="1000" i="1" dirty="0">
                <a:solidFill>
                  <a:srgbClr val="7030A0"/>
                </a:solidFill>
              </a:rPr>
              <a:t>                        	// nothing needs to be done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ABFEB5-96C4-A14A-807B-EF04DC16DB5C}"/>
              </a:ext>
            </a:extLst>
          </p:cNvPr>
          <p:cNvSpPr/>
          <p:nvPr/>
        </p:nvSpPr>
        <p:spPr>
          <a:xfrm>
            <a:off x="5658099" y="486473"/>
            <a:ext cx="1549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message_type</a:t>
            </a:r>
            <a:endParaRPr lang="en-US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6960F8-D87B-6845-884F-AF04F53A4A7F}"/>
              </a:ext>
            </a:extLst>
          </p:cNvPr>
          <p:cNvSpPr/>
          <p:nvPr/>
        </p:nvSpPr>
        <p:spPr>
          <a:xfrm>
            <a:off x="5658099" y="2233836"/>
            <a:ext cx="65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state</a:t>
            </a:r>
            <a:endParaRPr lang="en-US" u="sn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CC4967-C8F9-DC48-9EA9-423F796AEE58}"/>
              </a:ext>
            </a:extLst>
          </p:cNvPr>
          <p:cNvSpPr/>
          <p:nvPr/>
        </p:nvSpPr>
        <p:spPr>
          <a:xfrm>
            <a:off x="5658099" y="3987457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7030A0"/>
                </a:solidFill>
              </a:rPr>
              <a:t>action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62319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89F54F4-0228-694F-B97E-DCC54EC40E72}"/>
              </a:ext>
            </a:extLst>
          </p:cNvPr>
          <p:cNvSpPr txBox="1"/>
          <p:nvPr/>
        </p:nvSpPr>
        <p:spPr>
          <a:xfrm>
            <a:off x="764628" y="9791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BULK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370D0-E77C-4440-B44D-F14C05C7FE5D}"/>
              </a:ext>
            </a:extLst>
          </p:cNvPr>
          <p:cNvSpPr txBox="1"/>
          <p:nvPr/>
        </p:nvSpPr>
        <p:spPr>
          <a:xfrm>
            <a:off x="764628" y="1269656"/>
            <a:ext cx="241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10000 files to be staged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00830-CDFA-454F-AA6F-F9DC01E9A455}"/>
              </a:ext>
            </a:extLst>
          </p:cNvPr>
          <p:cNvSpPr txBox="1"/>
          <p:nvPr/>
        </p:nvSpPr>
        <p:spPr>
          <a:xfrm>
            <a:off x="3673906" y="94762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8361B8-464C-664C-8C3B-9D1725F962CE}"/>
              </a:ext>
            </a:extLst>
          </p:cNvPr>
          <p:cNvSpPr txBox="1"/>
          <p:nvPr/>
        </p:nvSpPr>
        <p:spPr>
          <a:xfrm>
            <a:off x="3694238" y="1269656"/>
            <a:ext cx="3981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verifies 200 files @time</a:t>
            </a:r>
          </a:p>
          <a:p>
            <a:r>
              <a:rPr lang="en-US" dirty="0"/>
              <a:t>adjusts 200 files @time </a:t>
            </a:r>
          </a:p>
          <a:p>
            <a:r>
              <a:rPr lang="en-US" dirty="0"/>
              <a:t>stages max stage @time (default = 50%)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7CECB1-93B2-BA4F-B267-146429D020FE}"/>
              </a:ext>
            </a:extLst>
          </p:cNvPr>
          <p:cNvSpPr txBox="1"/>
          <p:nvPr/>
        </p:nvSpPr>
        <p:spPr>
          <a:xfrm>
            <a:off x="8360979" y="947623"/>
            <a:ext cx="132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PinManager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04DB5B-F16D-3F43-AEC6-A777F0B8D23B}"/>
              </a:ext>
            </a:extLst>
          </p:cNvPr>
          <p:cNvSpPr txBox="1"/>
          <p:nvPr/>
        </p:nvSpPr>
        <p:spPr>
          <a:xfrm>
            <a:off x="8360979" y="1215428"/>
            <a:ext cx="2294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files @ time, </a:t>
            </a:r>
          </a:p>
          <a:p>
            <a:r>
              <a:rPr lang="en-US" dirty="0"/>
              <a:t>with synchronous wait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5F7555-3470-6042-B391-29E46061DD4E}"/>
              </a:ext>
            </a:extLst>
          </p:cNvPr>
          <p:cNvSpPr txBox="1"/>
          <p:nvPr/>
        </p:nvSpPr>
        <p:spPr>
          <a:xfrm>
            <a:off x="8360979" y="2820228"/>
            <a:ext cx="3066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many as possible </a:t>
            </a:r>
          </a:p>
          <a:p>
            <a:r>
              <a:rPr lang="en-US" dirty="0"/>
              <a:t>within min wait time of the scheduler</a:t>
            </a:r>
          </a:p>
          <a:p>
            <a:r>
              <a:rPr lang="en-US" dirty="0"/>
              <a:t>asynchronous (synchronous won't scale)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F22DEC-41B9-864F-AC8E-897A77D62343}"/>
              </a:ext>
            </a:extLst>
          </p:cNvPr>
          <p:cNvSpPr txBox="1"/>
          <p:nvPr/>
        </p:nvSpPr>
        <p:spPr>
          <a:xfrm>
            <a:off x="764628" y="572090"/>
            <a:ext cx="174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WHAT WE HAVE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D0FB2-7E4E-9A48-9B33-A660B0BEB1EE}"/>
              </a:ext>
            </a:extLst>
          </p:cNvPr>
          <p:cNvSpPr txBox="1"/>
          <p:nvPr/>
        </p:nvSpPr>
        <p:spPr>
          <a:xfrm>
            <a:off x="764628" y="2154193"/>
            <a:ext cx="177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WHAT WE WANT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496FD7-1E3D-6D40-807E-FCC4398EFC08}"/>
              </a:ext>
            </a:extLst>
          </p:cNvPr>
          <p:cNvSpPr txBox="1"/>
          <p:nvPr/>
        </p:nvSpPr>
        <p:spPr>
          <a:xfrm>
            <a:off x="764628" y="2561257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BULK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801B7A-0DFF-4D46-8D4C-1AC795B31D5D}"/>
              </a:ext>
            </a:extLst>
          </p:cNvPr>
          <p:cNvSpPr txBox="1"/>
          <p:nvPr/>
        </p:nvSpPr>
        <p:spPr>
          <a:xfrm>
            <a:off x="764628" y="2851759"/>
            <a:ext cx="241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10000 files to be staged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9FB1B5-0622-174A-87E1-322C62E55BA3}"/>
              </a:ext>
            </a:extLst>
          </p:cNvPr>
          <p:cNvSpPr txBox="1"/>
          <p:nvPr/>
        </p:nvSpPr>
        <p:spPr>
          <a:xfrm>
            <a:off x="3673906" y="254549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QOS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C5878D-4D43-5B42-9622-6F2DF4EFBA99}"/>
              </a:ext>
            </a:extLst>
          </p:cNvPr>
          <p:cNvSpPr txBox="1"/>
          <p:nvPr/>
        </p:nvSpPr>
        <p:spPr>
          <a:xfrm>
            <a:off x="8360979" y="2529726"/>
            <a:ext cx="132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PinManager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6858FE-C616-3949-8AA3-9C4687DE096F}"/>
              </a:ext>
            </a:extLst>
          </p:cNvPr>
          <p:cNvSpPr txBox="1"/>
          <p:nvPr/>
        </p:nvSpPr>
        <p:spPr>
          <a:xfrm>
            <a:off x="3672712" y="2851759"/>
            <a:ext cx="40802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prioritizes tape=&gt;tape+disk requests</a:t>
            </a:r>
          </a:p>
          <a:p>
            <a:r>
              <a:rPr lang="en-US" dirty="0"/>
              <a:t>     for verification</a:t>
            </a:r>
          </a:p>
          <a:p>
            <a:r>
              <a:rPr lang="en-US" dirty="0"/>
              <a:t>2.  add new state: STAGING</a:t>
            </a:r>
          </a:p>
          <a:p>
            <a:r>
              <a:rPr lang="en-US" dirty="0"/>
              <a:t>3.  if staging required, set to STAGING and</a:t>
            </a:r>
          </a:p>
          <a:p>
            <a:r>
              <a:rPr lang="en-US" dirty="0"/>
              <a:t>     send to adjuster immediately</a:t>
            </a:r>
          </a:p>
          <a:p>
            <a:r>
              <a:rPr lang="en-US" dirty="0"/>
              <a:t>4.  adjuster should similarly prioritize</a:t>
            </a:r>
          </a:p>
          <a:p>
            <a:endParaRPr lang="en-US" dirty="0"/>
          </a:p>
          <a:p>
            <a:r>
              <a:rPr lang="en-US" dirty="0"/>
              <a:t>Q: what do we do to prevent the overloading of the adjuster (memory) via</a:t>
            </a:r>
          </a:p>
          <a:p>
            <a:r>
              <a:rPr lang="en-US" dirty="0"/>
              <a:t>synchronous waiting (connections)?</a:t>
            </a:r>
          </a:p>
          <a:p>
            <a:r>
              <a:rPr lang="en-US" dirty="0"/>
              <a:t>–– keep a list, poll sequentially using a single thread?</a:t>
            </a:r>
          </a:p>
          <a:p>
            <a:r>
              <a:rPr lang="en-US" dirty="0"/>
              <a:t>–– should that be done in PinManager (+ notify on topic)?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0B919F-E756-D140-921D-DB7BEDA1C892}"/>
              </a:ext>
            </a:extLst>
          </p:cNvPr>
          <p:cNvSpPr txBox="1"/>
          <p:nvPr/>
        </p:nvSpPr>
        <p:spPr>
          <a:xfrm>
            <a:off x="5087007" y="82089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73370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9B6E70-5C61-1D46-8B55-9D8F0344A7BD}"/>
              </a:ext>
            </a:extLst>
          </p:cNvPr>
          <p:cNvSpPr/>
          <p:nvPr/>
        </p:nvSpPr>
        <p:spPr>
          <a:xfrm>
            <a:off x="2174967" y="1169625"/>
            <a:ext cx="2286000" cy="457200"/>
          </a:xfrm>
          <a:prstGeom prst="rect">
            <a:avLst/>
          </a:prstGeom>
          <a:noFill/>
          <a:ln w="412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4CD970-8832-BC46-B80E-E856FFDF4546}"/>
              </a:ext>
            </a:extLst>
          </p:cNvPr>
          <p:cNvSpPr/>
          <p:nvPr/>
        </p:nvSpPr>
        <p:spPr>
          <a:xfrm>
            <a:off x="2174965" y="3317837"/>
            <a:ext cx="2286000" cy="457200"/>
          </a:xfrm>
          <a:prstGeom prst="rect">
            <a:avLst/>
          </a:prstGeom>
          <a:noFill/>
          <a:ln w="412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756050-6FC4-1542-A5CA-75B1D3709B69}"/>
              </a:ext>
            </a:extLst>
          </p:cNvPr>
          <p:cNvSpPr/>
          <p:nvPr/>
        </p:nvSpPr>
        <p:spPr>
          <a:xfrm>
            <a:off x="2174965" y="5287462"/>
            <a:ext cx="2286000" cy="457200"/>
          </a:xfrm>
          <a:prstGeom prst="rect">
            <a:avLst/>
          </a:prstGeom>
          <a:noFill/>
          <a:ln w="412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6169A5-49B0-7B48-BC77-43F9643574E3}"/>
              </a:ext>
            </a:extLst>
          </p:cNvPr>
          <p:cNvSpPr/>
          <p:nvPr/>
        </p:nvSpPr>
        <p:spPr>
          <a:xfrm>
            <a:off x="5325752" y="1169625"/>
            <a:ext cx="2286000" cy="457200"/>
          </a:xfrm>
          <a:prstGeom prst="rect">
            <a:avLst/>
          </a:prstGeom>
          <a:noFill/>
          <a:ln w="412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85FF02-38FA-394E-A9AA-8A3363A6171A}"/>
              </a:ext>
            </a:extLst>
          </p:cNvPr>
          <p:cNvSpPr/>
          <p:nvPr/>
        </p:nvSpPr>
        <p:spPr>
          <a:xfrm>
            <a:off x="8476537" y="1169625"/>
            <a:ext cx="2286000" cy="457200"/>
          </a:xfrm>
          <a:prstGeom prst="rect">
            <a:avLst/>
          </a:prstGeom>
          <a:noFill/>
          <a:ln w="412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4F38EB-ED49-C147-831C-0BC7793B57A3}"/>
              </a:ext>
            </a:extLst>
          </p:cNvPr>
          <p:cNvSpPr/>
          <p:nvPr/>
        </p:nvSpPr>
        <p:spPr>
          <a:xfrm>
            <a:off x="5325750" y="3317837"/>
            <a:ext cx="2286000" cy="457200"/>
          </a:xfrm>
          <a:prstGeom prst="rect">
            <a:avLst/>
          </a:prstGeom>
          <a:noFill/>
          <a:ln w="412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ED14982-8396-2C48-B3C7-A644EAD7E52C}"/>
              </a:ext>
            </a:extLst>
          </p:cNvPr>
          <p:cNvSpPr/>
          <p:nvPr/>
        </p:nvSpPr>
        <p:spPr>
          <a:xfrm>
            <a:off x="5325749" y="5287462"/>
            <a:ext cx="2286000" cy="457200"/>
          </a:xfrm>
          <a:prstGeom prst="rect">
            <a:avLst/>
          </a:prstGeom>
          <a:noFill/>
          <a:ln w="412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2AD242-7715-4E4A-A6FB-EAD2F41B4744}"/>
              </a:ext>
            </a:extLst>
          </p:cNvPr>
          <p:cNvSpPr>
            <a:spLocks noChangeAspect="1"/>
          </p:cNvSpPr>
          <p:nvPr/>
        </p:nvSpPr>
        <p:spPr>
          <a:xfrm>
            <a:off x="2174965" y="1169045"/>
            <a:ext cx="457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4AE92D-3778-B441-9C19-4B7E04000FA1}"/>
              </a:ext>
            </a:extLst>
          </p:cNvPr>
          <p:cNvSpPr>
            <a:spLocks noChangeAspect="1"/>
          </p:cNvSpPr>
          <p:nvPr/>
        </p:nvSpPr>
        <p:spPr>
          <a:xfrm>
            <a:off x="6108835" y="1169045"/>
            <a:ext cx="457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2F3A17B-2C13-5E49-8190-7194F6655AC7}"/>
              </a:ext>
            </a:extLst>
          </p:cNvPr>
          <p:cNvSpPr>
            <a:spLocks noChangeAspect="1"/>
          </p:cNvSpPr>
          <p:nvPr/>
        </p:nvSpPr>
        <p:spPr>
          <a:xfrm>
            <a:off x="9837799" y="1169045"/>
            <a:ext cx="457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AA9C51A-CEC9-F74E-84F1-4ABA734A05D8}"/>
              </a:ext>
            </a:extLst>
          </p:cNvPr>
          <p:cNvCxnSpPr>
            <a:stCxn id="6" idx="0"/>
            <a:endCxn id="64" idx="0"/>
          </p:cNvCxnSpPr>
          <p:nvPr/>
        </p:nvCxnSpPr>
        <p:spPr>
          <a:xfrm rot="5400000" flipH="1" flipV="1">
            <a:off x="4370500" y="-797890"/>
            <a:ext cx="12700" cy="393387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4ACC159D-A1A0-5E44-89D1-55917C44B20C}"/>
              </a:ext>
            </a:extLst>
          </p:cNvPr>
          <p:cNvCxnSpPr>
            <a:cxnSpLocks/>
            <a:stCxn id="64" idx="0"/>
            <a:endCxn id="69" idx="0"/>
          </p:cNvCxnSpPr>
          <p:nvPr/>
        </p:nvCxnSpPr>
        <p:spPr>
          <a:xfrm rot="5400000" flipH="1" flipV="1">
            <a:off x="8201917" y="-695437"/>
            <a:ext cx="12700" cy="3728964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6">
                <a:lumMod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3108FC0-C52B-9541-8AE5-E13F7DE85A2D}"/>
              </a:ext>
            </a:extLst>
          </p:cNvPr>
          <p:cNvSpPr>
            <a:spLocks noChangeAspect="1"/>
          </p:cNvSpPr>
          <p:nvPr/>
        </p:nvSpPr>
        <p:spPr>
          <a:xfrm>
            <a:off x="3450110" y="3317837"/>
            <a:ext cx="4572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472F3A6-115B-C74F-813E-ED0828C55E96}"/>
              </a:ext>
            </a:extLst>
          </p:cNvPr>
          <p:cNvSpPr>
            <a:spLocks noChangeAspect="1"/>
          </p:cNvSpPr>
          <p:nvPr/>
        </p:nvSpPr>
        <p:spPr>
          <a:xfrm>
            <a:off x="6566035" y="3317837"/>
            <a:ext cx="4572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62EA81F-2128-6B4A-A5F9-058692358BB3}"/>
              </a:ext>
            </a:extLst>
          </p:cNvPr>
          <p:cNvCxnSpPr>
            <a:cxnSpLocks/>
            <a:stCxn id="64" idx="2"/>
            <a:endCxn id="71" idx="0"/>
          </p:cNvCxnSpPr>
          <p:nvPr/>
        </p:nvCxnSpPr>
        <p:spPr>
          <a:xfrm rot="5400000">
            <a:off x="4162277" y="1142679"/>
            <a:ext cx="1691592" cy="2658725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C673790F-E361-104B-B619-47442129B516}"/>
              </a:ext>
            </a:extLst>
          </p:cNvPr>
          <p:cNvCxnSpPr>
            <a:cxnSpLocks/>
            <a:stCxn id="71" idx="0"/>
            <a:endCxn id="72" idx="0"/>
          </p:cNvCxnSpPr>
          <p:nvPr/>
        </p:nvCxnSpPr>
        <p:spPr>
          <a:xfrm rot="5400000" flipH="1" flipV="1">
            <a:off x="5236672" y="1759875"/>
            <a:ext cx="12700" cy="3115925"/>
          </a:xfrm>
          <a:prstGeom prst="bentConnector3">
            <a:avLst>
              <a:gd name="adj1" fmla="val 180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BC7AE4A-AB63-364B-A63F-C62E68AF507A}"/>
              </a:ext>
            </a:extLst>
          </p:cNvPr>
          <p:cNvCxnSpPr>
            <a:cxnSpLocks/>
            <a:stCxn id="72" idx="2"/>
            <a:endCxn id="81" idx="0"/>
          </p:cNvCxnSpPr>
          <p:nvPr/>
        </p:nvCxnSpPr>
        <p:spPr>
          <a:xfrm rot="5400000">
            <a:off x="4051189" y="2539913"/>
            <a:ext cx="1508322" cy="39785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1D684C32-4691-1349-B3C1-613F3B07D2B7}"/>
              </a:ext>
            </a:extLst>
          </p:cNvPr>
          <p:cNvSpPr>
            <a:spLocks noChangeAspect="1"/>
          </p:cNvSpPr>
          <p:nvPr/>
        </p:nvSpPr>
        <p:spPr>
          <a:xfrm>
            <a:off x="2587465" y="5283359"/>
            <a:ext cx="457200" cy="457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2559B02-550B-6F41-A828-40C9E7378635}"/>
              </a:ext>
            </a:extLst>
          </p:cNvPr>
          <p:cNvSpPr>
            <a:spLocks noChangeAspect="1"/>
          </p:cNvSpPr>
          <p:nvPr/>
        </p:nvSpPr>
        <p:spPr>
          <a:xfrm>
            <a:off x="5763000" y="5283359"/>
            <a:ext cx="457200" cy="457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FD32496A-678C-DA46-828E-47B8542A6342}"/>
              </a:ext>
            </a:extLst>
          </p:cNvPr>
          <p:cNvCxnSpPr>
            <a:cxnSpLocks/>
            <a:stCxn id="81" idx="0"/>
            <a:endCxn id="82" idx="0"/>
          </p:cNvCxnSpPr>
          <p:nvPr/>
        </p:nvCxnSpPr>
        <p:spPr>
          <a:xfrm rot="5400000" flipH="1" flipV="1">
            <a:off x="4403832" y="3695592"/>
            <a:ext cx="12700" cy="3175535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BD6D474-AE95-7640-9DDA-F24293D10DE9}"/>
              </a:ext>
            </a:extLst>
          </p:cNvPr>
          <p:cNvSpPr txBox="1"/>
          <p:nvPr/>
        </p:nvSpPr>
        <p:spPr>
          <a:xfrm>
            <a:off x="3071456" y="1709948"/>
            <a:ext cx="682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READY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C6C4FA-71A4-404C-ABB4-32467DA2E218}"/>
              </a:ext>
            </a:extLst>
          </p:cNvPr>
          <p:cNvSpPr txBox="1"/>
          <p:nvPr/>
        </p:nvSpPr>
        <p:spPr>
          <a:xfrm>
            <a:off x="6347786" y="1697780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RUNNING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2F3A7FE-DEE8-B140-8332-52DD94BC51B0}"/>
              </a:ext>
            </a:extLst>
          </p:cNvPr>
          <p:cNvSpPr txBox="1"/>
          <p:nvPr/>
        </p:nvSpPr>
        <p:spPr>
          <a:xfrm>
            <a:off x="8362423" y="1709947"/>
            <a:ext cx="865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WAITING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5A97CEC-6A06-E843-89FF-EF581D851CC6}"/>
              </a:ext>
            </a:extLst>
          </p:cNvPr>
          <p:cNvSpPr txBox="1"/>
          <p:nvPr/>
        </p:nvSpPr>
        <p:spPr>
          <a:xfrm>
            <a:off x="2888521" y="3858148"/>
            <a:ext cx="682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READY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AE08914-92A0-FF4C-B741-1AB6BC2CA370}"/>
              </a:ext>
            </a:extLst>
          </p:cNvPr>
          <p:cNvSpPr txBox="1"/>
          <p:nvPr/>
        </p:nvSpPr>
        <p:spPr>
          <a:xfrm>
            <a:off x="5401055" y="3889565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RUNNING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7C0A38-99E5-234F-8BF7-4D84E66824E1}"/>
              </a:ext>
            </a:extLst>
          </p:cNvPr>
          <p:cNvSpPr txBox="1"/>
          <p:nvPr/>
        </p:nvSpPr>
        <p:spPr>
          <a:xfrm>
            <a:off x="2888521" y="5881736"/>
            <a:ext cx="682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</a:rPr>
              <a:t>READY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DD8EA4E-982F-504E-84EC-AF7D9AC5A4CA}"/>
              </a:ext>
            </a:extLst>
          </p:cNvPr>
          <p:cNvSpPr txBox="1"/>
          <p:nvPr/>
        </p:nvSpPr>
        <p:spPr>
          <a:xfrm>
            <a:off x="4847159" y="5873171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</a:rPr>
              <a:t>RUNNING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07CBEE-C99A-FA41-A06B-E307B8A7D503}"/>
              </a:ext>
            </a:extLst>
          </p:cNvPr>
          <p:cNvSpPr txBox="1"/>
          <p:nvPr/>
        </p:nvSpPr>
        <p:spPr>
          <a:xfrm>
            <a:off x="2695070" y="4078154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Lucida Bright" panose="02040602050505020304" pitchFamily="18" charset="77"/>
              </a:rPr>
              <a:t>unbounded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D3B3F80-2A1F-1744-A016-F71CB131E842}"/>
              </a:ext>
            </a:extLst>
          </p:cNvPr>
          <p:cNvSpPr txBox="1"/>
          <p:nvPr/>
        </p:nvSpPr>
        <p:spPr>
          <a:xfrm>
            <a:off x="6825305" y="3836370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Lucida Bright" panose="02040602050505020304" pitchFamily="18" charset="77"/>
              </a:rPr>
              <a:t>explicitly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Lucida Bright" panose="02040602050505020304" pitchFamily="18" charset="77"/>
              </a:rPr>
              <a:t>bounded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CB097A7-1EA7-0F4A-8BD9-BA7F70631489}"/>
              </a:ext>
            </a:extLst>
          </p:cNvPr>
          <p:cNvSpPr txBox="1"/>
          <p:nvPr/>
        </p:nvSpPr>
        <p:spPr>
          <a:xfrm>
            <a:off x="6354197" y="1957356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Lucida Bright" panose="02040602050505020304" pitchFamily="18" charset="77"/>
              </a:rPr>
              <a:t>explicitly</a:t>
            </a:r>
          </a:p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Lucida Bright" panose="02040602050505020304" pitchFamily="18" charset="77"/>
              </a:rPr>
              <a:t>bounded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675580C-2A34-8D4B-AA9D-D410A2090236}"/>
              </a:ext>
            </a:extLst>
          </p:cNvPr>
          <p:cNvSpPr txBox="1"/>
          <p:nvPr/>
        </p:nvSpPr>
        <p:spPr>
          <a:xfrm>
            <a:off x="9735153" y="1734399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Lucida Bright" panose="02040602050505020304" pitchFamily="18" charset="77"/>
              </a:rPr>
              <a:t>implicitly </a:t>
            </a:r>
          </a:p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Lucida Bright" panose="02040602050505020304" pitchFamily="18" charset="77"/>
              </a:rPr>
              <a:t>bounded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C623C22-10B8-4A41-AD2A-51D00CA458C9}"/>
              </a:ext>
            </a:extLst>
          </p:cNvPr>
          <p:cNvSpPr txBox="1"/>
          <p:nvPr/>
        </p:nvSpPr>
        <p:spPr>
          <a:xfrm>
            <a:off x="2400919" y="6172102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Lucida Bright" panose="02040602050505020304" pitchFamily="18" charset="77"/>
              </a:rPr>
              <a:t>implicitly bounded</a:t>
            </a:r>
          </a:p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Lucida Bright" panose="02040602050505020304" pitchFamily="18" charset="77"/>
              </a:rPr>
              <a:t>by verifier running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77DB17-10FC-8842-ACBE-3E8D87B1544E}"/>
              </a:ext>
            </a:extLst>
          </p:cNvPr>
          <p:cNvSpPr txBox="1"/>
          <p:nvPr/>
        </p:nvSpPr>
        <p:spPr>
          <a:xfrm>
            <a:off x="6574799" y="5814168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Lucida Bright" panose="02040602050505020304" pitchFamily="18" charset="77"/>
              </a:rPr>
              <a:t>explicitly </a:t>
            </a:r>
          </a:p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Lucida Bright" panose="02040602050505020304" pitchFamily="18" charset="77"/>
              </a:rPr>
              <a:t>bounded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4C2DE49-383B-7D4A-85D7-08C3516151F9}"/>
              </a:ext>
            </a:extLst>
          </p:cNvPr>
          <p:cNvSpPr txBox="1"/>
          <p:nvPr/>
        </p:nvSpPr>
        <p:spPr>
          <a:xfrm>
            <a:off x="122000" y="1270854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Hoefler Text" panose="02030602050506020203" pitchFamily="18" charset="77"/>
              </a:rPr>
              <a:t>BULK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1DBBD45-1A3C-994E-85B6-D494E7217441}"/>
              </a:ext>
            </a:extLst>
          </p:cNvPr>
          <p:cNvSpPr txBox="1"/>
          <p:nvPr/>
        </p:nvSpPr>
        <p:spPr>
          <a:xfrm>
            <a:off x="122000" y="3413891"/>
            <a:ext cx="1616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Hoefler Text" panose="02030602050506020203" pitchFamily="18" charset="77"/>
              </a:rPr>
              <a:t>QoS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Hoefler Text" panose="02030602050506020203" pitchFamily="18" charset="77"/>
              </a:rPr>
              <a:t> </a:t>
            </a:r>
            <a:r>
              <a:rPr lang="en-US" sz="1400" b="1" dirty="0">
                <a:solidFill>
                  <a:srgbClr val="002060"/>
                </a:solidFill>
                <a:latin typeface="Hoefler Text" panose="02030602050506020203" pitchFamily="18" charset="77"/>
              </a:rPr>
              <a:t>VERIFIER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33187C-879F-CE41-A276-CC658549B492}"/>
              </a:ext>
            </a:extLst>
          </p:cNvPr>
          <p:cNvSpPr txBox="1"/>
          <p:nvPr/>
        </p:nvSpPr>
        <p:spPr>
          <a:xfrm>
            <a:off x="122000" y="5372262"/>
            <a:ext cx="1688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Hoefler Text" panose="02030602050506020203" pitchFamily="18" charset="77"/>
              </a:rPr>
              <a:t>QoS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Hoefler Text" panose="02030602050506020203" pitchFamily="18" charset="77"/>
              </a:rPr>
              <a:t> </a:t>
            </a: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Hoefler Text" panose="02030602050506020203" pitchFamily="18" charset="77"/>
              </a:rPr>
              <a:t>ADJUSTER</a:t>
            </a:r>
          </a:p>
        </p:txBody>
      </p:sp>
      <p:sp>
        <p:nvSpPr>
          <p:cNvPr id="102" name="Down Arrow 101">
            <a:extLst>
              <a:ext uri="{FF2B5EF4-FFF2-40B4-BE49-F238E27FC236}">
                <a16:creationId xmlns:a16="http://schemas.microsoft.com/office/drawing/2014/main" id="{08E6F0B5-FC5B-E741-8B53-3084ABEF6315}"/>
              </a:ext>
            </a:extLst>
          </p:cNvPr>
          <p:cNvSpPr>
            <a:spLocks noChangeAspect="1"/>
          </p:cNvSpPr>
          <p:nvPr/>
        </p:nvSpPr>
        <p:spPr>
          <a:xfrm>
            <a:off x="5752973" y="5932540"/>
            <a:ext cx="274320" cy="553816"/>
          </a:xfrm>
          <a:prstGeom prst="down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5F9582D-AB7D-214D-BB28-6B8215420364}"/>
              </a:ext>
            </a:extLst>
          </p:cNvPr>
          <p:cNvSpPr txBox="1"/>
          <p:nvPr/>
        </p:nvSpPr>
        <p:spPr>
          <a:xfrm>
            <a:off x="4951062" y="6463349"/>
            <a:ext cx="2014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</a:rPr>
              <a:t>(PinManager/Scheduler)</a:t>
            </a:r>
          </a:p>
        </p:txBody>
      </p:sp>
      <p:sp>
        <p:nvSpPr>
          <p:cNvPr id="104" name="Striped Right Arrow 103">
            <a:extLst>
              <a:ext uri="{FF2B5EF4-FFF2-40B4-BE49-F238E27FC236}">
                <a16:creationId xmlns:a16="http://schemas.microsoft.com/office/drawing/2014/main" id="{62E3CAA5-6556-CA4F-B1B1-8A7329F6FA60}"/>
              </a:ext>
            </a:extLst>
          </p:cNvPr>
          <p:cNvSpPr>
            <a:spLocks/>
          </p:cNvSpPr>
          <p:nvPr/>
        </p:nvSpPr>
        <p:spPr>
          <a:xfrm rot="16200000">
            <a:off x="4961476" y="5188016"/>
            <a:ext cx="2306001" cy="286361"/>
          </a:xfrm>
          <a:prstGeom prst="stripedRightArrow">
            <a:avLst>
              <a:gd name="adj1" fmla="val 41916"/>
              <a:gd name="adj2" fmla="val 50000"/>
            </a:avLst>
          </a:prstGeom>
          <a:solidFill>
            <a:schemeClr val="accent4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Striped Right Arrow 105">
            <a:extLst>
              <a:ext uri="{FF2B5EF4-FFF2-40B4-BE49-F238E27FC236}">
                <a16:creationId xmlns:a16="http://schemas.microsoft.com/office/drawing/2014/main" id="{462EEF52-6265-5143-8E25-B4A81DE603C9}"/>
              </a:ext>
            </a:extLst>
          </p:cNvPr>
          <p:cNvSpPr>
            <a:spLocks/>
          </p:cNvSpPr>
          <p:nvPr/>
        </p:nvSpPr>
        <p:spPr>
          <a:xfrm rot="19547126">
            <a:off x="6961608" y="2518518"/>
            <a:ext cx="3017520" cy="286361"/>
          </a:xfrm>
          <a:prstGeom prst="stripedRightArrow">
            <a:avLst>
              <a:gd name="adj1" fmla="val 42314"/>
              <a:gd name="adj2" fmla="val 50000"/>
            </a:avLst>
          </a:prstGeom>
          <a:solidFill>
            <a:srgbClr val="00206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ACD9284-BC67-294A-BEFB-787242C0BF9E}"/>
              </a:ext>
            </a:extLst>
          </p:cNvPr>
          <p:cNvSpPr txBox="1"/>
          <p:nvPr/>
        </p:nvSpPr>
        <p:spPr>
          <a:xfrm>
            <a:off x="2821218" y="121444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13K paths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05A8F5E-54D8-A34A-A2D5-9FD9E3E2AA25}"/>
              </a:ext>
            </a:extLst>
          </p:cNvPr>
          <p:cNvSpPr txBox="1"/>
          <p:nvPr/>
        </p:nvSpPr>
        <p:spPr>
          <a:xfrm>
            <a:off x="6501531" y="122230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 @time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AC8F7FD-FD34-E147-9C94-1452C1794579}"/>
              </a:ext>
            </a:extLst>
          </p:cNvPr>
          <p:cNvSpPr txBox="1"/>
          <p:nvPr/>
        </p:nvSpPr>
        <p:spPr>
          <a:xfrm>
            <a:off x="8491153" y="1216515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13K paths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330CAB9-D61E-024A-B8E6-57806AB6EDF6}"/>
              </a:ext>
            </a:extLst>
          </p:cNvPr>
          <p:cNvSpPr txBox="1"/>
          <p:nvPr/>
        </p:nvSpPr>
        <p:spPr>
          <a:xfrm>
            <a:off x="2208972" y="335677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13K paths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43CE59B-C5A2-2442-B942-79F6B0C8C7E9}"/>
              </a:ext>
            </a:extLst>
          </p:cNvPr>
          <p:cNvSpPr txBox="1"/>
          <p:nvPr/>
        </p:nvSpPr>
        <p:spPr>
          <a:xfrm>
            <a:off x="5380241" y="335557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 @time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F360DA4-F09B-8B45-80E8-6C52C3B8F9A4}"/>
              </a:ext>
            </a:extLst>
          </p:cNvPr>
          <p:cNvSpPr txBox="1"/>
          <p:nvPr/>
        </p:nvSpPr>
        <p:spPr>
          <a:xfrm>
            <a:off x="3125930" y="534926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~100 paths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0CC6176-FD48-584A-AD01-777323FFC506}"/>
              </a:ext>
            </a:extLst>
          </p:cNvPr>
          <p:cNvSpPr txBox="1"/>
          <p:nvPr/>
        </p:nvSpPr>
        <p:spPr>
          <a:xfrm>
            <a:off x="6272932" y="534926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 @time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A3F4E18-89DC-A043-831F-9260063CEEAA}"/>
              </a:ext>
            </a:extLst>
          </p:cNvPr>
          <p:cNvSpPr txBox="1"/>
          <p:nvPr/>
        </p:nvSpPr>
        <p:spPr>
          <a:xfrm>
            <a:off x="8438385" y="3775037"/>
            <a:ext cx="24019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Helvetica" pitchFamily="2" charset="0"/>
              </a:rPr>
              <a:t>at most, 100 paths arrive at the scheduler at a time,</a:t>
            </a:r>
          </a:p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Helvetica" pitchFamily="2" charset="0"/>
              </a:rPr>
              <a:t>so paths are staged in batches of at most 100, with latency determined by how long each takes to arrive on disk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40ABF07-0664-AA49-9AFD-C7D4697DD692}"/>
              </a:ext>
            </a:extLst>
          </p:cNvPr>
          <p:cNvSpPr txBox="1"/>
          <p:nvPr/>
        </p:nvSpPr>
        <p:spPr>
          <a:xfrm>
            <a:off x="2150632" y="56403"/>
            <a:ext cx="7881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CURRENT QUEUEING FROM BULK TO QOS TO PIN MANAGER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346BF99-E4FA-D647-895D-2C58E86C0706}"/>
              </a:ext>
            </a:extLst>
          </p:cNvPr>
          <p:cNvSpPr txBox="1"/>
          <p:nvPr/>
        </p:nvSpPr>
        <p:spPr>
          <a:xfrm>
            <a:off x="2966530" y="1957355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Lucida Bright" panose="02040602050505020304" pitchFamily="18" charset="77"/>
              </a:rPr>
              <a:t>implicitly </a:t>
            </a:r>
          </a:p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Lucida Bright" panose="02040602050505020304" pitchFamily="18" charset="77"/>
              </a:rPr>
              <a:t>bounded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063CBA14-BCB1-D647-94E3-51B4676EF2ED}"/>
              </a:ext>
            </a:extLst>
          </p:cNvPr>
          <p:cNvCxnSpPr>
            <a:cxnSpLocks/>
          </p:cNvCxnSpPr>
          <p:nvPr/>
        </p:nvCxnSpPr>
        <p:spPr>
          <a:xfrm flipH="1">
            <a:off x="3907310" y="3524851"/>
            <a:ext cx="2667489" cy="21586"/>
          </a:xfrm>
          <a:prstGeom prst="bentConnector5">
            <a:avLst>
              <a:gd name="adj1" fmla="val 2856"/>
              <a:gd name="adj2" fmla="val 1843218"/>
              <a:gd name="adj3" fmla="val 72391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2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9B6E70-5C61-1D46-8B55-9D8F0344A7BD}"/>
              </a:ext>
            </a:extLst>
          </p:cNvPr>
          <p:cNvSpPr/>
          <p:nvPr/>
        </p:nvSpPr>
        <p:spPr>
          <a:xfrm>
            <a:off x="2174967" y="1169625"/>
            <a:ext cx="2286000" cy="457200"/>
          </a:xfrm>
          <a:prstGeom prst="rect">
            <a:avLst/>
          </a:prstGeom>
          <a:noFill/>
          <a:ln w="412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4CD970-8832-BC46-B80E-E856FFDF4546}"/>
              </a:ext>
            </a:extLst>
          </p:cNvPr>
          <p:cNvSpPr/>
          <p:nvPr/>
        </p:nvSpPr>
        <p:spPr>
          <a:xfrm>
            <a:off x="2174965" y="3317837"/>
            <a:ext cx="2286000" cy="457200"/>
          </a:xfrm>
          <a:prstGeom prst="rect">
            <a:avLst/>
          </a:prstGeom>
          <a:noFill/>
          <a:ln w="412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756050-6FC4-1542-A5CA-75B1D3709B69}"/>
              </a:ext>
            </a:extLst>
          </p:cNvPr>
          <p:cNvSpPr/>
          <p:nvPr/>
        </p:nvSpPr>
        <p:spPr>
          <a:xfrm>
            <a:off x="2174965" y="5287462"/>
            <a:ext cx="2286000" cy="457200"/>
          </a:xfrm>
          <a:prstGeom prst="rect">
            <a:avLst/>
          </a:prstGeom>
          <a:noFill/>
          <a:ln w="412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6169A5-49B0-7B48-BC77-43F9643574E3}"/>
              </a:ext>
            </a:extLst>
          </p:cNvPr>
          <p:cNvSpPr/>
          <p:nvPr/>
        </p:nvSpPr>
        <p:spPr>
          <a:xfrm>
            <a:off x="5325752" y="1169625"/>
            <a:ext cx="2286000" cy="457200"/>
          </a:xfrm>
          <a:prstGeom prst="rect">
            <a:avLst/>
          </a:prstGeom>
          <a:noFill/>
          <a:ln w="412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85FF02-38FA-394E-A9AA-8A3363A6171A}"/>
              </a:ext>
            </a:extLst>
          </p:cNvPr>
          <p:cNvSpPr/>
          <p:nvPr/>
        </p:nvSpPr>
        <p:spPr>
          <a:xfrm>
            <a:off x="8476537" y="1169625"/>
            <a:ext cx="2286000" cy="457200"/>
          </a:xfrm>
          <a:prstGeom prst="rect">
            <a:avLst/>
          </a:prstGeom>
          <a:noFill/>
          <a:ln w="412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4F38EB-ED49-C147-831C-0BC7793B57A3}"/>
              </a:ext>
            </a:extLst>
          </p:cNvPr>
          <p:cNvSpPr/>
          <p:nvPr/>
        </p:nvSpPr>
        <p:spPr>
          <a:xfrm>
            <a:off x="5325750" y="3317837"/>
            <a:ext cx="2286000" cy="457200"/>
          </a:xfrm>
          <a:prstGeom prst="rect">
            <a:avLst/>
          </a:prstGeom>
          <a:noFill/>
          <a:ln w="412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ED14982-8396-2C48-B3C7-A644EAD7E52C}"/>
              </a:ext>
            </a:extLst>
          </p:cNvPr>
          <p:cNvSpPr/>
          <p:nvPr/>
        </p:nvSpPr>
        <p:spPr>
          <a:xfrm>
            <a:off x="5325749" y="5287462"/>
            <a:ext cx="2286000" cy="457200"/>
          </a:xfrm>
          <a:prstGeom prst="rect">
            <a:avLst/>
          </a:prstGeom>
          <a:noFill/>
          <a:ln w="412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2AD242-7715-4E4A-A6FB-EAD2F41B4744}"/>
              </a:ext>
            </a:extLst>
          </p:cNvPr>
          <p:cNvSpPr>
            <a:spLocks noChangeAspect="1"/>
          </p:cNvSpPr>
          <p:nvPr/>
        </p:nvSpPr>
        <p:spPr>
          <a:xfrm>
            <a:off x="2174965" y="1169045"/>
            <a:ext cx="457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4AE92D-3778-B441-9C19-4B7E04000FA1}"/>
              </a:ext>
            </a:extLst>
          </p:cNvPr>
          <p:cNvSpPr>
            <a:spLocks noChangeAspect="1"/>
          </p:cNvSpPr>
          <p:nvPr/>
        </p:nvSpPr>
        <p:spPr>
          <a:xfrm>
            <a:off x="6108835" y="1169045"/>
            <a:ext cx="457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2F3A17B-2C13-5E49-8190-7194F6655AC7}"/>
              </a:ext>
            </a:extLst>
          </p:cNvPr>
          <p:cNvSpPr>
            <a:spLocks noChangeAspect="1"/>
          </p:cNvSpPr>
          <p:nvPr/>
        </p:nvSpPr>
        <p:spPr>
          <a:xfrm>
            <a:off x="9837799" y="1169045"/>
            <a:ext cx="457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AA9C51A-CEC9-F74E-84F1-4ABA734A05D8}"/>
              </a:ext>
            </a:extLst>
          </p:cNvPr>
          <p:cNvCxnSpPr>
            <a:stCxn id="6" idx="0"/>
            <a:endCxn id="64" idx="0"/>
          </p:cNvCxnSpPr>
          <p:nvPr/>
        </p:nvCxnSpPr>
        <p:spPr>
          <a:xfrm rot="5400000" flipH="1" flipV="1">
            <a:off x="4370500" y="-797890"/>
            <a:ext cx="12700" cy="393387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4ACC159D-A1A0-5E44-89D1-55917C44B20C}"/>
              </a:ext>
            </a:extLst>
          </p:cNvPr>
          <p:cNvCxnSpPr>
            <a:cxnSpLocks/>
            <a:stCxn id="64" idx="0"/>
            <a:endCxn id="69" idx="0"/>
          </p:cNvCxnSpPr>
          <p:nvPr/>
        </p:nvCxnSpPr>
        <p:spPr>
          <a:xfrm rot="5400000" flipH="1" flipV="1">
            <a:off x="8201917" y="-695437"/>
            <a:ext cx="12700" cy="3728964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6">
                <a:lumMod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3108FC0-C52B-9541-8AE5-E13F7DE85A2D}"/>
              </a:ext>
            </a:extLst>
          </p:cNvPr>
          <p:cNvSpPr>
            <a:spLocks noChangeAspect="1"/>
          </p:cNvSpPr>
          <p:nvPr/>
        </p:nvSpPr>
        <p:spPr>
          <a:xfrm>
            <a:off x="3450110" y="3317837"/>
            <a:ext cx="4572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472F3A6-115B-C74F-813E-ED0828C55E96}"/>
              </a:ext>
            </a:extLst>
          </p:cNvPr>
          <p:cNvSpPr>
            <a:spLocks noChangeAspect="1"/>
          </p:cNvSpPr>
          <p:nvPr/>
        </p:nvSpPr>
        <p:spPr>
          <a:xfrm>
            <a:off x="6566035" y="3317837"/>
            <a:ext cx="4572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62EA81F-2128-6B4A-A5F9-058692358BB3}"/>
              </a:ext>
            </a:extLst>
          </p:cNvPr>
          <p:cNvCxnSpPr>
            <a:cxnSpLocks/>
            <a:stCxn id="64" idx="2"/>
            <a:endCxn id="71" idx="0"/>
          </p:cNvCxnSpPr>
          <p:nvPr/>
        </p:nvCxnSpPr>
        <p:spPr>
          <a:xfrm rot="5400000">
            <a:off x="4162277" y="1142679"/>
            <a:ext cx="1691592" cy="2658725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C673790F-E361-104B-B619-47442129B516}"/>
              </a:ext>
            </a:extLst>
          </p:cNvPr>
          <p:cNvCxnSpPr>
            <a:cxnSpLocks/>
            <a:stCxn id="71" idx="0"/>
            <a:endCxn id="72" idx="0"/>
          </p:cNvCxnSpPr>
          <p:nvPr/>
        </p:nvCxnSpPr>
        <p:spPr>
          <a:xfrm rot="5400000" flipH="1" flipV="1">
            <a:off x="5236672" y="1759875"/>
            <a:ext cx="12700" cy="3115925"/>
          </a:xfrm>
          <a:prstGeom prst="bentConnector3">
            <a:avLst>
              <a:gd name="adj1" fmla="val 180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BC7AE4A-AB63-364B-A63F-C62E68AF507A}"/>
              </a:ext>
            </a:extLst>
          </p:cNvPr>
          <p:cNvCxnSpPr>
            <a:cxnSpLocks/>
            <a:stCxn id="72" idx="2"/>
            <a:endCxn id="81" idx="0"/>
          </p:cNvCxnSpPr>
          <p:nvPr/>
        </p:nvCxnSpPr>
        <p:spPr>
          <a:xfrm rot="5400000">
            <a:off x="4051189" y="2539913"/>
            <a:ext cx="1508322" cy="39785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1D684C32-4691-1349-B3C1-613F3B07D2B7}"/>
              </a:ext>
            </a:extLst>
          </p:cNvPr>
          <p:cNvSpPr>
            <a:spLocks noChangeAspect="1"/>
          </p:cNvSpPr>
          <p:nvPr/>
        </p:nvSpPr>
        <p:spPr>
          <a:xfrm>
            <a:off x="2587465" y="5283359"/>
            <a:ext cx="457200" cy="457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2559B02-550B-6F41-A828-40C9E7378635}"/>
              </a:ext>
            </a:extLst>
          </p:cNvPr>
          <p:cNvSpPr>
            <a:spLocks noChangeAspect="1"/>
          </p:cNvSpPr>
          <p:nvPr/>
        </p:nvSpPr>
        <p:spPr>
          <a:xfrm>
            <a:off x="5763000" y="5283359"/>
            <a:ext cx="457200" cy="457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FD32496A-678C-DA46-828E-47B8542A6342}"/>
              </a:ext>
            </a:extLst>
          </p:cNvPr>
          <p:cNvCxnSpPr>
            <a:cxnSpLocks/>
            <a:stCxn id="81" idx="0"/>
            <a:endCxn id="82" idx="0"/>
          </p:cNvCxnSpPr>
          <p:nvPr/>
        </p:nvCxnSpPr>
        <p:spPr>
          <a:xfrm rot="5400000" flipH="1" flipV="1">
            <a:off x="4403832" y="3695592"/>
            <a:ext cx="12700" cy="3175535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BD6D474-AE95-7640-9DDA-F24293D10DE9}"/>
              </a:ext>
            </a:extLst>
          </p:cNvPr>
          <p:cNvSpPr txBox="1"/>
          <p:nvPr/>
        </p:nvSpPr>
        <p:spPr>
          <a:xfrm>
            <a:off x="3071456" y="1709948"/>
            <a:ext cx="682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READY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C6C4FA-71A4-404C-ABB4-32467DA2E218}"/>
              </a:ext>
            </a:extLst>
          </p:cNvPr>
          <p:cNvSpPr txBox="1"/>
          <p:nvPr/>
        </p:nvSpPr>
        <p:spPr>
          <a:xfrm>
            <a:off x="6347786" y="1697780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RUNNING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2F3A7FE-DEE8-B140-8332-52DD94BC51B0}"/>
              </a:ext>
            </a:extLst>
          </p:cNvPr>
          <p:cNvSpPr txBox="1"/>
          <p:nvPr/>
        </p:nvSpPr>
        <p:spPr>
          <a:xfrm>
            <a:off x="8362423" y="1709947"/>
            <a:ext cx="865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WAITING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5A97CEC-6A06-E843-89FF-EF581D851CC6}"/>
              </a:ext>
            </a:extLst>
          </p:cNvPr>
          <p:cNvSpPr txBox="1"/>
          <p:nvPr/>
        </p:nvSpPr>
        <p:spPr>
          <a:xfrm>
            <a:off x="2888521" y="3858148"/>
            <a:ext cx="682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READY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AE08914-92A0-FF4C-B741-1AB6BC2CA370}"/>
              </a:ext>
            </a:extLst>
          </p:cNvPr>
          <p:cNvSpPr txBox="1"/>
          <p:nvPr/>
        </p:nvSpPr>
        <p:spPr>
          <a:xfrm>
            <a:off x="5401055" y="3921095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RUNNING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7C0A38-99E5-234F-8BF7-4D84E66824E1}"/>
              </a:ext>
            </a:extLst>
          </p:cNvPr>
          <p:cNvSpPr txBox="1"/>
          <p:nvPr/>
        </p:nvSpPr>
        <p:spPr>
          <a:xfrm>
            <a:off x="2888521" y="5881736"/>
            <a:ext cx="682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</a:rPr>
              <a:t>READY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DD8EA4E-982F-504E-84EC-AF7D9AC5A4CA}"/>
              </a:ext>
            </a:extLst>
          </p:cNvPr>
          <p:cNvSpPr txBox="1"/>
          <p:nvPr/>
        </p:nvSpPr>
        <p:spPr>
          <a:xfrm>
            <a:off x="5022579" y="587382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</a:rPr>
              <a:t>RUNNING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07CBEE-C99A-FA41-A06B-E307B8A7D503}"/>
              </a:ext>
            </a:extLst>
          </p:cNvPr>
          <p:cNvSpPr txBox="1"/>
          <p:nvPr/>
        </p:nvSpPr>
        <p:spPr>
          <a:xfrm>
            <a:off x="2684555" y="4054412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Lucida Bright" panose="02040602050505020304" pitchFamily="18" charset="77"/>
              </a:rPr>
              <a:t>unbounded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D3B3F80-2A1F-1744-A016-F71CB131E842}"/>
              </a:ext>
            </a:extLst>
          </p:cNvPr>
          <p:cNvSpPr txBox="1"/>
          <p:nvPr/>
        </p:nvSpPr>
        <p:spPr>
          <a:xfrm>
            <a:off x="6825305" y="3836370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Lucida Bright" panose="02040602050505020304" pitchFamily="18" charset="77"/>
              </a:rPr>
              <a:t>explicitly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Lucida Bright" panose="02040602050505020304" pitchFamily="18" charset="77"/>
              </a:rPr>
              <a:t>bounded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CB097A7-1EA7-0F4A-8BD9-BA7F70631489}"/>
              </a:ext>
            </a:extLst>
          </p:cNvPr>
          <p:cNvSpPr txBox="1"/>
          <p:nvPr/>
        </p:nvSpPr>
        <p:spPr>
          <a:xfrm>
            <a:off x="6354197" y="1957356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Lucida Bright" panose="02040602050505020304" pitchFamily="18" charset="77"/>
              </a:rPr>
              <a:t>explicitly</a:t>
            </a:r>
          </a:p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Lucida Bright" panose="02040602050505020304" pitchFamily="18" charset="77"/>
              </a:rPr>
              <a:t>bounded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675580C-2A34-8D4B-AA9D-D410A2090236}"/>
              </a:ext>
            </a:extLst>
          </p:cNvPr>
          <p:cNvSpPr txBox="1"/>
          <p:nvPr/>
        </p:nvSpPr>
        <p:spPr>
          <a:xfrm>
            <a:off x="9247679" y="1735315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Lucida Bright" panose="02040602050505020304" pitchFamily="18" charset="77"/>
              </a:rPr>
              <a:t>implicitly</a:t>
            </a:r>
          </a:p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Lucida Bright" panose="02040602050505020304" pitchFamily="18" charset="77"/>
              </a:rPr>
              <a:t>bounded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E77DB17-10FC-8842-ACBE-3E8D87B1544E}"/>
              </a:ext>
            </a:extLst>
          </p:cNvPr>
          <p:cNvSpPr txBox="1"/>
          <p:nvPr/>
        </p:nvSpPr>
        <p:spPr>
          <a:xfrm>
            <a:off x="6574799" y="5814168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Lucida Bright" panose="02040602050505020304" pitchFamily="18" charset="77"/>
              </a:rPr>
              <a:t>explicitly </a:t>
            </a:r>
          </a:p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Lucida Bright" panose="02040602050505020304" pitchFamily="18" charset="77"/>
              </a:rPr>
              <a:t>bounded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4C2DE49-383B-7D4A-85D7-08C3516151F9}"/>
              </a:ext>
            </a:extLst>
          </p:cNvPr>
          <p:cNvSpPr txBox="1"/>
          <p:nvPr/>
        </p:nvSpPr>
        <p:spPr>
          <a:xfrm>
            <a:off x="122000" y="1270854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Hoefler Text" panose="02030602050506020203" pitchFamily="18" charset="77"/>
              </a:rPr>
              <a:t>BULK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1DBBD45-1A3C-994E-85B6-D494E7217441}"/>
              </a:ext>
            </a:extLst>
          </p:cNvPr>
          <p:cNvSpPr txBox="1"/>
          <p:nvPr/>
        </p:nvSpPr>
        <p:spPr>
          <a:xfrm>
            <a:off x="122000" y="3413891"/>
            <a:ext cx="1616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Hoefler Text" panose="02030602050506020203" pitchFamily="18" charset="77"/>
              </a:rPr>
              <a:t>QoS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Hoefler Text" panose="02030602050506020203" pitchFamily="18" charset="77"/>
              </a:rPr>
              <a:t> </a:t>
            </a:r>
            <a:r>
              <a:rPr lang="en-US" sz="1400" b="1" dirty="0">
                <a:solidFill>
                  <a:srgbClr val="002060"/>
                </a:solidFill>
                <a:latin typeface="Hoefler Text" panose="02030602050506020203" pitchFamily="18" charset="77"/>
              </a:rPr>
              <a:t>VERIFIER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33187C-879F-CE41-A276-CC658549B492}"/>
              </a:ext>
            </a:extLst>
          </p:cNvPr>
          <p:cNvSpPr txBox="1"/>
          <p:nvPr/>
        </p:nvSpPr>
        <p:spPr>
          <a:xfrm>
            <a:off x="122000" y="5372262"/>
            <a:ext cx="1688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Hoefler Text" panose="02030602050506020203" pitchFamily="18" charset="77"/>
              </a:rPr>
              <a:t>QoS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Hoefler Text" panose="02030602050506020203" pitchFamily="18" charset="77"/>
              </a:rPr>
              <a:t> </a:t>
            </a:r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Hoefler Text" panose="02030602050506020203" pitchFamily="18" charset="77"/>
              </a:rPr>
              <a:t>ADJUSTER</a:t>
            </a:r>
          </a:p>
        </p:txBody>
      </p:sp>
      <p:sp>
        <p:nvSpPr>
          <p:cNvPr id="102" name="Down Arrow 101">
            <a:extLst>
              <a:ext uri="{FF2B5EF4-FFF2-40B4-BE49-F238E27FC236}">
                <a16:creationId xmlns:a16="http://schemas.microsoft.com/office/drawing/2014/main" id="{08E6F0B5-FC5B-E741-8B53-3084ABEF6315}"/>
              </a:ext>
            </a:extLst>
          </p:cNvPr>
          <p:cNvSpPr>
            <a:spLocks noChangeAspect="1"/>
          </p:cNvSpPr>
          <p:nvPr/>
        </p:nvSpPr>
        <p:spPr>
          <a:xfrm>
            <a:off x="5857148" y="5932540"/>
            <a:ext cx="274320" cy="553816"/>
          </a:xfrm>
          <a:prstGeom prst="down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5F9582D-AB7D-214D-BB28-6B8215420364}"/>
              </a:ext>
            </a:extLst>
          </p:cNvPr>
          <p:cNvSpPr txBox="1"/>
          <p:nvPr/>
        </p:nvSpPr>
        <p:spPr>
          <a:xfrm>
            <a:off x="4951062" y="6463349"/>
            <a:ext cx="2014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</a:rPr>
              <a:t>(PinManager/Scheduler)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ACD9284-BC67-294A-BEFB-787242C0BF9E}"/>
              </a:ext>
            </a:extLst>
          </p:cNvPr>
          <p:cNvSpPr txBox="1"/>
          <p:nvPr/>
        </p:nvSpPr>
        <p:spPr>
          <a:xfrm>
            <a:off x="2821218" y="121444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13K paths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05A8F5E-54D8-A34A-A2D5-9FD9E3E2AA25}"/>
              </a:ext>
            </a:extLst>
          </p:cNvPr>
          <p:cNvSpPr txBox="1"/>
          <p:nvPr/>
        </p:nvSpPr>
        <p:spPr>
          <a:xfrm>
            <a:off x="6501531" y="122230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 @time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AC8F7FD-FD34-E147-9C94-1452C1794579}"/>
              </a:ext>
            </a:extLst>
          </p:cNvPr>
          <p:cNvSpPr txBox="1"/>
          <p:nvPr/>
        </p:nvSpPr>
        <p:spPr>
          <a:xfrm>
            <a:off x="8491153" y="1216515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13K paths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330CAB9-D61E-024A-B8E6-57806AB6EDF6}"/>
              </a:ext>
            </a:extLst>
          </p:cNvPr>
          <p:cNvSpPr txBox="1"/>
          <p:nvPr/>
        </p:nvSpPr>
        <p:spPr>
          <a:xfrm>
            <a:off x="2208972" y="335677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13K paths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43CE59B-C5A2-2442-B942-79F6B0C8C7E9}"/>
              </a:ext>
            </a:extLst>
          </p:cNvPr>
          <p:cNvSpPr txBox="1"/>
          <p:nvPr/>
        </p:nvSpPr>
        <p:spPr>
          <a:xfrm>
            <a:off x="5380241" y="335557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 @time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0CC6176-FD48-584A-AD01-777323FFC506}"/>
              </a:ext>
            </a:extLst>
          </p:cNvPr>
          <p:cNvSpPr txBox="1"/>
          <p:nvPr/>
        </p:nvSpPr>
        <p:spPr>
          <a:xfrm>
            <a:off x="6272932" y="534926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 @time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40ABF07-0664-AA49-9AFD-C7D4697DD692}"/>
              </a:ext>
            </a:extLst>
          </p:cNvPr>
          <p:cNvSpPr txBox="1"/>
          <p:nvPr/>
        </p:nvSpPr>
        <p:spPr>
          <a:xfrm>
            <a:off x="2150632" y="56403"/>
            <a:ext cx="7784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WHAT IS NEEDED TO ENSURE THROUGHPUT TO SCHEDULER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CA92DC-522F-2E4C-8698-92FA44B9575D}"/>
              </a:ext>
            </a:extLst>
          </p:cNvPr>
          <p:cNvSpPr/>
          <p:nvPr/>
        </p:nvSpPr>
        <p:spPr>
          <a:xfrm>
            <a:off x="8476537" y="3324615"/>
            <a:ext cx="2286000" cy="457200"/>
          </a:xfrm>
          <a:prstGeom prst="rect">
            <a:avLst/>
          </a:prstGeom>
          <a:noFill/>
          <a:ln w="412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261B43-0DD3-E446-94AE-9C7C5A3E2899}"/>
              </a:ext>
            </a:extLst>
          </p:cNvPr>
          <p:cNvSpPr/>
          <p:nvPr/>
        </p:nvSpPr>
        <p:spPr>
          <a:xfrm>
            <a:off x="8476535" y="5283359"/>
            <a:ext cx="2286000" cy="457200"/>
          </a:xfrm>
          <a:prstGeom prst="rect">
            <a:avLst/>
          </a:prstGeom>
          <a:noFill/>
          <a:ln w="41275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34BE58-E00B-004E-9027-ED9B7501E673}"/>
              </a:ext>
            </a:extLst>
          </p:cNvPr>
          <p:cNvSpPr txBox="1"/>
          <p:nvPr/>
        </p:nvSpPr>
        <p:spPr>
          <a:xfrm>
            <a:off x="8540595" y="5341485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13K paths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2C3851-3884-5143-BD09-E1099554E104}"/>
              </a:ext>
            </a:extLst>
          </p:cNvPr>
          <p:cNvSpPr txBox="1"/>
          <p:nvPr/>
        </p:nvSpPr>
        <p:spPr>
          <a:xfrm>
            <a:off x="3095305" y="5350097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 @time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93105A-7440-9141-B503-9B206EA28B29}"/>
              </a:ext>
            </a:extLst>
          </p:cNvPr>
          <p:cNvSpPr txBox="1"/>
          <p:nvPr/>
        </p:nvSpPr>
        <p:spPr>
          <a:xfrm>
            <a:off x="8540595" y="337540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13K paths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24CBF5E-D49E-A945-9420-3C99ACA09295}"/>
              </a:ext>
            </a:extLst>
          </p:cNvPr>
          <p:cNvSpPr>
            <a:spLocks noChangeAspect="1"/>
          </p:cNvSpPr>
          <p:nvPr/>
        </p:nvSpPr>
        <p:spPr>
          <a:xfrm>
            <a:off x="9844149" y="3324188"/>
            <a:ext cx="4572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C25E77D-54F8-0944-B2D6-1141492BAD46}"/>
              </a:ext>
            </a:extLst>
          </p:cNvPr>
          <p:cNvSpPr>
            <a:spLocks noChangeAspect="1"/>
          </p:cNvSpPr>
          <p:nvPr/>
        </p:nvSpPr>
        <p:spPr>
          <a:xfrm>
            <a:off x="9868084" y="5297550"/>
            <a:ext cx="457200" cy="457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B97A6D4-5B22-9241-803D-17F6E375AC17}"/>
              </a:ext>
            </a:extLst>
          </p:cNvPr>
          <p:cNvCxnSpPr>
            <a:cxnSpLocks/>
            <a:stCxn id="82" idx="0"/>
            <a:endCxn id="60" idx="0"/>
          </p:cNvCxnSpPr>
          <p:nvPr/>
        </p:nvCxnSpPr>
        <p:spPr>
          <a:xfrm rot="16200000" flipH="1">
            <a:off x="8037046" y="3237912"/>
            <a:ext cx="14191" cy="4105084"/>
          </a:xfrm>
          <a:prstGeom prst="bentConnector3">
            <a:avLst>
              <a:gd name="adj1" fmla="val -1529300"/>
            </a:avLst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own Arrow 64">
            <a:extLst>
              <a:ext uri="{FF2B5EF4-FFF2-40B4-BE49-F238E27FC236}">
                <a16:creationId xmlns:a16="http://schemas.microsoft.com/office/drawing/2014/main" id="{11C07F13-B418-DD46-B240-3FA0D0AD5ACB}"/>
              </a:ext>
            </a:extLst>
          </p:cNvPr>
          <p:cNvSpPr>
            <a:spLocks noChangeAspect="1"/>
          </p:cNvSpPr>
          <p:nvPr/>
        </p:nvSpPr>
        <p:spPr>
          <a:xfrm rot="10800000">
            <a:off x="9959524" y="5884203"/>
            <a:ext cx="274320" cy="553816"/>
          </a:xfrm>
          <a:prstGeom prst="down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9B0B0F0-E701-4B4C-B501-12E71C351A28}"/>
              </a:ext>
            </a:extLst>
          </p:cNvPr>
          <p:cNvSpPr txBox="1"/>
          <p:nvPr/>
        </p:nvSpPr>
        <p:spPr>
          <a:xfrm>
            <a:off x="8612047" y="6479878"/>
            <a:ext cx="2014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</a:rPr>
              <a:t>(PinManager/Scheduler)</a:t>
            </a:r>
          </a:p>
        </p:txBody>
      </p:sp>
      <p:sp>
        <p:nvSpPr>
          <p:cNvPr id="68" name="Down Arrow 67">
            <a:extLst>
              <a:ext uri="{FF2B5EF4-FFF2-40B4-BE49-F238E27FC236}">
                <a16:creationId xmlns:a16="http://schemas.microsoft.com/office/drawing/2014/main" id="{FE6949BA-531D-624A-A36F-04D02FDA7F6D}"/>
              </a:ext>
            </a:extLst>
          </p:cNvPr>
          <p:cNvSpPr>
            <a:spLocks noChangeAspect="1"/>
          </p:cNvSpPr>
          <p:nvPr/>
        </p:nvSpPr>
        <p:spPr>
          <a:xfrm rot="10800000">
            <a:off x="9929239" y="4322020"/>
            <a:ext cx="274320" cy="553816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53F5D908-5C5D-3D40-8C12-CF5139710EA8}"/>
              </a:ext>
            </a:extLst>
          </p:cNvPr>
          <p:cNvCxnSpPr>
            <a:cxnSpLocks/>
            <a:stCxn id="72" idx="0"/>
            <a:endCxn id="59" idx="0"/>
          </p:cNvCxnSpPr>
          <p:nvPr/>
        </p:nvCxnSpPr>
        <p:spPr>
          <a:xfrm rot="16200000" flipH="1">
            <a:off x="8430516" y="1681955"/>
            <a:ext cx="6351" cy="3278114"/>
          </a:xfrm>
          <a:prstGeom prst="bentConnector3">
            <a:avLst>
              <a:gd name="adj1" fmla="val -3599433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63AEC650-7C46-0248-84C0-C2B575F66CCB}"/>
              </a:ext>
            </a:extLst>
          </p:cNvPr>
          <p:cNvCxnSpPr>
            <a:cxnSpLocks/>
            <a:stCxn id="59" idx="2"/>
            <a:endCxn id="72" idx="3"/>
          </p:cNvCxnSpPr>
          <p:nvPr/>
        </p:nvCxnSpPr>
        <p:spPr>
          <a:xfrm rot="5400000" flipH="1">
            <a:off x="8430516" y="2139156"/>
            <a:ext cx="234951" cy="3049514"/>
          </a:xfrm>
          <a:prstGeom prst="bentConnector4">
            <a:avLst>
              <a:gd name="adj1" fmla="val -97297"/>
              <a:gd name="adj2" fmla="val 64777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own Arrow 74">
            <a:extLst>
              <a:ext uri="{FF2B5EF4-FFF2-40B4-BE49-F238E27FC236}">
                <a16:creationId xmlns:a16="http://schemas.microsoft.com/office/drawing/2014/main" id="{A625E50D-BC9D-5943-ADED-C0126DFE0C8D}"/>
              </a:ext>
            </a:extLst>
          </p:cNvPr>
          <p:cNvSpPr>
            <a:spLocks noChangeAspect="1"/>
          </p:cNvSpPr>
          <p:nvPr/>
        </p:nvSpPr>
        <p:spPr>
          <a:xfrm rot="10800000">
            <a:off x="9923927" y="2322152"/>
            <a:ext cx="274320" cy="553816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DFEA69A-DADB-7D4C-A4F8-505CF8719A1A}"/>
              </a:ext>
            </a:extLst>
          </p:cNvPr>
          <p:cNvSpPr txBox="1"/>
          <p:nvPr/>
        </p:nvSpPr>
        <p:spPr>
          <a:xfrm>
            <a:off x="8356896" y="3997641"/>
            <a:ext cx="865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WAITING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BD2CBB6-E7DD-4C42-94E7-B9996B3DD199}"/>
              </a:ext>
            </a:extLst>
          </p:cNvPr>
          <p:cNvSpPr txBox="1"/>
          <p:nvPr/>
        </p:nvSpPr>
        <p:spPr>
          <a:xfrm>
            <a:off x="8408348" y="5853334"/>
            <a:ext cx="865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</a:rPr>
              <a:t>WAITING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E00A48C-ECC4-4040-BBE9-5CC8711C4B51}"/>
              </a:ext>
            </a:extLst>
          </p:cNvPr>
          <p:cNvSpPr txBox="1"/>
          <p:nvPr/>
        </p:nvSpPr>
        <p:spPr>
          <a:xfrm>
            <a:off x="2684555" y="6090457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Lucida Bright" panose="02040602050505020304" pitchFamily="18" charset="77"/>
              </a:rPr>
              <a:t>unbounded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0F8B05-3A18-9F47-B557-2E49AD9D3936}"/>
              </a:ext>
            </a:extLst>
          </p:cNvPr>
          <p:cNvSpPr txBox="1"/>
          <p:nvPr/>
        </p:nvSpPr>
        <p:spPr>
          <a:xfrm>
            <a:off x="2966530" y="1957355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Lucida Bright" panose="02040602050505020304" pitchFamily="18" charset="77"/>
              </a:rPr>
              <a:t>implicitly </a:t>
            </a:r>
          </a:p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Lucida Bright" panose="02040602050505020304" pitchFamily="18" charset="77"/>
              </a:rPr>
              <a:t>bounded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0F8651D-FA56-1245-9635-1C71D608A8CD}"/>
              </a:ext>
            </a:extLst>
          </p:cNvPr>
          <p:cNvSpPr txBox="1"/>
          <p:nvPr/>
        </p:nvSpPr>
        <p:spPr>
          <a:xfrm>
            <a:off x="9084923" y="4009464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Lucida Bright" panose="02040602050505020304" pitchFamily="18" charset="77"/>
              </a:rPr>
              <a:t>unbounded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E216E5E-25FB-644A-B1C5-20516ED8641B}"/>
              </a:ext>
            </a:extLst>
          </p:cNvPr>
          <p:cNvSpPr txBox="1"/>
          <p:nvPr/>
        </p:nvSpPr>
        <p:spPr>
          <a:xfrm>
            <a:off x="8408348" y="6056226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Lucida Bright" panose="02040602050505020304" pitchFamily="18" charset="77"/>
              </a:rPr>
              <a:t>unbounded</a:t>
            </a: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52A5B046-BB73-9E43-9B78-923F99CA57FE}"/>
              </a:ext>
            </a:extLst>
          </p:cNvPr>
          <p:cNvCxnSpPr>
            <a:cxnSpLocks/>
            <a:stCxn id="111" idx="3"/>
            <a:endCxn id="71" idx="3"/>
          </p:cNvCxnSpPr>
          <p:nvPr/>
        </p:nvCxnSpPr>
        <p:spPr>
          <a:xfrm flipH="1">
            <a:off x="3907310" y="3524851"/>
            <a:ext cx="2667489" cy="21586"/>
          </a:xfrm>
          <a:prstGeom prst="bentConnector5">
            <a:avLst>
              <a:gd name="adj1" fmla="val 2856"/>
              <a:gd name="adj2" fmla="val 1843218"/>
              <a:gd name="adj3" fmla="val 72391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78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993</Words>
  <Application>Microsoft Macintosh PowerPoint</Application>
  <PresentationFormat>Widescreen</PresentationFormat>
  <Paragraphs>141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Helvetica</vt:lpstr>
      <vt:lpstr>Hoefler Text</vt:lpstr>
      <vt:lpstr>Lucida Bright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Rossi</dc:creator>
  <cp:lastModifiedBy>Albert Rossi</cp:lastModifiedBy>
  <cp:revision>346</cp:revision>
  <cp:lastPrinted>2021-02-26T15:12:09Z</cp:lastPrinted>
  <dcterms:created xsi:type="dcterms:W3CDTF">2020-07-24T19:12:27Z</dcterms:created>
  <dcterms:modified xsi:type="dcterms:W3CDTF">2022-05-27T13:08:07Z</dcterms:modified>
</cp:coreProperties>
</file>