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6"/>
  </p:notesMasterIdLst>
  <p:handoutMasterIdLst>
    <p:handoutMasterId r:id="rId17"/>
  </p:handoutMasterIdLst>
  <p:sldIdLst>
    <p:sldId id="256" r:id="rId3"/>
    <p:sldId id="257" r:id="rId4"/>
    <p:sldId id="258" r:id="rId5"/>
    <p:sldId id="259" r:id="rId6"/>
    <p:sldId id="262" r:id="rId7"/>
    <p:sldId id="260" r:id="rId8"/>
    <p:sldId id="263" r:id="rId9"/>
    <p:sldId id="261" r:id="rId10"/>
    <p:sldId id="264" r:id="rId11"/>
    <p:sldId id="265" r:id="rId12"/>
    <p:sldId id="266" r:id="rId13"/>
    <p:sldId id="267" r:id="rId14"/>
    <p:sldId id="268" r:id="rId15"/>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768B7FB-F8FA-9A47-8D14-BB63D765AE90}"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1"/>
    <p:restoredTop sz="79505"/>
  </p:normalViewPr>
  <p:slideViewPr>
    <p:cSldViewPr snapToGrid="0" snapToObjects="1">
      <p:cViewPr varScale="1">
        <p:scale>
          <a:sx n="170" d="100"/>
          <a:sy n="170" d="100"/>
        </p:scale>
        <p:origin x="1176" y="184"/>
      </p:cViewPr>
      <p:guideLst/>
    </p:cSldViewPr>
  </p:slideViewPr>
  <p:notesTextViewPr>
    <p:cViewPr>
      <p:scale>
        <a:sx n="1" d="1"/>
        <a:sy n="1" d="1"/>
      </p:scale>
      <p:origin x="0" y="0"/>
    </p:cViewPr>
  </p:notesTextViewPr>
  <p:notesViewPr>
    <p:cSldViewPr snapToGrid="0" snapToObjects="1">
      <p:cViewPr varScale="1">
        <p:scale>
          <a:sx n="122" d="100"/>
          <a:sy n="122" d="100"/>
        </p:scale>
        <p:origin x="324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DB2E01-82BF-1A46-BEAB-305F26F484CD}"/>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dirty="0">
              <a:ln>
                <a:noFill/>
              </a:ln>
              <a:latin typeface="Arial" pitchFamily="18"/>
              <a:ea typeface="Arial" pitchFamily="2"/>
              <a:cs typeface="Arial" pitchFamily="2"/>
            </a:endParaRPr>
          </a:p>
        </p:txBody>
      </p:sp>
      <p:sp>
        <p:nvSpPr>
          <p:cNvPr id="3" name="Date Placeholder 2">
            <a:extLst>
              <a:ext uri="{FF2B5EF4-FFF2-40B4-BE49-F238E27FC236}">
                <a16:creationId xmlns:a16="http://schemas.microsoft.com/office/drawing/2014/main" id="{78472D86-DA93-7146-9CAE-746F367F56CF}"/>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dirty="0">
              <a:ln>
                <a:noFill/>
              </a:ln>
              <a:latin typeface="Arial" pitchFamily="18"/>
              <a:ea typeface="Arial" pitchFamily="2"/>
              <a:cs typeface="Arial" pitchFamily="2"/>
            </a:endParaRPr>
          </a:p>
        </p:txBody>
      </p:sp>
      <p:sp>
        <p:nvSpPr>
          <p:cNvPr id="4" name="Footer Placeholder 3">
            <a:extLst>
              <a:ext uri="{FF2B5EF4-FFF2-40B4-BE49-F238E27FC236}">
                <a16:creationId xmlns:a16="http://schemas.microsoft.com/office/drawing/2014/main" id="{327D8428-9259-AB49-8429-4D2C106233C0}"/>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dirty="0">
              <a:ln>
                <a:noFill/>
              </a:ln>
              <a:latin typeface="Arial" pitchFamily="18"/>
              <a:ea typeface="Arial" pitchFamily="2"/>
              <a:cs typeface="Arial" pitchFamily="2"/>
            </a:endParaRPr>
          </a:p>
        </p:txBody>
      </p:sp>
      <p:sp>
        <p:nvSpPr>
          <p:cNvPr id="5" name="Slide Number Placeholder 4">
            <a:extLst>
              <a:ext uri="{FF2B5EF4-FFF2-40B4-BE49-F238E27FC236}">
                <a16:creationId xmlns:a16="http://schemas.microsoft.com/office/drawing/2014/main" id="{8F63C94D-473E-CA4B-B24A-378656FC0CD2}"/>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compatLnSpc="0">
            <a:noAutofit/>
          </a:bodyPr>
          <a:lstStyle/>
          <a:p>
            <a:pPr marL="0" marR="0" lvl="0" indent="0" algn="r" rtl="0" hangingPunct="0">
              <a:lnSpc>
                <a:spcPct val="100000"/>
              </a:lnSpc>
              <a:spcBef>
                <a:spcPts val="0"/>
              </a:spcBef>
              <a:spcAft>
                <a:spcPts val="0"/>
              </a:spcAft>
              <a:buNone/>
              <a:tabLst/>
              <a:defRPr sz="1400"/>
            </a:pPr>
            <a:fld id="{D2BA33A1-BA62-7947-8340-8154A4BBE1E6}" type="slidenum">
              <a:rPr/>
              <a:t>‹#›</a:t>
            </a:fld>
            <a:endParaRPr lang="en-US" sz="1400" b="0" i="0" u="none" strike="noStrike" kern="1200" dirty="0">
              <a:ln>
                <a:noFill/>
              </a:ln>
              <a:latin typeface="Arial" pitchFamily="18"/>
              <a:ea typeface="Arial" pitchFamily="2"/>
              <a:cs typeface="Arial" pitchFamily="2"/>
            </a:endParaRPr>
          </a:p>
        </p:txBody>
      </p:sp>
    </p:spTree>
    <p:extLst>
      <p:ext uri="{BB962C8B-B14F-4D97-AF65-F5344CB8AC3E}">
        <p14:creationId xmlns:p14="http://schemas.microsoft.com/office/powerpoint/2010/main" val="961211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8ECC6A-BE12-5843-9A84-65F0CBB7E811}"/>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6DCAA4EF-E4AD-6943-8DB6-F2CDCFCC7C9D}"/>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1FAC0D58-BFC2-AE41-98B1-2B393729FF9D}"/>
              </a:ext>
            </a:extLst>
          </p:cNvPr>
          <p:cNvSpPr txBox="1">
            <a:spLocks noGrp="1"/>
          </p:cNvSpPr>
          <p:nvPr>
            <p:ph type="hdr" sz="quarter"/>
          </p:nvPr>
        </p:nvSpPr>
        <p:spPr>
          <a:xfrm>
            <a:off x="0" y="0"/>
            <a:ext cx="3372840" cy="502560"/>
          </a:xfrm>
          <a:prstGeom prst="rect">
            <a:avLst/>
          </a:prstGeom>
          <a:noFill/>
          <a:ln>
            <a:noFill/>
          </a:ln>
        </p:spPr>
        <p:txBody>
          <a:bodyPr vert="horz" lIns="0" tIns="0" rIns="0" bIns="0">
            <a:noAutofit/>
          </a:bodyPr>
          <a:lstStyle>
            <a:lvl1pPr lvl="0" rtl="0" hangingPunct="0">
              <a:buNone/>
              <a:tabLst/>
              <a:defRPr lang="en-US" sz="1400" kern="1200">
                <a:latin typeface="Times New Roman" pitchFamily="18"/>
                <a:ea typeface="Arial" pitchFamily="2"/>
                <a:cs typeface="Arial" pitchFamily="2"/>
              </a:defRPr>
            </a:lvl1pPr>
          </a:lstStyle>
          <a:p>
            <a:pPr lvl="0"/>
            <a:endParaRPr lang="en-US" dirty="0"/>
          </a:p>
        </p:txBody>
      </p:sp>
      <p:sp>
        <p:nvSpPr>
          <p:cNvPr id="5" name="Date Placeholder 4">
            <a:extLst>
              <a:ext uri="{FF2B5EF4-FFF2-40B4-BE49-F238E27FC236}">
                <a16:creationId xmlns:a16="http://schemas.microsoft.com/office/drawing/2014/main" id="{63540591-4DE5-6C4E-9C83-275A28B95046}"/>
              </a:ext>
            </a:extLst>
          </p:cNvPr>
          <p:cNvSpPr txBox="1">
            <a:spLocks noGrp="1"/>
          </p:cNvSpPr>
          <p:nvPr>
            <p:ph type="dt" idx="1"/>
          </p:nvPr>
        </p:nvSpPr>
        <p:spPr>
          <a:xfrm>
            <a:off x="4399200" y="0"/>
            <a:ext cx="3372840" cy="502560"/>
          </a:xfrm>
          <a:prstGeom prst="rect">
            <a:avLst/>
          </a:prstGeom>
          <a:noFill/>
          <a:ln>
            <a:noFill/>
          </a:ln>
        </p:spPr>
        <p:txBody>
          <a:bodyPr vert="horz" lIns="0" tIns="0" rIns="0" bIns="0">
            <a:noAutofit/>
          </a:bodyPr>
          <a:lstStyle>
            <a:lvl1pPr lvl="0" algn="r" rtl="0" hangingPunct="0">
              <a:buNone/>
              <a:tabLst/>
              <a:defRPr lang="en-US" sz="1400" kern="1200">
                <a:latin typeface="Times New Roman" pitchFamily="18"/>
                <a:ea typeface="Arial" pitchFamily="2"/>
                <a:cs typeface="Arial" pitchFamily="2"/>
              </a:defRPr>
            </a:lvl1pPr>
          </a:lstStyle>
          <a:p>
            <a:pPr lvl="0"/>
            <a:endParaRPr lang="en-US" dirty="0"/>
          </a:p>
        </p:txBody>
      </p:sp>
      <p:sp>
        <p:nvSpPr>
          <p:cNvPr id="6" name="Footer Placeholder 5">
            <a:extLst>
              <a:ext uri="{FF2B5EF4-FFF2-40B4-BE49-F238E27FC236}">
                <a16:creationId xmlns:a16="http://schemas.microsoft.com/office/drawing/2014/main" id="{37CADD04-96C3-304E-B540-3A466F9056A6}"/>
              </a:ext>
            </a:extLst>
          </p:cNvPr>
          <p:cNvSpPr txBox="1">
            <a:spLocks noGrp="1"/>
          </p:cNvSpPr>
          <p:nvPr>
            <p:ph type="ftr" sz="quarter" idx="4"/>
          </p:nvPr>
        </p:nvSpPr>
        <p:spPr>
          <a:xfrm>
            <a:off x="0" y="9555480"/>
            <a:ext cx="3372840" cy="502560"/>
          </a:xfrm>
          <a:prstGeom prst="rect">
            <a:avLst/>
          </a:prstGeom>
          <a:noFill/>
          <a:ln>
            <a:noFill/>
          </a:ln>
        </p:spPr>
        <p:txBody>
          <a:bodyPr vert="horz" lIns="0" tIns="0" rIns="0" bIns="0" anchor="b">
            <a:noAutofit/>
          </a:bodyPr>
          <a:lstStyle>
            <a:lvl1pPr lvl="0" rtl="0" hangingPunct="0">
              <a:buNone/>
              <a:tabLst/>
              <a:defRPr lang="en-US" sz="1400" kern="1200">
                <a:latin typeface="Times New Roman" pitchFamily="18"/>
                <a:ea typeface="Arial" pitchFamily="2"/>
                <a:cs typeface="Arial" pitchFamily="2"/>
              </a:defRPr>
            </a:lvl1pPr>
          </a:lstStyle>
          <a:p>
            <a:pPr lvl="0"/>
            <a:endParaRPr lang="en-US" dirty="0"/>
          </a:p>
        </p:txBody>
      </p:sp>
      <p:sp>
        <p:nvSpPr>
          <p:cNvPr id="7" name="Slide Number Placeholder 6">
            <a:extLst>
              <a:ext uri="{FF2B5EF4-FFF2-40B4-BE49-F238E27FC236}">
                <a16:creationId xmlns:a16="http://schemas.microsoft.com/office/drawing/2014/main" id="{0719D2BC-0681-E047-A164-D1A70F787021}"/>
              </a:ext>
            </a:extLst>
          </p:cNvPr>
          <p:cNvSpPr txBox="1">
            <a:spLocks noGrp="1"/>
          </p:cNvSpPr>
          <p:nvPr>
            <p:ph type="sldNum" sz="quarter" idx="5"/>
          </p:nvPr>
        </p:nvSpPr>
        <p:spPr>
          <a:xfrm>
            <a:off x="4399200" y="9555480"/>
            <a:ext cx="3372840" cy="502560"/>
          </a:xfrm>
          <a:prstGeom prst="rect">
            <a:avLst/>
          </a:prstGeom>
          <a:noFill/>
          <a:ln>
            <a:noFill/>
          </a:ln>
        </p:spPr>
        <p:txBody>
          <a:bodyPr vert="horz" lIns="0" tIns="0" rIns="0" bIns="0" anchor="b">
            <a:noAutofit/>
          </a:bodyPr>
          <a:lstStyle>
            <a:lvl1pPr lvl="0" algn="r" rtl="0" hangingPunct="0">
              <a:buNone/>
              <a:tabLst/>
              <a:defRPr lang="en-US" sz="1400" kern="1200">
                <a:latin typeface="Times New Roman" pitchFamily="18"/>
                <a:ea typeface="Arial" pitchFamily="2"/>
                <a:cs typeface="Arial" pitchFamily="2"/>
              </a:defRPr>
            </a:lvl1pPr>
          </a:lstStyle>
          <a:p>
            <a:pPr lvl="0"/>
            <a:fld id="{70AC7191-74FF-8247-BFBB-422820D8977C}" type="slidenum">
              <a:rPr/>
              <a:t>‹#›</a:t>
            </a:fld>
            <a:endParaRPr lang="en-US" dirty="0"/>
          </a:p>
        </p:txBody>
      </p:sp>
    </p:spTree>
    <p:extLst>
      <p:ext uri="{BB962C8B-B14F-4D97-AF65-F5344CB8AC3E}">
        <p14:creationId xmlns:p14="http://schemas.microsoft.com/office/powerpoint/2010/main" val="4134577987"/>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a:ln>
          <a:noFill/>
        </a:ln>
        <a:latin typeface="Arial" pitchFamily="18"/>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5EA5E1-05D5-CB45-B366-AE33A99AEEC1}"/>
              </a:ext>
            </a:extLst>
          </p:cNvPr>
          <p:cNvSpPr txBox="1">
            <a:spLocks noGrp="1"/>
          </p:cNvSpPr>
          <p:nvPr>
            <p:ph type="sldNum" sz="quarter" idx="5"/>
          </p:nvPr>
        </p:nvSpPr>
        <p:spPr>
          <a:ln/>
        </p:spPr>
        <p:txBody>
          <a:bodyPr vert="horz" lIns="0" tIns="0" rIns="0" bIns="0" anchor="b">
            <a:noAutofit/>
          </a:bodyPr>
          <a:lstStyle/>
          <a:p>
            <a:pPr lvl="0"/>
            <a:fld id="{D57BFD48-C0CC-1548-903A-228B823AC2BD}" type="slidenum">
              <a:rPr/>
              <a:t>1</a:t>
            </a:fld>
            <a:endParaRPr lang="en-US" dirty="0"/>
          </a:p>
        </p:txBody>
      </p:sp>
      <p:sp>
        <p:nvSpPr>
          <p:cNvPr id="2" name="Slide Image Placeholder 1">
            <a:extLst>
              <a:ext uri="{FF2B5EF4-FFF2-40B4-BE49-F238E27FC236}">
                <a16:creationId xmlns:a16="http://schemas.microsoft.com/office/drawing/2014/main" id="{11DA2C08-C906-3444-8854-5535F9526DAC}"/>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914CEE5-1B33-2B40-9FF9-1EBAC85D0606}"/>
              </a:ext>
            </a:extLst>
          </p:cNvPr>
          <p:cNvSpPr txBox="1">
            <a:spLocks noGrp="1"/>
          </p:cNvSpPr>
          <p:nvPr>
            <p:ph type="body" sz="quarter" idx="1"/>
          </p:nvPr>
        </p:nvSpPr>
        <p:spPr>
          <a:xfrm>
            <a:off x="777239" y="4777560"/>
            <a:ext cx="6217560" cy="923330"/>
          </a:xfrm>
        </p:spPr>
        <p:txBody>
          <a:bodyPr vert="horz">
            <a:spAutoFit/>
          </a:bodyPr>
          <a:lstStyle/>
          <a:p>
            <a:pPr rtl="0"/>
            <a:r>
              <a:rPr lang="en-US" dirty="0"/>
              <a:t>Some of this material was presented at the last workshop, but we thought it would be worthwhile to repeat it with updates.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10</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There was concern at SLAC that users would be able to do requests not involving a path without any kind of authentication (since the token is passed on the URL path).  So some sort of token-based authentication at login was desirable for them.</a:t>
            </a:r>
          </a:p>
          <a:p>
            <a:pPr rtl="0"/>
            <a:endParaRPr lang="en-US" dirty="0"/>
          </a:p>
          <a:p>
            <a:pPr rtl="0"/>
            <a:r>
              <a:rPr lang="en-US" dirty="0"/>
              <a:t>Now dCache provides for either allowing or blocking anonymous users on the xroot door, but we thought it best to make this protocol available as well.</a:t>
            </a:r>
          </a:p>
          <a:p>
            <a:pPr rtl="0"/>
            <a:endParaRPr lang="en-US" dirty="0"/>
          </a:p>
          <a:p>
            <a:pPr rtl="0"/>
            <a:r>
              <a:rPr lang="en-US" dirty="0"/>
              <a:t>A full SciToken can be used for this purpose, but minimally the token should express an issuer and audience.  </a:t>
            </a:r>
          </a:p>
          <a:p>
            <a:pPr rtl="0"/>
            <a:endParaRPr lang="en-US" dirty="0"/>
          </a:p>
          <a:p>
            <a:pPr rtl="0"/>
            <a:r>
              <a:rPr lang="en-US" dirty="0"/>
              <a:t>This token is *not* used to authorize the user in the absence of the SciToken included in the query of the URL.</a:t>
            </a:r>
          </a:p>
        </p:txBody>
      </p:sp>
    </p:spTree>
    <p:extLst>
      <p:ext uri="{BB962C8B-B14F-4D97-AF65-F5344CB8AC3E}">
        <p14:creationId xmlns:p14="http://schemas.microsoft.com/office/powerpoint/2010/main" val="3659065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11</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There is a bit more protection offered by turning this protocol on, and there is no drawback.</a:t>
            </a:r>
          </a:p>
          <a:p>
            <a:pPr rtl="0"/>
            <a:endParaRPr lang="en-US" dirty="0"/>
          </a:p>
          <a:p>
            <a:pPr rtl="0"/>
            <a:r>
              <a:rPr lang="en-US" dirty="0"/>
              <a:t>How it will work with TPC, however, just as for SciTokens themselves, has not been decided.</a:t>
            </a:r>
          </a:p>
          <a:p>
            <a:pPr rtl="0"/>
            <a:endParaRPr lang="en-US" dirty="0"/>
          </a:p>
          <a:p>
            <a:pPr rtl="0"/>
            <a:r>
              <a:rPr lang="en-US" dirty="0"/>
              <a:t>(In the dCache prototype currently part of 7.2, I have allowed the embedded TPC client to use the SciToken it received from the door to authenticate at login against a source server requiring ZTN, but this model is undoubtedly limited and may very well be deemed incorrect).</a:t>
            </a:r>
          </a:p>
        </p:txBody>
      </p:sp>
    </p:spTree>
    <p:extLst>
      <p:ext uri="{BB962C8B-B14F-4D97-AF65-F5344CB8AC3E}">
        <p14:creationId xmlns:p14="http://schemas.microsoft.com/office/powerpoint/2010/main" val="241878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12</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You can read a bit further about ZTN in the properties file.  A short section on it will be added to the 7.2 Book.</a:t>
            </a:r>
          </a:p>
        </p:txBody>
      </p:sp>
    </p:spTree>
    <p:extLst>
      <p:ext uri="{BB962C8B-B14F-4D97-AF65-F5344CB8AC3E}">
        <p14:creationId xmlns:p14="http://schemas.microsoft.com/office/powerpoint/2010/main" val="4166653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13</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QUESTIONS?</a:t>
            </a:r>
          </a:p>
        </p:txBody>
      </p:sp>
    </p:spTree>
    <p:extLst>
      <p:ext uri="{BB962C8B-B14F-4D97-AF65-F5344CB8AC3E}">
        <p14:creationId xmlns:p14="http://schemas.microsoft.com/office/powerpoint/2010/main" val="195577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2</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We introduced TLS and SciToken support last spring.  There was a lot of work coordinating this with the SLAC development team (and a lot of co-debugging, too).  I am grateful to Andy Hanushevsky and Michal Simon for all their help and cooperation.</a:t>
            </a:r>
          </a:p>
          <a:p>
            <a:pPr algn="l" rtl="0"/>
            <a:endParaRPr lang="en-US" dirty="0"/>
          </a:p>
          <a:p>
            <a:pPr algn="l" rtl="0"/>
            <a:r>
              <a:rPr lang="en-US" dirty="0"/>
              <a:t>One thing that still needs to be worked out is how tokens will play out in third-party copy for the pure xroot protocol.   I have provisionally tested TPC with tokens and ZTN in strictly dCache to dCache transfers, but the way tokens are managed in that scenario is </a:t>
            </a:r>
            <a:r>
              <a:rPr lang="en-US" i="1" dirty="0"/>
              <a:t>ad hoc</a:t>
            </a:r>
            <a:r>
              <a:rPr lang="en-US" dirty="0"/>
              <a:t>.  It is the token obtaining and provisioning that is still up in the air, and we will probably need to make further adjustments as that finally gets hammered out.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3</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Just to remind you.  Xroot(d) was originally a protocol not meant for wide area traffic.  Since the idea was to do data transfers behind protected networks, it was not urgent to encrypt the session.  As time went on, some centers did want to use xroot over a WAN, so a compromise solution –– signed hash verification, using request hashes encrypted with the session key from the Diffie Hellman handshake –– was put in place.  This was extended (by me) to third-party copy.</a:t>
            </a:r>
          </a:p>
          <a:p>
            <a:pPr rtl="0"/>
            <a:endParaRPr lang="en-US" dirty="0"/>
          </a:p>
          <a:p>
            <a:pPr rtl="0"/>
            <a:r>
              <a:rPr lang="en-US" dirty="0"/>
              <a:t>Signed hash verification is not standard and is less secure because the read/write data is not actually included in the hash (and not encrypted </a:t>
            </a:r>
            <a:r>
              <a:rPr lang="en-US"/>
              <a:t>to the pools).</a:t>
            </a:r>
            <a:endParaRPr lang="en-US" dirty="0"/>
          </a:p>
          <a:p>
            <a:pPr rtl="0"/>
            <a:endParaRPr lang="en-US" dirty="0"/>
          </a:p>
          <a:p>
            <a:pPr rtl="0"/>
            <a:r>
              <a:rPr lang="en-US" dirty="0"/>
              <a:t>TLS should for all intents and purposes replace this.</a:t>
            </a:r>
          </a:p>
        </p:txBody>
      </p:sp>
    </p:spTree>
    <p:extLst>
      <p:ext uri="{BB962C8B-B14F-4D97-AF65-F5344CB8AC3E}">
        <p14:creationId xmlns:p14="http://schemas.microsoft.com/office/powerpoint/2010/main" val="119409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4</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If you are using tokens, TLS must be enabled on the pools.</a:t>
            </a:r>
          </a:p>
          <a:p>
            <a:pPr rtl="0"/>
            <a:endParaRPr lang="en-US" dirty="0"/>
          </a:p>
          <a:p>
            <a:pPr rtl="0"/>
            <a:r>
              <a:rPr lang="en-US" dirty="0"/>
              <a:t>This would not be necessary if the xrdcp client removed the token from the URL query when TLS is not requested by the source on redirect. But  I don't believe this will happen, because the policy has been for the client not to modify what is referred to as the "CGI" parameters on the URL (it's supposed to be dark data).</a:t>
            </a:r>
          </a:p>
          <a:p>
            <a:pPr rtl="0"/>
            <a:endParaRPr lang="en-US" dirty="0"/>
          </a:p>
          <a:p>
            <a:pPr rtl="0"/>
            <a:r>
              <a:rPr lang="en-US" dirty="0"/>
              <a:t>There is also the possibility of splitting control and data channels (we have never done this in xroot); but that still wouldn't solve this problem, because the token would still be sent on the control channel and thus require initial TLS even if protection were turned off for the data channel.</a:t>
            </a:r>
          </a:p>
        </p:txBody>
      </p:sp>
    </p:spTree>
    <p:extLst>
      <p:ext uri="{BB962C8B-B14F-4D97-AF65-F5344CB8AC3E}">
        <p14:creationId xmlns:p14="http://schemas.microsoft.com/office/powerpoint/2010/main" val="2021808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5</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A version of this diagram appeared in last year's slides.  On the right is depicted the xroot protocol sequence of requests (protocol, login, authentication, session).  The 'require' properties in dCache control when the TLS handshake takes place.  This becomes important in terms of what needs to be protected.  I will discuss this a bit further in a moment.  </a:t>
            </a:r>
          </a:p>
          <a:p>
            <a:pPr rtl="0"/>
            <a:endParaRPr lang="en-US" dirty="0"/>
          </a:p>
          <a:p>
            <a:pPr rtl="0"/>
            <a:r>
              <a:rPr lang="en-US" dirty="0"/>
              <a:t>Finally, TLS can be OFF, OPTIONAL or STRICT on both the doors and the pools.  </a:t>
            </a:r>
          </a:p>
        </p:txBody>
      </p:sp>
    </p:spTree>
    <p:extLst>
      <p:ext uri="{BB962C8B-B14F-4D97-AF65-F5344CB8AC3E}">
        <p14:creationId xmlns:p14="http://schemas.microsoft.com/office/powerpoint/2010/main" val="4242368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6</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This example for token authorization turns on TLS at login.  As indicated by the arrow on the slide, this is not strictly necessary (one could start it just after login/authentication, at session), but if you decide to enable login protection, then the require-login property should be set to true.</a:t>
            </a:r>
          </a:p>
          <a:p>
            <a:pPr rtl="0"/>
            <a:endParaRPr lang="en-US" dirty="0"/>
          </a:p>
          <a:p>
            <a:pPr rtl="0"/>
            <a:r>
              <a:rPr lang="en-US" dirty="0"/>
              <a:t>In general, I would say that whenever tokens are used, start TLS at login.  </a:t>
            </a:r>
          </a:p>
          <a:p>
            <a:pPr rtl="0"/>
            <a:endParaRPr lang="en-US" dirty="0"/>
          </a:p>
          <a:p>
            <a:pPr rtl="0"/>
            <a:r>
              <a:rPr lang="en-US" dirty="0"/>
              <a:t>If, on the other hand, you are just interested in protecting the session data but are using GSI to authenticate, then don't turn it on until session; otherwise you will be unnecessarily doubly-encrypting everything during the authentication handshake.</a:t>
            </a:r>
          </a:p>
        </p:txBody>
      </p:sp>
    </p:spTree>
    <p:extLst>
      <p:ext uri="{BB962C8B-B14F-4D97-AF65-F5344CB8AC3E}">
        <p14:creationId xmlns:p14="http://schemas.microsoft.com/office/powerpoint/2010/main" val="559201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7</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A recapitulation of what I just stated as a simple rule of thumb, GSI vs tokens.</a:t>
            </a:r>
          </a:p>
          <a:p>
            <a:pPr rtl="0"/>
            <a:endParaRPr lang="en-US" dirty="0"/>
          </a:p>
          <a:p>
            <a:pPr rtl="0"/>
            <a:r>
              <a:rPr lang="en-US" dirty="0"/>
              <a:t>For SciTokens, the mode on the pools depends on whether your system will require TLS capability from all xrootd clients or not (in other words, are there xroot doors accessing those pools that do not require TLS).</a:t>
            </a:r>
          </a:p>
          <a:p>
            <a:pPr rtl="0"/>
            <a:endParaRPr lang="en-US" dirty="0"/>
          </a:p>
        </p:txBody>
      </p:sp>
    </p:spTree>
    <p:extLst>
      <p:ext uri="{BB962C8B-B14F-4D97-AF65-F5344CB8AC3E}">
        <p14:creationId xmlns:p14="http://schemas.microsoft.com/office/powerpoint/2010/main" val="3691680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8</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The easiest way to set up the pools is to define the mode and require properties globally.  However, this may not fit all situations.  A careful review of the poolmanager configuration should be made in that case to ensure that you are not redirecting clients from xroot doors where TLS is OFF or OPTIONAL to pools where it is STRICT; if you do, you risk allowing a client to connect to a door but then fail on redirect.</a:t>
            </a:r>
          </a:p>
          <a:p>
            <a:pPr rtl="0"/>
            <a:endParaRPr lang="en-US" dirty="0"/>
          </a:p>
          <a:p>
            <a:pPr algn="l" rtl="0"/>
            <a:r>
              <a:rPr lang="en-US" dirty="0"/>
              <a:t>Enabling TLS on the pools of course means the data will be encrypted; but in 7.2 we have refitted dCache to use the native SSL pass-through; this gives us some performance gain.   As previously mentioned, possible future work may involve splitting off the data channel and making TLS on it optional (this is provided for by the xroot protocol).</a:t>
            </a:r>
          </a:p>
        </p:txBody>
      </p:sp>
    </p:spTree>
    <p:extLst>
      <p:ext uri="{BB962C8B-B14F-4D97-AF65-F5344CB8AC3E}">
        <p14:creationId xmlns:p14="http://schemas.microsoft.com/office/powerpoint/2010/main" val="386313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9</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algn="l" rtl="0"/>
            <a:r>
              <a:rPr lang="en-US" dirty="0"/>
              <a:t>SciTokens are configured the same way for both https and xroot.</a:t>
            </a:r>
          </a:p>
          <a:p>
            <a:pPr algn="l" rtl="0"/>
            <a:endParaRPr lang="en-US" dirty="0"/>
          </a:p>
          <a:p>
            <a:pPr algn="l" rtl="0"/>
            <a:r>
              <a:rPr lang="en-US" dirty="0"/>
              <a:t>To use them with xrdcp or xrdfs, you need to include the CGI (query parameter) "authz=Bearer%20&lt;base64 hash&gt;" on the path.</a:t>
            </a:r>
          </a:p>
        </p:txBody>
      </p:sp>
    </p:spTree>
    <p:extLst>
      <p:ext uri="{BB962C8B-B14F-4D97-AF65-F5344CB8AC3E}">
        <p14:creationId xmlns:p14="http://schemas.microsoft.com/office/powerpoint/2010/main" val="1338478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D43F-E130-434C-A44A-921F5CBD10E2}"/>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11A33A-9B09-1A42-A12A-CA29E57F8F3C}"/>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DA71896D-2F1E-C44F-BA1A-2889263B84E2}"/>
              </a:ext>
            </a:extLst>
          </p:cNvPr>
          <p:cNvSpPr>
            <a:spLocks noGrp="1"/>
          </p:cNvSpPr>
          <p:nvPr>
            <p:ph type="sldNum" sz="quarter" idx="10"/>
          </p:nvPr>
        </p:nvSpPr>
        <p:spPr/>
        <p:txBody>
          <a:bodyPr/>
          <a:lstStyle/>
          <a:p>
            <a:pPr lvl="0"/>
            <a:r>
              <a:rPr lang="en-US" dirty="0"/>
              <a:t> </a:t>
            </a:r>
            <a:fld id="{F5A76A8A-FE6C-2442-B4C1-CCC4C65124FD}" type="slidenum">
              <a:rPr/>
              <a:t>‹#›</a:t>
            </a:fld>
            <a:r>
              <a:rPr lang="en-US" dirty="0"/>
              <a:t>/</a:t>
            </a:r>
          </a:p>
        </p:txBody>
      </p:sp>
      <p:sp>
        <p:nvSpPr>
          <p:cNvPr id="5" name="Footer Placeholder 4">
            <a:extLst>
              <a:ext uri="{FF2B5EF4-FFF2-40B4-BE49-F238E27FC236}">
                <a16:creationId xmlns:a16="http://schemas.microsoft.com/office/drawing/2014/main" id="{328D17D0-5AD0-4542-BB8D-2A0C599F2F21}"/>
              </a:ext>
            </a:extLst>
          </p:cNvPr>
          <p:cNvSpPr>
            <a:spLocks noGrp="1"/>
          </p:cNvSpPr>
          <p:nvPr>
            <p:ph type="ftr" sz="quarter" idx="11"/>
          </p:nvPr>
        </p:nvSpPr>
        <p:spPr/>
        <p:txBody>
          <a:bodyPr/>
          <a:lstStyle/>
          <a:p>
            <a:pPr lvl="0"/>
            <a:endParaRPr lang="en-US" dirty="0"/>
          </a:p>
        </p:txBody>
      </p:sp>
      <p:sp>
        <p:nvSpPr>
          <p:cNvPr id="6" name="Date Placeholder 5">
            <a:extLst>
              <a:ext uri="{FF2B5EF4-FFF2-40B4-BE49-F238E27FC236}">
                <a16:creationId xmlns:a16="http://schemas.microsoft.com/office/drawing/2014/main" id="{75C2CD20-6F56-4444-A3CE-88251CBDBC47}"/>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40257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CCDD-FF0C-0C44-9B47-ABC6FECC64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12F3E3-78C6-D54A-8DB2-A5E1E61FC5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675A5AB-7072-A24E-A320-86BB72CDA7C6}"/>
              </a:ext>
            </a:extLst>
          </p:cNvPr>
          <p:cNvSpPr>
            <a:spLocks noGrp="1"/>
          </p:cNvSpPr>
          <p:nvPr>
            <p:ph type="sldNum" sz="quarter" idx="10"/>
          </p:nvPr>
        </p:nvSpPr>
        <p:spPr/>
        <p:txBody>
          <a:bodyPr/>
          <a:lstStyle/>
          <a:p>
            <a:pPr lvl="0"/>
            <a:r>
              <a:rPr lang="en-US" dirty="0"/>
              <a:t> </a:t>
            </a:r>
            <a:fld id="{D5AF21D2-0957-7442-9673-61494E03B950}" type="slidenum">
              <a:rPr/>
              <a:t>‹#›</a:t>
            </a:fld>
            <a:r>
              <a:rPr lang="en-US" dirty="0"/>
              <a:t>/</a:t>
            </a:r>
          </a:p>
        </p:txBody>
      </p:sp>
      <p:sp>
        <p:nvSpPr>
          <p:cNvPr id="5" name="Footer Placeholder 4">
            <a:extLst>
              <a:ext uri="{FF2B5EF4-FFF2-40B4-BE49-F238E27FC236}">
                <a16:creationId xmlns:a16="http://schemas.microsoft.com/office/drawing/2014/main" id="{D94E8CE4-BF61-C846-91AD-53D6872928CC}"/>
              </a:ext>
            </a:extLst>
          </p:cNvPr>
          <p:cNvSpPr>
            <a:spLocks noGrp="1"/>
          </p:cNvSpPr>
          <p:nvPr>
            <p:ph type="ftr" sz="quarter" idx="11"/>
          </p:nvPr>
        </p:nvSpPr>
        <p:spPr/>
        <p:txBody>
          <a:bodyPr/>
          <a:lstStyle/>
          <a:p>
            <a:pPr lvl="0"/>
            <a:endParaRPr lang="en-US" dirty="0"/>
          </a:p>
        </p:txBody>
      </p:sp>
      <p:sp>
        <p:nvSpPr>
          <p:cNvPr id="6" name="Date Placeholder 5">
            <a:extLst>
              <a:ext uri="{FF2B5EF4-FFF2-40B4-BE49-F238E27FC236}">
                <a16:creationId xmlns:a16="http://schemas.microsoft.com/office/drawing/2014/main" id="{82166EA3-B0C7-A54B-80A0-947412B79811}"/>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26970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9CDB4D-4769-D242-AF1A-9B861FC5344C}"/>
              </a:ext>
            </a:extLst>
          </p:cNvPr>
          <p:cNvSpPr>
            <a:spLocks noGrp="1"/>
          </p:cNvSpPr>
          <p:nvPr>
            <p:ph type="title" orient="vert"/>
          </p:nvPr>
        </p:nvSpPr>
        <p:spPr>
          <a:xfrm>
            <a:off x="7308850" y="66675"/>
            <a:ext cx="2266950" cy="50450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F707F2-EE7E-5945-9A21-C5F5ABA73788}"/>
              </a:ext>
            </a:extLst>
          </p:cNvPr>
          <p:cNvSpPr>
            <a:spLocks noGrp="1"/>
          </p:cNvSpPr>
          <p:nvPr>
            <p:ph type="body" orient="vert" idx="1"/>
          </p:nvPr>
        </p:nvSpPr>
        <p:spPr>
          <a:xfrm>
            <a:off x="503238" y="66675"/>
            <a:ext cx="6653212" cy="5045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64F4EC4-FA78-C64D-B9EF-655C1867840B}"/>
              </a:ext>
            </a:extLst>
          </p:cNvPr>
          <p:cNvSpPr>
            <a:spLocks noGrp="1"/>
          </p:cNvSpPr>
          <p:nvPr>
            <p:ph type="sldNum" sz="quarter" idx="10"/>
          </p:nvPr>
        </p:nvSpPr>
        <p:spPr/>
        <p:txBody>
          <a:bodyPr/>
          <a:lstStyle/>
          <a:p>
            <a:pPr lvl="0"/>
            <a:r>
              <a:rPr lang="en-US" dirty="0"/>
              <a:t> </a:t>
            </a:r>
            <a:fld id="{92F67E49-D5A6-354E-BB54-14A595709E30}" type="slidenum">
              <a:rPr/>
              <a:t>‹#›</a:t>
            </a:fld>
            <a:r>
              <a:rPr lang="en-US" dirty="0"/>
              <a:t>/</a:t>
            </a:r>
          </a:p>
        </p:txBody>
      </p:sp>
      <p:sp>
        <p:nvSpPr>
          <p:cNvPr id="5" name="Footer Placeholder 4">
            <a:extLst>
              <a:ext uri="{FF2B5EF4-FFF2-40B4-BE49-F238E27FC236}">
                <a16:creationId xmlns:a16="http://schemas.microsoft.com/office/drawing/2014/main" id="{08FAB183-FA32-7148-83CC-290C123F7919}"/>
              </a:ext>
            </a:extLst>
          </p:cNvPr>
          <p:cNvSpPr>
            <a:spLocks noGrp="1"/>
          </p:cNvSpPr>
          <p:nvPr>
            <p:ph type="ftr" sz="quarter" idx="11"/>
          </p:nvPr>
        </p:nvSpPr>
        <p:spPr/>
        <p:txBody>
          <a:bodyPr/>
          <a:lstStyle/>
          <a:p>
            <a:pPr lvl="0"/>
            <a:endParaRPr lang="en-US" dirty="0"/>
          </a:p>
        </p:txBody>
      </p:sp>
      <p:sp>
        <p:nvSpPr>
          <p:cNvPr id="6" name="Date Placeholder 5">
            <a:extLst>
              <a:ext uri="{FF2B5EF4-FFF2-40B4-BE49-F238E27FC236}">
                <a16:creationId xmlns:a16="http://schemas.microsoft.com/office/drawing/2014/main" id="{3B7FEAC1-0E2C-5243-8612-DB7FEA735098}"/>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719150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BA8F-9F42-014B-9FFF-DD8229B059AE}"/>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96855-7C9B-F346-99D2-BA19B5294FC8}"/>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47690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8819-8CBC-B742-B278-9E746132E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F1D2DA-42FC-7D4B-8700-3E6A5A9C1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194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AED5-96FC-E845-8B66-A3CDE045EB23}"/>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2EA4B6-DF8E-3C43-9B1C-8961444C8BD7}"/>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6682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A2CF-7A5D-6044-BCCF-14CE57E7A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51A62-8F51-C546-A93C-FAFC8F76B42E}"/>
              </a:ext>
            </a:extLst>
          </p:cNvPr>
          <p:cNvSpPr>
            <a:spLocks noGrp="1"/>
          </p:cNvSpPr>
          <p:nvPr>
            <p:ph sz="half" idx="1"/>
          </p:nvPr>
        </p:nvSpPr>
        <p:spPr>
          <a:xfrm>
            <a:off x="741363" y="2101850"/>
            <a:ext cx="4227512" cy="4762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0E1053-2DDF-8946-A6ED-93E44DBFA902}"/>
              </a:ext>
            </a:extLst>
          </p:cNvPr>
          <p:cNvSpPr>
            <a:spLocks noGrp="1"/>
          </p:cNvSpPr>
          <p:nvPr>
            <p:ph sz="half" idx="2"/>
          </p:nvPr>
        </p:nvSpPr>
        <p:spPr>
          <a:xfrm>
            <a:off x="5121275" y="2101850"/>
            <a:ext cx="4227513" cy="4762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0559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3209-6150-A54E-9CFF-2F1D09B6A397}"/>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C2069C-EB48-F84C-A3C1-F303B22CE508}"/>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28E4B1-2F0C-EF46-85C6-A38B64721247}"/>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FDF12D-8C7B-0E40-BFD4-12A0522A0111}"/>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3B0E50-EC63-7B4B-8508-1331DAB41663}"/>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7736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E35B-0A62-4149-B527-A07B66A4D02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3141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3276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B514-9690-764C-AC36-0783F03EA119}"/>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25FC0F-EE71-8B48-841B-09C1F23DB786}"/>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685F03-A25A-704B-8116-2F3DB0D661B4}"/>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373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6072-F72F-9E40-85A6-4FC9B35AB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1DE74B-497C-C54C-918E-543DC170E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02DE159-9FE0-5141-84C3-D06D7F8190A2}"/>
              </a:ext>
            </a:extLst>
          </p:cNvPr>
          <p:cNvSpPr>
            <a:spLocks noGrp="1"/>
          </p:cNvSpPr>
          <p:nvPr>
            <p:ph type="sldNum" sz="quarter" idx="10"/>
          </p:nvPr>
        </p:nvSpPr>
        <p:spPr/>
        <p:txBody>
          <a:bodyPr/>
          <a:lstStyle/>
          <a:p>
            <a:pPr lvl="0"/>
            <a:r>
              <a:rPr lang="en-US" dirty="0"/>
              <a:t> </a:t>
            </a:r>
            <a:fld id="{C43E0ABD-3F3F-3C40-A6D8-4ED3EDF2841A}" type="slidenum">
              <a:rPr/>
              <a:t>‹#›</a:t>
            </a:fld>
            <a:r>
              <a:rPr lang="en-US" dirty="0"/>
              <a:t>/</a:t>
            </a:r>
          </a:p>
        </p:txBody>
      </p:sp>
      <p:sp>
        <p:nvSpPr>
          <p:cNvPr id="5" name="Footer Placeholder 4">
            <a:extLst>
              <a:ext uri="{FF2B5EF4-FFF2-40B4-BE49-F238E27FC236}">
                <a16:creationId xmlns:a16="http://schemas.microsoft.com/office/drawing/2014/main" id="{2B10E9FB-554C-B44D-9017-40E823716EF8}"/>
              </a:ext>
            </a:extLst>
          </p:cNvPr>
          <p:cNvSpPr>
            <a:spLocks noGrp="1"/>
          </p:cNvSpPr>
          <p:nvPr>
            <p:ph type="ftr" sz="quarter" idx="11"/>
          </p:nvPr>
        </p:nvSpPr>
        <p:spPr/>
        <p:txBody>
          <a:bodyPr/>
          <a:lstStyle/>
          <a:p>
            <a:pPr lvl="0"/>
            <a:endParaRPr lang="en-US" dirty="0"/>
          </a:p>
        </p:txBody>
      </p:sp>
      <p:sp>
        <p:nvSpPr>
          <p:cNvPr id="6" name="Date Placeholder 5">
            <a:extLst>
              <a:ext uri="{FF2B5EF4-FFF2-40B4-BE49-F238E27FC236}">
                <a16:creationId xmlns:a16="http://schemas.microsoft.com/office/drawing/2014/main" id="{61F4E067-F234-DF4B-95A4-D0CEC331167A}"/>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339562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8A8A-43A0-7D44-A2E4-76B4805175D9}"/>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F36CDF-5B33-D240-9BCC-C7901C6EF399}"/>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8992F26-A4D1-9B46-8AF4-8C19B3BC8F54}"/>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71915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84BA-B10E-8C4A-993F-9FBF380DB5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80686-7FDC-7F4F-AE00-73EE9966ED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3903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54F1C8-3159-7046-9A20-0D20FE1B3F71}"/>
              </a:ext>
            </a:extLst>
          </p:cNvPr>
          <p:cNvSpPr>
            <a:spLocks noGrp="1"/>
          </p:cNvSpPr>
          <p:nvPr>
            <p:ph type="title" orient="vert"/>
          </p:nvPr>
        </p:nvSpPr>
        <p:spPr>
          <a:xfrm>
            <a:off x="7197725" y="627063"/>
            <a:ext cx="2151063" cy="62372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249C96-1AE6-464D-86E8-BAE11167B492}"/>
              </a:ext>
            </a:extLst>
          </p:cNvPr>
          <p:cNvSpPr>
            <a:spLocks noGrp="1"/>
          </p:cNvSpPr>
          <p:nvPr>
            <p:ph type="body" orient="vert" idx="1"/>
          </p:nvPr>
        </p:nvSpPr>
        <p:spPr>
          <a:xfrm>
            <a:off x="741363" y="627063"/>
            <a:ext cx="6303962" cy="6237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278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5722-289F-A842-B065-D69789D058FD}"/>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7F2DAE-33ED-DF44-BF80-7239BCFA1CC0}"/>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0AFD1390-B36A-054A-8D5A-3F68B816192F}"/>
              </a:ext>
            </a:extLst>
          </p:cNvPr>
          <p:cNvSpPr>
            <a:spLocks noGrp="1"/>
          </p:cNvSpPr>
          <p:nvPr>
            <p:ph type="sldNum" sz="quarter" idx="10"/>
          </p:nvPr>
        </p:nvSpPr>
        <p:spPr/>
        <p:txBody>
          <a:bodyPr/>
          <a:lstStyle/>
          <a:p>
            <a:pPr lvl="0"/>
            <a:r>
              <a:rPr lang="en-US" dirty="0"/>
              <a:t> </a:t>
            </a:r>
            <a:fld id="{1E480C36-FA53-C847-8122-5161CA0F5F28}" type="slidenum">
              <a:rPr/>
              <a:t>‹#›</a:t>
            </a:fld>
            <a:r>
              <a:rPr lang="en-US" dirty="0"/>
              <a:t>/</a:t>
            </a:r>
          </a:p>
        </p:txBody>
      </p:sp>
      <p:sp>
        <p:nvSpPr>
          <p:cNvPr id="5" name="Footer Placeholder 4">
            <a:extLst>
              <a:ext uri="{FF2B5EF4-FFF2-40B4-BE49-F238E27FC236}">
                <a16:creationId xmlns:a16="http://schemas.microsoft.com/office/drawing/2014/main" id="{4F393A6E-A9C3-5045-B152-348364F9AB41}"/>
              </a:ext>
            </a:extLst>
          </p:cNvPr>
          <p:cNvSpPr>
            <a:spLocks noGrp="1"/>
          </p:cNvSpPr>
          <p:nvPr>
            <p:ph type="ftr" sz="quarter" idx="11"/>
          </p:nvPr>
        </p:nvSpPr>
        <p:spPr/>
        <p:txBody>
          <a:bodyPr/>
          <a:lstStyle/>
          <a:p>
            <a:pPr lvl="0"/>
            <a:endParaRPr lang="en-US" dirty="0"/>
          </a:p>
        </p:txBody>
      </p:sp>
      <p:sp>
        <p:nvSpPr>
          <p:cNvPr id="6" name="Date Placeholder 5">
            <a:extLst>
              <a:ext uri="{FF2B5EF4-FFF2-40B4-BE49-F238E27FC236}">
                <a16:creationId xmlns:a16="http://schemas.microsoft.com/office/drawing/2014/main" id="{69F646A2-776F-CA44-B88A-44DFB849FF97}"/>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83129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DFE4-E88D-1C4A-963E-39A9CD2AD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48520-B845-DD4E-BD9A-6306A4F822B3}"/>
              </a:ext>
            </a:extLst>
          </p:cNvPr>
          <p:cNvSpPr>
            <a:spLocks noGrp="1"/>
          </p:cNvSpPr>
          <p:nvPr>
            <p:ph sz="half" idx="1"/>
          </p:nvPr>
        </p:nvSpPr>
        <p:spPr>
          <a:xfrm>
            <a:off x="503238" y="1019175"/>
            <a:ext cx="445928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95F7A9-8F83-794B-9C68-0706515F13C3}"/>
              </a:ext>
            </a:extLst>
          </p:cNvPr>
          <p:cNvSpPr>
            <a:spLocks noGrp="1"/>
          </p:cNvSpPr>
          <p:nvPr>
            <p:ph sz="half" idx="2"/>
          </p:nvPr>
        </p:nvSpPr>
        <p:spPr>
          <a:xfrm>
            <a:off x="5114925" y="1019175"/>
            <a:ext cx="4460875"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F9C195AB-8A05-0048-8867-130E96DDC77C}"/>
              </a:ext>
            </a:extLst>
          </p:cNvPr>
          <p:cNvSpPr>
            <a:spLocks noGrp="1"/>
          </p:cNvSpPr>
          <p:nvPr>
            <p:ph type="sldNum" sz="quarter" idx="10"/>
          </p:nvPr>
        </p:nvSpPr>
        <p:spPr/>
        <p:txBody>
          <a:bodyPr/>
          <a:lstStyle/>
          <a:p>
            <a:pPr lvl="0"/>
            <a:r>
              <a:rPr lang="en-US" dirty="0"/>
              <a:t> </a:t>
            </a:r>
            <a:fld id="{D0B7F2F0-C778-574C-BD5E-C8212C962D91}" type="slidenum">
              <a:rPr/>
              <a:t>‹#›</a:t>
            </a:fld>
            <a:r>
              <a:rPr lang="en-US" dirty="0"/>
              <a:t>/</a:t>
            </a:r>
          </a:p>
        </p:txBody>
      </p:sp>
      <p:sp>
        <p:nvSpPr>
          <p:cNvPr id="6" name="Footer Placeholder 5">
            <a:extLst>
              <a:ext uri="{FF2B5EF4-FFF2-40B4-BE49-F238E27FC236}">
                <a16:creationId xmlns:a16="http://schemas.microsoft.com/office/drawing/2014/main" id="{979C538A-DFD7-C84C-B01C-45877BDCD347}"/>
              </a:ext>
            </a:extLst>
          </p:cNvPr>
          <p:cNvSpPr>
            <a:spLocks noGrp="1"/>
          </p:cNvSpPr>
          <p:nvPr>
            <p:ph type="ftr" sz="quarter" idx="11"/>
          </p:nvPr>
        </p:nvSpPr>
        <p:spPr/>
        <p:txBody>
          <a:bodyPr/>
          <a:lstStyle/>
          <a:p>
            <a:pPr lvl="0"/>
            <a:endParaRPr lang="en-US" dirty="0"/>
          </a:p>
        </p:txBody>
      </p:sp>
      <p:sp>
        <p:nvSpPr>
          <p:cNvPr id="7" name="Date Placeholder 6">
            <a:extLst>
              <a:ext uri="{FF2B5EF4-FFF2-40B4-BE49-F238E27FC236}">
                <a16:creationId xmlns:a16="http://schemas.microsoft.com/office/drawing/2014/main" id="{E559C4B8-C455-7848-9F12-6277F9D97C43}"/>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396684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F0F3-8D9B-A542-BAFC-59E9C6EF93C0}"/>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875410-2816-3C40-93E2-2823273F74F2}"/>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1B0A57-1872-5845-932B-3D349CC6EBAC}"/>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A58F9E-3289-704A-B03A-CB05F7733F59}"/>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BF1F0A-7236-CC4D-8A73-02B77D72EFA2}"/>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DE13E1C-A80A-B542-B196-728E527A3B34}"/>
              </a:ext>
            </a:extLst>
          </p:cNvPr>
          <p:cNvSpPr>
            <a:spLocks noGrp="1"/>
          </p:cNvSpPr>
          <p:nvPr>
            <p:ph type="sldNum" sz="quarter" idx="10"/>
          </p:nvPr>
        </p:nvSpPr>
        <p:spPr/>
        <p:txBody>
          <a:bodyPr/>
          <a:lstStyle/>
          <a:p>
            <a:pPr lvl="0"/>
            <a:r>
              <a:rPr lang="en-US" dirty="0"/>
              <a:t> </a:t>
            </a:r>
            <a:fld id="{90C8F8B9-7640-A748-A961-67B1744DB7D3}" type="slidenum">
              <a:rPr/>
              <a:t>‹#›</a:t>
            </a:fld>
            <a:r>
              <a:rPr lang="en-US" dirty="0"/>
              <a:t>/</a:t>
            </a:r>
          </a:p>
        </p:txBody>
      </p:sp>
      <p:sp>
        <p:nvSpPr>
          <p:cNvPr id="8" name="Footer Placeholder 7">
            <a:extLst>
              <a:ext uri="{FF2B5EF4-FFF2-40B4-BE49-F238E27FC236}">
                <a16:creationId xmlns:a16="http://schemas.microsoft.com/office/drawing/2014/main" id="{682A1787-578E-D942-8569-4445618A79D1}"/>
              </a:ext>
            </a:extLst>
          </p:cNvPr>
          <p:cNvSpPr>
            <a:spLocks noGrp="1"/>
          </p:cNvSpPr>
          <p:nvPr>
            <p:ph type="ftr" sz="quarter" idx="11"/>
          </p:nvPr>
        </p:nvSpPr>
        <p:spPr/>
        <p:txBody>
          <a:bodyPr/>
          <a:lstStyle/>
          <a:p>
            <a:pPr lvl="0"/>
            <a:endParaRPr lang="en-US" dirty="0"/>
          </a:p>
        </p:txBody>
      </p:sp>
      <p:sp>
        <p:nvSpPr>
          <p:cNvPr id="9" name="Date Placeholder 8">
            <a:extLst>
              <a:ext uri="{FF2B5EF4-FFF2-40B4-BE49-F238E27FC236}">
                <a16:creationId xmlns:a16="http://schemas.microsoft.com/office/drawing/2014/main" id="{30637349-0230-CA46-B391-8D78A6E31A15}"/>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114582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1C5B-C5BD-784E-9B89-03049735A63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A7D4218-962F-E242-A37F-8795DB9EA651}"/>
              </a:ext>
            </a:extLst>
          </p:cNvPr>
          <p:cNvSpPr>
            <a:spLocks noGrp="1"/>
          </p:cNvSpPr>
          <p:nvPr>
            <p:ph type="sldNum" sz="quarter" idx="10"/>
          </p:nvPr>
        </p:nvSpPr>
        <p:spPr/>
        <p:txBody>
          <a:bodyPr/>
          <a:lstStyle/>
          <a:p>
            <a:pPr lvl="0"/>
            <a:r>
              <a:rPr lang="en-US" dirty="0"/>
              <a:t> </a:t>
            </a:r>
            <a:fld id="{669B1BE1-7DF5-6640-873E-CE0408108347}" type="slidenum">
              <a:rPr/>
              <a:t>‹#›</a:t>
            </a:fld>
            <a:r>
              <a:rPr lang="en-US" dirty="0"/>
              <a:t>/</a:t>
            </a:r>
          </a:p>
        </p:txBody>
      </p:sp>
      <p:sp>
        <p:nvSpPr>
          <p:cNvPr id="4" name="Footer Placeholder 3">
            <a:extLst>
              <a:ext uri="{FF2B5EF4-FFF2-40B4-BE49-F238E27FC236}">
                <a16:creationId xmlns:a16="http://schemas.microsoft.com/office/drawing/2014/main" id="{E4F587E3-9F2F-3F4B-A3EA-5BDF07A202B0}"/>
              </a:ext>
            </a:extLst>
          </p:cNvPr>
          <p:cNvSpPr>
            <a:spLocks noGrp="1"/>
          </p:cNvSpPr>
          <p:nvPr>
            <p:ph type="ftr" sz="quarter" idx="11"/>
          </p:nvPr>
        </p:nvSpPr>
        <p:spPr/>
        <p:txBody>
          <a:bodyPr/>
          <a:lstStyle/>
          <a:p>
            <a:pPr lvl="0"/>
            <a:endParaRPr lang="en-US" dirty="0"/>
          </a:p>
        </p:txBody>
      </p:sp>
      <p:sp>
        <p:nvSpPr>
          <p:cNvPr id="5" name="Date Placeholder 4">
            <a:extLst>
              <a:ext uri="{FF2B5EF4-FFF2-40B4-BE49-F238E27FC236}">
                <a16:creationId xmlns:a16="http://schemas.microsoft.com/office/drawing/2014/main" id="{CC23AD05-4958-7947-9DB4-55EDD0890859}"/>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381242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A19BB6-3528-6943-B01E-F4B34BF9370D}"/>
              </a:ext>
            </a:extLst>
          </p:cNvPr>
          <p:cNvSpPr>
            <a:spLocks noGrp="1"/>
          </p:cNvSpPr>
          <p:nvPr>
            <p:ph type="sldNum" sz="quarter" idx="10"/>
          </p:nvPr>
        </p:nvSpPr>
        <p:spPr/>
        <p:txBody>
          <a:bodyPr/>
          <a:lstStyle/>
          <a:p>
            <a:pPr lvl="0"/>
            <a:r>
              <a:rPr lang="en-US" dirty="0"/>
              <a:t> </a:t>
            </a:r>
            <a:fld id="{7FA54858-995B-C741-BA0A-DE77AA71B451}" type="slidenum">
              <a:rPr/>
              <a:t>‹#›</a:t>
            </a:fld>
            <a:r>
              <a:rPr lang="en-US" dirty="0"/>
              <a:t>/</a:t>
            </a:r>
          </a:p>
        </p:txBody>
      </p:sp>
      <p:sp>
        <p:nvSpPr>
          <p:cNvPr id="3" name="Footer Placeholder 2">
            <a:extLst>
              <a:ext uri="{FF2B5EF4-FFF2-40B4-BE49-F238E27FC236}">
                <a16:creationId xmlns:a16="http://schemas.microsoft.com/office/drawing/2014/main" id="{DF1EC074-65AF-5041-9A15-05CACBA309E9}"/>
              </a:ext>
            </a:extLst>
          </p:cNvPr>
          <p:cNvSpPr>
            <a:spLocks noGrp="1"/>
          </p:cNvSpPr>
          <p:nvPr>
            <p:ph type="ftr" sz="quarter" idx="11"/>
          </p:nvPr>
        </p:nvSpPr>
        <p:spPr/>
        <p:txBody>
          <a:bodyPr/>
          <a:lstStyle/>
          <a:p>
            <a:pPr lvl="0"/>
            <a:endParaRPr lang="en-US" dirty="0"/>
          </a:p>
        </p:txBody>
      </p:sp>
      <p:sp>
        <p:nvSpPr>
          <p:cNvPr id="4" name="Date Placeholder 3">
            <a:extLst>
              <a:ext uri="{FF2B5EF4-FFF2-40B4-BE49-F238E27FC236}">
                <a16:creationId xmlns:a16="http://schemas.microsoft.com/office/drawing/2014/main" id="{A8F8E0E1-C567-5D4B-9BCD-79211FEFCDA9}"/>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41029815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4ADB-1F73-F84E-AD7C-4BECB6F32E33}"/>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E80F37-360F-954E-93BE-38F7062BC593}"/>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4A74A-5DA5-2349-B9F1-255C9A5149B2}"/>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530A05A8-A8E7-4B41-984E-374CA7D0DC84}"/>
              </a:ext>
            </a:extLst>
          </p:cNvPr>
          <p:cNvSpPr>
            <a:spLocks noGrp="1"/>
          </p:cNvSpPr>
          <p:nvPr>
            <p:ph type="sldNum" sz="quarter" idx="10"/>
          </p:nvPr>
        </p:nvSpPr>
        <p:spPr/>
        <p:txBody>
          <a:bodyPr/>
          <a:lstStyle/>
          <a:p>
            <a:pPr lvl="0"/>
            <a:r>
              <a:rPr lang="en-US" dirty="0"/>
              <a:t> </a:t>
            </a:r>
            <a:fld id="{8DE5EA04-C7F2-9849-95AE-8EEDE400424D}" type="slidenum">
              <a:rPr/>
              <a:t>‹#›</a:t>
            </a:fld>
            <a:r>
              <a:rPr lang="en-US" dirty="0"/>
              <a:t>/</a:t>
            </a:r>
          </a:p>
        </p:txBody>
      </p:sp>
      <p:sp>
        <p:nvSpPr>
          <p:cNvPr id="6" name="Footer Placeholder 5">
            <a:extLst>
              <a:ext uri="{FF2B5EF4-FFF2-40B4-BE49-F238E27FC236}">
                <a16:creationId xmlns:a16="http://schemas.microsoft.com/office/drawing/2014/main" id="{7FA4181A-115F-2A4A-9180-CED57DD08668}"/>
              </a:ext>
            </a:extLst>
          </p:cNvPr>
          <p:cNvSpPr>
            <a:spLocks noGrp="1"/>
          </p:cNvSpPr>
          <p:nvPr>
            <p:ph type="ftr" sz="quarter" idx="11"/>
          </p:nvPr>
        </p:nvSpPr>
        <p:spPr/>
        <p:txBody>
          <a:bodyPr/>
          <a:lstStyle/>
          <a:p>
            <a:pPr lvl="0"/>
            <a:endParaRPr lang="en-US" dirty="0"/>
          </a:p>
        </p:txBody>
      </p:sp>
      <p:sp>
        <p:nvSpPr>
          <p:cNvPr id="7" name="Date Placeholder 6">
            <a:extLst>
              <a:ext uri="{FF2B5EF4-FFF2-40B4-BE49-F238E27FC236}">
                <a16:creationId xmlns:a16="http://schemas.microsoft.com/office/drawing/2014/main" id="{9A98EADF-AB77-684A-A8FB-6B2C371CADAE}"/>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92070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67DA-D3E6-E04E-B1DC-C1955DA69074}"/>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27A82-8EA7-814E-AB03-C790903B41DE}"/>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B42A498-3F84-C148-AB24-F56D4EB3A8D4}"/>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3261B89D-D440-6F45-BA49-055BC7C54E7A}"/>
              </a:ext>
            </a:extLst>
          </p:cNvPr>
          <p:cNvSpPr>
            <a:spLocks noGrp="1"/>
          </p:cNvSpPr>
          <p:nvPr>
            <p:ph type="sldNum" sz="quarter" idx="10"/>
          </p:nvPr>
        </p:nvSpPr>
        <p:spPr/>
        <p:txBody>
          <a:bodyPr/>
          <a:lstStyle/>
          <a:p>
            <a:pPr lvl="0"/>
            <a:r>
              <a:rPr lang="en-US" dirty="0"/>
              <a:t> </a:t>
            </a:r>
            <a:fld id="{F1C2DABF-2B9A-3C43-9945-47A8117CE157}" type="slidenum">
              <a:rPr/>
              <a:t>‹#›</a:t>
            </a:fld>
            <a:r>
              <a:rPr lang="en-US" dirty="0"/>
              <a:t>/</a:t>
            </a:r>
          </a:p>
        </p:txBody>
      </p:sp>
      <p:sp>
        <p:nvSpPr>
          <p:cNvPr id="6" name="Footer Placeholder 5">
            <a:extLst>
              <a:ext uri="{FF2B5EF4-FFF2-40B4-BE49-F238E27FC236}">
                <a16:creationId xmlns:a16="http://schemas.microsoft.com/office/drawing/2014/main" id="{C738CC2A-4A77-3045-AE77-EA9E4FED359E}"/>
              </a:ext>
            </a:extLst>
          </p:cNvPr>
          <p:cNvSpPr>
            <a:spLocks noGrp="1"/>
          </p:cNvSpPr>
          <p:nvPr>
            <p:ph type="ftr" sz="quarter" idx="11"/>
          </p:nvPr>
        </p:nvSpPr>
        <p:spPr/>
        <p:txBody>
          <a:bodyPr/>
          <a:lstStyle/>
          <a:p>
            <a:pPr lvl="0"/>
            <a:endParaRPr lang="en-US" dirty="0"/>
          </a:p>
        </p:txBody>
      </p:sp>
      <p:sp>
        <p:nvSpPr>
          <p:cNvPr id="7" name="Date Placeholder 6">
            <a:extLst>
              <a:ext uri="{FF2B5EF4-FFF2-40B4-BE49-F238E27FC236}">
                <a16:creationId xmlns:a16="http://schemas.microsoft.com/office/drawing/2014/main" id="{6BA5AD59-6507-E949-B187-D3D2550917DB}"/>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393756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CE69709E-54B9-0D4E-A7F4-FAB8D900B3EF}"/>
              </a:ext>
            </a:extLst>
          </p:cNvPr>
          <p:cNvSpPr/>
          <p:nvPr/>
        </p:nvSpPr>
        <p:spPr>
          <a:xfrm>
            <a:off x="0" y="0"/>
            <a:ext cx="10080000" cy="648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3C38"/>
          </a:solidFill>
          <a:ln w="25400">
            <a:solidFill>
              <a:schemeClr val="accent1">
                <a:shade val="50000"/>
              </a:schemeClr>
            </a:solidFill>
            <a:prstDash val="solid"/>
          </a:ln>
        </p:spPr>
        <p:txBody>
          <a:bodyPr lIns="0" tIns="0" rIns="0" bIns="0" anchor="ctr" anchorCtr="0">
            <a:noAutofit/>
          </a:bodyPr>
          <a:lstStyle/>
          <a:p>
            <a:pPr lvl="0" hangingPunct="0">
              <a:buNone/>
              <a:tabLst/>
            </a:pPr>
            <a:endParaRPr lang="en-US" sz="2400" kern="1200" dirty="0">
              <a:latin typeface="Times New Roman" pitchFamily="18"/>
              <a:ea typeface="Arial" pitchFamily="2"/>
              <a:cs typeface="Arial" pitchFamily="2"/>
            </a:endParaRPr>
          </a:p>
        </p:txBody>
      </p:sp>
      <p:sp>
        <p:nvSpPr>
          <p:cNvPr id="3" name="Title Placeholder 2">
            <a:extLst>
              <a:ext uri="{FF2B5EF4-FFF2-40B4-BE49-F238E27FC236}">
                <a16:creationId xmlns:a16="http://schemas.microsoft.com/office/drawing/2014/main" id="{93780C5F-BE8C-F840-A7BB-352B6426FDF3}"/>
              </a:ext>
            </a:extLst>
          </p:cNvPr>
          <p:cNvSpPr txBox="1">
            <a:spLocks noGrp="1"/>
          </p:cNvSpPr>
          <p:nvPr>
            <p:ph type="title"/>
          </p:nvPr>
        </p:nvSpPr>
        <p:spPr>
          <a:xfrm>
            <a:off x="509040" y="66240"/>
            <a:ext cx="8586360" cy="547200"/>
          </a:xfrm>
          <a:prstGeom prst="rect">
            <a:avLst/>
          </a:prstGeom>
          <a:noFill/>
          <a:ln>
            <a:noFill/>
          </a:ln>
        </p:spPr>
        <p:txBody>
          <a:bodyPr vert="horz" lIns="0" tIns="0" rIns="0" bIns="0" anchor="ctr">
            <a:noAutofit/>
          </a:bodyPr>
          <a:lstStyle/>
          <a:p>
            <a:pPr lvl="0"/>
            <a:r>
              <a:rPr lang="en-US"/>
              <a:t>Click to edit the title text format</a:t>
            </a:r>
          </a:p>
        </p:txBody>
      </p:sp>
      <p:sp>
        <p:nvSpPr>
          <p:cNvPr id="4" name="Text Placeholder 3">
            <a:extLst>
              <a:ext uri="{FF2B5EF4-FFF2-40B4-BE49-F238E27FC236}">
                <a16:creationId xmlns:a16="http://schemas.microsoft.com/office/drawing/2014/main" id="{7D827CEE-E4D2-484A-8B47-985E55D45E9B}"/>
              </a:ext>
            </a:extLst>
          </p:cNvPr>
          <p:cNvSpPr txBox="1">
            <a:spLocks noGrp="1"/>
          </p:cNvSpPr>
          <p:nvPr>
            <p:ph type="body" idx="1"/>
          </p:nvPr>
        </p:nvSpPr>
        <p:spPr>
          <a:xfrm>
            <a:off x="503999" y="1018439"/>
            <a:ext cx="9071640" cy="4092840"/>
          </a:xfrm>
          <a:prstGeom prst="rect">
            <a:avLst/>
          </a:prstGeom>
          <a:noFill/>
          <a:ln>
            <a:noFill/>
          </a:ln>
        </p:spPr>
        <p:txBody>
          <a:bodyPr vert="horz" lIns="0" tIns="0" rIns="0" bIns="0">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
        <p:nvSpPr>
          <p:cNvPr id="5" name="Slide Number Placeholder 4">
            <a:extLst>
              <a:ext uri="{FF2B5EF4-FFF2-40B4-BE49-F238E27FC236}">
                <a16:creationId xmlns:a16="http://schemas.microsoft.com/office/drawing/2014/main" id="{5BC6E4AB-C3B3-2246-B8EA-FC7B7E2C15B4}"/>
              </a:ext>
            </a:extLst>
          </p:cNvPr>
          <p:cNvSpPr txBox="1">
            <a:spLocks noGrp="1"/>
          </p:cNvSpPr>
          <p:nvPr>
            <p:ph type="sldNum" sz="quarter" idx="4"/>
          </p:nvPr>
        </p:nvSpPr>
        <p:spPr>
          <a:xfrm>
            <a:off x="8252279" y="5348520"/>
            <a:ext cx="1755360" cy="257040"/>
          </a:xfrm>
          <a:prstGeom prst="rect">
            <a:avLst/>
          </a:prstGeom>
          <a:noFill/>
          <a:ln>
            <a:noFill/>
          </a:ln>
        </p:spPr>
        <p:txBody>
          <a:bodyPr vert="horz" lIns="0" tIns="0" rIns="0" bIns="0">
            <a:noAutofit/>
          </a:bodyPr>
          <a:lstStyle>
            <a:lvl1pPr lvl="0" algn="r" rtl="0" hangingPunct="0">
              <a:buNone/>
              <a:tabLst/>
              <a:defRPr lang="en-US" sz="1400" kern="1200">
                <a:solidFill>
                  <a:srgbClr val="403C38"/>
                </a:solidFill>
                <a:latin typeface="Arial" pitchFamily="34"/>
                <a:ea typeface="Arial" pitchFamily="2"/>
                <a:cs typeface="Arial" pitchFamily="2"/>
              </a:defRPr>
            </a:lvl1pPr>
          </a:lstStyle>
          <a:p>
            <a:pPr lvl="0"/>
            <a:r>
              <a:rPr lang="en-US" dirty="0"/>
              <a:t> </a:t>
            </a:r>
            <a:fld id="{35C9E2E4-A15A-DD43-A8E3-16718F780091}" type="slidenum">
              <a:rPr/>
              <a:t>‹#›</a:t>
            </a:fld>
            <a:r>
              <a:rPr lang="en-US" dirty="0"/>
              <a:t>/</a:t>
            </a:r>
          </a:p>
        </p:txBody>
      </p:sp>
      <p:sp>
        <p:nvSpPr>
          <p:cNvPr id="6" name="Straight Connector 5">
            <a:extLst>
              <a:ext uri="{FF2B5EF4-FFF2-40B4-BE49-F238E27FC236}">
                <a16:creationId xmlns:a16="http://schemas.microsoft.com/office/drawing/2014/main" id="{D1048795-1352-C64D-8E8E-ECEA5A812DBB}"/>
              </a:ext>
            </a:extLst>
          </p:cNvPr>
          <p:cNvSpPr/>
          <p:nvPr/>
        </p:nvSpPr>
        <p:spPr>
          <a:xfrm flipH="1">
            <a:off x="0" y="5221800"/>
            <a:ext cx="10080000" cy="33840"/>
          </a:xfrm>
          <a:prstGeom prst="line">
            <a:avLst/>
          </a:prstGeom>
          <a:ln w="18360">
            <a:solidFill>
              <a:srgbClr val="403C38"/>
            </a:solidFill>
            <a:prstDash val="solid"/>
          </a:ln>
        </p:spPr>
        <p:txBody>
          <a:bodyPr lIns="9000" tIns="9000" rIns="9000" bIns="9000" anchor="ctr" anchorCtr="1"/>
          <a:lstStyle/>
          <a:p>
            <a:pPr lvl="0" hangingPunct="0">
              <a:buNone/>
              <a:tabLst/>
            </a:pPr>
            <a:endParaRPr lang="en-US" sz="2400" kern="1200" dirty="0">
              <a:latin typeface="Times New Roman" pitchFamily="18"/>
              <a:ea typeface="Arial" pitchFamily="2"/>
              <a:cs typeface="Arial" pitchFamily="2"/>
            </a:endParaRPr>
          </a:p>
        </p:txBody>
      </p:sp>
      <p:pic>
        <p:nvPicPr>
          <p:cNvPr id="7" name="Graphic 6">
            <a:extLst>
              <a:ext uri="{FF2B5EF4-FFF2-40B4-BE49-F238E27FC236}">
                <a16:creationId xmlns:a16="http://schemas.microsoft.com/office/drawing/2014/main" id="{FE97ECB2-909E-FF4E-9F99-25E97696694F}"/>
              </a:ext>
            </a:extLst>
          </p:cNvPr>
          <p:cNvPicPr>
            <a:picLocks noChangeAspect="1"/>
          </p:cNvPicPr>
          <p:nvPr/>
        </p:nvPicPr>
        <p:blipFill>
          <a:blip r:embed="rId13">
            <a:lum/>
            <a:alphaModFix/>
            <a:extLst>
              <a:ext uri="{96DAC541-7B7A-43D3-8B79-37D633B846F1}">
                <asvg:svgBlip xmlns:asvg="http://schemas.microsoft.com/office/drawing/2016/SVG/main" r:embed="rId14"/>
              </a:ext>
            </a:extLst>
          </a:blip>
          <a:srcRect/>
          <a:stretch>
            <a:fillRect/>
          </a:stretch>
        </p:blipFill>
        <p:spPr>
          <a:xfrm flipH="1">
            <a:off x="9467280" y="89640"/>
            <a:ext cx="529560" cy="437040"/>
          </a:xfrm>
          <a:prstGeom prst="rect">
            <a:avLst/>
          </a:prstGeom>
          <a:noFill/>
          <a:ln>
            <a:noFill/>
          </a:ln>
        </p:spPr>
      </p:pic>
      <p:sp>
        <p:nvSpPr>
          <p:cNvPr id="8" name="Footer Placeholder 7">
            <a:extLst>
              <a:ext uri="{FF2B5EF4-FFF2-40B4-BE49-F238E27FC236}">
                <a16:creationId xmlns:a16="http://schemas.microsoft.com/office/drawing/2014/main" id="{1AFAE37E-08FD-6241-959B-F34F1EF5F217}"/>
              </a:ext>
            </a:extLst>
          </p:cNvPr>
          <p:cNvSpPr txBox="1">
            <a:spLocks noGrp="1"/>
          </p:cNvSpPr>
          <p:nvPr>
            <p:ph type="ftr" sz="quarter" idx="3"/>
          </p:nvPr>
        </p:nvSpPr>
        <p:spPr>
          <a:xfrm>
            <a:off x="3515039" y="5325480"/>
            <a:ext cx="3195000" cy="390600"/>
          </a:xfrm>
          <a:prstGeom prst="rect">
            <a:avLst/>
          </a:prstGeom>
          <a:noFill/>
          <a:ln>
            <a:noFill/>
          </a:ln>
        </p:spPr>
        <p:txBody>
          <a:bodyPr vert="horz" lIns="0" tIns="0" rIns="0" bIns="0">
            <a:noAutofit/>
          </a:bodyPr>
          <a:lstStyle>
            <a:lvl1pPr lvl="0" algn="ctr" rtl="0" hangingPunct="0">
              <a:buNone/>
              <a:tabLst/>
              <a:defRPr lang="en-US" sz="1400" kern="1200">
                <a:solidFill>
                  <a:srgbClr val="403C38"/>
                </a:solidFill>
                <a:latin typeface="Arial" pitchFamily="34"/>
                <a:ea typeface="Arial" pitchFamily="2"/>
                <a:cs typeface="Arial" pitchFamily="2"/>
              </a:defRPr>
            </a:lvl1pPr>
          </a:lstStyle>
          <a:p>
            <a:pPr lvl="0"/>
            <a:endParaRPr lang="en-US" dirty="0"/>
          </a:p>
        </p:txBody>
      </p:sp>
      <p:sp>
        <p:nvSpPr>
          <p:cNvPr id="9" name="Date Placeholder 8">
            <a:extLst>
              <a:ext uri="{FF2B5EF4-FFF2-40B4-BE49-F238E27FC236}">
                <a16:creationId xmlns:a16="http://schemas.microsoft.com/office/drawing/2014/main" id="{4F5BADD0-BA02-344B-8444-4E56B23173D7}"/>
              </a:ext>
            </a:extLst>
          </p:cNvPr>
          <p:cNvSpPr txBox="1">
            <a:spLocks noGrp="1"/>
          </p:cNvSpPr>
          <p:nvPr>
            <p:ph type="dt" sz="half" idx="2"/>
          </p:nvPr>
        </p:nvSpPr>
        <p:spPr>
          <a:xfrm>
            <a:off x="208800" y="5342400"/>
            <a:ext cx="2348280" cy="390600"/>
          </a:xfrm>
          <a:prstGeom prst="rect">
            <a:avLst/>
          </a:prstGeom>
          <a:noFill/>
          <a:ln>
            <a:noFill/>
          </a:ln>
        </p:spPr>
        <p:txBody>
          <a:bodyPr vert="horz" lIns="0" tIns="0" rIns="0" bIns="0">
            <a:noAutofit/>
          </a:bodyPr>
          <a:lstStyle>
            <a:lvl1pPr lvl="0" rtl="0" hangingPunct="0">
              <a:buNone/>
              <a:tabLst/>
              <a:defRPr lang="en-US" sz="1400" kern="1200">
                <a:solidFill>
                  <a:srgbClr val="403C38"/>
                </a:solidFill>
                <a:latin typeface="Arial" pitchFamily="34"/>
                <a:ea typeface="Arial" pitchFamily="2"/>
                <a:cs typeface="Arial" pitchFamily="2"/>
              </a:defRPr>
            </a:lvl1pPr>
          </a:lstStyle>
          <a:p>
            <a:pPr lvl="0"/>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rtl="0" eaLnBrk="1" hangingPunct="1">
        <a:buNone/>
        <a:tabLst/>
        <a:defRPr lang="en-US" sz="3600" b="1" i="0" u="none" strike="noStrike" kern="1200">
          <a:ln>
            <a:noFill/>
          </a:ln>
          <a:solidFill>
            <a:srgbClr val="EAEAEA"/>
          </a:solidFill>
          <a:latin typeface="Arial" pitchFamily="34"/>
          <a:ea typeface="Arial" pitchFamily="2"/>
          <a:cs typeface="Arial" pitchFamily="2"/>
        </a:defRPr>
      </a:lvl1pPr>
    </p:titleStyle>
    <p:bodyStyle>
      <a:lvl1pPr lvl="0"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1pPr>
      <a:lvl2pPr lvl="1"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2pPr>
      <a:lvl3pPr lvl="2"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3pPr>
      <a:lvl4pPr lvl="3"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4pPr>
      <a:lvl5pPr lvl="4"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5pPr>
      <a:lvl6pPr lvl="5"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6pPr>
      <a:lvl7pPr lvl="6"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60B2CA-7C12-9C4F-8973-145FB861A12F}"/>
              </a:ext>
            </a:extLst>
          </p:cNvPr>
          <p:cNvSpPr txBox="1"/>
          <p:nvPr/>
        </p:nvSpPr>
        <p:spPr>
          <a:xfrm>
            <a:off x="0" y="0"/>
            <a:ext cx="10080000" cy="648720"/>
          </a:xfrm>
          <a:prstGeom prst="rect">
            <a:avLst/>
          </a:prstGeom>
          <a:solidFill>
            <a:srgbClr val="403C38"/>
          </a:solidFill>
          <a:ln>
            <a:noFill/>
          </a:ln>
        </p:spPr>
        <p:txBody>
          <a:bodyPr wrap="none" lIns="90000" tIns="45000" rIns="90000" bIns="45000" anchor="ctr"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latin typeface="Arial" pitchFamily="18"/>
              <a:ea typeface="Arial" pitchFamily="2"/>
              <a:cs typeface="Arial" pitchFamily="2"/>
            </a:endParaRPr>
          </a:p>
        </p:txBody>
      </p:sp>
      <p:sp>
        <p:nvSpPr>
          <p:cNvPr id="3" name="Straight Connector 2">
            <a:extLst>
              <a:ext uri="{FF2B5EF4-FFF2-40B4-BE49-F238E27FC236}">
                <a16:creationId xmlns:a16="http://schemas.microsoft.com/office/drawing/2014/main" id="{05060180-F233-FC4F-962E-45628FADF95F}"/>
              </a:ext>
            </a:extLst>
          </p:cNvPr>
          <p:cNvSpPr/>
          <p:nvPr/>
        </p:nvSpPr>
        <p:spPr>
          <a:xfrm flipH="1">
            <a:off x="0" y="5220000"/>
            <a:ext cx="10080000" cy="36000"/>
          </a:xfrm>
          <a:prstGeom prst="line">
            <a:avLst/>
          </a:prstGeom>
          <a:noFill/>
          <a:ln w="18360">
            <a:solidFill>
              <a:srgbClr val="403C38"/>
            </a:solidFill>
            <a:prstDash val="solid"/>
          </a:ln>
        </p:spPr>
        <p:txBody>
          <a:bodyPr wrap="none" lIns="9000" tIns="9000" rIns="9000" bIns="9000" anchor="ctr"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latin typeface="Arial" pitchFamily="18"/>
              <a:ea typeface="Arial" pitchFamily="2"/>
              <a:cs typeface="Arial" pitchFamily="2"/>
            </a:endParaRPr>
          </a:p>
        </p:txBody>
      </p:sp>
      <p:pic>
        <p:nvPicPr>
          <p:cNvPr id="4" name="Picture 3">
            <a:extLst>
              <a:ext uri="{FF2B5EF4-FFF2-40B4-BE49-F238E27FC236}">
                <a16:creationId xmlns:a16="http://schemas.microsoft.com/office/drawing/2014/main" id="{7E337B43-D703-CA42-9E51-3DB0AFD23DDB}"/>
              </a:ext>
            </a:extLst>
          </p:cNvPr>
          <p:cNvPicPr>
            <a:picLocks noChangeAspect="1"/>
          </p:cNvPicPr>
          <p:nvPr/>
        </p:nvPicPr>
        <p:blipFill>
          <a:blip r:embed="rId13">
            <a:alphaModFix/>
          </a:blip>
          <a:stretch>
            <a:fillRect/>
          </a:stretch>
        </p:blipFill>
        <p:spPr>
          <a:xfrm>
            <a:off x="9468000" y="89640"/>
            <a:ext cx="529560" cy="437040"/>
          </a:xfrm>
          <a:prstGeom prst="rect">
            <a:avLst/>
          </a:prstGeom>
          <a:noFill/>
          <a:ln>
            <a:noFill/>
          </a:ln>
        </p:spPr>
      </p:pic>
      <p:sp>
        <p:nvSpPr>
          <p:cNvPr id="5" name="place_holder">
            <a:extLst>
              <a:ext uri="{FF2B5EF4-FFF2-40B4-BE49-F238E27FC236}">
                <a16:creationId xmlns:a16="http://schemas.microsoft.com/office/drawing/2014/main" id="{967C3E68-4D70-F84B-8549-F1ECF8064009}"/>
              </a:ext>
            </a:extLst>
          </p:cNvPr>
          <p:cNvSpPr txBox="1">
            <a:spLocks noGrp="1"/>
          </p:cNvSpPr>
          <p:nvPr>
            <p:ph type="title"/>
          </p:nvPr>
        </p:nvSpPr>
        <p:spPr>
          <a:xfrm>
            <a:off x="740879" y="627480"/>
            <a:ext cx="8607600" cy="1262520"/>
          </a:xfrm>
          <a:prstGeom prst="rect">
            <a:avLst/>
          </a:prstGeom>
          <a:noFill/>
          <a:ln>
            <a:noFill/>
          </a:ln>
        </p:spPr>
        <p:txBody>
          <a:bodyPr vert="horz" lIns="0" tIns="0" rIns="0" bIns="0" anchor="ctr">
            <a:noAutofit/>
          </a:bodyPr>
          <a:lstStyle/>
          <a:p>
            <a:pPr lvl="0"/>
            <a:endParaRPr lang="en-US"/>
          </a:p>
        </p:txBody>
      </p:sp>
      <p:sp>
        <p:nvSpPr>
          <p:cNvPr id="6" name="place_holder">
            <a:extLst>
              <a:ext uri="{FF2B5EF4-FFF2-40B4-BE49-F238E27FC236}">
                <a16:creationId xmlns:a16="http://schemas.microsoft.com/office/drawing/2014/main" id="{7906FB58-6DA6-4344-BE12-D6F91388E07C}"/>
              </a:ext>
            </a:extLst>
          </p:cNvPr>
          <p:cNvSpPr txBox="1">
            <a:spLocks noGrp="1"/>
          </p:cNvSpPr>
          <p:nvPr>
            <p:ph type="body" idx="1"/>
          </p:nvPr>
        </p:nvSpPr>
        <p:spPr>
          <a:xfrm>
            <a:off x="740879" y="2101680"/>
            <a:ext cx="8607600" cy="4762799"/>
          </a:xfrm>
          <a:prstGeom prst="rect">
            <a:avLst/>
          </a:prstGeom>
          <a:noFill/>
          <a:ln>
            <a:noFill/>
          </a:ln>
        </p:spPr>
        <p:txBody>
          <a:bodyPr vert="horz"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lvl="0" algn="ctr" rtl="0" hangingPunct="0">
        <a:buNone/>
        <a:tabLst/>
        <a:defRPr lang="en-US" sz="4400" b="0" i="0" u="none" strike="noStrike" kern="1200" cap="none">
          <a:ln>
            <a:noFill/>
          </a:ln>
          <a:highlight>
            <a:scrgbClr r="0" g="0" b="0">
              <a:alpha val="0"/>
            </a:scrgbClr>
          </a:highlight>
          <a:latin typeface="Liberation Sans" pitchFamily="18"/>
          <a:ea typeface="Noto Sans CJK SC" pitchFamily="2"/>
          <a:cs typeface="Lohit Devanagari" pitchFamily="2"/>
        </a:defRPr>
      </a:lvl1pPr>
    </p:titleStyle>
    <p:bodyStyle>
      <a:lvl1pPr lvl="0" rtl="0" hangingPunct="0">
        <a:spcBef>
          <a:spcPts val="1417"/>
        </a:spcBef>
        <a:spcAft>
          <a:spcPts val="0"/>
        </a:spcAft>
        <a:buNone/>
        <a:tabLst/>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cache.org/old/manuals/Book-7.2/config-xrootd.shtml"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dcache.org/old/manuals/Book-7.2/config-gplazma.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3BB7FB44-E3E2-F341-8CCC-A77D9B25E143}"/>
              </a:ext>
            </a:extLst>
          </p:cNvPr>
          <p:cNvSpPr/>
          <p:nvPr/>
        </p:nvSpPr>
        <p:spPr>
          <a:xfrm>
            <a:off x="0" y="1429559"/>
            <a:ext cx="10080000" cy="172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Arial" pitchFamily="2"/>
              <a:cs typeface="Arial" pitchFamily="2"/>
            </a:endParaRPr>
          </a:p>
        </p:txBody>
      </p:sp>
      <p:pic>
        <p:nvPicPr>
          <p:cNvPr id="3" name="Picture 2">
            <a:extLst>
              <a:ext uri="{FF2B5EF4-FFF2-40B4-BE49-F238E27FC236}">
                <a16:creationId xmlns:a16="http://schemas.microsoft.com/office/drawing/2014/main" id="{3D854593-FF73-5341-8D5B-DFA8C1330C05}"/>
              </a:ext>
            </a:extLst>
          </p:cNvPr>
          <p:cNvPicPr>
            <a:picLocks noChangeAspect="1"/>
          </p:cNvPicPr>
          <p:nvPr/>
        </p:nvPicPr>
        <p:blipFill>
          <a:blip r:embed="rId3">
            <a:lum/>
            <a:alphaModFix/>
          </a:blip>
          <a:srcRect/>
          <a:stretch>
            <a:fillRect/>
          </a:stretch>
        </p:blipFill>
        <p:spPr>
          <a:xfrm>
            <a:off x="7784280" y="4555440"/>
            <a:ext cx="597600" cy="596880"/>
          </a:xfrm>
          <a:prstGeom prst="rect">
            <a:avLst/>
          </a:prstGeom>
          <a:noFill/>
          <a:ln>
            <a:noFill/>
          </a:ln>
        </p:spPr>
      </p:pic>
      <p:pic>
        <p:nvPicPr>
          <p:cNvPr id="4" name="Graphic 3">
            <a:extLst>
              <a:ext uri="{FF2B5EF4-FFF2-40B4-BE49-F238E27FC236}">
                <a16:creationId xmlns:a16="http://schemas.microsoft.com/office/drawing/2014/main" id="{4D81BD69-22D3-2248-97B5-12A2E393422A}"/>
              </a:ext>
            </a:extLst>
          </p:cNvPr>
          <p:cNvPicPr>
            <a:picLocks noChangeAspect="1"/>
          </p:cNvPicPr>
          <p:nvPr/>
        </p:nvPicPr>
        <p:blipFill>
          <a:blip r:embed="rId4">
            <a:lum/>
            <a:alphaModFix/>
            <a:extLst>
              <a:ext uri="{96DAC541-7B7A-43D3-8B79-37D633B846F1}">
                <asvg:svgBlip xmlns:asvg="http://schemas.microsoft.com/office/drawing/2016/SVG/main" r:embed="rId5"/>
              </a:ext>
            </a:extLst>
          </a:blip>
          <a:srcRect/>
          <a:stretch>
            <a:fillRect/>
          </a:stretch>
        </p:blipFill>
        <p:spPr>
          <a:xfrm>
            <a:off x="6845400" y="5229000"/>
            <a:ext cx="3035159" cy="274320"/>
          </a:xfrm>
          <a:prstGeom prst="rect">
            <a:avLst/>
          </a:prstGeom>
          <a:noFill/>
          <a:ln>
            <a:noFill/>
          </a:ln>
        </p:spPr>
      </p:pic>
      <p:pic>
        <p:nvPicPr>
          <p:cNvPr id="5" name="Graphic 4">
            <a:extLst>
              <a:ext uri="{FF2B5EF4-FFF2-40B4-BE49-F238E27FC236}">
                <a16:creationId xmlns:a16="http://schemas.microsoft.com/office/drawing/2014/main" id="{D98D6AB2-F322-FE45-807D-EBD89A21A494}"/>
              </a:ext>
            </a:extLst>
          </p:cNvPr>
          <p:cNvPicPr>
            <a:picLocks noChangeAspect="1"/>
          </p:cNvPicPr>
          <p:nvPr/>
        </p:nvPicPr>
        <p:blipFill>
          <a:blip r:embed="rId6">
            <a:lum/>
            <a:alphaModFix/>
            <a:extLst>
              <a:ext uri="{96DAC541-7B7A-43D3-8B79-37D633B846F1}">
                <asvg:svgBlip xmlns:asvg="http://schemas.microsoft.com/office/drawing/2016/SVG/main" r:embed="rId7"/>
              </a:ext>
            </a:extLst>
          </a:blip>
          <a:srcRect/>
          <a:stretch>
            <a:fillRect/>
          </a:stretch>
        </p:blipFill>
        <p:spPr>
          <a:xfrm>
            <a:off x="6994439" y="4506480"/>
            <a:ext cx="680040" cy="680040"/>
          </a:xfrm>
          <a:prstGeom prst="rect">
            <a:avLst/>
          </a:prstGeom>
          <a:noFill/>
          <a:ln>
            <a:noFill/>
          </a:ln>
        </p:spPr>
      </p:pic>
      <p:pic>
        <p:nvPicPr>
          <p:cNvPr id="6" name="Picture 5">
            <a:extLst>
              <a:ext uri="{FF2B5EF4-FFF2-40B4-BE49-F238E27FC236}">
                <a16:creationId xmlns:a16="http://schemas.microsoft.com/office/drawing/2014/main" id="{5110376D-1FF4-CD47-B9CC-68A6C4CE47A4}"/>
              </a:ext>
            </a:extLst>
          </p:cNvPr>
          <p:cNvPicPr>
            <a:picLocks noChangeAspect="1"/>
          </p:cNvPicPr>
          <p:nvPr/>
        </p:nvPicPr>
        <p:blipFill>
          <a:blip r:embed="rId8">
            <a:lum/>
            <a:alphaModFix/>
          </a:blip>
          <a:srcRect/>
          <a:stretch>
            <a:fillRect/>
          </a:stretch>
        </p:blipFill>
        <p:spPr>
          <a:xfrm>
            <a:off x="8531640" y="4493160"/>
            <a:ext cx="1548360" cy="712800"/>
          </a:xfrm>
          <a:prstGeom prst="rect">
            <a:avLst/>
          </a:prstGeom>
          <a:noFill/>
          <a:ln>
            <a:noFill/>
          </a:ln>
        </p:spPr>
      </p:pic>
      <p:sp>
        <p:nvSpPr>
          <p:cNvPr id="8" name="Rectangle 7">
            <a:extLst>
              <a:ext uri="{FF2B5EF4-FFF2-40B4-BE49-F238E27FC236}">
                <a16:creationId xmlns:a16="http://schemas.microsoft.com/office/drawing/2014/main" id="{874F3B27-EE14-3947-BF79-6FAB70F541CA}"/>
              </a:ext>
            </a:extLst>
          </p:cNvPr>
          <p:cNvSpPr/>
          <p:nvPr/>
        </p:nvSpPr>
        <p:spPr>
          <a:xfrm>
            <a:off x="1259991" y="1203409"/>
            <a:ext cx="7560018" cy="1446550"/>
          </a:xfrm>
          <a:prstGeom prst="rect">
            <a:avLst/>
          </a:prstGeom>
        </p:spPr>
        <p:txBody>
          <a:bodyPr wrap="none">
            <a:spAutoFit/>
          </a:bodyPr>
          <a:lstStyle/>
          <a:p>
            <a:pPr algn="ct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dCache &amp; xroot</a:t>
            </a:r>
          </a:p>
          <a:p>
            <a:pPr algn="ct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TLS, Tokens, Login Protection</a:t>
            </a:r>
          </a:p>
        </p:txBody>
      </p:sp>
      <p:sp>
        <p:nvSpPr>
          <p:cNvPr id="9" name="Rectangle 8">
            <a:extLst>
              <a:ext uri="{FF2B5EF4-FFF2-40B4-BE49-F238E27FC236}">
                <a16:creationId xmlns:a16="http://schemas.microsoft.com/office/drawing/2014/main" id="{C30CCAE3-074D-9E4E-9691-6C84D27ECDEC}"/>
              </a:ext>
            </a:extLst>
          </p:cNvPr>
          <p:cNvSpPr/>
          <p:nvPr/>
        </p:nvSpPr>
        <p:spPr>
          <a:xfrm>
            <a:off x="3391151" y="3394474"/>
            <a:ext cx="3297698" cy="461665"/>
          </a:xfrm>
          <a:prstGeom prst="rect">
            <a:avLst/>
          </a:prstGeom>
        </p:spPr>
        <p:txBody>
          <a:bodyPr wrap="none">
            <a:spAutoFit/>
          </a:bodyPr>
          <a:lstStyle/>
          <a:p>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Albert L. Rossi (FNAL)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Login protection (ZTN)	</a:t>
            </a:r>
          </a:p>
        </p:txBody>
      </p:sp>
      <p:sp>
        <p:nvSpPr>
          <p:cNvPr id="5" name="Text Placeholder 2">
            <a:extLst>
              <a:ext uri="{FF2B5EF4-FFF2-40B4-BE49-F238E27FC236}">
                <a16:creationId xmlns:a16="http://schemas.microsoft.com/office/drawing/2014/main" id="{096DEA8F-2A58-9F43-9271-30B7011316F9}"/>
              </a:ext>
            </a:extLst>
          </p:cNvPr>
          <p:cNvSpPr txBox="1">
            <a:spLocks/>
          </p:cNvSpPr>
          <p:nvPr/>
        </p:nvSpPr>
        <p:spPr>
          <a:xfrm>
            <a:off x="362369" y="915791"/>
            <a:ext cx="9355886" cy="4162393"/>
          </a:xfrm>
          <a:prstGeom prst="rect">
            <a:avLst/>
          </a:prstGeom>
        </p:spPr>
        <p:txBody>
          <a:bodyPr vert="horz"/>
          <a:lstStyle>
            <a:lvl1pPr marL="342900" indent="-342900" algn="l" defTabSz="457200" rtl="0" eaLnBrk="1" fontAlgn="base" hangingPunct="1">
              <a:spcBef>
                <a:spcPct val="20000"/>
              </a:spcBef>
              <a:spcAft>
                <a:spcPct val="0"/>
              </a:spcAft>
              <a:buFont typeface="Arial" charset="0"/>
              <a:buChar char="•"/>
              <a:defRPr kern="1200">
                <a:solidFill>
                  <a:srgbClr val="7F7F7F"/>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1600" kern="1200">
                <a:solidFill>
                  <a:srgbClr val="7F7F7F"/>
                </a:solidFill>
                <a:latin typeface="Helvetica"/>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1400" kern="1200">
                <a:solidFill>
                  <a:srgbClr val="7F7F7F"/>
                </a:solidFill>
                <a:latin typeface="Helvetica"/>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indent="-342900"/>
            <a:r>
              <a:rPr lang="en-US" sz="2000" b="1" dirty="0">
                <a:solidFill>
                  <a:schemeClr val="tx1">
                    <a:lumMod val="75000"/>
                    <a:lumOff val="25000"/>
                  </a:schemeClr>
                </a:solidFill>
              </a:rPr>
              <a:t>This is a login protocol assuring the server that the client is capable of obtaining a legitimate token.</a:t>
            </a:r>
          </a:p>
          <a:p>
            <a:pPr lvl="1" indent="-342900"/>
            <a:endParaRPr lang="en-US" sz="2000" b="1" dirty="0">
              <a:solidFill>
                <a:schemeClr val="tx1">
                  <a:lumMod val="75000"/>
                  <a:lumOff val="25000"/>
                </a:schemeClr>
              </a:solidFill>
            </a:endParaRPr>
          </a:p>
          <a:p>
            <a:pPr lvl="1" indent="-342900"/>
            <a:r>
              <a:rPr lang="en-US" sz="2000" b="1" dirty="0">
                <a:solidFill>
                  <a:schemeClr val="tx1">
                    <a:lumMod val="75000"/>
                    <a:lumOff val="25000"/>
                  </a:schemeClr>
                </a:solidFill>
              </a:rPr>
              <a:t>Though it was not strictly necessary for dCache to implement this, we did so simply to conform to the xroot protocol specification.</a:t>
            </a:r>
          </a:p>
          <a:p>
            <a:pPr lvl="1" indent="-342900"/>
            <a:endParaRPr lang="en-US" sz="2000" b="1" dirty="0">
              <a:solidFill>
                <a:schemeClr val="tx1">
                  <a:lumMod val="75000"/>
                  <a:lumOff val="25000"/>
                </a:schemeClr>
              </a:solidFill>
            </a:endParaRPr>
          </a:p>
          <a:p>
            <a:pPr lvl="1" indent="-342900"/>
            <a:r>
              <a:rPr lang="en-US" sz="2000" b="1" dirty="0">
                <a:solidFill>
                  <a:schemeClr val="tx1">
                    <a:lumMod val="75000"/>
                    <a:lumOff val="25000"/>
                  </a:schemeClr>
                </a:solidFill>
              </a:rPr>
              <a:t>In essence, a minimal token specifying </a:t>
            </a:r>
            <a:r>
              <a:rPr lang="en-US" sz="2000" b="1" dirty="0">
                <a:solidFill>
                  <a:schemeClr val="tx1">
                    <a:lumMod val="75000"/>
                    <a:lumOff val="25000"/>
                  </a:schemeClr>
                </a:solidFill>
                <a:latin typeface="Consolas" panose="020B0609020204030204" pitchFamily="49" charset="0"/>
                <a:cs typeface="Consolas" panose="020B0609020204030204" pitchFamily="49" charset="0"/>
              </a:rPr>
              <a:t>issuer</a:t>
            </a:r>
            <a:r>
              <a:rPr lang="en-US" sz="2000" b="1" dirty="0">
                <a:solidFill>
                  <a:schemeClr val="tx1">
                    <a:lumMod val="75000"/>
                    <a:lumOff val="25000"/>
                  </a:schemeClr>
                </a:solidFill>
              </a:rPr>
              <a:t> and </a:t>
            </a:r>
            <a:r>
              <a:rPr lang="en-US" sz="2000" b="1" dirty="0">
                <a:solidFill>
                  <a:schemeClr val="tx1">
                    <a:lumMod val="75000"/>
                    <a:lumOff val="25000"/>
                  </a:schemeClr>
                </a:solidFill>
                <a:latin typeface="Consolas" panose="020B0609020204030204" pitchFamily="49" charset="0"/>
                <a:cs typeface="Consolas" panose="020B0609020204030204" pitchFamily="49" charset="0"/>
              </a:rPr>
              <a:t>audience</a:t>
            </a:r>
            <a:r>
              <a:rPr lang="en-US" sz="2000" b="1" dirty="0">
                <a:solidFill>
                  <a:schemeClr val="tx1">
                    <a:lumMod val="75000"/>
                    <a:lumOff val="25000"/>
                  </a:schemeClr>
                </a:solidFill>
              </a:rPr>
              <a:t> (</a:t>
            </a:r>
            <a:r>
              <a:rPr lang="en-US" sz="2000" b="1" dirty="0">
                <a:solidFill>
                  <a:schemeClr val="tx1">
                    <a:lumMod val="75000"/>
                    <a:lumOff val="25000"/>
                  </a:schemeClr>
                </a:solidFill>
                <a:latin typeface="Consolas" panose="020B0609020204030204" pitchFamily="49" charset="0"/>
                <a:cs typeface="Consolas" panose="020B0609020204030204" pitchFamily="49" charset="0"/>
              </a:rPr>
              <a:t>sub</a:t>
            </a:r>
            <a:r>
              <a:rPr lang="en-US" sz="2000" b="1" dirty="0">
                <a:solidFill>
                  <a:schemeClr val="tx1">
                    <a:lumMod val="75000"/>
                    <a:lumOff val="25000"/>
                  </a:schemeClr>
                </a:solidFill>
              </a:rPr>
              <a:t> and </a:t>
            </a:r>
            <a:r>
              <a:rPr lang="en-US" sz="2000" b="1" dirty="0">
                <a:solidFill>
                  <a:schemeClr val="tx1">
                    <a:lumMod val="75000"/>
                    <a:lumOff val="25000"/>
                  </a:schemeClr>
                </a:solidFill>
                <a:latin typeface="Consolas" panose="020B0609020204030204" pitchFamily="49" charset="0"/>
                <a:cs typeface="Consolas" panose="020B0609020204030204" pitchFamily="49" charset="0"/>
              </a:rPr>
              <a:t>scope</a:t>
            </a:r>
            <a:r>
              <a:rPr lang="en-US" sz="2000" b="1" dirty="0">
                <a:solidFill>
                  <a:schemeClr val="tx1">
                    <a:lumMod val="75000"/>
                    <a:lumOff val="25000"/>
                  </a:schemeClr>
                </a:solidFill>
              </a:rPr>
              <a:t> are not required here) is passed in at login and if the server recognizes these as valid, the user is allowed to continue.</a:t>
            </a:r>
          </a:p>
          <a:p>
            <a:pPr lvl="1" indent="-342900"/>
            <a:endParaRPr lang="en-US" sz="2000" b="1" dirty="0">
              <a:solidFill>
                <a:schemeClr val="tx1">
                  <a:lumMod val="75000"/>
                  <a:lumOff val="25000"/>
                </a:schemeClr>
              </a:solidFill>
            </a:endParaRPr>
          </a:p>
          <a:p>
            <a:pPr lvl="1" indent="-342900"/>
            <a:r>
              <a:rPr lang="en-US" sz="2000" b="1" dirty="0">
                <a:solidFill>
                  <a:schemeClr val="tx1">
                    <a:lumMod val="75000"/>
                    <a:lumOff val="25000"/>
                  </a:schemeClr>
                </a:solidFill>
              </a:rPr>
              <a:t>This token is meant as a single use throw-away, and is not treated as fallback for the authorization token to be passed on the request URL.</a:t>
            </a:r>
          </a:p>
          <a:p>
            <a:pPr marL="400050" lvl="1" indent="0">
              <a:buNone/>
            </a:pPr>
            <a:endParaRPr lang="en-US" sz="2000" b="1" dirty="0">
              <a:solidFill>
                <a:schemeClr val="tx1">
                  <a:lumMod val="75000"/>
                  <a:lumOff val="25000"/>
                </a:schemeClr>
              </a:solidFill>
            </a:endParaRPr>
          </a:p>
          <a:p>
            <a:pPr marL="400050" lvl="1" indent="0">
              <a:buNone/>
            </a:pPr>
            <a:endParaRPr lang="en-US" sz="2000" b="1" dirty="0">
              <a:solidFill>
                <a:schemeClr val="tx1">
                  <a:lumMod val="75000"/>
                  <a:lumOff val="25000"/>
                </a:schemeClr>
              </a:solidFill>
            </a:endParaRPr>
          </a:p>
          <a:p>
            <a:pPr marL="400050" lvl="1" indent="0">
              <a:buNone/>
            </a:pPr>
            <a:endParaRPr lang="en-US" sz="2000" b="1" dirty="0">
              <a:solidFill>
                <a:schemeClr val="tx1">
                  <a:lumMod val="75000"/>
                  <a:lumOff val="25000"/>
                </a:schemeClr>
              </a:solidFill>
            </a:endParaRPr>
          </a:p>
          <a:p>
            <a:pPr marL="400050" lvl="1" indent="0">
              <a:buNone/>
            </a:pPr>
            <a:endParaRPr lang="en-US" sz="2000" b="1" dirty="0">
              <a:solidFill>
                <a:schemeClr val="tx1">
                  <a:lumMod val="75000"/>
                  <a:lumOff val="25000"/>
                </a:schemeClr>
              </a:solidFill>
            </a:endParaRPr>
          </a:p>
        </p:txBody>
      </p:sp>
    </p:spTree>
    <p:extLst>
      <p:ext uri="{BB962C8B-B14F-4D97-AF65-F5344CB8AC3E}">
        <p14:creationId xmlns:p14="http://schemas.microsoft.com/office/powerpoint/2010/main" val="3868686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Login protection (ZTN)	</a:t>
            </a:r>
          </a:p>
        </p:txBody>
      </p:sp>
      <p:sp>
        <p:nvSpPr>
          <p:cNvPr id="4" name="Text Placeholder 2">
            <a:extLst>
              <a:ext uri="{FF2B5EF4-FFF2-40B4-BE49-F238E27FC236}">
                <a16:creationId xmlns:a16="http://schemas.microsoft.com/office/drawing/2014/main" id="{DC1AFB1C-D8C7-9340-9DF0-14B6C3DB73E9}"/>
              </a:ext>
            </a:extLst>
          </p:cNvPr>
          <p:cNvSpPr txBox="1">
            <a:spLocks/>
          </p:cNvSpPr>
          <p:nvPr/>
        </p:nvSpPr>
        <p:spPr>
          <a:xfrm>
            <a:off x="696912" y="970635"/>
            <a:ext cx="8686800" cy="3908894"/>
          </a:xfrm>
          <a:prstGeom prst="rect">
            <a:avLst/>
          </a:prstGeom>
        </p:spPr>
        <p:txBody>
          <a:bodyPr vert="horz"/>
          <a:lstStyle>
            <a:lvl1pPr marL="342900" indent="-342900" algn="l" defTabSz="457200" rtl="0" eaLnBrk="1" fontAlgn="base" hangingPunct="1">
              <a:spcBef>
                <a:spcPct val="20000"/>
              </a:spcBef>
              <a:spcAft>
                <a:spcPct val="0"/>
              </a:spcAft>
              <a:buFont typeface="Arial" charset="0"/>
              <a:buChar char="•"/>
              <a:defRPr kern="1200">
                <a:solidFill>
                  <a:srgbClr val="7F7F7F"/>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1600" kern="1200">
                <a:solidFill>
                  <a:srgbClr val="7F7F7F"/>
                </a:solidFill>
                <a:latin typeface="Helvetica"/>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1400" kern="1200">
                <a:solidFill>
                  <a:srgbClr val="7F7F7F"/>
                </a:solidFill>
                <a:latin typeface="Helvetica"/>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None/>
            </a:pPr>
            <a:r>
              <a:rPr lang="en-US" sz="1800" b="1" dirty="0">
                <a:solidFill>
                  <a:schemeClr val="tx1">
                    <a:lumMod val="75000"/>
                    <a:lumOff val="25000"/>
                  </a:schemeClr>
                </a:solidFill>
              </a:rPr>
              <a:t>For the xroot client, this login token can be made available by setting the env variable for file location:</a:t>
            </a:r>
          </a:p>
          <a:p>
            <a:pPr marL="400050" lvl="1" indent="0">
              <a:buNone/>
            </a:pPr>
            <a:endParaRPr lang="en-US" sz="1800" b="1" dirty="0">
              <a:solidFill>
                <a:srgbClr val="004C97"/>
              </a:solidFill>
            </a:endParaRPr>
          </a:p>
          <a:p>
            <a:pPr marL="400050" lvl="1" indent="0">
              <a:buNone/>
            </a:pPr>
            <a:r>
              <a:rPr lang="en-US" dirty="0"/>
              <a:t>		</a:t>
            </a:r>
            <a:r>
              <a:rPr lang="en-US" b="1" dirty="0">
                <a:solidFill>
                  <a:schemeClr val="accent2"/>
                </a:solidFill>
                <a:latin typeface="Consolas" panose="020B0609020204030204" pitchFamily="49" charset="0"/>
                <a:cs typeface="Consolas" panose="020B0609020204030204" pitchFamily="49" charset="0"/>
              </a:rPr>
              <a:t>BEARER_TOKEN_FILE=/tmp/bt_u8773</a:t>
            </a:r>
          </a:p>
          <a:p>
            <a:pPr marL="400050" lvl="1" indent="0">
              <a:buNone/>
            </a:pPr>
            <a:endParaRPr lang="en-US" sz="1800" b="1" dirty="0">
              <a:solidFill>
                <a:srgbClr val="004C97"/>
              </a:solidFill>
            </a:endParaRPr>
          </a:p>
          <a:p>
            <a:pPr marL="400050" lvl="1" indent="0">
              <a:buNone/>
            </a:pPr>
            <a:r>
              <a:rPr lang="en-US" sz="1800" b="1" dirty="0">
                <a:solidFill>
                  <a:schemeClr val="tx1">
                    <a:lumMod val="65000"/>
                    <a:lumOff val="35000"/>
                  </a:schemeClr>
                </a:solidFill>
              </a:rPr>
              <a:t>ZTN can be enabled on the doors.</a:t>
            </a:r>
            <a:endParaRPr lang="en-US" sz="1400" b="1" dirty="0">
              <a:solidFill>
                <a:schemeClr val="tx1">
                  <a:lumMod val="65000"/>
                  <a:lumOff val="35000"/>
                </a:schemeClr>
              </a:solidFill>
            </a:endParaRPr>
          </a:p>
          <a:p>
            <a:pPr marL="400050" lvl="1" indent="0">
              <a:buNone/>
            </a:pPr>
            <a:endParaRPr lang="en-US" sz="1400" b="1" dirty="0">
              <a:solidFill>
                <a:srgbClr val="004C97"/>
              </a:solidFill>
            </a:endParaRPr>
          </a:p>
          <a:p>
            <a:pPr marL="400050" lvl="1" indent="0">
              <a:buNone/>
            </a:pPr>
            <a:r>
              <a:rPr lang="en-US" sz="1200" b="1" dirty="0">
                <a:solidFill>
                  <a:srgbClr val="50504E"/>
                </a:solidFill>
              </a:rPr>
              <a:t>xrootd.plugins=gplazma:ztn,authz:scitokens		</a:t>
            </a:r>
            <a:r>
              <a:rPr lang="en-US" sz="1200" b="1" dirty="0">
                <a:solidFill>
                  <a:schemeClr val="accent2"/>
                </a:solidFill>
              </a:rPr>
              <a:t>ON THE DOORS, IT IS A GPLAZMA AUTHN MODULE</a:t>
            </a:r>
          </a:p>
          <a:p>
            <a:pPr marL="400050" lvl="1" indent="0">
              <a:buNone/>
            </a:pPr>
            <a:endParaRPr lang="en-US" sz="1200" b="1" dirty="0">
              <a:solidFill>
                <a:srgbClr val="50504E"/>
              </a:solidFill>
            </a:endParaRPr>
          </a:p>
          <a:p>
            <a:pPr marL="400050" lvl="1" indent="0">
              <a:buNone/>
            </a:pPr>
            <a:r>
              <a:rPr lang="en-US" sz="1400" b="1" dirty="0">
                <a:solidFill>
                  <a:schemeClr val="accent2"/>
                </a:solidFill>
              </a:rPr>
              <a:t>There is also a module available for the embedded third-party client on the pools, enabled as usual using:</a:t>
            </a:r>
          </a:p>
          <a:p>
            <a:pPr marL="400050" lvl="1" indent="0">
              <a:buNone/>
            </a:pPr>
            <a:endParaRPr lang="en-US" sz="1200" b="1" dirty="0">
              <a:solidFill>
                <a:srgbClr val="50504E"/>
              </a:solidFill>
            </a:endParaRPr>
          </a:p>
          <a:p>
            <a:pPr marL="400050" lvl="1" indent="0">
              <a:buNone/>
            </a:pPr>
            <a:r>
              <a:rPr lang="en-US" sz="1200" b="1" dirty="0">
                <a:solidFill>
                  <a:srgbClr val="50504E"/>
                </a:solidFill>
              </a:rPr>
              <a:t>pool.mover.xrootd.tpc-authn-plugins=gsi,unix,ztn</a:t>
            </a:r>
          </a:p>
          <a:p>
            <a:pPr marL="400050" lvl="1" indent="0">
              <a:buNone/>
            </a:pPr>
            <a:endParaRPr lang="en-US" sz="1200" b="1" dirty="0">
              <a:solidFill>
                <a:srgbClr val="50504E"/>
              </a:solidFill>
            </a:endParaRPr>
          </a:p>
          <a:p>
            <a:pPr marL="400050" lvl="1" indent="0">
              <a:buNone/>
            </a:pPr>
            <a:r>
              <a:rPr lang="en-US" sz="1200" b="1" dirty="0">
                <a:solidFill>
                  <a:schemeClr val="accent2"/>
                </a:solidFill>
              </a:rPr>
              <a:t>BUT AS MENTIONED EARLIER, HOW THIS WILL WORK WITH TPC IS YET TO BE ESTABLISHED.   </a:t>
            </a:r>
          </a:p>
          <a:p>
            <a:pPr marL="400050" lvl="1" indent="0">
              <a:buNone/>
            </a:pPr>
            <a:endParaRPr lang="en-US" sz="1200" b="1" dirty="0">
              <a:solidFill>
                <a:srgbClr val="004C97"/>
              </a:solidFill>
            </a:endParaRPr>
          </a:p>
        </p:txBody>
      </p:sp>
    </p:spTree>
    <p:extLst>
      <p:ext uri="{BB962C8B-B14F-4D97-AF65-F5344CB8AC3E}">
        <p14:creationId xmlns:p14="http://schemas.microsoft.com/office/powerpoint/2010/main" val="425837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Login protection (ZTN)	</a:t>
            </a:r>
          </a:p>
        </p:txBody>
      </p:sp>
      <p:sp>
        <p:nvSpPr>
          <p:cNvPr id="4" name="Text Placeholder 2">
            <a:extLst>
              <a:ext uri="{FF2B5EF4-FFF2-40B4-BE49-F238E27FC236}">
                <a16:creationId xmlns:a16="http://schemas.microsoft.com/office/drawing/2014/main" id="{6EA1D0FA-4B98-FD47-8595-1A89A0FE2554}"/>
              </a:ext>
            </a:extLst>
          </p:cNvPr>
          <p:cNvSpPr txBox="1">
            <a:spLocks/>
          </p:cNvSpPr>
          <p:nvPr/>
        </p:nvSpPr>
        <p:spPr>
          <a:xfrm>
            <a:off x="415291" y="791270"/>
            <a:ext cx="9250042" cy="4471464"/>
          </a:xfrm>
          <a:prstGeom prst="rect">
            <a:avLst/>
          </a:prstGeom>
        </p:spPr>
        <p:txBody>
          <a:bodyPr vert="horz"/>
          <a:lstStyle>
            <a:lvl1pPr marL="342900" indent="-342900" algn="l" defTabSz="457200" rtl="0" eaLnBrk="1" fontAlgn="base" hangingPunct="1">
              <a:spcBef>
                <a:spcPct val="20000"/>
              </a:spcBef>
              <a:spcAft>
                <a:spcPct val="0"/>
              </a:spcAft>
              <a:buFont typeface="Arial" charset="0"/>
              <a:buChar char="•"/>
              <a:defRPr kern="1200">
                <a:solidFill>
                  <a:srgbClr val="7F7F7F"/>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1600" kern="1200">
                <a:solidFill>
                  <a:srgbClr val="7F7F7F"/>
                </a:solidFill>
                <a:latin typeface="Helvetica"/>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1400" kern="1200">
                <a:solidFill>
                  <a:srgbClr val="7F7F7F"/>
                </a:solidFill>
                <a:latin typeface="Helvetica"/>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None/>
            </a:pPr>
            <a:endParaRPr lang="en-US" sz="1800" b="1" dirty="0">
              <a:solidFill>
                <a:schemeClr val="tx1">
                  <a:lumMod val="75000"/>
                  <a:lumOff val="25000"/>
                </a:schemeClr>
              </a:solidFill>
            </a:endParaRPr>
          </a:p>
          <a:p>
            <a:pPr marL="400050" lvl="1" indent="0">
              <a:buNone/>
            </a:pPr>
            <a:r>
              <a:rPr lang="en-US" sz="2400" b="1" dirty="0">
                <a:solidFill>
                  <a:schemeClr val="tx1">
                    <a:lumMod val="75000"/>
                    <a:lumOff val="25000"/>
                  </a:schemeClr>
                </a:solidFill>
              </a:rPr>
              <a:t>Since ZTN is a kind of sub-protocol based on the SciToken specification, to enable it, you must prepare gPlazma as you would to use Scitoken authorization.   It would not make much sense, in fact, to use ZTN without enabling SciTokens.</a:t>
            </a:r>
          </a:p>
          <a:p>
            <a:pPr marL="400050" lvl="1" indent="0">
              <a:buNone/>
            </a:pPr>
            <a:endParaRPr lang="en-US" sz="2400" b="1" dirty="0">
              <a:solidFill>
                <a:schemeClr val="tx1">
                  <a:lumMod val="75000"/>
                  <a:lumOff val="25000"/>
                </a:schemeClr>
              </a:solidFill>
            </a:endParaRPr>
          </a:p>
          <a:p>
            <a:pPr marL="400050" lvl="1" indent="0">
              <a:buNone/>
            </a:pPr>
            <a:r>
              <a:rPr lang="en-US" sz="2400" b="1" dirty="0">
                <a:solidFill>
                  <a:schemeClr val="tx1">
                    <a:lumMod val="75000"/>
                    <a:lumOff val="25000"/>
                  </a:schemeClr>
                </a:solidFill>
              </a:rPr>
              <a:t>Once again, there are several other properties available for configuration (which reflect attributes or settings specified by the xroot protocol), but these can usually be left alone.</a:t>
            </a:r>
            <a:endParaRPr lang="en-US" sz="1800" b="1" dirty="0">
              <a:solidFill>
                <a:schemeClr val="tx1">
                  <a:lumMod val="75000"/>
                  <a:lumOff val="25000"/>
                </a:schemeClr>
              </a:solidFill>
            </a:endParaRPr>
          </a:p>
          <a:p>
            <a:pPr marL="400050" lvl="1" indent="0">
              <a:buNone/>
            </a:pPr>
            <a:endParaRPr lang="en-US" sz="1200" b="1" dirty="0">
              <a:solidFill>
                <a:schemeClr val="tx1">
                  <a:lumMod val="75000"/>
                  <a:lumOff val="25000"/>
                </a:schemeClr>
              </a:solidFill>
            </a:endParaRPr>
          </a:p>
        </p:txBody>
      </p:sp>
    </p:spTree>
    <p:extLst>
      <p:ext uri="{BB962C8B-B14F-4D97-AF65-F5344CB8AC3E}">
        <p14:creationId xmlns:p14="http://schemas.microsoft.com/office/powerpoint/2010/main" val="419474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Further Information	</a:t>
            </a:r>
          </a:p>
        </p:txBody>
      </p:sp>
      <p:sp>
        <p:nvSpPr>
          <p:cNvPr id="5" name="Rectangle 4">
            <a:extLst>
              <a:ext uri="{FF2B5EF4-FFF2-40B4-BE49-F238E27FC236}">
                <a16:creationId xmlns:a16="http://schemas.microsoft.com/office/drawing/2014/main" id="{A3E91A80-8021-D847-B66F-7528E2D90206}"/>
              </a:ext>
            </a:extLst>
          </p:cNvPr>
          <p:cNvSpPr/>
          <p:nvPr/>
        </p:nvSpPr>
        <p:spPr>
          <a:xfrm>
            <a:off x="132421" y="988223"/>
            <a:ext cx="9557587" cy="3754874"/>
          </a:xfrm>
          <a:prstGeom prst="rect">
            <a:avLst/>
          </a:prstGeom>
        </p:spPr>
        <p:txBody>
          <a:bodyPr wrap="square">
            <a:spAutoFit/>
          </a:bodyPr>
          <a:lstStyle/>
          <a:p>
            <a:pPr marL="400050" lvl="1" indent="0">
              <a:buNone/>
            </a:pPr>
            <a:r>
              <a:rPr lang="en-US" sz="2000" b="1" dirty="0">
                <a:solidFill>
                  <a:schemeClr val="tx1">
                    <a:lumMod val="75000"/>
                    <a:lumOff val="25000"/>
                  </a:schemeClr>
                </a:solidFill>
              </a:rPr>
              <a:t>dCache, </a:t>
            </a:r>
            <a:r>
              <a:rPr lang="en-US" sz="2000" b="1" i="1" dirty="0">
                <a:solidFill>
                  <a:schemeClr val="tx1">
                    <a:lumMod val="75000"/>
                    <a:lumOff val="25000"/>
                  </a:schemeClr>
                </a:solidFill>
              </a:rPr>
              <a:t>The Book</a:t>
            </a:r>
            <a:r>
              <a:rPr lang="en-US" sz="2000" b="1" dirty="0">
                <a:solidFill>
                  <a:schemeClr val="tx1">
                    <a:lumMod val="75000"/>
                    <a:lumOff val="25000"/>
                  </a:schemeClr>
                </a:solidFill>
              </a:rPr>
              <a:t>, Chapter on Xrootd, gPlazma</a:t>
            </a:r>
          </a:p>
          <a:p>
            <a:pPr marL="400050" lvl="1" indent="0">
              <a:buNone/>
            </a:pPr>
            <a:endParaRPr lang="en-US" sz="1800" b="1" dirty="0">
              <a:solidFill>
                <a:srgbClr val="004C97"/>
              </a:solidFill>
            </a:endParaRPr>
          </a:p>
          <a:p>
            <a:pPr marL="400050" lvl="1" indent="0">
              <a:buNone/>
            </a:pPr>
            <a:r>
              <a:rPr lang="en-US" sz="1800" b="1" i="1" dirty="0">
                <a:solidFill>
                  <a:schemeClr val="accent2"/>
                </a:solidFill>
                <a:hlinkClick r:id="rId3">
                  <a:extLst>
                    <a:ext uri="{A12FA001-AC4F-418D-AE19-62706E023703}">
                      <ahyp:hlinkClr xmlns:ahyp="http://schemas.microsoft.com/office/drawing/2018/hyperlinkcolor" val="tx"/>
                    </a:ext>
                  </a:extLst>
                </a:hlinkClick>
              </a:rPr>
              <a:t>https://dcache.org/old/manuals/Book-7.2/config-xrootd.shtml</a:t>
            </a:r>
            <a:endParaRPr lang="en-US" sz="1800" b="1" i="1" dirty="0">
              <a:solidFill>
                <a:schemeClr val="accent2"/>
              </a:solidFill>
            </a:endParaRPr>
          </a:p>
          <a:p>
            <a:pPr marL="400050" lvl="1" indent="0">
              <a:buNone/>
            </a:pPr>
            <a:r>
              <a:rPr lang="en-US" b="1" i="1" dirty="0">
                <a:solidFill>
                  <a:schemeClr val="accent2"/>
                </a:solidFill>
                <a:hlinkClick r:id="rId4">
                  <a:extLst>
                    <a:ext uri="{A12FA001-AC4F-418D-AE19-62706E023703}">
                      <ahyp:hlinkClr xmlns:ahyp="http://schemas.microsoft.com/office/drawing/2018/hyperlinkcolor" val="tx"/>
                    </a:ext>
                  </a:extLst>
                </a:hlinkClick>
              </a:rPr>
              <a:t>https://dcache.org/old/manuals/Book-7.2/config-gplazma.shtml</a:t>
            </a:r>
            <a:endParaRPr lang="en-US" sz="1800" b="1" i="1" dirty="0">
              <a:solidFill>
                <a:schemeClr val="accent2"/>
              </a:solidFill>
            </a:endParaRPr>
          </a:p>
          <a:p>
            <a:pPr marL="400050" lvl="1" indent="0">
              <a:buNone/>
            </a:pPr>
            <a:endParaRPr lang="en-US" sz="1800" b="1" dirty="0">
              <a:solidFill>
                <a:schemeClr val="accent2"/>
              </a:solidFill>
            </a:endParaRPr>
          </a:p>
          <a:p>
            <a:pPr marL="400050" lvl="1" indent="0">
              <a:buNone/>
            </a:pPr>
            <a:endParaRPr lang="en-US" b="1" dirty="0">
              <a:solidFill>
                <a:schemeClr val="accent2"/>
              </a:solidFill>
            </a:endParaRPr>
          </a:p>
          <a:p>
            <a:pPr marL="400050" lvl="1" indent="0">
              <a:buNone/>
            </a:pPr>
            <a:r>
              <a:rPr lang="en-US" sz="1800" b="1" dirty="0">
                <a:solidFill>
                  <a:schemeClr val="tx1">
                    <a:lumMod val="75000"/>
                    <a:lumOff val="25000"/>
                  </a:schemeClr>
                </a:solidFill>
              </a:rPr>
              <a:t>Doc</a:t>
            </a:r>
            <a:r>
              <a:rPr lang="en-US" sz="2000" b="1" dirty="0">
                <a:solidFill>
                  <a:schemeClr val="tx1">
                    <a:lumMod val="75000"/>
                    <a:lumOff val="25000"/>
                  </a:schemeClr>
                </a:solidFill>
              </a:rPr>
              <a:t>umentation in defaults:</a:t>
            </a:r>
          </a:p>
          <a:p>
            <a:pPr marL="400050" lvl="1" indent="0">
              <a:buNone/>
            </a:pPr>
            <a:endParaRPr lang="en-US" sz="1800" b="1" dirty="0">
              <a:solidFill>
                <a:srgbClr val="004C97"/>
              </a:solidFill>
            </a:endParaRPr>
          </a:p>
          <a:p>
            <a:pPr marL="400050" lvl="1" indent="0">
              <a:buNone/>
            </a:pPr>
            <a:r>
              <a:rPr lang="en-US" sz="1800" b="1" dirty="0">
                <a:solidFill>
                  <a:srgbClr val="004C97"/>
                </a:solidFill>
              </a:rPr>
              <a:t>		</a:t>
            </a:r>
            <a:r>
              <a:rPr lang="en-US" sz="1800" b="1" dirty="0">
                <a:solidFill>
                  <a:schemeClr val="accent2"/>
                </a:solidFill>
                <a:latin typeface="Consolas" panose="020B0609020204030204" pitchFamily="49" charset="0"/>
                <a:cs typeface="Consolas" panose="020B0609020204030204" pitchFamily="49" charset="0"/>
              </a:rPr>
              <a:t>pools.properties</a:t>
            </a:r>
          </a:p>
          <a:p>
            <a:pPr marL="400050" lvl="1" indent="0">
              <a:buNone/>
            </a:pPr>
            <a:r>
              <a:rPr lang="en-US" sz="1800" b="1" dirty="0">
                <a:solidFill>
                  <a:schemeClr val="accent2"/>
                </a:solidFill>
                <a:latin typeface="Consolas" panose="020B0609020204030204" pitchFamily="49" charset="0"/>
                <a:cs typeface="Consolas" panose="020B0609020204030204" pitchFamily="49" charset="0"/>
              </a:rPr>
              <a:t>		xrootd.properties</a:t>
            </a:r>
          </a:p>
          <a:p>
            <a:pPr marL="400050" lvl="1" indent="0">
              <a:buNone/>
            </a:pPr>
            <a:r>
              <a:rPr lang="en-US" sz="1800" b="1" dirty="0">
                <a:solidFill>
                  <a:schemeClr val="accent2"/>
                </a:solidFill>
                <a:latin typeface="Consolas" panose="020B0609020204030204" pitchFamily="49" charset="0"/>
                <a:cs typeface="Consolas" panose="020B0609020204030204" pitchFamily="49" charset="0"/>
              </a:rPr>
              <a:t>		xrootd-scitoken.properties</a:t>
            </a:r>
          </a:p>
          <a:p>
            <a:pPr marL="400050" lvl="1" indent="0">
              <a:buNone/>
            </a:pPr>
            <a:r>
              <a:rPr lang="en-US" sz="1800" b="1" dirty="0">
                <a:solidFill>
                  <a:schemeClr val="accent2"/>
                </a:solidFill>
                <a:latin typeface="Consolas" panose="020B0609020204030204" pitchFamily="49" charset="0"/>
                <a:cs typeface="Consolas" panose="020B0609020204030204" pitchFamily="49" charset="0"/>
              </a:rPr>
              <a:t>		xrootd-ztn.properties</a:t>
            </a:r>
          </a:p>
          <a:p>
            <a:pPr marL="400050" lvl="1" indent="0">
              <a:buNone/>
            </a:pPr>
            <a:endParaRPr lang="en-US" sz="1800" b="1" dirty="0">
              <a:solidFill>
                <a:srgbClr val="004C97"/>
              </a:solidFill>
            </a:endParaRPr>
          </a:p>
        </p:txBody>
      </p:sp>
    </p:spTree>
    <p:extLst>
      <p:ext uri="{BB962C8B-B14F-4D97-AF65-F5344CB8AC3E}">
        <p14:creationId xmlns:p14="http://schemas.microsoft.com/office/powerpoint/2010/main" val="3233389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What's new in 2020-2021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509040" y="1132739"/>
            <a:ext cx="9243683" cy="4092840"/>
          </a:xfrm>
        </p:spPr>
        <p:txBody>
          <a:bodyPr/>
          <a:lstStyle/>
          <a:p>
            <a:pPr marL="514350" indent="-514350">
              <a:buFont typeface="+mj-lt"/>
              <a:buAutoNum type="arabicPeriod"/>
            </a:pPr>
            <a:r>
              <a:rPr lang="en-US" dirty="0"/>
              <a:t>TLS in xroot doors and pools (since 6.2)</a:t>
            </a:r>
          </a:p>
          <a:p>
            <a:pPr marL="514350" indent="-514350">
              <a:buFont typeface="+mj-lt"/>
              <a:buAutoNum type="arabicPeriod"/>
            </a:pPr>
            <a:r>
              <a:rPr lang="en-US" dirty="0"/>
              <a:t>SciToken support (since 6.2)</a:t>
            </a:r>
          </a:p>
          <a:p>
            <a:pPr marL="514350" lvl="6" indent="-514350"/>
            <a:r>
              <a:rPr lang="en-US" sz="2000" dirty="0">
                <a:solidFill>
                  <a:schemeClr val="accent2"/>
                </a:solidFill>
              </a:rPr>
              <a:t>NB:  not guaranteed to work for third-party copy (TPC).  Pending discussion with the SLAC xrootd development team.</a:t>
            </a:r>
          </a:p>
          <a:p>
            <a:pPr marL="514350" indent="-514350">
              <a:buFont typeface="+mj-lt"/>
              <a:buAutoNum type="arabicPeriod"/>
            </a:pPr>
            <a:r>
              <a:rPr lang="en-US" dirty="0"/>
              <a:t>Login protection ['ZTN'] (since 7.1)</a:t>
            </a:r>
          </a:p>
          <a:p>
            <a:pPr marL="514350" indent="-514350"/>
            <a:r>
              <a:rPr lang="en-US" sz="2000" dirty="0">
                <a:solidFill>
                  <a:schemeClr val="accent2"/>
                </a:solidFill>
              </a:rPr>
              <a:t>NB: not guaranteed to work for third-party copy (TPC).  Pending discussion with the SLAC xrootd development team</a:t>
            </a:r>
            <a:r>
              <a:rPr lang="en-US" sz="2400" dirty="0">
                <a:solidFill>
                  <a:schemeClr val="accent2"/>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dCache xroot: TLS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418470" y="1361339"/>
            <a:ext cx="9243683" cy="4092840"/>
          </a:xfrm>
        </p:spPr>
        <p:txBody>
          <a:bodyPr>
            <a:normAutofit/>
          </a:bodyPr>
          <a:lstStyle/>
          <a:p>
            <a:pPr marL="514350" indent="-514350">
              <a:buFont typeface="+mj-lt"/>
              <a:buAutoNum type="arabicPeriod"/>
            </a:pPr>
            <a:r>
              <a:rPr lang="en-US" dirty="0"/>
              <a:t>Should be preferred to signed hash verification (more secure, standard).</a:t>
            </a:r>
          </a:p>
          <a:p>
            <a:pPr marL="514350" indent="-514350">
              <a:buFont typeface="+mj-lt"/>
              <a:buAutoNum type="arabicPeriod"/>
            </a:pPr>
            <a:r>
              <a:rPr lang="en-US" dirty="0"/>
              <a:t>Can be enabled for both doors and pools.</a:t>
            </a:r>
          </a:p>
          <a:p>
            <a:pPr marL="514350" indent="-514350">
              <a:buFont typeface="+mj-lt"/>
              <a:buAutoNum type="arabicPeriod"/>
            </a:pPr>
            <a:r>
              <a:rPr lang="en-US" dirty="0"/>
              <a:t>CAVEAT: </a:t>
            </a:r>
            <a:r>
              <a:rPr lang="en-US" b="1" i="1" dirty="0"/>
              <a:t>must</a:t>
            </a:r>
            <a:r>
              <a:rPr lang="en-US" dirty="0"/>
              <a:t> be enabled to protect tokens (pools included!)</a:t>
            </a:r>
          </a:p>
        </p:txBody>
      </p:sp>
    </p:spTree>
    <p:extLst>
      <p:ext uri="{BB962C8B-B14F-4D97-AF65-F5344CB8AC3E}">
        <p14:creationId xmlns:p14="http://schemas.microsoft.com/office/powerpoint/2010/main" val="184344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dCache xroot: TLS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312334" y="1034059"/>
            <a:ext cx="9243683" cy="4092840"/>
          </a:xfrm>
        </p:spPr>
        <p:txBody>
          <a:bodyPr>
            <a:normAutofit/>
          </a:bodyPr>
          <a:lstStyle/>
          <a:p>
            <a:pPr marL="571500" lvl="1" indent="-171450">
              <a:spcAft>
                <a:spcPts val="1200"/>
              </a:spcAft>
            </a:pPr>
            <a:r>
              <a:rPr lang="en-US" sz="2000" b="1" dirty="0">
                <a:solidFill>
                  <a:schemeClr val="tx1">
                    <a:lumMod val="75000"/>
                    <a:lumOff val="25000"/>
                  </a:schemeClr>
                </a:solidFill>
              </a:rPr>
              <a:t>TWO PARTY:  dCache does not require token to log in to the pool (uses UUID);</a:t>
            </a:r>
          </a:p>
          <a:p>
            <a:pPr marL="400050" lvl="1" indent="0" algn="ctr">
              <a:spcAft>
                <a:spcPts val="600"/>
              </a:spcAft>
              <a:buNone/>
            </a:pPr>
            <a:r>
              <a:rPr lang="en-US" sz="2000" b="1" dirty="0">
                <a:solidFill>
                  <a:schemeClr val="tx1">
                    <a:lumMod val="75000"/>
                    <a:lumOff val="25000"/>
                  </a:schemeClr>
                </a:solidFill>
              </a:rPr>
              <a:t>— BUT—</a:t>
            </a:r>
          </a:p>
          <a:p>
            <a:pPr marL="571500" lvl="1" indent="-171450">
              <a:spcAft>
                <a:spcPts val="600"/>
              </a:spcAft>
            </a:pPr>
            <a:r>
              <a:rPr lang="en-US" sz="2000" b="1" dirty="0">
                <a:solidFill>
                  <a:schemeClr val="tx1">
                    <a:lumMod val="75000"/>
                    <a:lumOff val="25000"/>
                  </a:schemeClr>
                </a:solidFill>
              </a:rPr>
              <a:t>Unfortunately, the token is currently exchanged as part of the URL query included on the transfer path, and the xrootd client sends this to the pool on redirect;</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00050" lvl="1" algn="ctr">
              <a:spcAft>
                <a:spcPts val="600"/>
              </a:spcAft>
              <a:buNone/>
            </a:pP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SO —</a:t>
            </a:r>
          </a:p>
          <a:p>
            <a:pPr marL="571500" lvl="1" indent="-171450">
              <a:spcAft>
                <a:spcPts val="600"/>
              </a:spcAft>
            </a:pPr>
            <a:r>
              <a:rPr lang="en-US" sz="2000" b="1" dirty="0">
                <a:solidFill>
                  <a:schemeClr val="tx1">
                    <a:lumMod val="75000"/>
                    <a:lumOff val="25000"/>
                  </a:schemeClr>
                </a:solidFill>
              </a:rPr>
              <a:t>If you are using Scitokens, TLS must be activated on both doors and pools.</a:t>
            </a:r>
          </a:p>
          <a:p>
            <a:pPr marL="400050" lvl="1">
              <a:spcAft>
                <a:spcPts val="600"/>
              </a:spcAft>
              <a:buNone/>
            </a:pPr>
            <a:endParaRPr lang="en-US" sz="2000" b="1" dirty="0">
              <a:solidFill>
                <a:schemeClr val="tx1">
                  <a:lumMod val="75000"/>
                  <a:lumOff val="25000"/>
                </a:schemeClr>
              </a:solidFill>
            </a:endParaRPr>
          </a:p>
          <a:p>
            <a:pPr marL="400050" lvl="1">
              <a:spcAft>
                <a:spcPts val="600"/>
              </a:spcAft>
              <a:buNone/>
            </a:pPr>
            <a:r>
              <a:rPr lang="en-US" sz="2000" b="1" dirty="0">
                <a:solidFill>
                  <a:schemeClr val="accent2"/>
                </a:solidFill>
              </a:rPr>
              <a:t>(dCache has never implemented splitting control from data channels in xroot; we are currently investigating whether the amount of work necessary to do so would be justified.)</a:t>
            </a:r>
          </a:p>
        </p:txBody>
      </p:sp>
    </p:spTree>
    <p:extLst>
      <p:ext uri="{BB962C8B-B14F-4D97-AF65-F5344CB8AC3E}">
        <p14:creationId xmlns:p14="http://schemas.microsoft.com/office/powerpoint/2010/main" val="70960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sz="3200" dirty="0"/>
              <a:t>xrootd.security.tls and the xrootd protocol	</a:t>
            </a:r>
          </a:p>
        </p:txBody>
      </p:sp>
      <p:sp>
        <p:nvSpPr>
          <p:cNvPr id="4" name="Rounded Rectangle 3">
            <a:extLst>
              <a:ext uri="{FF2B5EF4-FFF2-40B4-BE49-F238E27FC236}">
                <a16:creationId xmlns:a16="http://schemas.microsoft.com/office/drawing/2014/main" id="{623BC863-F9FE-1C4E-93B5-16FB328802F1}"/>
              </a:ext>
            </a:extLst>
          </p:cNvPr>
          <p:cNvSpPr/>
          <p:nvPr/>
        </p:nvSpPr>
        <p:spPr>
          <a:xfrm>
            <a:off x="1519788" y="1044691"/>
            <a:ext cx="1532772" cy="4078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5754888-70E2-FC41-9411-B6AA775A55E7}"/>
              </a:ext>
            </a:extLst>
          </p:cNvPr>
          <p:cNvSpPr txBox="1"/>
          <p:nvPr/>
        </p:nvSpPr>
        <p:spPr>
          <a:xfrm>
            <a:off x="1519788" y="1064425"/>
            <a:ext cx="1532772" cy="369332"/>
          </a:xfrm>
          <a:prstGeom prst="rect">
            <a:avLst/>
          </a:prstGeom>
          <a:noFill/>
        </p:spPr>
        <p:txBody>
          <a:bodyPr wrap="square" rtlCol="0">
            <a:spAutoFit/>
          </a:bodyPr>
          <a:lstStyle/>
          <a:p>
            <a:pPr algn="ctr"/>
            <a:r>
              <a:rPr lang="en-US" b="1" dirty="0">
                <a:solidFill>
                  <a:schemeClr val="bg1">
                    <a:lumMod val="95000"/>
                  </a:schemeClr>
                </a:solidFill>
              </a:rPr>
              <a:t>OPTIONAL</a:t>
            </a:r>
          </a:p>
        </p:txBody>
      </p:sp>
      <p:sp>
        <p:nvSpPr>
          <p:cNvPr id="9" name="Rounded Rectangle 8">
            <a:extLst>
              <a:ext uri="{FF2B5EF4-FFF2-40B4-BE49-F238E27FC236}">
                <a16:creationId xmlns:a16="http://schemas.microsoft.com/office/drawing/2014/main" id="{45E059CA-5E98-7B40-8E86-A6B020890231}"/>
              </a:ext>
            </a:extLst>
          </p:cNvPr>
          <p:cNvSpPr/>
          <p:nvPr/>
        </p:nvSpPr>
        <p:spPr>
          <a:xfrm>
            <a:off x="3711645" y="1059365"/>
            <a:ext cx="1532772" cy="4078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266A53D-7E18-7F42-AB2E-C237FA7465E9}"/>
              </a:ext>
            </a:extLst>
          </p:cNvPr>
          <p:cNvSpPr txBox="1"/>
          <p:nvPr/>
        </p:nvSpPr>
        <p:spPr>
          <a:xfrm>
            <a:off x="3711645" y="1079099"/>
            <a:ext cx="1532772" cy="369332"/>
          </a:xfrm>
          <a:prstGeom prst="rect">
            <a:avLst/>
          </a:prstGeom>
          <a:noFill/>
        </p:spPr>
        <p:txBody>
          <a:bodyPr wrap="square" rtlCol="0">
            <a:spAutoFit/>
          </a:bodyPr>
          <a:lstStyle/>
          <a:p>
            <a:pPr algn="ctr"/>
            <a:r>
              <a:rPr lang="en-US" b="1" dirty="0">
                <a:solidFill>
                  <a:schemeClr val="bg1">
                    <a:lumMod val="95000"/>
                  </a:schemeClr>
                </a:solidFill>
              </a:rPr>
              <a:t>STRICT</a:t>
            </a:r>
          </a:p>
        </p:txBody>
      </p:sp>
      <p:sp>
        <p:nvSpPr>
          <p:cNvPr id="11" name="Rectangle 10">
            <a:extLst>
              <a:ext uri="{FF2B5EF4-FFF2-40B4-BE49-F238E27FC236}">
                <a16:creationId xmlns:a16="http://schemas.microsoft.com/office/drawing/2014/main" id="{397224CA-4997-6E43-8CBA-5F1C3FFB8BBF}"/>
              </a:ext>
            </a:extLst>
          </p:cNvPr>
          <p:cNvSpPr/>
          <p:nvPr/>
        </p:nvSpPr>
        <p:spPr>
          <a:xfrm>
            <a:off x="6753976" y="1684608"/>
            <a:ext cx="2032731" cy="34207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4269E85-F2BB-A245-BDED-27779262FAC7}"/>
              </a:ext>
            </a:extLst>
          </p:cNvPr>
          <p:cNvSpPr/>
          <p:nvPr/>
        </p:nvSpPr>
        <p:spPr>
          <a:xfrm>
            <a:off x="6760554" y="2534320"/>
            <a:ext cx="2032731" cy="34207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85D9070-1F0F-1B49-BDD8-D96C0B349A9C}"/>
              </a:ext>
            </a:extLst>
          </p:cNvPr>
          <p:cNvSpPr/>
          <p:nvPr/>
        </p:nvSpPr>
        <p:spPr>
          <a:xfrm>
            <a:off x="6767132" y="3384032"/>
            <a:ext cx="2032731" cy="34207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60DAE3-D475-D94B-B5CE-712E00785682}"/>
              </a:ext>
            </a:extLst>
          </p:cNvPr>
          <p:cNvSpPr/>
          <p:nvPr/>
        </p:nvSpPr>
        <p:spPr>
          <a:xfrm>
            <a:off x="6773710" y="4233744"/>
            <a:ext cx="2032731" cy="34207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C2B5BAE-11E4-EB40-B2DF-98E8581D7EE4}"/>
              </a:ext>
            </a:extLst>
          </p:cNvPr>
          <p:cNvSpPr txBox="1"/>
          <p:nvPr/>
        </p:nvSpPr>
        <p:spPr>
          <a:xfrm>
            <a:off x="6760554" y="1717148"/>
            <a:ext cx="2034911" cy="276999"/>
          </a:xfrm>
          <a:prstGeom prst="rect">
            <a:avLst/>
          </a:prstGeom>
          <a:noFill/>
        </p:spPr>
        <p:txBody>
          <a:bodyPr wrap="square" rtlCol="0">
            <a:spAutoFit/>
          </a:bodyPr>
          <a:lstStyle/>
          <a:p>
            <a:pPr algn="ctr"/>
            <a:r>
              <a:rPr lang="en-US" sz="1200" dirty="0">
                <a:solidFill>
                  <a:schemeClr val="bg1">
                    <a:lumMod val="95000"/>
                  </a:schemeClr>
                </a:solidFill>
                <a:latin typeface="Consolas" panose="020B0609020204030204" pitchFamily="49" charset="0"/>
                <a:cs typeface="Consolas" panose="020B0609020204030204" pitchFamily="49" charset="0"/>
              </a:rPr>
              <a:t>Protocol (handshake)</a:t>
            </a:r>
          </a:p>
        </p:txBody>
      </p:sp>
      <p:sp>
        <p:nvSpPr>
          <p:cNvPr id="16" name="TextBox 15">
            <a:extLst>
              <a:ext uri="{FF2B5EF4-FFF2-40B4-BE49-F238E27FC236}">
                <a16:creationId xmlns:a16="http://schemas.microsoft.com/office/drawing/2014/main" id="{90B58190-8134-A14A-AD6F-AD9F65FC3627}"/>
              </a:ext>
            </a:extLst>
          </p:cNvPr>
          <p:cNvSpPr txBox="1"/>
          <p:nvPr/>
        </p:nvSpPr>
        <p:spPr>
          <a:xfrm>
            <a:off x="6760555" y="2566860"/>
            <a:ext cx="2026152" cy="276999"/>
          </a:xfrm>
          <a:prstGeom prst="rect">
            <a:avLst/>
          </a:prstGeom>
          <a:noFill/>
        </p:spPr>
        <p:txBody>
          <a:bodyPr wrap="square" rtlCol="0">
            <a:spAutoFit/>
          </a:bodyPr>
          <a:lstStyle/>
          <a:p>
            <a:pPr algn="ctr"/>
            <a:r>
              <a:rPr lang="en-US" sz="1200" dirty="0">
                <a:solidFill>
                  <a:schemeClr val="bg1">
                    <a:lumMod val="95000"/>
                  </a:schemeClr>
                </a:solidFill>
                <a:latin typeface="Consolas" panose="020B0609020204030204" pitchFamily="49" charset="0"/>
                <a:cs typeface="Consolas" panose="020B0609020204030204" pitchFamily="49" charset="0"/>
              </a:rPr>
              <a:t>Login + Authn</a:t>
            </a:r>
          </a:p>
        </p:txBody>
      </p:sp>
      <p:sp>
        <p:nvSpPr>
          <p:cNvPr id="17" name="TextBox 16">
            <a:extLst>
              <a:ext uri="{FF2B5EF4-FFF2-40B4-BE49-F238E27FC236}">
                <a16:creationId xmlns:a16="http://schemas.microsoft.com/office/drawing/2014/main" id="{7E4C5CA1-A48D-344E-AA4E-FAD29B9BBF42}"/>
              </a:ext>
            </a:extLst>
          </p:cNvPr>
          <p:cNvSpPr txBox="1"/>
          <p:nvPr/>
        </p:nvSpPr>
        <p:spPr>
          <a:xfrm>
            <a:off x="6767133" y="3409656"/>
            <a:ext cx="2026152" cy="276999"/>
          </a:xfrm>
          <a:prstGeom prst="rect">
            <a:avLst/>
          </a:prstGeom>
          <a:noFill/>
        </p:spPr>
        <p:txBody>
          <a:bodyPr wrap="square" rtlCol="0">
            <a:spAutoFit/>
          </a:bodyPr>
          <a:lstStyle/>
          <a:p>
            <a:pPr algn="ctr"/>
            <a:r>
              <a:rPr lang="en-US" sz="1200" dirty="0">
                <a:solidFill>
                  <a:schemeClr val="bg1">
                    <a:lumMod val="95000"/>
                  </a:schemeClr>
                </a:solidFill>
                <a:latin typeface="Consolas" panose="020B0609020204030204" pitchFamily="49" charset="0"/>
                <a:cs typeface="Consolas" panose="020B0609020204030204" pitchFamily="49" charset="0"/>
              </a:rPr>
              <a:t>Session</a:t>
            </a:r>
          </a:p>
        </p:txBody>
      </p:sp>
      <p:sp>
        <p:nvSpPr>
          <p:cNvPr id="18" name="TextBox 17">
            <a:extLst>
              <a:ext uri="{FF2B5EF4-FFF2-40B4-BE49-F238E27FC236}">
                <a16:creationId xmlns:a16="http://schemas.microsoft.com/office/drawing/2014/main" id="{887B0C22-F8DE-5341-91EC-5D53BB223549}"/>
              </a:ext>
            </a:extLst>
          </p:cNvPr>
          <p:cNvSpPr txBox="1"/>
          <p:nvPr/>
        </p:nvSpPr>
        <p:spPr>
          <a:xfrm>
            <a:off x="6767132" y="4266284"/>
            <a:ext cx="2032731" cy="276999"/>
          </a:xfrm>
          <a:prstGeom prst="rect">
            <a:avLst/>
          </a:prstGeom>
          <a:noFill/>
        </p:spPr>
        <p:txBody>
          <a:bodyPr wrap="square" rtlCol="0">
            <a:spAutoFit/>
          </a:bodyPr>
          <a:lstStyle/>
          <a:p>
            <a:pPr algn="ctr"/>
            <a:r>
              <a:rPr lang="en-US" sz="1200" dirty="0">
                <a:solidFill>
                  <a:schemeClr val="bg1">
                    <a:lumMod val="95000"/>
                  </a:schemeClr>
                </a:solidFill>
                <a:latin typeface="Consolas" panose="020B0609020204030204" pitchFamily="49" charset="0"/>
                <a:cs typeface="Consolas" panose="020B0609020204030204" pitchFamily="49" charset="0"/>
              </a:rPr>
              <a:t>Data</a:t>
            </a:r>
          </a:p>
        </p:txBody>
      </p:sp>
      <p:cxnSp>
        <p:nvCxnSpPr>
          <p:cNvPr id="27" name="Straight Arrow Connector 26">
            <a:extLst>
              <a:ext uri="{FF2B5EF4-FFF2-40B4-BE49-F238E27FC236}">
                <a16:creationId xmlns:a16="http://schemas.microsoft.com/office/drawing/2014/main" id="{A395E5DF-5011-124E-8F87-4604E0A7187C}"/>
              </a:ext>
            </a:extLst>
          </p:cNvPr>
          <p:cNvCxnSpPr>
            <a:cxnSpLocks/>
            <a:stCxn id="11" idx="2"/>
            <a:endCxn id="12" idx="0"/>
          </p:cNvCxnSpPr>
          <p:nvPr/>
        </p:nvCxnSpPr>
        <p:spPr>
          <a:xfrm>
            <a:off x="7770342" y="2026686"/>
            <a:ext cx="6578" cy="507634"/>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FD1EF4C-920C-774A-A273-270133D1A97F}"/>
              </a:ext>
            </a:extLst>
          </p:cNvPr>
          <p:cNvCxnSpPr>
            <a:cxnSpLocks/>
            <a:stCxn id="12" idx="2"/>
            <a:endCxn id="13" idx="0"/>
          </p:cNvCxnSpPr>
          <p:nvPr/>
        </p:nvCxnSpPr>
        <p:spPr>
          <a:xfrm>
            <a:off x="7776920" y="2876398"/>
            <a:ext cx="6578" cy="507634"/>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A86F31D-F7DB-0F40-9A66-91D94995FFEE}"/>
              </a:ext>
            </a:extLst>
          </p:cNvPr>
          <p:cNvCxnSpPr>
            <a:cxnSpLocks/>
            <a:stCxn id="13" idx="2"/>
            <a:endCxn id="14" idx="0"/>
          </p:cNvCxnSpPr>
          <p:nvPr/>
        </p:nvCxnSpPr>
        <p:spPr>
          <a:xfrm>
            <a:off x="7783498" y="3726110"/>
            <a:ext cx="6578" cy="507634"/>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ight Arrow Callout 42">
            <a:extLst>
              <a:ext uri="{FF2B5EF4-FFF2-40B4-BE49-F238E27FC236}">
                <a16:creationId xmlns:a16="http://schemas.microsoft.com/office/drawing/2014/main" id="{ED5A4569-8208-B448-8B98-14EB137F599F}"/>
              </a:ext>
            </a:extLst>
          </p:cNvPr>
          <p:cNvSpPr/>
          <p:nvPr/>
        </p:nvSpPr>
        <p:spPr>
          <a:xfrm>
            <a:off x="1372831" y="2077519"/>
            <a:ext cx="6397510" cy="337359"/>
          </a:xfrm>
          <a:prstGeom prst="right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ight Arrow Callout 43">
            <a:extLst>
              <a:ext uri="{FF2B5EF4-FFF2-40B4-BE49-F238E27FC236}">
                <a16:creationId xmlns:a16="http://schemas.microsoft.com/office/drawing/2014/main" id="{7CD4DB3B-B667-C44A-AD4E-0E62997C221E}"/>
              </a:ext>
            </a:extLst>
          </p:cNvPr>
          <p:cNvSpPr/>
          <p:nvPr/>
        </p:nvSpPr>
        <p:spPr>
          <a:xfrm>
            <a:off x="1372831" y="2941141"/>
            <a:ext cx="6397510" cy="337359"/>
          </a:xfrm>
          <a:prstGeom prst="right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Callout 44">
            <a:extLst>
              <a:ext uri="{FF2B5EF4-FFF2-40B4-BE49-F238E27FC236}">
                <a16:creationId xmlns:a16="http://schemas.microsoft.com/office/drawing/2014/main" id="{6D9DC032-6C86-DA4A-9703-606498F63F5A}"/>
              </a:ext>
            </a:extLst>
          </p:cNvPr>
          <p:cNvSpPr/>
          <p:nvPr/>
        </p:nvSpPr>
        <p:spPr>
          <a:xfrm>
            <a:off x="1372831" y="3794978"/>
            <a:ext cx="6397510" cy="337359"/>
          </a:xfrm>
          <a:prstGeom prst="right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A07BCCC4-BEFB-F646-9E0F-04507C53DD19}"/>
              </a:ext>
            </a:extLst>
          </p:cNvPr>
          <p:cNvCxnSpPr>
            <a:cxnSpLocks/>
            <a:stCxn id="10" idx="2"/>
            <a:endCxn id="53" idx="0"/>
          </p:cNvCxnSpPr>
          <p:nvPr/>
        </p:nvCxnSpPr>
        <p:spPr>
          <a:xfrm>
            <a:off x="4478031" y="1448431"/>
            <a:ext cx="9557" cy="3022798"/>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A9EB59-7366-E047-9F4B-F70D29E66C47}"/>
              </a:ext>
            </a:extLst>
          </p:cNvPr>
          <p:cNvCxnSpPr>
            <a:cxnSpLocks/>
            <a:stCxn id="4" idx="2"/>
            <a:endCxn id="51" idx="0"/>
          </p:cNvCxnSpPr>
          <p:nvPr/>
        </p:nvCxnSpPr>
        <p:spPr>
          <a:xfrm flipH="1">
            <a:off x="2284706" y="1452553"/>
            <a:ext cx="1468" cy="3018265"/>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55DD940-8531-0E43-B670-40BFE976C20D}"/>
              </a:ext>
            </a:extLst>
          </p:cNvPr>
          <p:cNvSpPr txBox="1"/>
          <p:nvPr/>
        </p:nvSpPr>
        <p:spPr>
          <a:xfrm>
            <a:off x="1588874" y="4470818"/>
            <a:ext cx="1391663" cy="523220"/>
          </a:xfrm>
          <a:prstGeom prst="rect">
            <a:avLst/>
          </a:prstGeom>
          <a:noFill/>
        </p:spPr>
        <p:txBody>
          <a:bodyPr wrap="none" rtlCol="0">
            <a:spAutoFit/>
          </a:bodyPr>
          <a:lstStyle/>
          <a:p>
            <a:r>
              <a:rPr lang="en-US" sz="1400" b="1" dirty="0">
                <a:solidFill>
                  <a:schemeClr val="accent2"/>
                </a:solidFill>
              </a:rPr>
              <a:t>OK if client does</a:t>
            </a:r>
          </a:p>
          <a:p>
            <a:pPr algn="ctr"/>
            <a:r>
              <a:rPr lang="en-US" sz="1400" b="1" dirty="0">
                <a:solidFill>
                  <a:schemeClr val="accent2"/>
                </a:solidFill>
              </a:rPr>
              <a:t>not support TLS</a:t>
            </a:r>
          </a:p>
        </p:txBody>
      </p:sp>
      <p:sp>
        <p:nvSpPr>
          <p:cNvPr id="53" name="TextBox 52">
            <a:extLst>
              <a:ext uri="{FF2B5EF4-FFF2-40B4-BE49-F238E27FC236}">
                <a16:creationId xmlns:a16="http://schemas.microsoft.com/office/drawing/2014/main" id="{AF211E7D-2A13-EC44-98D4-EF0FC7C1D52B}"/>
              </a:ext>
            </a:extLst>
          </p:cNvPr>
          <p:cNvSpPr txBox="1"/>
          <p:nvPr/>
        </p:nvSpPr>
        <p:spPr>
          <a:xfrm>
            <a:off x="3749565" y="4471229"/>
            <a:ext cx="1476045" cy="523220"/>
          </a:xfrm>
          <a:prstGeom prst="rect">
            <a:avLst/>
          </a:prstGeom>
          <a:noFill/>
        </p:spPr>
        <p:txBody>
          <a:bodyPr wrap="none" rtlCol="0">
            <a:spAutoFit/>
          </a:bodyPr>
          <a:lstStyle/>
          <a:p>
            <a:r>
              <a:rPr lang="en-US" sz="1400" b="1" dirty="0">
                <a:solidFill>
                  <a:schemeClr val="accent2"/>
                </a:solidFill>
              </a:rPr>
              <a:t>FAIL if client does</a:t>
            </a:r>
          </a:p>
          <a:p>
            <a:pPr algn="ctr"/>
            <a:r>
              <a:rPr lang="en-US" sz="1400" b="1" dirty="0">
                <a:solidFill>
                  <a:schemeClr val="accent2"/>
                </a:solidFill>
              </a:rPr>
              <a:t>not support TLS</a:t>
            </a:r>
          </a:p>
        </p:txBody>
      </p:sp>
      <p:sp>
        <p:nvSpPr>
          <p:cNvPr id="55" name="TextBox 54">
            <a:extLst>
              <a:ext uri="{FF2B5EF4-FFF2-40B4-BE49-F238E27FC236}">
                <a16:creationId xmlns:a16="http://schemas.microsoft.com/office/drawing/2014/main" id="{0F46F2A6-F4F4-1C4B-94D2-C0E5190CE6CD}"/>
              </a:ext>
            </a:extLst>
          </p:cNvPr>
          <p:cNvSpPr txBox="1"/>
          <p:nvPr/>
        </p:nvSpPr>
        <p:spPr>
          <a:xfrm>
            <a:off x="1361953" y="2077519"/>
            <a:ext cx="4175017" cy="338554"/>
          </a:xfrm>
          <a:prstGeom prst="rect">
            <a:avLst/>
          </a:prstGeom>
          <a:noFill/>
        </p:spPr>
        <p:txBody>
          <a:bodyPr wrap="square" rtlCol="0">
            <a:spAutoFit/>
          </a:bodyPr>
          <a:lstStyle/>
          <a:p>
            <a:pPr algn="ctr"/>
            <a:r>
              <a:rPr lang="en-US" sz="1600" dirty="0">
                <a:solidFill>
                  <a:schemeClr val="tx1">
                    <a:lumMod val="75000"/>
                    <a:lumOff val="25000"/>
                  </a:schemeClr>
                </a:solidFill>
              </a:rPr>
              <a:t>require-login</a:t>
            </a:r>
          </a:p>
        </p:txBody>
      </p:sp>
      <p:sp>
        <p:nvSpPr>
          <p:cNvPr id="56" name="TextBox 55">
            <a:extLst>
              <a:ext uri="{FF2B5EF4-FFF2-40B4-BE49-F238E27FC236}">
                <a16:creationId xmlns:a16="http://schemas.microsoft.com/office/drawing/2014/main" id="{208C284B-7976-C04A-8F37-BD05118DB9CE}"/>
              </a:ext>
            </a:extLst>
          </p:cNvPr>
          <p:cNvSpPr txBox="1"/>
          <p:nvPr/>
        </p:nvSpPr>
        <p:spPr>
          <a:xfrm>
            <a:off x="1361952" y="2937057"/>
            <a:ext cx="4175017" cy="338554"/>
          </a:xfrm>
          <a:prstGeom prst="rect">
            <a:avLst/>
          </a:prstGeom>
          <a:noFill/>
        </p:spPr>
        <p:txBody>
          <a:bodyPr wrap="square" rtlCol="0">
            <a:spAutoFit/>
          </a:bodyPr>
          <a:lstStyle/>
          <a:p>
            <a:pPr algn="ctr"/>
            <a:r>
              <a:rPr lang="en-US" sz="1600" dirty="0">
                <a:solidFill>
                  <a:schemeClr val="tx1">
                    <a:lumMod val="75000"/>
                    <a:lumOff val="25000"/>
                  </a:schemeClr>
                </a:solidFill>
              </a:rPr>
              <a:t>require-session</a:t>
            </a:r>
          </a:p>
        </p:txBody>
      </p:sp>
      <p:sp>
        <p:nvSpPr>
          <p:cNvPr id="57" name="TextBox 56">
            <a:extLst>
              <a:ext uri="{FF2B5EF4-FFF2-40B4-BE49-F238E27FC236}">
                <a16:creationId xmlns:a16="http://schemas.microsoft.com/office/drawing/2014/main" id="{A2D81750-AC5B-AC4F-9280-8D6F9D8D1294}"/>
              </a:ext>
            </a:extLst>
          </p:cNvPr>
          <p:cNvSpPr txBox="1"/>
          <p:nvPr/>
        </p:nvSpPr>
        <p:spPr>
          <a:xfrm>
            <a:off x="1372831" y="3781375"/>
            <a:ext cx="4175017" cy="338554"/>
          </a:xfrm>
          <a:prstGeom prst="rect">
            <a:avLst/>
          </a:prstGeom>
          <a:noFill/>
        </p:spPr>
        <p:txBody>
          <a:bodyPr wrap="square" rtlCol="0">
            <a:spAutoFit/>
          </a:bodyPr>
          <a:lstStyle/>
          <a:p>
            <a:pPr algn="ctr"/>
            <a:r>
              <a:rPr lang="en-US" sz="1600" dirty="0">
                <a:solidFill>
                  <a:schemeClr val="tx1">
                    <a:lumMod val="75000"/>
                    <a:lumOff val="25000"/>
                  </a:schemeClr>
                </a:solidFill>
              </a:rPr>
              <a:t>require-data</a:t>
            </a:r>
          </a:p>
        </p:txBody>
      </p:sp>
    </p:spTree>
    <p:extLst>
      <p:ext uri="{BB962C8B-B14F-4D97-AF65-F5344CB8AC3E}">
        <p14:creationId xmlns:p14="http://schemas.microsoft.com/office/powerpoint/2010/main" val="197353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TLS Best Practice (doors)	</a:t>
            </a:r>
          </a:p>
        </p:txBody>
      </p:sp>
      <p:sp>
        <p:nvSpPr>
          <p:cNvPr id="4" name="Text Placeholder 2">
            <a:extLst>
              <a:ext uri="{FF2B5EF4-FFF2-40B4-BE49-F238E27FC236}">
                <a16:creationId xmlns:a16="http://schemas.microsoft.com/office/drawing/2014/main" id="{89A3A6EC-2BCE-F347-AF4F-060DBD52F932}"/>
              </a:ext>
            </a:extLst>
          </p:cNvPr>
          <p:cNvSpPr txBox="1">
            <a:spLocks/>
          </p:cNvSpPr>
          <p:nvPr/>
        </p:nvSpPr>
        <p:spPr>
          <a:xfrm>
            <a:off x="458820" y="834151"/>
            <a:ext cx="8686800" cy="3908894"/>
          </a:xfrm>
          <a:prstGeom prst="rect">
            <a:avLst/>
          </a:prstGeom>
        </p:spPr>
        <p:txBody>
          <a:bodyPr vert="horz"/>
          <a:lstStyle>
            <a:lvl1pPr marL="342900" indent="-342900" algn="l" defTabSz="457200" rtl="0" eaLnBrk="1" fontAlgn="base" hangingPunct="1">
              <a:spcBef>
                <a:spcPct val="20000"/>
              </a:spcBef>
              <a:spcAft>
                <a:spcPct val="0"/>
              </a:spcAft>
              <a:buFont typeface="Arial" charset="0"/>
              <a:buChar char="•"/>
              <a:defRPr kern="1200">
                <a:solidFill>
                  <a:srgbClr val="7F7F7F"/>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1600" kern="1200">
                <a:solidFill>
                  <a:srgbClr val="7F7F7F"/>
                </a:solidFill>
                <a:latin typeface="Helvetica"/>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1400" kern="1200">
                <a:solidFill>
                  <a:srgbClr val="7F7F7F"/>
                </a:solidFill>
                <a:latin typeface="Helvetica"/>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None/>
            </a:pPr>
            <a:r>
              <a:rPr lang="en-US" b="1" u="sng" dirty="0">
                <a:solidFill>
                  <a:schemeClr val="tx1">
                    <a:lumMod val="75000"/>
                    <a:lumOff val="25000"/>
                  </a:schemeClr>
                </a:solidFill>
              </a:rPr>
              <a:t>EXAMPLE FOR DOOR</a:t>
            </a:r>
            <a:r>
              <a:rPr lang="en-US" b="1" dirty="0">
                <a:solidFill>
                  <a:schemeClr val="tx1">
                    <a:lumMod val="75000"/>
                    <a:lumOff val="25000"/>
                  </a:schemeClr>
                </a:solidFill>
              </a:rPr>
              <a:t> using token authorization</a:t>
            </a:r>
            <a:endParaRPr lang="en-US" sz="1200" dirty="0">
              <a:solidFill>
                <a:schemeClr val="tx1">
                  <a:lumMod val="75000"/>
                  <a:lumOff val="25000"/>
                </a:schemeClr>
              </a:solidFill>
            </a:endParaRPr>
          </a:p>
          <a:p>
            <a:pPr marL="400050" lvl="1" indent="0">
              <a:buNone/>
            </a:pPr>
            <a:endParaRPr lang="en-US" sz="1200" dirty="0">
              <a:solidFill>
                <a:srgbClr val="004C97"/>
              </a:solidFill>
            </a:endParaRPr>
          </a:p>
          <a:p>
            <a:pPr marL="400050" lvl="1" indent="0">
              <a:buNone/>
            </a:pPr>
            <a:r>
              <a:rPr lang="en-US" sz="1000" b="1" dirty="0">
                <a:solidFill>
                  <a:srgbClr val="50504E"/>
                </a:solidFill>
              </a:rPr>
              <a:t>[xrootd-1096-${host.name}Domain]</a:t>
            </a:r>
          </a:p>
          <a:p>
            <a:pPr marL="400050" lvl="1" indent="0">
              <a:buNone/>
            </a:pPr>
            <a:r>
              <a:rPr lang="en-US" sz="1000" b="1" dirty="0">
                <a:solidFill>
                  <a:srgbClr val="50504E"/>
                </a:solidFill>
              </a:rPr>
              <a:t>[xrootd-1096-${host.name}Domain/xrootd]</a:t>
            </a:r>
          </a:p>
          <a:p>
            <a:pPr marL="400050" lvl="1" indent="0">
              <a:buNone/>
            </a:pPr>
            <a:r>
              <a:rPr lang="en-US" sz="1000" b="1" dirty="0">
                <a:solidFill>
                  <a:srgbClr val="50504E"/>
                </a:solidFill>
              </a:rPr>
              <a:t>xrootd.cell.name=xrootd-1096-${host.name}</a:t>
            </a:r>
          </a:p>
          <a:p>
            <a:pPr marL="400050" lvl="1" indent="0">
              <a:buNone/>
            </a:pPr>
            <a:r>
              <a:rPr lang="en-US" sz="1000" b="1" dirty="0">
                <a:solidFill>
                  <a:srgbClr val="50504E"/>
                </a:solidFill>
              </a:rPr>
              <a:t>xrootd.net.port=1096</a:t>
            </a:r>
          </a:p>
          <a:p>
            <a:pPr marL="400050" lvl="1" indent="0">
              <a:buNone/>
            </a:pPr>
            <a:r>
              <a:rPr lang="en-US" sz="1000" b="1" dirty="0">
                <a:solidFill>
                  <a:srgbClr val="50504E"/>
                </a:solidFill>
              </a:rPr>
              <a:t>xrootd.authz.write-paths=/      				</a:t>
            </a:r>
            <a:r>
              <a:rPr lang="en-US" sz="1000" b="1" dirty="0">
                <a:solidFill>
                  <a:schemeClr val="accent2"/>
                </a:solidFill>
              </a:rPr>
              <a:t>THESE PATHS DEPEND ON HOW YOU SET UP SCITOKENS</a:t>
            </a:r>
          </a:p>
          <a:p>
            <a:pPr marL="400050" lvl="1" indent="0">
              <a:buNone/>
            </a:pPr>
            <a:r>
              <a:rPr lang="en-US" sz="1000" b="1" dirty="0">
                <a:solidFill>
                  <a:srgbClr val="50504E"/>
                </a:solidFill>
              </a:rPr>
              <a:t>xrootd.authz.read-paths=/</a:t>
            </a:r>
          </a:p>
          <a:p>
            <a:pPr marL="400050" lvl="1" indent="0">
              <a:buNone/>
            </a:pPr>
            <a:r>
              <a:rPr lang="en-US" sz="1000" b="1" dirty="0">
                <a:solidFill>
                  <a:srgbClr val="50504E"/>
                </a:solidFill>
              </a:rPr>
              <a:t>xrootd.security.tls.mode=STRICT			</a:t>
            </a:r>
            <a:r>
              <a:rPr lang="en-US" sz="1000" b="1" dirty="0">
                <a:solidFill>
                  <a:schemeClr val="accent2"/>
                </a:solidFill>
              </a:rPr>
              <a:t>DO NOT ALLOW CLIENTS WHICH DON'T SUPPORT TLS</a:t>
            </a:r>
          </a:p>
          <a:p>
            <a:pPr marL="400050" lvl="1" indent="0">
              <a:buNone/>
            </a:pPr>
            <a:r>
              <a:rPr lang="en-US" sz="1000" b="1" dirty="0">
                <a:solidFill>
                  <a:srgbClr val="50504E"/>
                </a:solidFill>
              </a:rPr>
              <a:t>xrootd.security.tls.require-login=true			</a:t>
            </a:r>
            <a:r>
              <a:rPr lang="en-US" sz="1000" b="1" dirty="0">
                <a:solidFill>
                  <a:schemeClr val="accent2"/>
                </a:solidFill>
              </a:rPr>
              <a:t>BEGIN THE HANDSHAKE AT LOGIN (TOKEN IS EXCHANGED LATER) </a:t>
            </a:r>
            <a:r>
              <a:rPr lang="en-US" sz="1000" b="1" dirty="0">
                <a:solidFill>
                  <a:srgbClr val="50504E"/>
                </a:solidFill>
              </a:rPr>
              <a:t>xrootd.plugins=gplazma:none,authz:scitokens	</a:t>
            </a:r>
            <a:r>
              <a:rPr lang="en-US" sz="1000" b="1" dirty="0">
                <a:solidFill>
                  <a:schemeClr val="accent2"/>
                </a:solidFill>
              </a:rPr>
              <a:t>NO AUTHN MODULE IS NECESSARY; SCITOKENS IS AUTHZ</a:t>
            </a:r>
          </a:p>
          <a:p>
            <a:pPr marL="400050" lvl="1" indent="0">
              <a:buNone/>
            </a:pPr>
            <a:r>
              <a:rPr lang="en-US" sz="1000" b="1" dirty="0">
                <a:solidFill>
                  <a:srgbClr val="50504E"/>
                </a:solidFill>
              </a:rPr>
              <a:t>xrootd.plugin!scitokens.strict=true			</a:t>
            </a:r>
            <a:r>
              <a:rPr lang="en-US" sz="1000" b="1" dirty="0">
                <a:solidFill>
                  <a:schemeClr val="accent2"/>
                </a:solidFill>
              </a:rPr>
              <a:t>DO NO AUTHORIZE WITHOUT A TOKEN (NO FALLBACK TO ANONYMOUS) </a:t>
            </a:r>
          </a:p>
          <a:p>
            <a:pPr marL="400050" lvl="1" indent="0">
              <a:buNone/>
            </a:pPr>
            <a:endParaRPr lang="en-US" sz="1200" dirty="0">
              <a:solidFill>
                <a:srgbClr val="004C97"/>
              </a:solidFill>
            </a:endParaRPr>
          </a:p>
          <a:p>
            <a:pPr marL="400050" lvl="1" indent="0">
              <a:buNone/>
            </a:pPr>
            <a:r>
              <a:rPr lang="en-US" sz="900" b="1" dirty="0">
                <a:solidFill>
                  <a:schemeClr val="accent2"/>
                </a:solidFill>
              </a:rPr>
              <a:t>IT IS NOT STRICTLY NECESSARY TO START TLS AT LOGIN, SINCE THE TOKEN IS EXCHANGED DURING THE FILE OPEN REQUEST; HOWEVER, WITH LOGIN PROTECTION (SEE LATER) THIS IS NECESSARY.</a:t>
            </a:r>
          </a:p>
          <a:p>
            <a:pPr marL="400050" lvl="1" indent="0">
              <a:buNone/>
            </a:pPr>
            <a:endParaRPr lang="en-US" sz="900" b="1" dirty="0">
              <a:solidFill>
                <a:schemeClr val="accent2"/>
              </a:solidFill>
            </a:endParaRPr>
          </a:p>
          <a:p>
            <a:pPr marL="400050" lvl="1" indent="0">
              <a:buNone/>
            </a:pPr>
            <a:r>
              <a:rPr lang="en-US" sz="900" b="1" dirty="0">
                <a:solidFill>
                  <a:schemeClr val="accent2"/>
                </a:solidFill>
              </a:rPr>
              <a:t>IF YOU ARE USING TLS JUST TO PROTECT THE SESSION/DATA, BUT THE AUTHORIZATION PROTOCOL IS, E.G., GSI, YOU HAVE THE OPTION OF SETTING TLS TO BEGIN AFTER THE AUTHN HANDSHAKE ('session') (see next slide).</a:t>
            </a:r>
          </a:p>
          <a:p>
            <a:pPr marL="400050" lvl="1" indent="0">
              <a:buNone/>
            </a:pPr>
            <a:endParaRPr lang="en-US" sz="1000" b="1" dirty="0">
              <a:solidFill>
                <a:srgbClr val="50504E"/>
              </a:solidFill>
            </a:endParaRPr>
          </a:p>
          <a:p>
            <a:pPr marL="400050" lvl="1" indent="0">
              <a:buNone/>
            </a:pPr>
            <a:r>
              <a:rPr lang="en-US" sz="1000" b="1" dirty="0">
                <a:solidFill>
                  <a:srgbClr val="50504E"/>
                </a:solidFill>
              </a:rPr>
              <a:t>xrootd.security.tls.require-session=true</a:t>
            </a:r>
          </a:p>
          <a:p>
            <a:pPr marL="400050" lvl="1" indent="0">
              <a:buNone/>
            </a:pPr>
            <a:r>
              <a:rPr lang="en-US" sz="1000" b="1" dirty="0">
                <a:solidFill>
                  <a:srgbClr val="50504E"/>
                </a:solidFill>
              </a:rPr>
              <a:t>xrootd.plugins=gplazma:gsi,authz:none</a:t>
            </a:r>
            <a:endParaRPr lang="en-US" sz="1000" dirty="0">
              <a:solidFill>
                <a:srgbClr val="004C97"/>
              </a:solidFill>
            </a:endParaRPr>
          </a:p>
        </p:txBody>
      </p:sp>
      <p:sp>
        <p:nvSpPr>
          <p:cNvPr id="8" name="Curved Left Arrow 7">
            <a:extLst>
              <a:ext uri="{FF2B5EF4-FFF2-40B4-BE49-F238E27FC236}">
                <a16:creationId xmlns:a16="http://schemas.microsoft.com/office/drawing/2014/main" id="{E1A19E62-0650-1E4A-B197-6F9931AA4094}"/>
              </a:ext>
            </a:extLst>
          </p:cNvPr>
          <p:cNvSpPr>
            <a:spLocks/>
          </p:cNvSpPr>
          <p:nvPr/>
        </p:nvSpPr>
        <p:spPr>
          <a:xfrm>
            <a:off x="8989017" y="2665709"/>
            <a:ext cx="580164" cy="906650"/>
          </a:xfrm>
          <a:prstGeom prst="curvedLeftArrow">
            <a:avLst>
              <a:gd name="adj1" fmla="val 25000"/>
              <a:gd name="adj2" fmla="val 44285"/>
              <a:gd name="adj3" fmla="val 4936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6151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TLS Rule of thumb	</a:t>
            </a:r>
          </a:p>
        </p:txBody>
      </p:sp>
      <p:sp>
        <p:nvSpPr>
          <p:cNvPr id="5" name="Text Placeholder 2">
            <a:extLst>
              <a:ext uri="{FF2B5EF4-FFF2-40B4-BE49-F238E27FC236}">
                <a16:creationId xmlns:a16="http://schemas.microsoft.com/office/drawing/2014/main" id="{D583F422-9C73-9B49-9210-54931C95BFA5}"/>
              </a:ext>
            </a:extLst>
          </p:cNvPr>
          <p:cNvSpPr txBox="1">
            <a:spLocks/>
          </p:cNvSpPr>
          <p:nvPr/>
        </p:nvSpPr>
        <p:spPr>
          <a:xfrm>
            <a:off x="2535192" y="1084222"/>
            <a:ext cx="6635121" cy="4092840"/>
          </a:xfrm>
          <a:prstGeom prst="rect">
            <a:avLst/>
          </a:prstGeom>
          <a:noFill/>
          <a:ln>
            <a:noFill/>
          </a:ln>
        </p:spPr>
        <p:txBody>
          <a:bodyPr vert="horz" lIns="0" tIns="0" rIns="0" bIns="0">
            <a:normAutofit/>
          </a:bodyPr>
          <a:lstStyle>
            <a:lvl1pPr lvl="0"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1pPr>
            <a:lvl2pPr lvl="1"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2pPr>
            <a:lvl3pPr lvl="2"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3pPr>
            <a:lvl4pPr lvl="3"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4pPr>
            <a:lvl5pPr lvl="4"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5pPr>
            <a:lvl6pPr lvl="5"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6pPr>
            <a:lvl7pPr lvl="6"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r>
              <a:rPr lang="en-US" sz="2800" b="1" dirty="0">
                <a:solidFill>
                  <a:schemeClr val="tx1">
                    <a:lumMod val="75000"/>
                    <a:lumOff val="25000"/>
                  </a:schemeClr>
                </a:solidFill>
              </a:rPr>
              <a:t>GSI</a:t>
            </a:r>
          </a:p>
          <a:p>
            <a:pPr lvl="1">
              <a:buNone/>
            </a:pPr>
            <a:r>
              <a:rPr lang="en-US" sz="2400" dirty="0"/>
              <a:t>	</a:t>
            </a:r>
            <a:r>
              <a:rPr lang="en-US" sz="2400" dirty="0">
                <a:solidFill>
                  <a:schemeClr val="accent2"/>
                </a:solidFill>
              </a:rPr>
              <a:t>mode = OPTIONAL</a:t>
            </a:r>
          </a:p>
          <a:p>
            <a:pPr lvl="1">
              <a:buNone/>
            </a:pPr>
            <a:r>
              <a:rPr lang="en-US" sz="2400" dirty="0">
                <a:solidFill>
                  <a:schemeClr val="accent2"/>
                </a:solidFill>
              </a:rPr>
              <a:t>	required-session=true</a:t>
            </a:r>
          </a:p>
          <a:p>
            <a:pPr marL="514350" indent="-514350"/>
            <a:r>
              <a:rPr lang="en-US" sz="2800" b="1" dirty="0">
                <a:solidFill>
                  <a:schemeClr val="tx1">
                    <a:lumMod val="75000"/>
                    <a:lumOff val="25000"/>
                  </a:schemeClr>
                </a:solidFill>
              </a:rPr>
              <a:t>SciTokens</a:t>
            </a:r>
          </a:p>
          <a:p>
            <a:pPr lvl="1">
              <a:buNone/>
            </a:pPr>
            <a:r>
              <a:rPr lang="en-US" sz="2400" dirty="0"/>
              <a:t>	</a:t>
            </a:r>
            <a:r>
              <a:rPr lang="en-US" sz="2400" dirty="0">
                <a:solidFill>
                  <a:schemeClr val="accent2"/>
                </a:solidFill>
              </a:rPr>
              <a:t>mode = STRICT (doors)</a:t>
            </a:r>
          </a:p>
          <a:p>
            <a:pPr lvl="1">
              <a:buNone/>
            </a:pPr>
            <a:r>
              <a:rPr lang="en-US" sz="2400" dirty="0">
                <a:solidFill>
                  <a:schemeClr val="accent2"/>
                </a:solidFill>
              </a:rPr>
              <a:t>	required-login=true</a:t>
            </a:r>
          </a:p>
          <a:p>
            <a:pPr marL="514350" indent="-514350"/>
            <a:endParaRPr lang="en-US" dirty="0"/>
          </a:p>
        </p:txBody>
      </p:sp>
    </p:spTree>
    <p:extLst>
      <p:ext uri="{BB962C8B-B14F-4D97-AF65-F5344CB8AC3E}">
        <p14:creationId xmlns:p14="http://schemas.microsoft.com/office/powerpoint/2010/main" val="26107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TLS Best Practice (pools)</a:t>
            </a:r>
          </a:p>
        </p:txBody>
      </p:sp>
      <p:sp>
        <p:nvSpPr>
          <p:cNvPr id="5" name="Text Placeholder 2">
            <a:extLst>
              <a:ext uri="{FF2B5EF4-FFF2-40B4-BE49-F238E27FC236}">
                <a16:creationId xmlns:a16="http://schemas.microsoft.com/office/drawing/2014/main" id="{39705E2C-0238-D44E-82C1-1D8DB4584401}"/>
              </a:ext>
            </a:extLst>
          </p:cNvPr>
          <p:cNvSpPr txBox="1">
            <a:spLocks/>
          </p:cNvSpPr>
          <p:nvPr/>
        </p:nvSpPr>
        <p:spPr>
          <a:xfrm>
            <a:off x="607716" y="998611"/>
            <a:ext cx="8686800" cy="3908894"/>
          </a:xfrm>
          <a:prstGeom prst="rect">
            <a:avLst/>
          </a:prstGeom>
        </p:spPr>
        <p:txBody>
          <a:bodyPr vert="horz"/>
          <a:lstStyle>
            <a:lvl1pPr marL="342900" indent="-342900" algn="l" defTabSz="457200" rtl="0" eaLnBrk="1" fontAlgn="base" hangingPunct="1">
              <a:spcBef>
                <a:spcPct val="20000"/>
              </a:spcBef>
              <a:spcAft>
                <a:spcPct val="0"/>
              </a:spcAft>
              <a:buFont typeface="Arial" charset="0"/>
              <a:buChar char="•"/>
              <a:defRPr kern="1200">
                <a:solidFill>
                  <a:srgbClr val="7F7F7F"/>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1600" kern="1200">
                <a:solidFill>
                  <a:srgbClr val="7F7F7F"/>
                </a:solidFill>
                <a:latin typeface="Helvetica"/>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1400" kern="1200">
                <a:solidFill>
                  <a:srgbClr val="7F7F7F"/>
                </a:solidFill>
                <a:latin typeface="Helvetica"/>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None/>
            </a:pPr>
            <a:r>
              <a:rPr lang="en-US" b="1" u="sng" dirty="0">
                <a:solidFill>
                  <a:schemeClr val="tx1">
                    <a:lumMod val="75000"/>
                    <a:lumOff val="25000"/>
                  </a:schemeClr>
                </a:solidFill>
              </a:rPr>
              <a:t>EXAMPLE FOR POOL</a:t>
            </a:r>
            <a:r>
              <a:rPr lang="en-US" b="1" dirty="0">
                <a:solidFill>
                  <a:schemeClr val="tx1">
                    <a:lumMod val="75000"/>
                    <a:lumOff val="25000"/>
                  </a:schemeClr>
                </a:solidFill>
              </a:rPr>
              <a:t> using token authorization</a:t>
            </a:r>
          </a:p>
          <a:p>
            <a:pPr marL="400050" lvl="1" indent="0">
              <a:buNone/>
            </a:pPr>
            <a:endParaRPr lang="en-US" sz="1200" dirty="0">
              <a:solidFill>
                <a:srgbClr val="004C97"/>
              </a:solidFill>
            </a:endParaRPr>
          </a:p>
          <a:p>
            <a:pPr marL="400050" lvl="1" indent="0">
              <a:buNone/>
            </a:pPr>
            <a:r>
              <a:rPr lang="en-US" sz="1400" i="1" dirty="0">
                <a:solidFill>
                  <a:schemeClr val="accent2"/>
                </a:solidFill>
                <a:latin typeface="+mn-lt"/>
              </a:rPr>
              <a:t>I recommend setting these </a:t>
            </a:r>
            <a:r>
              <a:rPr lang="en-US" sz="1400" i="1" u="sng" dirty="0">
                <a:solidFill>
                  <a:schemeClr val="accent2"/>
                </a:solidFill>
                <a:latin typeface="+mn-lt"/>
              </a:rPr>
              <a:t>globally</a:t>
            </a:r>
            <a:r>
              <a:rPr lang="en-US" sz="1400" i="1" dirty="0">
                <a:solidFill>
                  <a:schemeClr val="accent2"/>
                </a:solidFill>
                <a:latin typeface="+mn-lt"/>
              </a:rPr>
              <a:t> in the </a:t>
            </a:r>
            <a:r>
              <a:rPr lang="en-US" sz="1400" b="1" i="1" dirty="0">
                <a:solidFill>
                  <a:schemeClr val="accent2"/>
                </a:solidFill>
                <a:latin typeface="Consolas" panose="020B0609020204030204" pitchFamily="49" charset="0"/>
                <a:cs typeface="Consolas" panose="020B0609020204030204" pitchFamily="49" charset="0"/>
              </a:rPr>
              <a:t>dcache.conf</a:t>
            </a:r>
            <a:r>
              <a:rPr lang="en-US" sz="1400" i="1" dirty="0">
                <a:solidFill>
                  <a:schemeClr val="accent2"/>
                </a:solidFill>
                <a:latin typeface="Consolas" panose="020B0609020204030204" pitchFamily="49" charset="0"/>
                <a:cs typeface="Consolas" panose="020B0609020204030204" pitchFamily="49" charset="0"/>
              </a:rPr>
              <a:t> </a:t>
            </a:r>
            <a:r>
              <a:rPr lang="en-US" sz="1400" i="1" dirty="0">
                <a:solidFill>
                  <a:schemeClr val="accent2"/>
                </a:solidFill>
                <a:latin typeface="+mn-lt"/>
              </a:rPr>
              <a:t>file, to avoid a misconfiguration allowing an xroot door to redirect to a pool that does not support TLS.</a:t>
            </a:r>
          </a:p>
          <a:p>
            <a:pPr marL="400050" lvl="1" indent="0">
              <a:buNone/>
            </a:pPr>
            <a:endParaRPr lang="en-US" sz="1200" dirty="0">
              <a:solidFill>
                <a:srgbClr val="004C97"/>
              </a:solidFill>
            </a:endParaRPr>
          </a:p>
          <a:p>
            <a:pPr marL="400050" lvl="1" indent="0">
              <a:buNone/>
            </a:pPr>
            <a:r>
              <a:rPr lang="en-US" sz="1000" b="1" dirty="0">
                <a:solidFill>
                  <a:srgbClr val="50504E"/>
                </a:solidFill>
              </a:rPr>
              <a:t>pool.mover.xrootd.security.tls.mode=OPTIONAL</a:t>
            </a:r>
            <a:r>
              <a:rPr lang="en-US" sz="1000" b="1" dirty="0"/>
              <a:t>	</a:t>
            </a:r>
            <a:r>
              <a:rPr lang="en-US" sz="1000" b="1" dirty="0">
                <a:solidFill>
                  <a:schemeClr val="accent2"/>
                </a:solidFill>
              </a:rPr>
              <a:t>OR = STRICT, IF </a:t>
            </a:r>
            <a:r>
              <a:rPr lang="en-US" sz="1000" b="1" i="1" dirty="0">
                <a:solidFill>
                  <a:schemeClr val="accent2"/>
                </a:solidFill>
              </a:rPr>
              <a:t>ALL</a:t>
            </a:r>
            <a:r>
              <a:rPr lang="en-US" sz="1000" b="1" dirty="0">
                <a:solidFill>
                  <a:schemeClr val="accent2"/>
                </a:solidFill>
              </a:rPr>
              <a:t> CLIENTS ARE GUARANTEED TO BE TLS CAPABLE</a:t>
            </a:r>
          </a:p>
          <a:p>
            <a:pPr marL="400050" lvl="1" indent="0">
              <a:buNone/>
            </a:pPr>
            <a:r>
              <a:rPr lang="en-US" sz="1000" b="1" dirty="0">
                <a:solidFill>
                  <a:srgbClr val="50504E"/>
                </a:solidFill>
              </a:rPr>
              <a:t>pool.mover.xrootd.security.tls.require-login=true</a:t>
            </a:r>
            <a:r>
              <a:rPr lang="en-US" sz="1000" b="1" dirty="0"/>
              <a:t>	</a:t>
            </a:r>
            <a:r>
              <a:rPr lang="en-US" sz="1000" b="1" dirty="0">
                <a:solidFill>
                  <a:schemeClr val="accent2"/>
                </a:solidFill>
              </a:rPr>
              <a:t>AGAIN, 'LOGIN' NOT STRICTLY NECESSARY EXCEPT WHEN USING ZTN</a:t>
            </a:r>
          </a:p>
          <a:p>
            <a:pPr marL="400050" lvl="1" indent="0">
              <a:buNone/>
            </a:pPr>
            <a:endParaRPr lang="en-US" sz="1200" dirty="0">
              <a:solidFill>
                <a:srgbClr val="004C97"/>
              </a:solidFill>
            </a:endParaRPr>
          </a:p>
          <a:p>
            <a:pPr marL="400050" lvl="1" indent="0">
              <a:buNone/>
            </a:pPr>
            <a:r>
              <a:rPr lang="en-US" dirty="0">
                <a:solidFill>
                  <a:schemeClr val="accent2"/>
                </a:solidFill>
              </a:rPr>
              <a:t>There are other properties having to do with TLS in xroot, but these are set to reasonable defaults and can usually be left alone.</a:t>
            </a:r>
            <a:r>
              <a:rPr lang="en-US" b="1" dirty="0">
                <a:solidFill>
                  <a:schemeClr val="accent2"/>
                </a:solidFill>
              </a:rPr>
              <a:t> </a:t>
            </a:r>
          </a:p>
          <a:p>
            <a:pPr marL="0" indent="0">
              <a:buNone/>
            </a:pPr>
            <a:endParaRPr lang="en-US" sz="1600" b="1" dirty="0">
              <a:solidFill>
                <a:srgbClr val="004C97"/>
              </a:solidFill>
            </a:endParaRPr>
          </a:p>
          <a:p>
            <a:pPr marL="400050" lvl="1" indent="0">
              <a:buNone/>
            </a:pPr>
            <a:r>
              <a:rPr lang="en-US" b="1" dirty="0">
                <a:solidFill>
                  <a:schemeClr val="tx1">
                    <a:lumMod val="75000"/>
                    <a:lumOff val="25000"/>
                  </a:schemeClr>
                </a:solidFill>
              </a:rPr>
              <a:t>NOTE: we have refactored 7.2 to use a somewhat more efficient SSL encryption (native pass-through rather than the Java implementation) which should give us a little better performance.</a:t>
            </a:r>
          </a:p>
        </p:txBody>
      </p:sp>
    </p:spTree>
    <p:extLst>
      <p:ext uri="{BB962C8B-B14F-4D97-AF65-F5344CB8AC3E}">
        <p14:creationId xmlns:p14="http://schemas.microsoft.com/office/powerpoint/2010/main" val="344633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SciTokens configuration	</a:t>
            </a:r>
          </a:p>
        </p:txBody>
      </p:sp>
      <p:sp>
        <p:nvSpPr>
          <p:cNvPr id="4" name="Text Placeholder 2">
            <a:extLst>
              <a:ext uri="{FF2B5EF4-FFF2-40B4-BE49-F238E27FC236}">
                <a16:creationId xmlns:a16="http://schemas.microsoft.com/office/drawing/2014/main" id="{61799C8E-73CD-BC45-BFB3-896990DAF92D}"/>
              </a:ext>
            </a:extLst>
          </p:cNvPr>
          <p:cNvSpPr txBox="1">
            <a:spLocks/>
          </p:cNvSpPr>
          <p:nvPr/>
        </p:nvSpPr>
        <p:spPr>
          <a:xfrm>
            <a:off x="0" y="997437"/>
            <a:ext cx="10080625" cy="3908894"/>
          </a:xfrm>
          <a:prstGeom prst="rect">
            <a:avLst/>
          </a:prstGeom>
        </p:spPr>
        <p:txBody>
          <a:bodyPr vert="horz"/>
          <a:lstStyle>
            <a:lvl1pPr marL="342900" indent="-342900" algn="l" defTabSz="457200" rtl="0" eaLnBrk="1" fontAlgn="base" hangingPunct="1">
              <a:spcBef>
                <a:spcPct val="20000"/>
              </a:spcBef>
              <a:spcAft>
                <a:spcPct val="0"/>
              </a:spcAft>
              <a:buFont typeface="Arial" charset="0"/>
              <a:buChar char="•"/>
              <a:defRPr kern="1200">
                <a:solidFill>
                  <a:srgbClr val="7F7F7F"/>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1600" kern="1200">
                <a:solidFill>
                  <a:srgbClr val="7F7F7F"/>
                </a:solidFill>
                <a:latin typeface="Helvetica"/>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1400" kern="1200">
                <a:solidFill>
                  <a:srgbClr val="7F7F7F"/>
                </a:solidFill>
                <a:latin typeface="Helvetica"/>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None/>
            </a:pPr>
            <a:r>
              <a:rPr lang="en-US" b="1" u="sng" dirty="0">
                <a:solidFill>
                  <a:schemeClr val="tx1">
                    <a:lumMod val="75000"/>
                    <a:lumOff val="25000"/>
                  </a:schemeClr>
                </a:solidFill>
              </a:rPr>
              <a:t>GPLAZMA</a:t>
            </a:r>
            <a:endParaRPr lang="en-US" b="1" dirty="0">
              <a:solidFill>
                <a:schemeClr val="tx1">
                  <a:lumMod val="75000"/>
                  <a:lumOff val="25000"/>
                </a:schemeClr>
              </a:solidFill>
            </a:endParaRPr>
          </a:p>
          <a:p>
            <a:pPr marL="400050" lvl="1" indent="0">
              <a:buNone/>
            </a:pPr>
            <a:endParaRPr lang="en-US" sz="1200" dirty="0">
              <a:solidFill>
                <a:schemeClr val="tx1">
                  <a:lumMod val="75000"/>
                  <a:lumOff val="25000"/>
                </a:schemeClr>
              </a:solidFill>
            </a:endParaRPr>
          </a:p>
          <a:p>
            <a:pPr marL="400050" lvl="1" indent="0">
              <a:buNone/>
            </a:pPr>
            <a:r>
              <a:rPr lang="en-US" sz="1200" b="1" dirty="0">
                <a:solidFill>
                  <a:schemeClr val="tx1">
                    <a:lumMod val="75000"/>
                    <a:lumOff val="25000"/>
                  </a:schemeClr>
                </a:solidFill>
              </a:rPr>
              <a:t>This is the same for both xroot and https.   In </a:t>
            </a:r>
            <a:r>
              <a:rPr lang="en-US" sz="1200" b="1" dirty="0">
                <a:solidFill>
                  <a:schemeClr val="tx1">
                    <a:lumMod val="75000"/>
                    <a:lumOff val="25000"/>
                  </a:schemeClr>
                </a:solidFill>
                <a:latin typeface="Consolas" panose="020B0609020204030204" pitchFamily="49" charset="0"/>
                <a:cs typeface="Consolas" panose="020B0609020204030204" pitchFamily="49" charset="0"/>
              </a:rPr>
              <a:t>gplazma.conf</a:t>
            </a:r>
            <a:r>
              <a:rPr lang="en-US" sz="1200" b="1" dirty="0">
                <a:solidFill>
                  <a:schemeClr val="tx1">
                    <a:lumMod val="75000"/>
                    <a:lumOff val="25000"/>
                  </a:schemeClr>
                </a:solidFill>
              </a:rPr>
              <a:t>, add</a:t>
            </a:r>
          </a:p>
          <a:p>
            <a:pPr marL="400050" lvl="1" indent="0">
              <a:buNone/>
            </a:pPr>
            <a:endParaRPr lang="en-US" sz="1200" b="1" dirty="0">
              <a:solidFill>
                <a:srgbClr val="004C97"/>
              </a:solidFill>
            </a:endParaRPr>
          </a:p>
          <a:p>
            <a:pPr marL="400050" lvl="1" indent="0">
              <a:buNone/>
            </a:pPr>
            <a:r>
              <a:rPr lang="en-US" sz="1200" b="1" dirty="0">
                <a:solidFill>
                  <a:srgbClr val="50504E"/>
                </a:solidFill>
              </a:rPr>
              <a:t>		</a:t>
            </a:r>
            <a:r>
              <a:rPr lang="en-US" sz="1000" b="1" dirty="0">
                <a:solidFill>
                  <a:schemeClr val="accent2"/>
                </a:solidFill>
                <a:latin typeface="Consolas" panose="020B0609020204030204" pitchFamily="49" charset="0"/>
                <a:cs typeface="Consolas" panose="020B0609020204030204" pitchFamily="49" charset="0"/>
              </a:rPr>
              <a:t>auth    sufficient	scitoken</a:t>
            </a:r>
          </a:p>
          <a:p>
            <a:pPr marL="400050" lvl="1" indent="0">
              <a:buNone/>
            </a:pPr>
            <a:endParaRPr lang="en-US" sz="1200" b="1" dirty="0">
              <a:solidFill>
                <a:srgbClr val="50504E"/>
              </a:solidFill>
            </a:endParaRPr>
          </a:p>
          <a:p>
            <a:pPr marL="400050" lvl="1" indent="0">
              <a:buNone/>
            </a:pPr>
            <a:r>
              <a:rPr lang="en-US" sz="1200" b="1" dirty="0">
                <a:solidFill>
                  <a:schemeClr val="tx1">
                    <a:lumMod val="75000"/>
                    <a:lumOff val="25000"/>
                  </a:schemeClr>
                </a:solidFill>
              </a:rPr>
              <a:t>In addition, you will need to define properties for issuers and audience-targets.</a:t>
            </a:r>
          </a:p>
          <a:p>
            <a:pPr marL="400050" lvl="1" indent="0">
              <a:buNone/>
            </a:pPr>
            <a:r>
              <a:rPr lang="en-US" sz="1200" b="1" dirty="0">
                <a:solidFill>
                  <a:schemeClr val="tx1">
                    <a:lumMod val="75000"/>
                    <a:lumOff val="25000"/>
                  </a:schemeClr>
                </a:solidFill>
              </a:rPr>
              <a:t>Be sure that the root paths on the issuers correspond to the read/write paths set your doors.</a:t>
            </a:r>
          </a:p>
          <a:p>
            <a:pPr marL="400050" lvl="1" indent="0">
              <a:buNone/>
            </a:pPr>
            <a:endParaRPr lang="en-US" sz="1200" b="1" dirty="0">
              <a:solidFill>
                <a:srgbClr val="004C97"/>
              </a:solidFill>
            </a:endParaRPr>
          </a:p>
          <a:p>
            <a:pPr marL="400050" lvl="1" indent="0">
              <a:buNone/>
            </a:pPr>
            <a:r>
              <a:rPr lang="en-US" sz="1000" b="1" dirty="0">
                <a:solidFill>
                  <a:schemeClr val="accent2"/>
                </a:solidFill>
              </a:rPr>
              <a:t>gplazma.scitoken.issuer!TEST = https://demo.scitokens.org / org.dcache.auth.UserNamePrincipal:arossi uid:8773</a:t>
            </a:r>
          </a:p>
          <a:p>
            <a:pPr marL="400050" lvl="1" indent="0">
              <a:buNone/>
            </a:pPr>
            <a:r>
              <a:rPr lang="en-US" sz="1000" b="1" dirty="0">
                <a:solidFill>
                  <a:schemeClr val="accent2"/>
                </a:solidFill>
              </a:rPr>
              <a:t>gplazma.scitoken.audience-targets = https://demo.scitokens.org </a:t>
            </a:r>
          </a:p>
          <a:p>
            <a:pPr marL="400050" lvl="1" indent="0">
              <a:buNone/>
            </a:pPr>
            <a:endParaRPr lang="en-US" sz="1000" b="1" dirty="0">
              <a:solidFill>
                <a:srgbClr val="50504E"/>
              </a:solidFill>
            </a:endParaRPr>
          </a:p>
          <a:p>
            <a:pPr marL="400050" lvl="1" indent="0">
              <a:buNone/>
            </a:pPr>
            <a:endParaRPr lang="en-US" sz="1000" b="1" dirty="0">
              <a:solidFill>
                <a:srgbClr val="50504E"/>
              </a:solidFill>
            </a:endParaRPr>
          </a:p>
          <a:p>
            <a:pPr marL="400050" lvl="1" indent="0">
              <a:buNone/>
            </a:pPr>
            <a:r>
              <a:rPr lang="en-US" b="1" dirty="0">
                <a:solidFill>
                  <a:schemeClr val="tx1">
                    <a:lumMod val="75000"/>
                    <a:lumOff val="25000"/>
                  </a:schemeClr>
                </a:solidFill>
              </a:rPr>
              <a:t>EXAMPLE XRDCP READ WITH SCITOKEN</a:t>
            </a:r>
          </a:p>
          <a:p>
            <a:pPr marL="400050" lvl="1" indent="0">
              <a:buNone/>
            </a:pPr>
            <a:endParaRPr lang="en-US" b="1" dirty="0">
              <a:solidFill>
                <a:srgbClr val="004C97"/>
              </a:solidFill>
            </a:endParaRPr>
          </a:p>
          <a:p>
            <a:pPr marL="400050" lvl="1" indent="0">
              <a:buNone/>
            </a:pPr>
            <a:r>
              <a:rPr lang="en-US" sz="1200" b="1" dirty="0">
                <a:solidFill>
                  <a:schemeClr val="tx1">
                    <a:lumMod val="75000"/>
                    <a:lumOff val="25000"/>
                  </a:schemeClr>
                </a:solidFill>
                <a:latin typeface="Consolas" panose="020B0609020204030204" pitchFamily="49" charset="0"/>
                <a:cs typeface="Consolas" panose="020B0609020204030204" pitchFamily="49" charset="0"/>
              </a:rPr>
              <a:t>xrdcp -f xroot://fndcatemp2.fnal.gov:1096//pnfs/fs/usr/test/data_100mb?authz=Bearer%20&lt;encoded-token&gt;  /dev/null</a:t>
            </a:r>
          </a:p>
          <a:p>
            <a:pPr marL="400050" lvl="1" indent="0">
              <a:buNone/>
            </a:pPr>
            <a:endParaRPr lang="en-US" sz="1200" b="1" dirty="0">
              <a:solidFill>
                <a:srgbClr val="004C97"/>
              </a:solidFill>
            </a:endParaRPr>
          </a:p>
        </p:txBody>
      </p:sp>
    </p:spTree>
    <p:extLst>
      <p:ext uri="{BB962C8B-B14F-4D97-AF65-F5344CB8AC3E}">
        <p14:creationId xmlns:p14="http://schemas.microsoft.com/office/powerpoint/2010/main" val="3572826278"/>
      </p:ext>
    </p:extLst>
  </p:cSld>
  <p:clrMapOvr>
    <a:masterClrMapping/>
  </p:clrMapOvr>
</p:sld>
</file>

<file path=ppt/theme/theme1.xml><?xml version="1.0" encoding="utf-8"?>
<a:theme xmlns:a="http://schemas.openxmlformats.org/drawingml/2006/main" name="dcache-org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Cache-Users" id="{740A59FF-1283-D442-A4AB-736077F3E989}" vid="{FA1ABC68-AB6F-8548-89B3-80188A0674A0}"/>
    </a:ext>
  </a:extLst>
</a:theme>
</file>

<file path=ppt/theme/theme2.xml><?xml version="1.0" encoding="utf-8"?>
<a:theme xmlns:a="http://schemas.openxmlformats.org/drawingml/2006/main" name="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Cache-Users" id="{740A59FF-1283-D442-A4AB-736077F3E989}" vid="{94B0AEB7-FC25-3743-A832-130751222F7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dcache-org1</Template>
  <TotalTime>242</TotalTime>
  <Words>2382</Words>
  <Application>Microsoft Macintosh PowerPoint</Application>
  <PresentationFormat>Custom</PresentationFormat>
  <Paragraphs>189</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Consolas</vt:lpstr>
      <vt:lpstr>Helvetica</vt:lpstr>
      <vt:lpstr>Liberation Sans</vt:lpstr>
      <vt:lpstr>StarSymbol</vt:lpstr>
      <vt:lpstr>Times New Roman</vt:lpstr>
      <vt:lpstr>dcache-org1</vt:lpstr>
      <vt:lpstr>_</vt:lpstr>
      <vt:lpstr>PowerPoint Presentation</vt:lpstr>
      <vt:lpstr>What's new in 2020-2021 </vt:lpstr>
      <vt:lpstr>dCache xroot: TLS </vt:lpstr>
      <vt:lpstr>dCache xroot: TLS </vt:lpstr>
      <vt:lpstr>xrootd.security.tls and the xrootd protocol </vt:lpstr>
      <vt:lpstr>TLS Best Practice (doors) </vt:lpstr>
      <vt:lpstr>TLS Rule of thumb </vt:lpstr>
      <vt:lpstr>TLS Best Practice (pools)</vt:lpstr>
      <vt:lpstr>SciTokens configuration </vt:lpstr>
      <vt:lpstr>Login protection (ZTN) </vt:lpstr>
      <vt:lpstr>Login protection (ZTN) </vt:lpstr>
      <vt:lpstr>Login protection (ZTN) </vt:lpstr>
      <vt:lpstr>Further Information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Rossi</dc:creator>
  <cp:lastModifiedBy>Albert Rossi</cp:lastModifiedBy>
  <cp:revision>57</cp:revision>
  <dcterms:created xsi:type="dcterms:W3CDTF">2021-05-27T16:05:16Z</dcterms:created>
  <dcterms:modified xsi:type="dcterms:W3CDTF">2021-06-01T14:34:43Z</dcterms:modified>
</cp:coreProperties>
</file>