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1"/>
  </p:notesMasterIdLst>
  <p:handoutMasterIdLst>
    <p:handoutMasterId r:id="rId22"/>
  </p:handoutMasterIdLst>
  <p:sldIdLst>
    <p:sldId id="256" r:id="rId3"/>
    <p:sldId id="258" r:id="rId4"/>
    <p:sldId id="264" r:id="rId5"/>
    <p:sldId id="263" r:id="rId6"/>
    <p:sldId id="265" r:id="rId7"/>
    <p:sldId id="266" r:id="rId8"/>
    <p:sldId id="268" r:id="rId9"/>
    <p:sldId id="269" r:id="rId10"/>
    <p:sldId id="276" r:id="rId11"/>
    <p:sldId id="270" r:id="rId12"/>
    <p:sldId id="271" r:id="rId13"/>
    <p:sldId id="272" r:id="rId14"/>
    <p:sldId id="273" r:id="rId15"/>
    <p:sldId id="274" r:id="rId16"/>
    <p:sldId id="277" r:id="rId17"/>
    <p:sldId id="278" r:id="rId18"/>
    <p:sldId id="279" r:id="rId19"/>
    <p:sldId id="281" r:id="rId20"/>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768B7FB-F8FA-9A47-8D14-BB63D765AE90}"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504"/>
    <p:restoredTop sz="71797"/>
  </p:normalViewPr>
  <p:slideViewPr>
    <p:cSldViewPr snapToGrid="0" snapToObjects="1">
      <p:cViewPr varScale="1">
        <p:scale>
          <a:sx n="147" d="100"/>
          <a:sy n="147" d="100"/>
        </p:scale>
        <p:origin x="2728" y="200"/>
      </p:cViewPr>
      <p:guideLst/>
    </p:cSldViewPr>
  </p:slideViewPr>
  <p:notesTextViewPr>
    <p:cViewPr>
      <p:scale>
        <a:sx n="1" d="1"/>
        <a:sy n="1" d="1"/>
      </p:scale>
      <p:origin x="0" y="0"/>
    </p:cViewPr>
  </p:notesTextViewPr>
  <p:notesViewPr>
    <p:cSldViewPr snapToGrid="0" snapToObjects="1">
      <p:cViewPr varScale="1">
        <p:scale>
          <a:sx n="122" d="100"/>
          <a:sy n="122" d="100"/>
        </p:scale>
        <p:origin x="386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DB2E01-82BF-1A46-BEAB-305F26F484CD}"/>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dirty="0">
              <a:ln>
                <a:noFill/>
              </a:ln>
              <a:latin typeface="Arial" pitchFamily="18"/>
              <a:ea typeface="Arial" pitchFamily="2"/>
              <a:cs typeface="Arial" pitchFamily="2"/>
            </a:endParaRPr>
          </a:p>
        </p:txBody>
      </p:sp>
      <p:sp>
        <p:nvSpPr>
          <p:cNvPr id="3" name="Date Placeholder 2">
            <a:extLst>
              <a:ext uri="{FF2B5EF4-FFF2-40B4-BE49-F238E27FC236}">
                <a16:creationId xmlns:a16="http://schemas.microsoft.com/office/drawing/2014/main" id="{78472D86-DA93-7146-9CAE-746F367F56CF}"/>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dirty="0">
              <a:ln>
                <a:noFill/>
              </a:ln>
              <a:latin typeface="Arial" pitchFamily="18"/>
              <a:ea typeface="Arial" pitchFamily="2"/>
              <a:cs typeface="Arial" pitchFamily="2"/>
            </a:endParaRPr>
          </a:p>
        </p:txBody>
      </p:sp>
      <p:sp>
        <p:nvSpPr>
          <p:cNvPr id="4" name="Footer Placeholder 3">
            <a:extLst>
              <a:ext uri="{FF2B5EF4-FFF2-40B4-BE49-F238E27FC236}">
                <a16:creationId xmlns:a16="http://schemas.microsoft.com/office/drawing/2014/main" id="{327D8428-9259-AB49-8429-4D2C106233C0}"/>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dirty="0">
              <a:ln>
                <a:noFill/>
              </a:ln>
              <a:latin typeface="Arial" pitchFamily="18"/>
              <a:ea typeface="Arial" pitchFamily="2"/>
              <a:cs typeface="Arial" pitchFamily="2"/>
            </a:endParaRPr>
          </a:p>
        </p:txBody>
      </p:sp>
      <p:sp>
        <p:nvSpPr>
          <p:cNvPr id="5" name="Slide Number Placeholder 4">
            <a:extLst>
              <a:ext uri="{FF2B5EF4-FFF2-40B4-BE49-F238E27FC236}">
                <a16:creationId xmlns:a16="http://schemas.microsoft.com/office/drawing/2014/main" id="{8F63C94D-473E-CA4B-B24A-378656FC0CD2}"/>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D2BA33A1-BA62-7947-8340-8154A4BBE1E6}" type="slidenum">
              <a:rPr/>
              <a:t>‹#›</a:t>
            </a:fld>
            <a:endParaRPr lang="en-US" sz="1400" b="0" i="0" u="none" strike="noStrike" kern="1200" dirty="0">
              <a:ln>
                <a:noFill/>
              </a:ln>
              <a:latin typeface="Arial" pitchFamily="18"/>
              <a:ea typeface="Arial" pitchFamily="2"/>
              <a:cs typeface="Arial" pitchFamily="2"/>
            </a:endParaRPr>
          </a:p>
        </p:txBody>
      </p:sp>
    </p:spTree>
    <p:extLst>
      <p:ext uri="{BB962C8B-B14F-4D97-AF65-F5344CB8AC3E}">
        <p14:creationId xmlns:p14="http://schemas.microsoft.com/office/powerpoint/2010/main" val="961211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8ECC6A-BE12-5843-9A84-65F0CBB7E811}"/>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6DCAA4EF-E4AD-6943-8DB6-F2CDCFCC7C9D}"/>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1FAC0D58-BFC2-AE41-98B1-2B393729FF9D}"/>
              </a:ext>
            </a:extLst>
          </p:cNvPr>
          <p:cNvSpPr txBox="1">
            <a:spLocks noGrp="1"/>
          </p:cNvSpPr>
          <p:nvPr>
            <p:ph type="hdr" sz="quarter"/>
          </p:nvPr>
        </p:nvSpPr>
        <p:spPr>
          <a:xfrm>
            <a:off x="0" y="0"/>
            <a:ext cx="3372840" cy="502560"/>
          </a:xfrm>
          <a:prstGeom prst="rect">
            <a:avLst/>
          </a:prstGeom>
          <a:noFill/>
          <a:ln>
            <a:noFill/>
          </a:ln>
        </p:spPr>
        <p:txBody>
          <a:bodyPr vert="horz" lIns="0" tIns="0" rIns="0" bIns="0">
            <a:noAutofit/>
          </a:bodyPr>
          <a:lstStyle>
            <a:lvl1pPr lvl="0" rtl="0" hangingPunct="0">
              <a:buNone/>
              <a:tabLst/>
              <a:defRPr lang="en-US" sz="1400" kern="1200">
                <a:latin typeface="Times New Roman" pitchFamily="18"/>
                <a:ea typeface="Arial" pitchFamily="2"/>
                <a:cs typeface="Arial" pitchFamily="2"/>
              </a:defRPr>
            </a:lvl1pPr>
          </a:lstStyle>
          <a:p>
            <a:pPr lvl="0"/>
            <a:endParaRPr lang="en-US" dirty="0"/>
          </a:p>
        </p:txBody>
      </p:sp>
      <p:sp>
        <p:nvSpPr>
          <p:cNvPr id="5" name="Date Placeholder 4">
            <a:extLst>
              <a:ext uri="{FF2B5EF4-FFF2-40B4-BE49-F238E27FC236}">
                <a16:creationId xmlns:a16="http://schemas.microsoft.com/office/drawing/2014/main" id="{63540591-4DE5-6C4E-9C83-275A28B95046}"/>
              </a:ext>
            </a:extLst>
          </p:cNvPr>
          <p:cNvSpPr txBox="1">
            <a:spLocks noGrp="1"/>
          </p:cNvSpPr>
          <p:nvPr>
            <p:ph type="dt" idx="1"/>
          </p:nvPr>
        </p:nvSpPr>
        <p:spPr>
          <a:xfrm>
            <a:off x="4399200" y="0"/>
            <a:ext cx="3372840" cy="502560"/>
          </a:xfrm>
          <a:prstGeom prst="rect">
            <a:avLst/>
          </a:prstGeom>
          <a:noFill/>
          <a:ln>
            <a:noFill/>
          </a:ln>
        </p:spPr>
        <p:txBody>
          <a:bodyPr vert="horz" lIns="0" tIns="0" rIns="0" bIns="0">
            <a:noAutofit/>
          </a:bodyPr>
          <a:lstStyle>
            <a:lvl1pPr lvl="0" algn="r" rtl="0" hangingPunct="0">
              <a:buNone/>
              <a:tabLst/>
              <a:defRPr lang="en-US" sz="1400" kern="1200">
                <a:latin typeface="Times New Roman" pitchFamily="18"/>
                <a:ea typeface="Arial" pitchFamily="2"/>
                <a:cs typeface="Arial" pitchFamily="2"/>
              </a:defRPr>
            </a:lvl1pPr>
          </a:lstStyle>
          <a:p>
            <a:pPr lvl="0"/>
            <a:endParaRPr lang="en-US" dirty="0"/>
          </a:p>
        </p:txBody>
      </p:sp>
      <p:sp>
        <p:nvSpPr>
          <p:cNvPr id="6" name="Footer Placeholder 5">
            <a:extLst>
              <a:ext uri="{FF2B5EF4-FFF2-40B4-BE49-F238E27FC236}">
                <a16:creationId xmlns:a16="http://schemas.microsoft.com/office/drawing/2014/main" id="{37CADD04-96C3-304E-B540-3A466F9056A6}"/>
              </a:ext>
            </a:extLst>
          </p:cNvPr>
          <p:cNvSpPr txBox="1">
            <a:spLocks noGrp="1"/>
          </p:cNvSpPr>
          <p:nvPr>
            <p:ph type="ftr" sz="quarter" idx="4"/>
          </p:nvPr>
        </p:nvSpPr>
        <p:spPr>
          <a:xfrm>
            <a:off x="0" y="9555480"/>
            <a:ext cx="3372840" cy="502560"/>
          </a:xfrm>
          <a:prstGeom prst="rect">
            <a:avLst/>
          </a:prstGeom>
          <a:noFill/>
          <a:ln>
            <a:noFill/>
          </a:ln>
        </p:spPr>
        <p:txBody>
          <a:bodyPr vert="horz" lIns="0" tIns="0" rIns="0" bIns="0" anchor="b">
            <a:noAutofit/>
          </a:bodyPr>
          <a:lstStyle>
            <a:lvl1pPr lvl="0" rtl="0" hangingPunct="0">
              <a:buNone/>
              <a:tabLst/>
              <a:defRPr lang="en-US" sz="1400" kern="1200">
                <a:latin typeface="Times New Roman" pitchFamily="18"/>
                <a:ea typeface="Arial" pitchFamily="2"/>
                <a:cs typeface="Arial" pitchFamily="2"/>
              </a:defRPr>
            </a:lvl1pPr>
          </a:lstStyle>
          <a:p>
            <a:pPr lvl="0"/>
            <a:endParaRPr lang="en-US" dirty="0"/>
          </a:p>
        </p:txBody>
      </p:sp>
      <p:sp>
        <p:nvSpPr>
          <p:cNvPr id="7" name="Slide Number Placeholder 6">
            <a:extLst>
              <a:ext uri="{FF2B5EF4-FFF2-40B4-BE49-F238E27FC236}">
                <a16:creationId xmlns:a16="http://schemas.microsoft.com/office/drawing/2014/main" id="{0719D2BC-0681-E047-A164-D1A70F787021}"/>
              </a:ext>
            </a:extLst>
          </p:cNvPr>
          <p:cNvSpPr txBox="1">
            <a:spLocks noGrp="1"/>
          </p:cNvSpPr>
          <p:nvPr>
            <p:ph type="sldNum" sz="quarter" idx="5"/>
          </p:nvPr>
        </p:nvSpPr>
        <p:spPr>
          <a:xfrm>
            <a:off x="4399200" y="9555480"/>
            <a:ext cx="3372840" cy="502560"/>
          </a:xfrm>
          <a:prstGeom prst="rect">
            <a:avLst/>
          </a:prstGeom>
          <a:noFill/>
          <a:ln>
            <a:noFill/>
          </a:ln>
        </p:spPr>
        <p:txBody>
          <a:bodyPr vert="horz" lIns="0" tIns="0" rIns="0" bIns="0" anchor="b">
            <a:noAutofit/>
          </a:bodyPr>
          <a:lstStyle>
            <a:lvl1pPr lvl="0" algn="r" rtl="0" hangingPunct="0">
              <a:buNone/>
              <a:tabLst/>
              <a:defRPr lang="en-US" sz="1400" kern="1200">
                <a:latin typeface="Times New Roman" pitchFamily="18"/>
                <a:ea typeface="Arial" pitchFamily="2"/>
                <a:cs typeface="Arial" pitchFamily="2"/>
              </a:defRPr>
            </a:lvl1pPr>
          </a:lstStyle>
          <a:p>
            <a:pPr lvl="0"/>
            <a:fld id="{70AC7191-74FF-8247-BFBB-422820D8977C}" type="slidenum">
              <a:rPr/>
              <a:t>‹#›</a:t>
            </a:fld>
            <a:endParaRPr lang="en-US" dirty="0"/>
          </a:p>
        </p:txBody>
      </p:sp>
    </p:spTree>
    <p:extLst>
      <p:ext uri="{BB962C8B-B14F-4D97-AF65-F5344CB8AC3E}">
        <p14:creationId xmlns:p14="http://schemas.microsoft.com/office/powerpoint/2010/main" val="4134577987"/>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Arial" pitchFamily="18"/>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5EA5E1-05D5-CB45-B366-AE33A99AEEC1}"/>
              </a:ext>
            </a:extLst>
          </p:cNvPr>
          <p:cNvSpPr txBox="1">
            <a:spLocks noGrp="1"/>
          </p:cNvSpPr>
          <p:nvPr>
            <p:ph type="sldNum" sz="quarter" idx="5"/>
          </p:nvPr>
        </p:nvSpPr>
        <p:spPr>
          <a:ln/>
        </p:spPr>
        <p:txBody>
          <a:bodyPr vert="horz" lIns="0" tIns="0" rIns="0" bIns="0" anchor="b">
            <a:noAutofit/>
          </a:bodyPr>
          <a:lstStyle/>
          <a:p>
            <a:pPr lvl="0"/>
            <a:fld id="{D57BFD48-C0CC-1548-903A-228B823AC2BD}" type="slidenum">
              <a:rPr/>
              <a:t>1</a:t>
            </a:fld>
            <a:endParaRPr lang="en-US" dirty="0"/>
          </a:p>
        </p:txBody>
      </p:sp>
      <p:sp>
        <p:nvSpPr>
          <p:cNvPr id="2" name="Slide Image Placeholder 1">
            <a:extLst>
              <a:ext uri="{FF2B5EF4-FFF2-40B4-BE49-F238E27FC236}">
                <a16:creationId xmlns:a16="http://schemas.microsoft.com/office/drawing/2014/main" id="{11DA2C08-C906-3444-8854-5535F9526DAC}"/>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14CEE5-1B33-2B40-9FF9-1EBAC85D0606}"/>
              </a:ext>
            </a:extLst>
          </p:cNvPr>
          <p:cNvSpPr txBox="1">
            <a:spLocks noGrp="1"/>
          </p:cNvSpPr>
          <p:nvPr>
            <p:ph type="body" sz="quarter" idx="1"/>
          </p:nvPr>
        </p:nvSpPr>
        <p:spPr>
          <a:xfrm>
            <a:off x="534988" y="5092026"/>
            <a:ext cx="6217560" cy="2154436"/>
          </a:xfrm>
        </p:spPr>
        <p:txBody>
          <a:bodyPr vert="horz">
            <a:spAutoFit/>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dirty="0"/>
              <a:t>Today I want to speak a bit about work on the </a:t>
            </a:r>
            <a:r>
              <a:rPr lang="en-US" dirty="0" err="1"/>
              <a:t>dCache</a:t>
            </a:r>
            <a:r>
              <a:rPr lang="en-US" dirty="0"/>
              <a:t> Bulk service and also about its support for the </a:t>
            </a:r>
            <a:r>
              <a:rPr lang="en-US" dirty="0" err="1"/>
              <a:t>WLCG</a:t>
            </a:r>
            <a:r>
              <a:rPr lang="en-US" dirty="0"/>
              <a:t> </a:t>
            </a:r>
            <a:r>
              <a:rPr lang="en-US" dirty="0">
                <a:latin typeface="+mn-lt"/>
              </a:rPr>
              <a:t>tape API. I will conclude with a demo of the REST API.</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10</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Several other points of comparison to note.   For the bulk-requests API, cancellation is done via PATCH with a "CANCEL" action and an optional set of paths.  If there are no paths, the entire request is cancelled.  STAGE cancel, on the other hand, is a POST request and requires a specific set of paths.  Similarly, the clear request for the bulk-requests API (DELETE) will fail if the request has not been cancelled previously, whereas DELETE for STAGE will atomically cancel the entire request and then delete it.   These differences are simply the result of how the two specifications for the API were decided upon.  Note, however, that the bulk-requests PATCH cancel has the advantage of not automatically clearing the request, should inspection be desirable.  The Bulk API also allows the user via GET on the bulk-requests resource to retrieve all its requests currently stored in the service.</a:t>
            </a:r>
          </a:p>
        </p:txBody>
      </p:sp>
    </p:spTree>
    <p:extLst>
      <p:ext uri="{BB962C8B-B14F-4D97-AF65-F5344CB8AC3E}">
        <p14:creationId xmlns:p14="http://schemas.microsoft.com/office/powerpoint/2010/main" val="363636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11</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Another CAVEAT:   the request info JSON returned for the bulk-requests API uses different attribute names from what is returned for the </a:t>
            </a:r>
            <a:r>
              <a:rPr lang="en-US" dirty="0" err="1"/>
              <a:t>WLCG</a:t>
            </a:r>
            <a:r>
              <a:rPr lang="en-US" dirty="0"/>
              <a:t> API.  The former also includes the "next sequence/offset" number because it is paged (max </a:t>
            </a:r>
            <a:r>
              <a:rPr lang="en-US" dirty="0" err="1"/>
              <a:t>10K</a:t>
            </a:r>
            <a:r>
              <a:rPr lang="en-US" dirty="0"/>
              <a:t> at a time).  Since paging is not specified for </a:t>
            </a:r>
            <a:r>
              <a:rPr lang="en-US" dirty="0" err="1"/>
              <a:t>WLCG</a:t>
            </a:r>
            <a:r>
              <a:rPr lang="en-US" dirty="0"/>
              <a:t> (I believe the practical limit on the flat lists entertained by FTS is </a:t>
            </a:r>
            <a:r>
              <a:rPr lang="en-US" dirty="0" err="1"/>
              <a:t>10K</a:t>
            </a:r>
            <a:r>
              <a:rPr lang="en-US" dirty="0"/>
              <a:t>), our front end will automatically do any necessary paging and merge the entire result into one response for STAGE GET.</a:t>
            </a:r>
          </a:p>
        </p:txBody>
      </p:sp>
    </p:spTree>
    <p:extLst>
      <p:ext uri="{BB962C8B-B14F-4D97-AF65-F5344CB8AC3E}">
        <p14:creationId xmlns:p14="http://schemas.microsoft.com/office/powerpoint/2010/main" val="2373059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12</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Note that the locality </a:t>
            </a:r>
            <a:r>
              <a:rPr lang="en-US" dirty="0" err="1"/>
              <a:t>enum</a:t>
            </a:r>
            <a:r>
              <a:rPr lang="en-US" dirty="0"/>
              <a:t> corresponds to the familiar </a:t>
            </a:r>
            <a:r>
              <a:rPr lang="en-US" dirty="0" err="1"/>
              <a:t>SRM</a:t>
            </a:r>
            <a:r>
              <a:rPr lang="en-US" dirty="0"/>
              <a:t> DISK, TAPE, </a:t>
            </a:r>
            <a:r>
              <a:rPr lang="en-US" dirty="0" err="1"/>
              <a:t>DISK_AND_TAPE</a:t>
            </a:r>
            <a:r>
              <a:rPr lang="en-US" dirty="0"/>
              <a:t>, LOST, NONE, and UNAVAILABLE.</a:t>
            </a:r>
          </a:p>
        </p:txBody>
      </p:sp>
    </p:spTree>
    <p:extLst>
      <p:ext uri="{BB962C8B-B14F-4D97-AF65-F5344CB8AC3E}">
        <p14:creationId xmlns:p14="http://schemas.microsoft.com/office/powerpoint/2010/main" val="358363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13</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The swagger page is useful to familiarize yourself with the APIs.  I would recommend having a look (and also making suggestions as to what information you might feel is missing there).</a:t>
            </a:r>
          </a:p>
        </p:txBody>
      </p:sp>
    </p:spTree>
    <p:extLst>
      <p:ext uri="{BB962C8B-B14F-4D97-AF65-F5344CB8AC3E}">
        <p14:creationId xmlns:p14="http://schemas.microsoft.com/office/powerpoint/2010/main" val="1702131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14</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A quick look at Bulk QoS transitions.  The QoS engine which I presented last year is now in the code base beginning with </a:t>
            </a:r>
            <a:r>
              <a:rPr lang="en-US" dirty="0" err="1"/>
              <a:t>dCache</a:t>
            </a:r>
            <a:r>
              <a:rPr lang="en-US" dirty="0"/>
              <a:t> 8.1.  With version 2, the Bulk QoS activity will communicate with that service.  Both Bulk and QoS make a best effort to push as many file paths to Pin Manager (when pinning/staging) as is reasonable, in order to take advantage of the tape recall algorithms Lea has implemented and which are being moved from </a:t>
            </a:r>
            <a:r>
              <a:rPr lang="en-US" dirty="0" err="1"/>
              <a:t>SRM</a:t>
            </a:r>
            <a:r>
              <a:rPr lang="en-US" dirty="0"/>
              <a:t> to Pin Manager.  The limit is determined by a semaphore for the PIN, STAGE and QoS activities which can be configured using </a:t>
            </a:r>
            <a:r>
              <a:rPr lang="en-US" dirty="0" err="1"/>
              <a:t>batch.properties</a:t>
            </a:r>
            <a:r>
              <a:rPr lang="en-US" dirty="0"/>
              <a:t>.  It defaults to 10000.  </a:t>
            </a:r>
          </a:p>
        </p:txBody>
      </p:sp>
    </p:spTree>
    <p:extLst>
      <p:ext uri="{BB962C8B-B14F-4D97-AF65-F5344CB8AC3E}">
        <p14:creationId xmlns:p14="http://schemas.microsoft.com/office/powerpoint/2010/main" val="3991272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15</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Several bulk properties having to do with user-facing policies, however, can be directly reconfigured via an admin command without domain restart (I will return to them shortly).  Note that Bulk and QoS are independent services.   If you do not currently run Resilience or do not think you will have need of supporting QoS transitions, you need not run the latter at all.  </a:t>
            </a:r>
          </a:p>
        </p:txBody>
      </p:sp>
    </p:spTree>
    <p:extLst>
      <p:ext uri="{BB962C8B-B14F-4D97-AF65-F5344CB8AC3E}">
        <p14:creationId xmlns:p14="http://schemas.microsoft.com/office/powerpoint/2010/main" val="219922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16</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Both Bulk and QoS require database tables.  As usual, before the first startup, create the tables (e.g., using the Postgres </a:t>
            </a:r>
            <a:r>
              <a:rPr lang="en-US" dirty="0" err="1"/>
              <a:t>createdb</a:t>
            </a:r>
            <a:r>
              <a:rPr lang="en-US" dirty="0"/>
              <a:t> command as indicated).  Liquibase takes care of the rest.   We suggest separate domains for Bulk and the four QoS components, but the latter can all be run in the same domain, provided enough memory is allocated.  (Memory allocations for QoS are reduced in comparison with Resilience because of the database).  There is also a single cell QoS option which eliminates message passing between components (please consult the Book for more details).</a:t>
            </a:r>
          </a:p>
        </p:txBody>
      </p:sp>
    </p:spTree>
    <p:extLst>
      <p:ext uri="{BB962C8B-B14F-4D97-AF65-F5344CB8AC3E}">
        <p14:creationId xmlns:p14="http://schemas.microsoft.com/office/powerpoint/2010/main" val="1594376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17</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These are the user facing properties I mentioned.  If you do not want users attempting to do recursive operations at all, this can be globally turned off by the first property.  The default is TARGETS, which means directories that figure in the request paths list can be processed in a shallow manner – 1 level down only.  With this setting, NONE and TARGETS are permitted, but </a:t>
            </a:r>
            <a:r>
              <a:rPr lang="en-US"/>
              <a:t>requests indicating ALL </a:t>
            </a:r>
            <a:r>
              <a:rPr lang="en-US" dirty="0"/>
              <a:t>will fail.   You can also set the number of requests a user is allowed to have running at a given time (10 is the default; I have no current experience as to whether this is low or high; if you find this default ought to be changed, feel free to make a suggestion on GitHub or User Forum.)  The number of targets is also somewhat arbitrary.  Once people start using this service we may also adjust these.</a:t>
            </a:r>
          </a:p>
        </p:txBody>
      </p:sp>
    </p:spTree>
    <p:extLst>
      <p:ext uri="{BB962C8B-B14F-4D97-AF65-F5344CB8AC3E}">
        <p14:creationId xmlns:p14="http://schemas.microsoft.com/office/powerpoint/2010/main" val="1327629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18</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I would now like to spend the rest of my time </a:t>
            </a:r>
            <a:r>
              <a:rPr lang="en-US" dirty="0" err="1"/>
              <a:t>demo'ing</a:t>
            </a:r>
            <a:r>
              <a:rPr lang="en-US" dirty="0"/>
              <a:t> the APIs.   I will be showing the CURL/REST commands but will also use the admin interface to show some information that is only available there.</a:t>
            </a:r>
          </a:p>
        </p:txBody>
      </p:sp>
    </p:spTree>
    <p:extLst>
      <p:ext uri="{BB962C8B-B14F-4D97-AF65-F5344CB8AC3E}">
        <p14:creationId xmlns:p14="http://schemas.microsoft.com/office/powerpoint/2010/main" val="65044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2</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marL="216000" marR="0" lvl="0" indent="-216000" defTabSz="914400" rtl="0" eaLnBrk="1" fontAlgn="auto" latinLnBrk="0" hangingPunct="0">
              <a:lnSpc>
                <a:spcPct val="100000"/>
              </a:lnSpc>
              <a:spcBef>
                <a:spcPts val="0"/>
              </a:spcBef>
              <a:spcAft>
                <a:spcPts val="0"/>
              </a:spcAft>
              <a:buClrTx/>
              <a:buSzTx/>
              <a:buFontTx/>
              <a:buNone/>
              <a:tabLst/>
              <a:defRPr/>
            </a:pPr>
            <a:r>
              <a:rPr lang="en-US" dirty="0"/>
              <a:t>The Bulk service has actually been in the </a:t>
            </a:r>
            <a:r>
              <a:rPr lang="en-US" dirty="0" err="1"/>
              <a:t>dCache</a:t>
            </a:r>
            <a:r>
              <a:rPr lang="en-US" dirty="0"/>
              <a:t> code base since we released 6.2; we just didn't trumpet its presence largely because we felt it was still a prototype in need of more testing.  And indeed, when we finally got around to it, we discovered that the first design had some flaws which did not make it fit for production.  This was revealed late last year, so the first order of business this year was to make the service more robust.  </a:t>
            </a:r>
          </a:p>
          <a:p>
            <a:pPr rtl="0"/>
            <a:endParaRPr lang="en-US" dirty="0"/>
          </a:p>
        </p:txBody>
      </p:sp>
    </p:spTree>
    <p:extLst>
      <p:ext uri="{BB962C8B-B14F-4D97-AF65-F5344CB8AC3E}">
        <p14:creationId xmlns:p14="http://schemas.microsoft.com/office/powerpoint/2010/main" val="392307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3</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I experimented with two different approaches, one similar to how the QoS verifier works internally (with the request broken up into single targets which are queued and dequeued individually for processing) and one similar to how </a:t>
            </a:r>
            <a:r>
              <a:rPr lang="en-US" dirty="0" err="1"/>
              <a:t>SRM</a:t>
            </a:r>
            <a:r>
              <a:rPr lang="en-US" dirty="0"/>
              <a:t> works ("containers" responsible for an entire request).  After extensive testing it was decided that the second offered the most advantages.  (Perhaps that is fitting, given Bulk is the intended successor of </a:t>
            </a:r>
            <a:r>
              <a:rPr lang="en-US" dirty="0" err="1"/>
              <a:t>SRM</a:t>
            </a:r>
            <a:r>
              <a:rPr lang="en-US" dirty="0"/>
              <a:t> for the staging functionality.)  I also gave the Bulk service full persistent database support, which, among other things, enabled leaving completed targets untouched on unfinished requests when the service is restarted.  The original API is unchanged (except for the addition of two attributes: on POST, </a:t>
            </a:r>
            <a:r>
              <a:rPr lang="en-US" dirty="0" err="1"/>
              <a:t>prestore</a:t>
            </a:r>
            <a:r>
              <a:rPr lang="en-US" dirty="0"/>
              <a:t>, which, time permitting, I will illustrate later, and an offset parameter on GET for paging large requests).</a:t>
            </a:r>
          </a:p>
        </p:txBody>
      </p:sp>
    </p:spTree>
    <p:extLst>
      <p:ext uri="{BB962C8B-B14F-4D97-AF65-F5344CB8AC3E}">
        <p14:creationId xmlns:p14="http://schemas.microsoft.com/office/powerpoint/2010/main" val="401155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4</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This slide is just a demonstration of how a request is processed inside the service.  Upon receipt (1) the request is stored (2) and the manager is signaled; the manager uses the scheduler (3) to retrieve the next eligible requests to run. A new request is processed into a container job (4) and then launched by the manager (5); the job is responsible for (6) expansion of directories if recursion is indicated, storing, processing, post-processing and updating each of the targets.  When the entire job completes (7) it is removed from the manager queue, and the request itself is updated (8) and optionally cleared from the store either immediately or (9) after the indicated delay.</a:t>
            </a:r>
          </a:p>
        </p:txBody>
      </p:sp>
    </p:spTree>
    <p:extLst>
      <p:ext uri="{BB962C8B-B14F-4D97-AF65-F5344CB8AC3E}">
        <p14:creationId xmlns:p14="http://schemas.microsoft.com/office/powerpoint/2010/main" val="3615984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5</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Over the course of 2021, a </a:t>
            </a:r>
            <a:r>
              <a:rPr lang="en-US" dirty="0" err="1"/>
              <a:t>WLCG</a:t>
            </a:r>
            <a:r>
              <a:rPr lang="en-US" dirty="0"/>
              <a:t> working group met regularly to hash out the protocol for a common REST API that would handle staging and the monitoring of tape writes.   The inspiration for this was actually </a:t>
            </a:r>
            <a:r>
              <a:rPr lang="en-US" dirty="0" err="1"/>
              <a:t>dCache's</a:t>
            </a:r>
            <a:r>
              <a:rPr lang="en-US" dirty="0"/>
              <a:t> API for the Bulk service.  The specification document has now been finalized.  THE </a:t>
            </a:r>
            <a:r>
              <a:rPr lang="en-US" dirty="0" err="1"/>
              <a:t>EOS+CTA</a:t>
            </a:r>
            <a:r>
              <a:rPr lang="en-US" dirty="0"/>
              <a:t> implementation I believe is in place, and </a:t>
            </a:r>
            <a:r>
              <a:rPr lang="en-US" dirty="0" err="1"/>
              <a:t>StoRM</a:t>
            </a:r>
            <a:r>
              <a:rPr lang="en-US" dirty="0"/>
              <a:t> is forthcoming.  </a:t>
            </a:r>
          </a:p>
        </p:txBody>
      </p:sp>
    </p:spTree>
    <p:extLst>
      <p:ext uri="{BB962C8B-B14F-4D97-AF65-F5344CB8AC3E}">
        <p14:creationId xmlns:p14="http://schemas.microsoft.com/office/powerpoint/2010/main" val="132036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6</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For </a:t>
            </a:r>
            <a:r>
              <a:rPr lang="en-US" dirty="0" err="1"/>
              <a:t>dCache</a:t>
            </a:r>
            <a:r>
              <a:rPr lang="en-US" dirty="0"/>
              <a:t>, implementation of this specific API is layered over the Bulk service. The API is parallel to, but more specific than, the original bulk-request API. One of the </a:t>
            </a:r>
            <a:r>
              <a:rPr lang="en-US" dirty="0" err="1"/>
              <a:t>WLCG</a:t>
            </a:r>
            <a:r>
              <a:rPr lang="en-US" dirty="0"/>
              <a:t> resources, </a:t>
            </a:r>
            <a:r>
              <a:rPr lang="en-US" dirty="0" err="1"/>
              <a:t>archiveinfo</a:t>
            </a:r>
            <a:r>
              <a:rPr lang="en-US" dirty="0"/>
              <a:t>, does not really constitute a bulk operation (it is similar to active transfers or restores, which simply gather information either periodically or on request, from the namespace, Pool Manager and pools), so this resource has likewise been implemented directly in the Frontend service.</a:t>
            </a:r>
          </a:p>
        </p:txBody>
      </p:sp>
    </p:spTree>
    <p:extLst>
      <p:ext uri="{BB962C8B-B14F-4D97-AF65-F5344CB8AC3E}">
        <p14:creationId xmlns:p14="http://schemas.microsoft.com/office/powerpoint/2010/main" val="160061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7</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The original API exposes some options which are not relevant to the </a:t>
            </a:r>
            <a:r>
              <a:rPr lang="en-US" dirty="0" err="1"/>
              <a:t>WLCG</a:t>
            </a:r>
            <a:r>
              <a:rPr lang="en-US" dirty="0"/>
              <a:t> TAPE API.   This table describes them:  options for clearing and canceling the submitted request, for recursion (</a:t>
            </a:r>
            <a:r>
              <a:rPr lang="en-US" dirty="0" err="1"/>
              <a:t>WLCG</a:t>
            </a:r>
            <a:r>
              <a:rPr lang="en-US" dirty="0"/>
              <a:t> requires flat file lists only), and for storing all targets in the database before acting on them, rather than storing them on the fly. Skipping </a:t>
            </a:r>
            <a:r>
              <a:rPr lang="en-US" dirty="0" err="1"/>
              <a:t>prestorage</a:t>
            </a:r>
            <a:r>
              <a:rPr lang="en-US" dirty="0"/>
              <a:t> will significantly increase throughput for low-latency activities like deletion.</a:t>
            </a:r>
          </a:p>
        </p:txBody>
      </p:sp>
    </p:spTree>
    <p:extLst>
      <p:ext uri="{BB962C8B-B14F-4D97-AF65-F5344CB8AC3E}">
        <p14:creationId xmlns:p14="http://schemas.microsoft.com/office/powerpoint/2010/main" val="101966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8</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Comparing the two REST APIs, you will notice that there is some redundancy.   The PIN activity, for instance, can be used simply to pin files that are already on disk (but will result, according to normal </a:t>
            </a:r>
            <a:r>
              <a:rPr lang="en-US" dirty="0" err="1"/>
              <a:t>dCache</a:t>
            </a:r>
            <a:r>
              <a:rPr lang="en-US" dirty="0"/>
              <a:t> semantics, in the staging of a CUSTODIAL file if it is not on disk).  The </a:t>
            </a:r>
            <a:r>
              <a:rPr lang="en-US" dirty="0" err="1"/>
              <a:t>WLCG</a:t>
            </a:r>
            <a:r>
              <a:rPr lang="en-US" dirty="0"/>
              <a:t> API does not have the concept of "pinning" (this is implementation specific), though the specification allows optionally for a disk lifetime to be expressed on the STAGE request. RELEASE similarly means the storage element is free to clean up the disk resources however it sees fit.  Notice that the bulk-resources API also includes two activities not relevant to </a:t>
            </a:r>
            <a:r>
              <a:rPr lang="en-US" dirty="0" err="1"/>
              <a:t>WLCG</a:t>
            </a:r>
            <a:r>
              <a:rPr lang="en-US" dirty="0"/>
              <a:t> TAPE (and it is pluggable, so others can be added if the need arises):  mass file deletion and QoS transitions (and as a reminder:  QoS transitions are heavier than just staging/pinning:  they alter the namespace attributes of the file and currently do not expire ... though that may change in the future).</a:t>
            </a:r>
          </a:p>
        </p:txBody>
      </p:sp>
    </p:spTree>
    <p:extLst>
      <p:ext uri="{BB962C8B-B14F-4D97-AF65-F5344CB8AC3E}">
        <p14:creationId xmlns:p14="http://schemas.microsoft.com/office/powerpoint/2010/main" val="89813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16F2993-E72F-9442-9823-E58415E3C068}"/>
              </a:ext>
            </a:extLst>
          </p:cNvPr>
          <p:cNvSpPr txBox="1">
            <a:spLocks noGrp="1"/>
          </p:cNvSpPr>
          <p:nvPr>
            <p:ph type="sldNum" sz="quarter" idx="5"/>
          </p:nvPr>
        </p:nvSpPr>
        <p:spPr>
          <a:ln/>
        </p:spPr>
        <p:txBody>
          <a:bodyPr vert="horz" lIns="0" tIns="0" rIns="0" bIns="0" anchor="b">
            <a:noAutofit/>
          </a:bodyPr>
          <a:lstStyle/>
          <a:p>
            <a:pPr lvl="0"/>
            <a:fld id="{FD2494EC-F8AB-5349-9BCF-06388D02887B}" type="slidenum">
              <a:rPr/>
              <a:t>9</a:t>
            </a:fld>
            <a:endParaRPr lang="en-US" dirty="0"/>
          </a:p>
        </p:txBody>
      </p:sp>
      <p:sp>
        <p:nvSpPr>
          <p:cNvPr id="2" name="Slide Image Placeholder 1">
            <a:extLst>
              <a:ext uri="{FF2B5EF4-FFF2-40B4-BE49-F238E27FC236}">
                <a16:creationId xmlns:a16="http://schemas.microsoft.com/office/drawing/2014/main" id="{9C2D40AD-7017-9242-BDE9-2B9760903CEE}"/>
              </a:ext>
            </a:extLst>
          </p:cNvPr>
          <p:cNvSpPr>
            <a:spLocks noGrp="1" noRot="1" noChangeAspect="1" noResize="1"/>
          </p:cNvSpPr>
          <p:nvPr>
            <p:ph type="sldImg"/>
          </p:nvPr>
        </p:nvSpPr>
        <p:spPr>
          <a:xfrm>
            <a:off x="534988" y="763588"/>
            <a:ext cx="6702425"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65C858B-173A-4249-BDA9-9DA947AC89FE}"/>
              </a:ext>
            </a:extLst>
          </p:cNvPr>
          <p:cNvSpPr txBox="1">
            <a:spLocks noGrp="1"/>
          </p:cNvSpPr>
          <p:nvPr>
            <p:ph type="body" sz="quarter" idx="1"/>
          </p:nvPr>
        </p:nvSpPr>
        <p:spPr/>
        <p:txBody>
          <a:bodyPr vert="horz"/>
          <a:lstStyle/>
          <a:p>
            <a:pPr rtl="0"/>
            <a:r>
              <a:rPr lang="en-US" dirty="0"/>
              <a:t>So, to repeat: in </a:t>
            </a:r>
            <a:r>
              <a:rPr lang="en-US" dirty="0" err="1"/>
              <a:t>dCache</a:t>
            </a:r>
            <a:r>
              <a:rPr lang="en-US" dirty="0"/>
              <a:t> both PIN and STAGE are translated into the same kind of Bulk request, as are UNPIN and RELEASE, though the latter requires a specific request id whereas UNPIN does not.  Furthermore, if you examine what happens using the admin interface, you will also see that RELEASE is not registered as a new request (it is ephemeral), since it is bound to an existing one, whereas UNPIN does register as a new request.</a:t>
            </a:r>
          </a:p>
        </p:txBody>
      </p:sp>
    </p:spTree>
    <p:extLst>
      <p:ext uri="{BB962C8B-B14F-4D97-AF65-F5344CB8AC3E}">
        <p14:creationId xmlns:p14="http://schemas.microsoft.com/office/powerpoint/2010/main" val="103792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D43F-E130-434C-A44A-921F5CBD10E2}"/>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11A33A-9B09-1A42-A12A-CA29E57F8F3C}"/>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DA71896D-2F1E-C44F-BA1A-2889263B84E2}"/>
              </a:ext>
            </a:extLst>
          </p:cNvPr>
          <p:cNvSpPr>
            <a:spLocks noGrp="1"/>
          </p:cNvSpPr>
          <p:nvPr>
            <p:ph type="sldNum" sz="quarter" idx="10"/>
          </p:nvPr>
        </p:nvSpPr>
        <p:spPr/>
        <p:txBody>
          <a:bodyPr/>
          <a:lstStyle/>
          <a:p>
            <a:pPr lvl="0"/>
            <a:r>
              <a:rPr lang="en-US" dirty="0"/>
              <a:t> </a:t>
            </a:r>
            <a:fld id="{F5A76A8A-FE6C-2442-B4C1-CCC4C65124FD}" type="slidenum">
              <a:rPr/>
              <a:t>‹#›</a:t>
            </a:fld>
            <a:r>
              <a:rPr lang="en-US" dirty="0"/>
              <a:t>/</a:t>
            </a:r>
          </a:p>
        </p:txBody>
      </p:sp>
      <p:sp>
        <p:nvSpPr>
          <p:cNvPr id="5" name="Footer Placeholder 4">
            <a:extLst>
              <a:ext uri="{FF2B5EF4-FFF2-40B4-BE49-F238E27FC236}">
                <a16:creationId xmlns:a16="http://schemas.microsoft.com/office/drawing/2014/main" id="{328D17D0-5AD0-4542-BB8D-2A0C599F2F21}"/>
              </a:ext>
            </a:extLst>
          </p:cNvPr>
          <p:cNvSpPr>
            <a:spLocks noGrp="1"/>
          </p:cNvSpPr>
          <p:nvPr>
            <p:ph type="ftr" sz="quarter" idx="11"/>
          </p:nvPr>
        </p:nvSpPr>
        <p:spPr/>
        <p:txBody>
          <a:bodyPr/>
          <a:lstStyle/>
          <a:p>
            <a:pPr lvl="0"/>
            <a:r>
              <a:rPr lang="en-US"/>
              <a:t>Bulk v2 &amp; WLCG Tape API</a:t>
            </a:r>
            <a:endParaRPr lang="en-US" dirty="0"/>
          </a:p>
        </p:txBody>
      </p:sp>
      <p:sp>
        <p:nvSpPr>
          <p:cNvPr id="6" name="Date Placeholder 5">
            <a:extLst>
              <a:ext uri="{FF2B5EF4-FFF2-40B4-BE49-F238E27FC236}">
                <a16:creationId xmlns:a16="http://schemas.microsoft.com/office/drawing/2014/main" id="{75C2CD20-6F56-4444-A3CE-88251CBDBC47}"/>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4025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CCDD-FF0C-0C44-9B47-ABC6FECC6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12F3E3-78C6-D54A-8DB2-A5E1E61FC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675A5AB-7072-A24E-A320-86BB72CDA7C6}"/>
              </a:ext>
            </a:extLst>
          </p:cNvPr>
          <p:cNvSpPr>
            <a:spLocks noGrp="1"/>
          </p:cNvSpPr>
          <p:nvPr>
            <p:ph type="sldNum" sz="quarter" idx="10"/>
          </p:nvPr>
        </p:nvSpPr>
        <p:spPr/>
        <p:txBody>
          <a:bodyPr/>
          <a:lstStyle/>
          <a:p>
            <a:pPr lvl="0"/>
            <a:r>
              <a:rPr lang="en-US" dirty="0"/>
              <a:t> </a:t>
            </a:r>
            <a:fld id="{D5AF21D2-0957-7442-9673-61494E03B950}" type="slidenum">
              <a:rPr/>
              <a:t>‹#›</a:t>
            </a:fld>
            <a:r>
              <a:rPr lang="en-US" dirty="0"/>
              <a:t>/</a:t>
            </a:r>
          </a:p>
        </p:txBody>
      </p:sp>
      <p:sp>
        <p:nvSpPr>
          <p:cNvPr id="5" name="Footer Placeholder 4">
            <a:extLst>
              <a:ext uri="{FF2B5EF4-FFF2-40B4-BE49-F238E27FC236}">
                <a16:creationId xmlns:a16="http://schemas.microsoft.com/office/drawing/2014/main" id="{D94E8CE4-BF61-C846-91AD-53D6872928CC}"/>
              </a:ext>
            </a:extLst>
          </p:cNvPr>
          <p:cNvSpPr>
            <a:spLocks noGrp="1"/>
          </p:cNvSpPr>
          <p:nvPr>
            <p:ph type="ftr" sz="quarter" idx="11"/>
          </p:nvPr>
        </p:nvSpPr>
        <p:spPr/>
        <p:txBody>
          <a:bodyPr/>
          <a:lstStyle/>
          <a:p>
            <a:pPr lvl="0"/>
            <a:r>
              <a:rPr lang="en-US"/>
              <a:t>Bulk v2 &amp; WLCG Tape API</a:t>
            </a:r>
            <a:endParaRPr lang="en-US" dirty="0"/>
          </a:p>
        </p:txBody>
      </p:sp>
      <p:sp>
        <p:nvSpPr>
          <p:cNvPr id="6" name="Date Placeholder 5">
            <a:extLst>
              <a:ext uri="{FF2B5EF4-FFF2-40B4-BE49-F238E27FC236}">
                <a16:creationId xmlns:a16="http://schemas.microsoft.com/office/drawing/2014/main" id="{82166EA3-B0C7-A54B-80A0-947412B79811}"/>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26970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CDB4D-4769-D242-AF1A-9B861FC5344C}"/>
              </a:ext>
            </a:extLst>
          </p:cNvPr>
          <p:cNvSpPr>
            <a:spLocks noGrp="1"/>
          </p:cNvSpPr>
          <p:nvPr>
            <p:ph type="title" orient="vert"/>
          </p:nvPr>
        </p:nvSpPr>
        <p:spPr>
          <a:xfrm>
            <a:off x="7308850" y="66675"/>
            <a:ext cx="2266950" cy="50450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F707F2-EE7E-5945-9A21-C5F5ABA73788}"/>
              </a:ext>
            </a:extLst>
          </p:cNvPr>
          <p:cNvSpPr>
            <a:spLocks noGrp="1"/>
          </p:cNvSpPr>
          <p:nvPr>
            <p:ph type="body" orient="vert" idx="1"/>
          </p:nvPr>
        </p:nvSpPr>
        <p:spPr>
          <a:xfrm>
            <a:off x="503238" y="66675"/>
            <a:ext cx="6653212" cy="5045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64F4EC4-FA78-C64D-B9EF-655C1867840B}"/>
              </a:ext>
            </a:extLst>
          </p:cNvPr>
          <p:cNvSpPr>
            <a:spLocks noGrp="1"/>
          </p:cNvSpPr>
          <p:nvPr>
            <p:ph type="sldNum" sz="quarter" idx="10"/>
          </p:nvPr>
        </p:nvSpPr>
        <p:spPr/>
        <p:txBody>
          <a:bodyPr/>
          <a:lstStyle/>
          <a:p>
            <a:pPr lvl="0"/>
            <a:r>
              <a:rPr lang="en-US" dirty="0"/>
              <a:t> </a:t>
            </a:r>
            <a:fld id="{92F67E49-D5A6-354E-BB54-14A595709E30}" type="slidenum">
              <a:rPr/>
              <a:t>‹#›</a:t>
            </a:fld>
            <a:r>
              <a:rPr lang="en-US" dirty="0"/>
              <a:t>/</a:t>
            </a:r>
          </a:p>
        </p:txBody>
      </p:sp>
      <p:sp>
        <p:nvSpPr>
          <p:cNvPr id="5" name="Footer Placeholder 4">
            <a:extLst>
              <a:ext uri="{FF2B5EF4-FFF2-40B4-BE49-F238E27FC236}">
                <a16:creationId xmlns:a16="http://schemas.microsoft.com/office/drawing/2014/main" id="{08FAB183-FA32-7148-83CC-290C123F7919}"/>
              </a:ext>
            </a:extLst>
          </p:cNvPr>
          <p:cNvSpPr>
            <a:spLocks noGrp="1"/>
          </p:cNvSpPr>
          <p:nvPr>
            <p:ph type="ftr" sz="quarter" idx="11"/>
          </p:nvPr>
        </p:nvSpPr>
        <p:spPr/>
        <p:txBody>
          <a:bodyPr/>
          <a:lstStyle/>
          <a:p>
            <a:pPr lvl="0"/>
            <a:r>
              <a:rPr lang="en-US"/>
              <a:t>Bulk v2 &amp; WLCG Tape API</a:t>
            </a:r>
            <a:endParaRPr lang="en-US" dirty="0"/>
          </a:p>
        </p:txBody>
      </p:sp>
      <p:sp>
        <p:nvSpPr>
          <p:cNvPr id="6" name="Date Placeholder 5">
            <a:extLst>
              <a:ext uri="{FF2B5EF4-FFF2-40B4-BE49-F238E27FC236}">
                <a16:creationId xmlns:a16="http://schemas.microsoft.com/office/drawing/2014/main" id="{3B7FEAC1-0E2C-5243-8612-DB7FEA735098}"/>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719150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BA8F-9F42-014B-9FFF-DD8229B059AE}"/>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96855-7C9B-F346-99D2-BA19B5294FC8}"/>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47690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8819-8CBC-B742-B278-9E746132E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1D2DA-42FC-7D4B-8700-3E6A5A9C1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194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AED5-96FC-E845-8B66-A3CDE045EB23}"/>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EA4B6-DF8E-3C43-9B1C-8961444C8BD7}"/>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6682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A2CF-7A5D-6044-BCCF-14CE57E7A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51A62-8F51-C546-A93C-FAFC8F76B42E}"/>
              </a:ext>
            </a:extLst>
          </p:cNvPr>
          <p:cNvSpPr>
            <a:spLocks noGrp="1"/>
          </p:cNvSpPr>
          <p:nvPr>
            <p:ph sz="half" idx="1"/>
          </p:nvPr>
        </p:nvSpPr>
        <p:spPr>
          <a:xfrm>
            <a:off x="741363" y="2101850"/>
            <a:ext cx="4227512" cy="476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0E1053-2DDF-8946-A6ED-93E44DBFA902}"/>
              </a:ext>
            </a:extLst>
          </p:cNvPr>
          <p:cNvSpPr>
            <a:spLocks noGrp="1"/>
          </p:cNvSpPr>
          <p:nvPr>
            <p:ph sz="half" idx="2"/>
          </p:nvPr>
        </p:nvSpPr>
        <p:spPr>
          <a:xfrm>
            <a:off x="5121275" y="2101850"/>
            <a:ext cx="4227513" cy="476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055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3209-6150-A54E-9CFF-2F1D09B6A397}"/>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C2069C-EB48-F84C-A3C1-F303B22CE508}"/>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8E4B1-2F0C-EF46-85C6-A38B64721247}"/>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DF12D-8C7B-0E40-BFD4-12A0522A0111}"/>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B0E50-EC63-7B4B-8508-1331DAB41663}"/>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773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E35B-0A62-4149-B527-A07B66A4D02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3141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276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B514-9690-764C-AC36-0783F03EA11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25FC0F-EE71-8B48-841B-09C1F23DB786}"/>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85F03-A25A-704B-8116-2F3DB0D661B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373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6072-F72F-9E40-85A6-4FC9B35AB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1DE74B-497C-C54C-918E-543DC170E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02DE159-9FE0-5141-84C3-D06D7F8190A2}"/>
              </a:ext>
            </a:extLst>
          </p:cNvPr>
          <p:cNvSpPr>
            <a:spLocks noGrp="1"/>
          </p:cNvSpPr>
          <p:nvPr>
            <p:ph type="sldNum" sz="quarter" idx="10"/>
          </p:nvPr>
        </p:nvSpPr>
        <p:spPr/>
        <p:txBody>
          <a:bodyPr/>
          <a:lstStyle/>
          <a:p>
            <a:pPr lvl="0"/>
            <a:r>
              <a:rPr lang="en-US" dirty="0"/>
              <a:t> </a:t>
            </a:r>
            <a:fld id="{C43E0ABD-3F3F-3C40-A6D8-4ED3EDF2841A}" type="slidenum">
              <a:rPr/>
              <a:t>‹#›</a:t>
            </a:fld>
            <a:r>
              <a:rPr lang="en-US" dirty="0"/>
              <a:t>/</a:t>
            </a:r>
          </a:p>
        </p:txBody>
      </p:sp>
      <p:sp>
        <p:nvSpPr>
          <p:cNvPr id="5" name="Footer Placeholder 4">
            <a:extLst>
              <a:ext uri="{FF2B5EF4-FFF2-40B4-BE49-F238E27FC236}">
                <a16:creationId xmlns:a16="http://schemas.microsoft.com/office/drawing/2014/main" id="{2B10E9FB-554C-B44D-9017-40E823716EF8}"/>
              </a:ext>
            </a:extLst>
          </p:cNvPr>
          <p:cNvSpPr>
            <a:spLocks noGrp="1"/>
          </p:cNvSpPr>
          <p:nvPr>
            <p:ph type="ftr" sz="quarter" idx="11"/>
          </p:nvPr>
        </p:nvSpPr>
        <p:spPr/>
        <p:txBody>
          <a:bodyPr/>
          <a:lstStyle/>
          <a:p>
            <a:pPr lvl="0"/>
            <a:r>
              <a:rPr lang="en-US"/>
              <a:t>Bulk v2 &amp; WLCG Tape API</a:t>
            </a:r>
            <a:endParaRPr lang="en-US" dirty="0"/>
          </a:p>
        </p:txBody>
      </p:sp>
      <p:sp>
        <p:nvSpPr>
          <p:cNvPr id="6" name="Date Placeholder 5">
            <a:extLst>
              <a:ext uri="{FF2B5EF4-FFF2-40B4-BE49-F238E27FC236}">
                <a16:creationId xmlns:a16="http://schemas.microsoft.com/office/drawing/2014/main" id="{61F4E067-F234-DF4B-95A4-D0CEC331167A}"/>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339562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8A8A-43A0-7D44-A2E4-76B4805175D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F36CDF-5B33-D240-9BCC-C7901C6EF399}"/>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992F26-A4D1-9B46-8AF4-8C19B3BC8F5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71915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84BA-B10E-8C4A-993F-9FBF380DB5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80686-7FDC-7F4F-AE00-73EE9966E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3903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4F1C8-3159-7046-9A20-0D20FE1B3F71}"/>
              </a:ext>
            </a:extLst>
          </p:cNvPr>
          <p:cNvSpPr>
            <a:spLocks noGrp="1"/>
          </p:cNvSpPr>
          <p:nvPr>
            <p:ph type="title" orient="vert"/>
          </p:nvPr>
        </p:nvSpPr>
        <p:spPr>
          <a:xfrm>
            <a:off x="7197725" y="627063"/>
            <a:ext cx="2151063" cy="62372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49C96-1AE6-464D-86E8-BAE11167B492}"/>
              </a:ext>
            </a:extLst>
          </p:cNvPr>
          <p:cNvSpPr>
            <a:spLocks noGrp="1"/>
          </p:cNvSpPr>
          <p:nvPr>
            <p:ph type="body" orient="vert" idx="1"/>
          </p:nvPr>
        </p:nvSpPr>
        <p:spPr>
          <a:xfrm>
            <a:off x="741363" y="627063"/>
            <a:ext cx="6303962" cy="6237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78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5722-289F-A842-B065-D69789D058FD}"/>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F2DAE-33ED-DF44-BF80-7239BCFA1CC0}"/>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0AFD1390-B36A-054A-8D5A-3F68B816192F}"/>
              </a:ext>
            </a:extLst>
          </p:cNvPr>
          <p:cNvSpPr>
            <a:spLocks noGrp="1"/>
          </p:cNvSpPr>
          <p:nvPr>
            <p:ph type="sldNum" sz="quarter" idx="10"/>
          </p:nvPr>
        </p:nvSpPr>
        <p:spPr/>
        <p:txBody>
          <a:bodyPr/>
          <a:lstStyle/>
          <a:p>
            <a:pPr lvl="0"/>
            <a:r>
              <a:rPr lang="en-US" dirty="0"/>
              <a:t> </a:t>
            </a:r>
            <a:fld id="{1E480C36-FA53-C847-8122-5161CA0F5F28}" type="slidenum">
              <a:rPr/>
              <a:t>‹#›</a:t>
            </a:fld>
            <a:r>
              <a:rPr lang="en-US" dirty="0"/>
              <a:t>/</a:t>
            </a:r>
          </a:p>
        </p:txBody>
      </p:sp>
      <p:sp>
        <p:nvSpPr>
          <p:cNvPr id="5" name="Footer Placeholder 4">
            <a:extLst>
              <a:ext uri="{FF2B5EF4-FFF2-40B4-BE49-F238E27FC236}">
                <a16:creationId xmlns:a16="http://schemas.microsoft.com/office/drawing/2014/main" id="{4F393A6E-A9C3-5045-B152-348364F9AB41}"/>
              </a:ext>
            </a:extLst>
          </p:cNvPr>
          <p:cNvSpPr>
            <a:spLocks noGrp="1"/>
          </p:cNvSpPr>
          <p:nvPr>
            <p:ph type="ftr" sz="quarter" idx="11"/>
          </p:nvPr>
        </p:nvSpPr>
        <p:spPr/>
        <p:txBody>
          <a:bodyPr/>
          <a:lstStyle/>
          <a:p>
            <a:pPr lvl="0"/>
            <a:r>
              <a:rPr lang="en-US"/>
              <a:t>Bulk v2 &amp; WLCG Tape API</a:t>
            </a:r>
            <a:endParaRPr lang="en-US" dirty="0"/>
          </a:p>
        </p:txBody>
      </p:sp>
      <p:sp>
        <p:nvSpPr>
          <p:cNvPr id="6" name="Date Placeholder 5">
            <a:extLst>
              <a:ext uri="{FF2B5EF4-FFF2-40B4-BE49-F238E27FC236}">
                <a16:creationId xmlns:a16="http://schemas.microsoft.com/office/drawing/2014/main" id="{69F646A2-776F-CA44-B88A-44DFB849FF97}"/>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8312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DFE4-E88D-1C4A-963E-39A9CD2AD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48520-B845-DD4E-BD9A-6306A4F822B3}"/>
              </a:ext>
            </a:extLst>
          </p:cNvPr>
          <p:cNvSpPr>
            <a:spLocks noGrp="1"/>
          </p:cNvSpPr>
          <p:nvPr>
            <p:ph sz="half" idx="1"/>
          </p:nvPr>
        </p:nvSpPr>
        <p:spPr>
          <a:xfrm>
            <a:off x="503238" y="1019175"/>
            <a:ext cx="445928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95F7A9-8F83-794B-9C68-0706515F13C3}"/>
              </a:ext>
            </a:extLst>
          </p:cNvPr>
          <p:cNvSpPr>
            <a:spLocks noGrp="1"/>
          </p:cNvSpPr>
          <p:nvPr>
            <p:ph sz="half" idx="2"/>
          </p:nvPr>
        </p:nvSpPr>
        <p:spPr>
          <a:xfrm>
            <a:off x="5114925" y="1019175"/>
            <a:ext cx="4460875"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9C195AB-8A05-0048-8867-130E96DDC77C}"/>
              </a:ext>
            </a:extLst>
          </p:cNvPr>
          <p:cNvSpPr>
            <a:spLocks noGrp="1"/>
          </p:cNvSpPr>
          <p:nvPr>
            <p:ph type="sldNum" sz="quarter" idx="10"/>
          </p:nvPr>
        </p:nvSpPr>
        <p:spPr/>
        <p:txBody>
          <a:bodyPr/>
          <a:lstStyle/>
          <a:p>
            <a:pPr lvl="0"/>
            <a:r>
              <a:rPr lang="en-US" dirty="0"/>
              <a:t> </a:t>
            </a:r>
            <a:fld id="{D0B7F2F0-C778-574C-BD5E-C8212C962D91}" type="slidenum">
              <a:rPr/>
              <a:t>‹#›</a:t>
            </a:fld>
            <a:r>
              <a:rPr lang="en-US" dirty="0"/>
              <a:t>/</a:t>
            </a:r>
          </a:p>
        </p:txBody>
      </p:sp>
      <p:sp>
        <p:nvSpPr>
          <p:cNvPr id="6" name="Footer Placeholder 5">
            <a:extLst>
              <a:ext uri="{FF2B5EF4-FFF2-40B4-BE49-F238E27FC236}">
                <a16:creationId xmlns:a16="http://schemas.microsoft.com/office/drawing/2014/main" id="{979C538A-DFD7-C84C-B01C-45877BDCD347}"/>
              </a:ext>
            </a:extLst>
          </p:cNvPr>
          <p:cNvSpPr>
            <a:spLocks noGrp="1"/>
          </p:cNvSpPr>
          <p:nvPr>
            <p:ph type="ftr" sz="quarter" idx="11"/>
          </p:nvPr>
        </p:nvSpPr>
        <p:spPr/>
        <p:txBody>
          <a:bodyPr/>
          <a:lstStyle/>
          <a:p>
            <a:pPr lvl="0"/>
            <a:r>
              <a:rPr lang="en-US"/>
              <a:t>Bulk v2 &amp; WLCG Tape API</a:t>
            </a:r>
            <a:endParaRPr lang="en-US" dirty="0"/>
          </a:p>
        </p:txBody>
      </p:sp>
      <p:sp>
        <p:nvSpPr>
          <p:cNvPr id="7" name="Date Placeholder 6">
            <a:extLst>
              <a:ext uri="{FF2B5EF4-FFF2-40B4-BE49-F238E27FC236}">
                <a16:creationId xmlns:a16="http://schemas.microsoft.com/office/drawing/2014/main" id="{E559C4B8-C455-7848-9F12-6277F9D97C43}"/>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396684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F0F3-8D9B-A542-BAFC-59E9C6EF93C0}"/>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875410-2816-3C40-93E2-2823273F74F2}"/>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B0A57-1872-5845-932B-3D349CC6EBAC}"/>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A58F9E-3289-704A-B03A-CB05F7733F59}"/>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F1F0A-7236-CC4D-8A73-02B77D72EFA2}"/>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DE13E1C-A80A-B542-B196-728E527A3B34}"/>
              </a:ext>
            </a:extLst>
          </p:cNvPr>
          <p:cNvSpPr>
            <a:spLocks noGrp="1"/>
          </p:cNvSpPr>
          <p:nvPr>
            <p:ph type="sldNum" sz="quarter" idx="10"/>
          </p:nvPr>
        </p:nvSpPr>
        <p:spPr/>
        <p:txBody>
          <a:bodyPr/>
          <a:lstStyle/>
          <a:p>
            <a:pPr lvl="0"/>
            <a:r>
              <a:rPr lang="en-US" dirty="0"/>
              <a:t> </a:t>
            </a:r>
            <a:fld id="{90C8F8B9-7640-A748-A961-67B1744DB7D3}" type="slidenum">
              <a:rPr/>
              <a:t>‹#›</a:t>
            </a:fld>
            <a:r>
              <a:rPr lang="en-US" dirty="0"/>
              <a:t>/</a:t>
            </a:r>
          </a:p>
        </p:txBody>
      </p:sp>
      <p:sp>
        <p:nvSpPr>
          <p:cNvPr id="8" name="Footer Placeholder 7">
            <a:extLst>
              <a:ext uri="{FF2B5EF4-FFF2-40B4-BE49-F238E27FC236}">
                <a16:creationId xmlns:a16="http://schemas.microsoft.com/office/drawing/2014/main" id="{682A1787-578E-D942-8569-4445618A79D1}"/>
              </a:ext>
            </a:extLst>
          </p:cNvPr>
          <p:cNvSpPr>
            <a:spLocks noGrp="1"/>
          </p:cNvSpPr>
          <p:nvPr>
            <p:ph type="ftr" sz="quarter" idx="11"/>
          </p:nvPr>
        </p:nvSpPr>
        <p:spPr/>
        <p:txBody>
          <a:bodyPr/>
          <a:lstStyle/>
          <a:p>
            <a:pPr lvl="0"/>
            <a:r>
              <a:rPr lang="en-US"/>
              <a:t>Bulk v2 &amp; WLCG Tape API</a:t>
            </a:r>
            <a:endParaRPr lang="en-US" dirty="0"/>
          </a:p>
        </p:txBody>
      </p:sp>
      <p:sp>
        <p:nvSpPr>
          <p:cNvPr id="9" name="Date Placeholder 8">
            <a:extLst>
              <a:ext uri="{FF2B5EF4-FFF2-40B4-BE49-F238E27FC236}">
                <a16:creationId xmlns:a16="http://schemas.microsoft.com/office/drawing/2014/main" id="{30637349-0230-CA46-B391-8D78A6E31A15}"/>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114582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1C5B-C5BD-784E-9B89-03049735A63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A7D4218-962F-E242-A37F-8795DB9EA651}"/>
              </a:ext>
            </a:extLst>
          </p:cNvPr>
          <p:cNvSpPr>
            <a:spLocks noGrp="1"/>
          </p:cNvSpPr>
          <p:nvPr>
            <p:ph type="sldNum" sz="quarter" idx="10"/>
          </p:nvPr>
        </p:nvSpPr>
        <p:spPr/>
        <p:txBody>
          <a:bodyPr/>
          <a:lstStyle/>
          <a:p>
            <a:pPr lvl="0"/>
            <a:r>
              <a:rPr lang="en-US" dirty="0"/>
              <a:t> </a:t>
            </a:r>
            <a:fld id="{669B1BE1-7DF5-6640-873E-CE0408108347}" type="slidenum">
              <a:rPr/>
              <a:t>‹#›</a:t>
            </a:fld>
            <a:r>
              <a:rPr lang="en-US" dirty="0"/>
              <a:t>/</a:t>
            </a:r>
          </a:p>
        </p:txBody>
      </p:sp>
      <p:sp>
        <p:nvSpPr>
          <p:cNvPr id="4" name="Footer Placeholder 3">
            <a:extLst>
              <a:ext uri="{FF2B5EF4-FFF2-40B4-BE49-F238E27FC236}">
                <a16:creationId xmlns:a16="http://schemas.microsoft.com/office/drawing/2014/main" id="{E4F587E3-9F2F-3F4B-A3EA-5BDF07A202B0}"/>
              </a:ext>
            </a:extLst>
          </p:cNvPr>
          <p:cNvSpPr>
            <a:spLocks noGrp="1"/>
          </p:cNvSpPr>
          <p:nvPr>
            <p:ph type="ftr" sz="quarter" idx="11"/>
          </p:nvPr>
        </p:nvSpPr>
        <p:spPr/>
        <p:txBody>
          <a:bodyPr/>
          <a:lstStyle/>
          <a:p>
            <a:pPr lvl="0"/>
            <a:r>
              <a:rPr lang="en-US"/>
              <a:t>Bulk v2 &amp; WLCG Tape API</a:t>
            </a:r>
            <a:endParaRPr lang="en-US" dirty="0"/>
          </a:p>
        </p:txBody>
      </p:sp>
      <p:sp>
        <p:nvSpPr>
          <p:cNvPr id="5" name="Date Placeholder 4">
            <a:extLst>
              <a:ext uri="{FF2B5EF4-FFF2-40B4-BE49-F238E27FC236}">
                <a16:creationId xmlns:a16="http://schemas.microsoft.com/office/drawing/2014/main" id="{CC23AD05-4958-7947-9DB4-55EDD0890859}"/>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381242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A19BB6-3528-6943-B01E-F4B34BF9370D}"/>
              </a:ext>
            </a:extLst>
          </p:cNvPr>
          <p:cNvSpPr>
            <a:spLocks noGrp="1"/>
          </p:cNvSpPr>
          <p:nvPr>
            <p:ph type="sldNum" sz="quarter" idx="10"/>
          </p:nvPr>
        </p:nvSpPr>
        <p:spPr/>
        <p:txBody>
          <a:bodyPr/>
          <a:lstStyle/>
          <a:p>
            <a:pPr lvl="0"/>
            <a:r>
              <a:rPr lang="en-US" dirty="0"/>
              <a:t> </a:t>
            </a:r>
            <a:fld id="{7FA54858-995B-C741-BA0A-DE77AA71B451}" type="slidenum">
              <a:rPr/>
              <a:t>‹#›</a:t>
            </a:fld>
            <a:r>
              <a:rPr lang="en-US" dirty="0"/>
              <a:t>/</a:t>
            </a:r>
          </a:p>
        </p:txBody>
      </p:sp>
      <p:sp>
        <p:nvSpPr>
          <p:cNvPr id="3" name="Footer Placeholder 2">
            <a:extLst>
              <a:ext uri="{FF2B5EF4-FFF2-40B4-BE49-F238E27FC236}">
                <a16:creationId xmlns:a16="http://schemas.microsoft.com/office/drawing/2014/main" id="{DF1EC074-65AF-5041-9A15-05CACBA309E9}"/>
              </a:ext>
            </a:extLst>
          </p:cNvPr>
          <p:cNvSpPr>
            <a:spLocks noGrp="1"/>
          </p:cNvSpPr>
          <p:nvPr>
            <p:ph type="ftr" sz="quarter" idx="11"/>
          </p:nvPr>
        </p:nvSpPr>
        <p:spPr/>
        <p:txBody>
          <a:bodyPr/>
          <a:lstStyle/>
          <a:p>
            <a:pPr lvl="0"/>
            <a:r>
              <a:rPr lang="en-US"/>
              <a:t>Bulk v2 &amp; WLCG Tape API</a:t>
            </a:r>
            <a:endParaRPr lang="en-US" dirty="0"/>
          </a:p>
        </p:txBody>
      </p:sp>
      <p:sp>
        <p:nvSpPr>
          <p:cNvPr id="4" name="Date Placeholder 3">
            <a:extLst>
              <a:ext uri="{FF2B5EF4-FFF2-40B4-BE49-F238E27FC236}">
                <a16:creationId xmlns:a16="http://schemas.microsoft.com/office/drawing/2014/main" id="{A8F8E0E1-C567-5D4B-9BCD-79211FEFCDA9}"/>
              </a:ext>
            </a:extLst>
          </p:cNvPr>
          <p:cNvSpPr>
            <a:spLocks noGrp="1"/>
          </p:cNvSpPr>
          <p:nvPr>
            <p:ph type="dt" sz="half" idx="12"/>
          </p:nvPr>
        </p:nvSpPr>
        <p:spPr>
          <a:xfrm>
            <a:off x="194512" y="5325480"/>
            <a:ext cx="2348280" cy="390600"/>
          </a:xfrm>
        </p:spPr>
        <p:txBody>
          <a:bodyPr/>
          <a:lstStyle/>
          <a:p>
            <a:pPr lvl="0"/>
            <a:r>
              <a:rPr lang="en-US"/>
              <a:t>Tuesday, May 24, 2022</a:t>
            </a:r>
            <a:endParaRPr lang="en-US" dirty="0"/>
          </a:p>
        </p:txBody>
      </p:sp>
    </p:spTree>
    <p:extLst>
      <p:ext uri="{BB962C8B-B14F-4D97-AF65-F5344CB8AC3E}">
        <p14:creationId xmlns:p14="http://schemas.microsoft.com/office/powerpoint/2010/main" val="410298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4ADB-1F73-F84E-AD7C-4BECB6F32E33}"/>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E80F37-360F-954E-93BE-38F7062BC593}"/>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4A74A-5DA5-2349-B9F1-255C9A5149B2}"/>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30A05A8-A8E7-4B41-984E-374CA7D0DC84}"/>
              </a:ext>
            </a:extLst>
          </p:cNvPr>
          <p:cNvSpPr>
            <a:spLocks noGrp="1"/>
          </p:cNvSpPr>
          <p:nvPr>
            <p:ph type="sldNum" sz="quarter" idx="10"/>
          </p:nvPr>
        </p:nvSpPr>
        <p:spPr/>
        <p:txBody>
          <a:bodyPr/>
          <a:lstStyle/>
          <a:p>
            <a:pPr lvl="0"/>
            <a:r>
              <a:rPr lang="en-US" dirty="0"/>
              <a:t> </a:t>
            </a:r>
            <a:fld id="{8DE5EA04-C7F2-9849-95AE-8EEDE400424D}" type="slidenum">
              <a:rPr/>
              <a:t>‹#›</a:t>
            </a:fld>
            <a:r>
              <a:rPr lang="en-US" dirty="0"/>
              <a:t>/</a:t>
            </a:r>
          </a:p>
        </p:txBody>
      </p:sp>
      <p:sp>
        <p:nvSpPr>
          <p:cNvPr id="6" name="Footer Placeholder 5">
            <a:extLst>
              <a:ext uri="{FF2B5EF4-FFF2-40B4-BE49-F238E27FC236}">
                <a16:creationId xmlns:a16="http://schemas.microsoft.com/office/drawing/2014/main" id="{7FA4181A-115F-2A4A-9180-CED57DD08668}"/>
              </a:ext>
            </a:extLst>
          </p:cNvPr>
          <p:cNvSpPr>
            <a:spLocks noGrp="1"/>
          </p:cNvSpPr>
          <p:nvPr>
            <p:ph type="ftr" sz="quarter" idx="11"/>
          </p:nvPr>
        </p:nvSpPr>
        <p:spPr/>
        <p:txBody>
          <a:bodyPr/>
          <a:lstStyle/>
          <a:p>
            <a:pPr lvl="0"/>
            <a:r>
              <a:rPr lang="en-US"/>
              <a:t>Bulk v2 &amp; WLCG Tape API</a:t>
            </a:r>
            <a:endParaRPr lang="en-US" dirty="0"/>
          </a:p>
        </p:txBody>
      </p:sp>
      <p:sp>
        <p:nvSpPr>
          <p:cNvPr id="7" name="Date Placeholder 6">
            <a:extLst>
              <a:ext uri="{FF2B5EF4-FFF2-40B4-BE49-F238E27FC236}">
                <a16:creationId xmlns:a16="http://schemas.microsoft.com/office/drawing/2014/main" id="{9A98EADF-AB77-684A-A8FB-6B2C371CADAE}"/>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92070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67DA-D3E6-E04E-B1DC-C1955DA69074}"/>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27A82-8EA7-814E-AB03-C790903B41DE}"/>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B42A498-3F84-C148-AB24-F56D4EB3A8D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261B89D-D440-6F45-BA49-055BC7C54E7A}"/>
              </a:ext>
            </a:extLst>
          </p:cNvPr>
          <p:cNvSpPr>
            <a:spLocks noGrp="1"/>
          </p:cNvSpPr>
          <p:nvPr>
            <p:ph type="sldNum" sz="quarter" idx="10"/>
          </p:nvPr>
        </p:nvSpPr>
        <p:spPr/>
        <p:txBody>
          <a:bodyPr/>
          <a:lstStyle/>
          <a:p>
            <a:pPr lvl="0"/>
            <a:r>
              <a:rPr lang="en-US" dirty="0"/>
              <a:t> </a:t>
            </a:r>
            <a:fld id="{F1C2DABF-2B9A-3C43-9945-47A8117CE157}" type="slidenum">
              <a:rPr/>
              <a:t>‹#›</a:t>
            </a:fld>
            <a:r>
              <a:rPr lang="en-US" dirty="0"/>
              <a:t>/</a:t>
            </a:r>
          </a:p>
        </p:txBody>
      </p:sp>
      <p:sp>
        <p:nvSpPr>
          <p:cNvPr id="6" name="Footer Placeholder 5">
            <a:extLst>
              <a:ext uri="{FF2B5EF4-FFF2-40B4-BE49-F238E27FC236}">
                <a16:creationId xmlns:a16="http://schemas.microsoft.com/office/drawing/2014/main" id="{C738CC2A-4A77-3045-AE77-EA9E4FED359E}"/>
              </a:ext>
            </a:extLst>
          </p:cNvPr>
          <p:cNvSpPr>
            <a:spLocks noGrp="1"/>
          </p:cNvSpPr>
          <p:nvPr>
            <p:ph type="ftr" sz="quarter" idx="11"/>
          </p:nvPr>
        </p:nvSpPr>
        <p:spPr/>
        <p:txBody>
          <a:bodyPr/>
          <a:lstStyle/>
          <a:p>
            <a:pPr lvl="0"/>
            <a:r>
              <a:rPr lang="en-US"/>
              <a:t>Bulk v2 &amp; WLCG Tape API</a:t>
            </a:r>
            <a:endParaRPr lang="en-US" dirty="0"/>
          </a:p>
        </p:txBody>
      </p:sp>
      <p:sp>
        <p:nvSpPr>
          <p:cNvPr id="7" name="Date Placeholder 6">
            <a:extLst>
              <a:ext uri="{FF2B5EF4-FFF2-40B4-BE49-F238E27FC236}">
                <a16:creationId xmlns:a16="http://schemas.microsoft.com/office/drawing/2014/main" id="{6BA5AD59-6507-E949-B187-D3D2550917DB}"/>
              </a:ext>
            </a:extLst>
          </p:cNvPr>
          <p:cNvSpPr>
            <a:spLocks noGrp="1"/>
          </p:cNvSpPr>
          <p:nvPr>
            <p:ph type="dt" sz="half" idx="12"/>
          </p:nvPr>
        </p:nvSpPr>
        <p:spPr/>
        <p:txBody>
          <a:bodyPr/>
          <a:lstStyle/>
          <a:p>
            <a:pPr lvl="0"/>
            <a:r>
              <a:rPr lang="en-US"/>
              <a:t>Tuesday, May 24, 2022</a:t>
            </a:r>
            <a:endParaRPr lang="en-US" dirty="0"/>
          </a:p>
        </p:txBody>
      </p:sp>
    </p:spTree>
    <p:extLst>
      <p:ext uri="{BB962C8B-B14F-4D97-AF65-F5344CB8AC3E}">
        <p14:creationId xmlns:p14="http://schemas.microsoft.com/office/powerpoint/2010/main" val="393756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CE69709E-54B9-0D4E-A7F4-FAB8D900B3EF}"/>
              </a:ext>
            </a:extLst>
          </p:cNvPr>
          <p:cNvSpPr/>
          <p:nvPr/>
        </p:nvSpPr>
        <p:spPr>
          <a:xfrm>
            <a:off x="0" y="0"/>
            <a:ext cx="10080000" cy="648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3C38"/>
          </a:solidFill>
          <a:ln w="25400">
            <a:solidFill>
              <a:schemeClr val="accent1">
                <a:shade val="50000"/>
              </a:schemeClr>
            </a:solidFill>
            <a:prstDash val="solid"/>
          </a:ln>
        </p:spPr>
        <p:txBody>
          <a:bodyPr lIns="0" tIns="0" rIns="0" bIns="0" anchor="ctr" anchorCtr="0">
            <a:noAutofit/>
          </a:bodyPr>
          <a:lstStyle/>
          <a:p>
            <a:pPr lvl="0" hangingPunct="0">
              <a:buNone/>
              <a:tabLst/>
            </a:pPr>
            <a:endParaRPr lang="en-US" sz="2400" kern="1200" dirty="0">
              <a:latin typeface="Times New Roman" pitchFamily="18"/>
              <a:ea typeface="Arial" pitchFamily="2"/>
              <a:cs typeface="Arial" pitchFamily="2"/>
            </a:endParaRPr>
          </a:p>
        </p:txBody>
      </p:sp>
      <p:sp>
        <p:nvSpPr>
          <p:cNvPr id="3" name="Title Placeholder 2">
            <a:extLst>
              <a:ext uri="{FF2B5EF4-FFF2-40B4-BE49-F238E27FC236}">
                <a16:creationId xmlns:a16="http://schemas.microsoft.com/office/drawing/2014/main" id="{93780C5F-BE8C-F840-A7BB-352B6426FDF3}"/>
              </a:ext>
            </a:extLst>
          </p:cNvPr>
          <p:cNvSpPr txBox="1">
            <a:spLocks noGrp="1"/>
          </p:cNvSpPr>
          <p:nvPr>
            <p:ph type="title"/>
          </p:nvPr>
        </p:nvSpPr>
        <p:spPr>
          <a:xfrm>
            <a:off x="509040" y="66240"/>
            <a:ext cx="8586360" cy="547200"/>
          </a:xfrm>
          <a:prstGeom prst="rect">
            <a:avLst/>
          </a:prstGeom>
          <a:noFill/>
          <a:ln>
            <a:noFill/>
          </a:ln>
        </p:spPr>
        <p:txBody>
          <a:bodyPr vert="horz" lIns="0" tIns="0" rIns="0" bIns="0" anchor="ctr">
            <a:noAutofit/>
          </a:bodyPr>
          <a:lstStyle/>
          <a:p>
            <a:pPr lvl="0"/>
            <a:r>
              <a:rPr lang="en-US"/>
              <a:t>Click to edit the title text format</a:t>
            </a:r>
          </a:p>
        </p:txBody>
      </p:sp>
      <p:sp>
        <p:nvSpPr>
          <p:cNvPr id="4" name="Text Placeholder 3">
            <a:extLst>
              <a:ext uri="{FF2B5EF4-FFF2-40B4-BE49-F238E27FC236}">
                <a16:creationId xmlns:a16="http://schemas.microsoft.com/office/drawing/2014/main" id="{7D827CEE-E4D2-484A-8B47-985E55D45E9B}"/>
              </a:ext>
            </a:extLst>
          </p:cNvPr>
          <p:cNvSpPr txBox="1">
            <a:spLocks noGrp="1"/>
          </p:cNvSpPr>
          <p:nvPr>
            <p:ph type="body" idx="1"/>
          </p:nvPr>
        </p:nvSpPr>
        <p:spPr>
          <a:xfrm>
            <a:off x="503999" y="1018439"/>
            <a:ext cx="9071640" cy="4092840"/>
          </a:xfrm>
          <a:prstGeom prst="rect">
            <a:avLst/>
          </a:prstGeom>
          <a:noFill/>
          <a:ln>
            <a:noFill/>
          </a:ln>
        </p:spPr>
        <p:txBody>
          <a:bodyPr vert="horz" lIns="0" tIns="0" rIns="0" bIns="0">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5" name="Slide Number Placeholder 4">
            <a:extLst>
              <a:ext uri="{FF2B5EF4-FFF2-40B4-BE49-F238E27FC236}">
                <a16:creationId xmlns:a16="http://schemas.microsoft.com/office/drawing/2014/main" id="{5BC6E4AB-C3B3-2246-B8EA-FC7B7E2C15B4}"/>
              </a:ext>
            </a:extLst>
          </p:cNvPr>
          <p:cNvSpPr txBox="1">
            <a:spLocks noGrp="1"/>
          </p:cNvSpPr>
          <p:nvPr>
            <p:ph type="sldNum" sz="quarter" idx="4"/>
          </p:nvPr>
        </p:nvSpPr>
        <p:spPr>
          <a:xfrm>
            <a:off x="8252279" y="5348520"/>
            <a:ext cx="1755360" cy="257040"/>
          </a:xfrm>
          <a:prstGeom prst="rect">
            <a:avLst/>
          </a:prstGeom>
          <a:noFill/>
          <a:ln>
            <a:noFill/>
          </a:ln>
        </p:spPr>
        <p:txBody>
          <a:bodyPr vert="horz" lIns="0" tIns="0" rIns="0" bIns="0">
            <a:noAutofit/>
          </a:bodyPr>
          <a:lstStyle>
            <a:lvl1pPr lvl="0" algn="r" rtl="0" hangingPunct="0">
              <a:buNone/>
              <a:tabLst/>
              <a:defRPr lang="en-US" sz="1400" kern="1200">
                <a:solidFill>
                  <a:srgbClr val="403C38"/>
                </a:solidFill>
                <a:latin typeface="Arial" pitchFamily="34"/>
                <a:ea typeface="Arial" pitchFamily="2"/>
                <a:cs typeface="Arial" pitchFamily="2"/>
              </a:defRPr>
            </a:lvl1pPr>
          </a:lstStyle>
          <a:p>
            <a:pPr lvl="0"/>
            <a:r>
              <a:rPr lang="en-US" dirty="0"/>
              <a:t> </a:t>
            </a:r>
            <a:fld id="{35C9E2E4-A15A-DD43-A8E3-16718F780091}" type="slidenum">
              <a:rPr/>
              <a:t>‹#›</a:t>
            </a:fld>
            <a:r>
              <a:rPr lang="en-US" dirty="0"/>
              <a:t>/</a:t>
            </a:r>
          </a:p>
        </p:txBody>
      </p:sp>
      <p:sp>
        <p:nvSpPr>
          <p:cNvPr id="6" name="Straight Connector 5">
            <a:extLst>
              <a:ext uri="{FF2B5EF4-FFF2-40B4-BE49-F238E27FC236}">
                <a16:creationId xmlns:a16="http://schemas.microsoft.com/office/drawing/2014/main" id="{D1048795-1352-C64D-8E8E-ECEA5A812DBB}"/>
              </a:ext>
            </a:extLst>
          </p:cNvPr>
          <p:cNvSpPr/>
          <p:nvPr/>
        </p:nvSpPr>
        <p:spPr>
          <a:xfrm flipH="1">
            <a:off x="0" y="5221800"/>
            <a:ext cx="10080000" cy="33840"/>
          </a:xfrm>
          <a:prstGeom prst="line">
            <a:avLst/>
          </a:prstGeom>
          <a:ln w="18360">
            <a:solidFill>
              <a:srgbClr val="403C38"/>
            </a:solidFill>
            <a:prstDash val="solid"/>
          </a:ln>
        </p:spPr>
        <p:txBody>
          <a:bodyPr lIns="9000" tIns="9000" rIns="9000" bIns="9000" anchor="ctr" anchorCtr="1"/>
          <a:lstStyle/>
          <a:p>
            <a:pPr lvl="0" hangingPunct="0">
              <a:buNone/>
              <a:tabLst/>
            </a:pPr>
            <a:endParaRPr lang="en-US" sz="2400" kern="1200" dirty="0">
              <a:latin typeface="Times New Roman" pitchFamily="18"/>
              <a:ea typeface="Arial" pitchFamily="2"/>
              <a:cs typeface="Arial" pitchFamily="2"/>
            </a:endParaRPr>
          </a:p>
        </p:txBody>
      </p:sp>
      <p:pic>
        <p:nvPicPr>
          <p:cNvPr id="7" name="Graphic 6">
            <a:extLst>
              <a:ext uri="{FF2B5EF4-FFF2-40B4-BE49-F238E27FC236}">
                <a16:creationId xmlns:a16="http://schemas.microsoft.com/office/drawing/2014/main" id="{FE97ECB2-909E-FF4E-9F99-25E97696694F}"/>
              </a:ext>
            </a:extLst>
          </p:cNvPr>
          <p:cNvPicPr>
            <a:picLocks noChangeAspect="1"/>
          </p:cNvPicPr>
          <p:nvPr/>
        </p:nvPicPr>
        <p:blipFill>
          <a:blip r:embed="rId13">
            <a:lum/>
            <a:alphaModFix/>
            <a:extLst>
              <a:ext uri="{96DAC541-7B7A-43D3-8B79-37D633B846F1}">
                <asvg:svgBlip xmlns:asvg="http://schemas.microsoft.com/office/drawing/2016/SVG/main" r:embed="rId14"/>
              </a:ext>
            </a:extLst>
          </a:blip>
          <a:srcRect/>
          <a:stretch>
            <a:fillRect/>
          </a:stretch>
        </p:blipFill>
        <p:spPr>
          <a:xfrm flipH="1">
            <a:off x="9467280" y="89640"/>
            <a:ext cx="529560" cy="437040"/>
          </a:xfrm>
          <a:prstGeom prst="rect">
            <a:avLst/>
          </a:prstGeom>
          <a:noFill/>
          <a:ln>
            <a:noFill/>
          </a:ln>
        </p:spPr>
      </p:pic>
      <p:sp>
        <p:nvSpPr>
          <p:cNvPr id="8" name="Footer Placeholder 7">
            <a:extLst>
              <a:ext uri="{FF2B5EF4-FFF2-40B4-BE49-F238E27FC236}">
                <a16:creationId xmlns:a16="http://schemas.microsoft.com/office/drawing/2014/main" id="{1AFAE37E-08FD-6241-959B-F34F1EF5F217}"/>
              </a:ext>
            </a:extLst>
          </p:cNvPr>
          <p:cNvSpPr txBox="1">
            <a:spLocks noGrp="1"/>
          </p:cNvSpPr>
          <p:nvPr>
            <p:ph type="ftr" sz="quarter" idx="3"/>
          </p:nvPr>
        </p:nvSpPr>
        <p:spPr>
          <a:xfrm>
            <a:off x="3515039" y="5325480"/>
            <a:ext cx="3195000" cy="390600"/>
          </a:xfrm>
          <a:prstGeom prst="rect">
            <a:avLst/>
          </a:prstGeom>
          <a:noFill/>
          <a:ln>
            <a:noFill/>
          </a:ln>
        </p:spPr>
        <p:txBody>
          <a:bodyPr vert="horz" lIns="0" tIns="0" rIns="0" bIns="0">
            <a:noAutofit/>
          </a:bodyPr>
          <a:lstStyle>
            <a:lvl1pPr lvl="0" algn="ctr" rtl="0" hangingPunct="0">
              <a:buNone/>
              <a:tabLst/>
              <a:defRPr lang="en-US" sz="1400" kern="1200">
                <a:solidFill>
                  <a:srgbClr val="403C38"/>
                </a:solidFill>
                <a:latin typeface="Arial" pitchFamily="34"/>
                <a:ea typeface="Arial" pitchFamily="2"/>
                <a:cs typeface="Arial" pitchFamily="2"/>
              </a:defRPr>
            </a:lvl1pPr>
          </a:lstStyle>
          <a:p>
            <a:pPr lvl="0"/>
            <a:r>
              <a:rPr lang="en-US"/>
              <a:t>Bulk v2 &amp; WLCG Tape API</a:t>
            </a:r>
            <a:endParaRPr lang="en-US" dirty="0"/>
          </a:p>
        </p:txBody>
      </p:sp>
      <p:sp>
        <p:nvSpPr>
          <p:cNvPr id="9" name="Date Placeholder 8">
            <a:extLst>
              <a:ext uri="{FF2B5EF4-FFF2-40B4-BE49-F238E27FC236}">
                <a16:creationId xmlns:a16="http://schemas.microsoft.com/office/drawing/2014/main" id="{4F5BADD0-BA02-344B-8444-4E56B23173D7}"/>
              </a:ext>
            </a:extLst>
          </p:cNvPr>
          <p:cNvSpPr txBox="1">
            <a:spLocks noGrp="1"/>
          </p:cNvSpPr>
          <p:nvPr>
            <p:ph type="dt" sz="half" idx="2"/>
          </p:nvPr>
        </p:nvSpPr>
        <p:spPr>
          <a:xfrm>
            <a:off x="208800" y="5342400"/>
            <a:ext cx="2348280" cy="390600"/>
          </a:xfrm>
          <a:prstGeom prst="rect">
            <a:avLst/>
          </a:prstGeom>
          <a:noFill/>
          <a:ln>
            <a:noFill/>
          </a:ln>
        </p:spPr>
        <p:txBody>
          <a:bodyPr vert="horz" lIns="0" tIns="0" rIns="0" bIns="0">
            <a:noAutofit/>
          </a:bodyPr>
          <a:lstStyle>
            <a:lvl1pPr lvl="0" rtl="0" hangingPunct="0">
              <a:buNone/>
              <a:tabLst/>
              <a:defRPr lang="en-US" sz="1400" kern="1200">
                <a:solidFill>
                  <a:srgbClr val="403C38"/>
                </a:solidFill>
                <a:latin typeface="Arial" pitchFamily="34"/>
                <a:ea typeface="Arial" pitchFamily="2"/>
                <a:cs typeface="Arial" pitchFamily="2"/>
              </a:defRPr>
            </a:lvl1pPr>
          </a:lstStyle>
          <a:p>
            <a:pPr lvl="0"/>
            <a:r>
              <a:rPr lang="en-US"/>
              <a:t>Tuesday, May 24, 2022</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lvl="0" algn="l" rtl="0" eaLnBrk="1" hangingPunct="1">
        <a:buNone/>
        <a:tabLst/>
        <a:defRPr lang="en-US" sz="3600" b="1" i="0" u="none" strike="noStrike" kern="1200">
          <a:ln>
            <a:noFill/>
          </a:ln>
          <a:solidFill>
            <a:srgbClr val="EAEAEA"/>
          </a:solidFill>
          <a:latin typeface="Arial" pitchFamily="34"/>
          <a:ea typeface="Arial" pitchFamily="2"/>
          <a:cs typeface="Arial" pitchFamily="2"/>
        </a:defRPr>
      </a:lvl1pPr>
    </p:titleStyle>
    <p:body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60B2CA-7C12-9C4F-8973-145FB861A12F}"/>
              </a:ext>
            </a:extLst>
          </p:cNvPr>
          <p:cNvSpPr txBox="1"/>
          <p:nvPr/>
        </p:nvSpPr>
        <p:spPr>
          <a:xfrm>
            <a:off x="0" y="0"/>
            <a:ext cx="10080000" cy="648720"/>
          </a:xfrm>
          <a:prstGeom prst="rect">
            <a:avLst/>
          </a:prstGeom>
          <a:solidFill>
            <a:srgbClr val="403C38"/>
          </a:solidFill>
          <a:ln>
            <a:noFill/>
          </a:ln>
        </p:spPr>
        <p:txBody>
          <a:bodyPr wrap="none" lIns="90000" tIns="45000" rIns="90000" bIns="45000" anchor="ctr"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Arial" pitchFamily="18"/>
              <a:ea typeface="Arial" pitchFamily="2"/>
              <a:cs typeface="Arial" pitchFamily="2"/>
            </a:endParaRPr>
          </a:p>
        </p:txBody>
      </p:sp>
      <p:sp>
        <p:nvSpPr>
          <p:cNvPr id="3" name="Straight Connector 2">
            <a:extLst>
              <a:ext uri="{FF2B5EF4-FFF2-40B4-BE49-F238E27FC236}">
                <a16:creationId xmlns:a16="http://schemas.microsoft.com/office/drawing/2014/main" id="{05060180-F233-FC4F-962E-45628FADF95F}"/>
              </a:ext>
            </a:extLst>
          </p:cNvPr>
          <p:cNvSpPr/>
          <p:nvPr/>
        </p:nvSpPr>
        <p:spPr>
          <a:xfrm flipH="1">
            <a:off x="0" y="5220000"/>
            <a:ext cx="10080000" cy="36000"/>
          </a:xfrm>
          <a:prstGeom prst="line">
            <a:avLst/>
          </a:prstGeom>
          <a:noFill/>
          <a:ln w="18360">
            <a:solidFill>
              <a:srgbClr val="403C38"/>
            </a:solidFill>
            <a:prstDash val="solid"/>
          </a:ln>
        </p:spPr>
        <p:txBody>
          <a:bodyPr wrap="none" lIns="9000" tIns="9000" rIns="9000" bIns="9000" anchor="ctr"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Arial" pitchFamily="18"/>
              <a:ea typeface="Arial" pitchFamily="2"/>
              <a:cs typeface="Arial" pitchFamily="2"/>
            </a:endParaRPr>
          </a:p>
        </p:txBody>
      </p:sp>
      <p:pic>
        <p:nvPicPr>
          <p:cNvPr id="4" name="Picture 3">
            <a:extLst>
              <a:ext uri="{FF2B5EF4-FFF2-40B4-BE49-F238E27FC236}">
                <a16:creationId xmlns:a16="http://schemas.microsoft.com/office/drawing/2014/main" id="{7E337B43-D703-CA42-9E51-3DB0AFD23DDB}"/>
              </a:ext>
            </a:extLst>
          </p:cNvPr>
          <p:cNvPicPr>
            <a:picLocks noChangeAspect="1"/>
          </p:cNvPicPr>
          <p:nvPr/>
        </p:nvPicPr>
        <p:blipFill>
          <a:blip r:embed="rId13">
            <a:alphaModFix/>
          </a:blip>
          <a:stretch>
            <a:fillRect/>
          </a:stretch>
        </p:blipFill>
        <p:spPr>
          <a:xfrm>
            <a:off x="9468000" y="89640"/>
            <a:ext cx="529560" cy="437040"/>
          </a:xfrm>
          <a:prstGeom prst="rect">
            <a:avLst/>
          </a:prstGeom>
          <a:noFill/>
          <a:ln>
            <a:noFill/>
          </a:ln>
        </p:spPr>
      </p:pic>
      <p:sp>
        <p:nvSpPr>
          <p:cNvPr id="5" name="place_holder">
            <a:extLst>
              <a:ext uri="{FF2B5EF4-FFF2-40B4-BE49-F238E27FC236}">
                <a16:creationId xmlns:a16="http://schemas.microsoft.com/office/drawing/2014/main" id="{967C3E68-4D70-F84B-8549-F1ECF8064009}"/>
              </a:ext>
            </a:extLst>
          </p:cNvPr>
          <p:cNvSpPr txBox="1">
            <a:spLocks noGrp="1"/>
          </p:cNvSpPr>
          <p:nvPr>
            <p:ph type="title"/>
          </p:nvPr>
        </p:nvSpPr>
        <p:spPr>
          <a:xfrm>
            <a:off x="740879" y="627480"/>
            <a:ext cx="8607600" cy="1262520"/>
          </a:xfrm>
          <a:prstGeom prst="rect">
            <a:avLst/>
          </a:prstGeom>
          <a:noFill/>
          <a:ln>
            <a:noFill/>
          </a:ln>
        </p:spPr>
        <p:txBody>
          <a:bodyPr vert="horz" lIns="0" tIns="0" rIns="0" bIns="0" anchor="ctr">
            <a:noAutofit/>
          </a:bodyPr>
          <a:lstStyle/>
          <a:p>
            <a:pPr lvl="0"/>
            <a:endParaRPr lang="en-US"/>
          </a:p>
        </p:txBody>
      </p:sp>
      <p:sp>
        <p:nvSpPr>
          <p:cNvPr id="6" name="place_holder">
            <a:extLst>
              <a:ext uri="{FF2B5EF4-FFF2-40B4-BE49-F238E27FC236}">
                <a16:creationId xmlns:a16="http://schemas.microsoft.com/office/drawing/2014/main" id="{7906FB58-6DA6-4344-BE12-D6F91388E07C}"/>
              </a:ext>
            </a:extLst>
          </p:cNvPr>
          <p:cNvSpPr txBox="1">
            <a:spLocks noGrp="1"/>
          </p:cNvSpPr>
          <p:nvPr>
            <p:ph type="body" idx="1"/>
          </p:nvPr>
        </p:nvSpPr>
        <p:spPr>
          <a:xfrm>
            <a:off x="740879" y="2101680"/>
            <a:ext cx="8607600" cy="4762799"/>
          </a:xfrm>
          <a:prstGeom prst="rect">
            <a:avLst/>
          </a:prstGeom>
          <a:noFill/>
          <a:ln>
            <a:noFill/>
          </a:ln>
        </p:spPr>
        <p:txBody>
          <a:bodyPr vert="horz"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lvl="0" algn="ctr" rtl="0" hangingPunct="0">
        <a:buNone/>
        <a:tabLst/>
        <a:defRPr lang="en-US" sz="4400" b="0" i="0" u="none" strike="noStrike" kern="1200" cap="none">
          <a:ln>
            <a:noFill/>
          </a:ln>
          <a:highlight>
            <a:scrgbClr r="0" g="0" b="0">
              <a:alpha val="0"/>
            </a:scrgbClr>
          </a:highlight>
          <a:latin typeface="Liberation Sans" pitchFamily="18"/>
          <a:ea typeface="Noto Sans CJK SC" pitchFamily="2"/>
          <a:cs typeface="Lohit Devanagari" pitchFamily="2"/>
        </a:defRPr>
      </a:lvl1pPr>
    </p:titleStyle>
    <p:bodyStyle>
      <a:lvl1pPr lvl="0" rtl="0" hangingPunct="0">
        <a:spcBef>
          <a:spcPts val="1417"/>
        </a:spcBef>
        <a:spcAft>
          <a:spcPts val="0"/>
        </a:spcAft>
        <a:buNone/>
        <a:tabLst/>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Zx_H5dRkQRfju3xIYZ2WgjKoOvmLtsafP2pKGpHqcfY"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3BB7FB44-E3E2-F341-8CCC-A77D9B25E143}"/>
              </a:ext>
            </a:extLst>
          </p:cNvPr>
          <p:cNvSpPr/>
          <p:nvPr/>
        </p:nvSpPr>
        <p:spPr>
          <a:xfrm>
            <a:off x="0" y="1429559"/>
            <a:ext cx="10080000" cy="172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Arial" pitchFamily="2"/>
              <a:cs typeface="Arial" pitchFamily="2"/>
            </a:endParaRPr>
          </a:p>
        </p:txBody>
      </p:sp>
      <p:pic>
        <p:nvPicPr>
          <p:cNvPr id="3" name="Picture 2">
            <a:extLst>
              <a:ext uri="{FF2B5EF4-FFF2-40B4-BE49-F238E27FC236}">
                <a16:creationId xmlns:a16="http://schemas.microsoft.com/office/drawing/2014/main" id="{3D854593-FF73-5341-8D5B-DFA8C1330C05}"/>
              </a:ext>
            </a:extLst>
          </p:cNvPr>
          <p:cNvPicPr>
            <a:picLocks noChangeAspect="1"/>
          </p:cNvPicPr>
          <p:nvPr/>
        </p:nvPicPr>
        <p:blipFill>
          <a:blip r:embed="rId3">
            <a:lum/>
            <a:alphaModFix/>
          </a:blip>
          <a:srcRect/>
          <a:stretch>
            <a:fillRect/>
          </a:stretch>
        </p:blipFill>
        <p:spPr>
          <a:xfrm>
            <a:off x="7784280" y="4555440"/>
            <a:ext cx="597600" cy="596880"/>
          </a:xfrm>
          <a:prstGeom prst="rect">
            <a:avLst/>
          </a:prstGeom>
          <a:noFill/>
          <a:ln>
            <a:noFill/>
          </a:ln>
        </p:spPr>
      </p:pic>
      <p:pic>
        <p:nvPicPr>
          <p:cNvPr id="4" name="Graphic 3">
            <a:extLst>
              <a:ext uri="{FF2B5EF4-FFF2-40B4-BE49-F238E27FC236}">
                <a16:creationId xmlns:a16="http://schemas.microsoft.com/office/drawing/2014/main" id="{4D81BD69-22D3-2248-97B5-12A2E393422A}"/>
              </a:ext>
            </a:extLst>
          </p:cNvPr>
          <p:cNvPicPr>
            <a:picLocks noChangeAspect="1"/>
          </p:cNvPicPr>
          <p:nvPr/>
        </p:nvPicPr>
        <p:blipFill>
          <a:blip r:embed="rId4">
            <a:lum/>
            <a:alphaModFix/>
            <a:extLst>
              <a:ext uri="{96DAC541-7B7A-43D3-8B79-37D633B846F1}">
                <asvg:svgBlip xmlns:asvg="http://schemas.microsoft.com/office/drawing/2016/SVG/main" r:embed="rId5"/>
              </a:ext>
            </a:extLst>
          </a:blip>
          <a:srcRect/>
          <a:stretch>
            <a:fillRect/>
          </a:stretch>
        </p:blipFill>
        <p:spPr>
          <a:xfrm>
            <a:off x="6845400" y="5295616"/>
            <a:ext cx="3035159" cy="274320"/>
          </a:xfrm>
          <a:prstGeom prst="rect">
            <a:avLst/>
          </a:prstGeom>
          <a:noFill/>
          <a:ln>
            <a:noFill/>
          </a:ln>
        </p:spPr>
      </p:pic>
      <p:pic>
        <p:nvPicPr>
          <p:cNvPr id="5" name="Graphic 4">
            <a:extLst>
              <a:ext uri="{FF2B5EF4-FFF2-40B4-BE49-F238E27FC236}">
                <a16:creationId xmlns:a16="http://schemas.microsoft.com/office/drawing/2014/main" id="{D98D6AB2-F322-FE45-807D-EBD89A21A494}"/>
              </a:ext>
            </a:extLst>
          </p:cNvPr>
          <p:cNvPicPr>
            <a:picLocks noChangeAspect="1"/>
          </p:cNvPicPr>
          <p:nvPr/>
        </p:nvPicPr>
        <p:blipFill>
          <a:blip r:embed="rId6">
            <a:lum/>
            <a:alphaModFix/>
            <a:extLst>
              <a:ext uri="{96DAC541-7B7A-43D3-8B79-37D633B846F1}">
                <asvg:svgBlip xmlns:asvg="http://schemas.microsoft.com/office/drawing/2016/SVG/main" r:embed="rId7"/>
              </a:ext>
            </a:extLst>
          </a:blip>
          <a:srcRect/>
          <a:stretch>
            <a:fillRect/>
          </a:stretch>
        </p:blipFill>
        <p:spPr>
          <a:xfrm>
            <a:off x="6994439" y="4506480"/>
            <a:ext cx="680040" cy="680040"/>
          </a:xfrm>
          <a:prstGeom prst="rect">
            <a:avLst/>
          </a:prstGeom>
          <a:noFill/>
          <a:ln>
            <a:noFill/>
          </a:ln>
        </p:spPr>
      </p:pic>
      <p:pic>
        <p:nvPicPr>
          <p:cNvPr id="6" name="Picture 5">
            <a:extLst>
              <a:ext uri="{FF2B5EF4-FFF2-40B4-BE49-F238E27FC236}">
                <a16:creationId xmlns:a16="http://schemas.microsoft.com/office/drawing/2014/main" id="{5110376D-1FF4-CD47-B9CC-68A6C4CE47A4}"/>
              </a:ext>
            </a:extLst>
          </p:cNvPr>
          <p:cNvPicPr>
            <a:picLocks noChangeAspect="1"/>
          </p:cNvPicPr>
          <p:nvPr/>
        </p:nvPicPr>
        <p:blipFill>
          <a:blip r:embed="rId8">
            <a:lum/>
            <a:alphaModFix/>
          </a:blip>
          <a:srcRect/>
          <a:stretch>
            <a:fillRect/>
          </a:stretch>
        </p:blipFill>
        <p:spPr>
          <a:xfrm>
            <a:off x="8531640" y="4493160"/>
            <a:ext cx="1548360" cy="712800"/>
          </a:xfrm>
          <a:prstGeom prst="rect">
            <a:avLst/>
          </a:prstGeom>
          <a:noFill/>
          <a:ln>
            <a:noFill/>
          </a:ln>
        </p:spPr>
      </p:pic>
      <p:sp>
        <p:nvSpPr>
          <p:cNvPr id="8" name="Rectangle 7">
            <a:extLst>
              <a:ext uri="{FF2B5EF4-FFF2-40B4-BE49-F238E27FC236}">
                <a16:creationId xmlns:a16="http://schemas.microsoft.com/office/drawing/2014/main" id="{874F3B27-EE14-3947-BF79-6FAB70F541CA}"/>
              </a:ext>
            </a:extLst>
          </p:cNvPr>
          <p:cNvSpPr/>
          <p:nvPr/>
        </p:nvSpPr>
        <p:spPr>
          <a:xfrm>
            <a:off x="1116874" y="1287255"/>
            <a:ext cx="7846251" cy="1446550"/>
          </a:xfrm>
          <a:prstGeom prst="rect">
            <a:avLst/>
          </a:prstGeom>
        </p:spPr>
        <p:txBody>
          <a:bodyPr wrap="none">
            <a:spAutoFit/>
          </a:bodyPr>
          <a:lstStyle/>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The Bulk Service Version 2</a:t>
            </a:r>
          </a:p>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and </a:t>
            </a:r>
            <a:r>
              <a:rPr lang="en-US" sz="4400" b="1" dirty="0" err="1">
                <a:solidFill>
                  <a:schemeClr val="tx1">
                    <a:lumMod val="75000"/>
                    <a:lumOff val="25000"/>
                  </a:schemeClr>
                </a:solidFill>
                <a:latin typeface="Times New Roman" panose="02020603050405020304" pitchFamily="18" charset="0"/>
                <a:cs typeface="Times New Roman" panose="02020603050405020304" pitchFamily="18" charset="0"/>
              </a:rPr>
              <a:t>WLCG</a:t>
            </a: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 TAPE API support</a:t>
            </a:r>
          </a:p>
        </p:txBody>
      </p:sp>
      <p:sp>
        <p:nvSpPr>
          <p:cNvPr id="9" name="Rectangle 8">
            <a:extLst>
              <a:ext uri="{FF2B5EF4-FFF2-40B4-BE49-F238E27FC236}">
                <a16:creationId xmlns:a16="http://schemas.microsoft.com/office/drawing/2014/main" id="{C30CCAE3-074D-9E4E-9691-6C84D27ECDEC}"/>
              </a:ext>
            </a:extLst>
          </p:cNvPr>
          <p:cNvSpPr/>
          <p:nvPr/>
        </p:nvSpPr>
        <p:spPr>
          <a:xfrm>
            <a:off x="3391150" y="3308220"/>
            <a:ext cx="3297698" cy="461665"/>
          </a:xfrm>
          <a:prstGeom prst="rect">
            <a:avLst/>
          </a:prstGeom>
        </p:spPr>
        <p:txBody>
          <a:bodyPr wrap="none">
            <a:spAutoFit/>
          </a:body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Albert L. Rossi (FNAL)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RESTful API: Bulk vs </a:t>
            </a:r>
            <a:r>
              <a:rPr lang="en-US" dirty="0" err="1"/>
              <a:t>WLCG</a:t>
            </a:r>
            <a:endParaRPr lang="en-US" dirty="0"/>
          </a:p>
        </p:txBody>
      </p:sp>
      <p:sp>
        <p:nvSpPr>
          <p:cNvPr id="6" name="TextBox 5">
            <a:extLst>
              <a:ext uri="{FF2B5EF4-FFF2-40B4-BE49-F238E27FC236}">
                <a16:creationId xmlns:a16="http://schemas.microsoft.com/office/drawing/2014/main" id="{39EDA406-9710-D039-1251-37BCFA7F6B78}"/>
              </a:ext>
            </a:extLst>
          </p:cNvPr>
          <p:cNvSpPr txBox="1"/>
          <p:nvPr/>
        </p:nvSpPr>
        <p:spPr>
          <a:xfrm>
            <a:off x="1364163" y="4563454"/>
            <a:ext cx="6876113" cy="338554"/>
          </a:xfrm>
          <a:prstGeom prst="rect">
            <a:avLst/>
          </a:prstGeom>
          <a:noFill/>
        </p:spPr>
        <p:txBody>
          <a:bodyPr wrap="none" rtlCol="0">
            <a:spAutoFit/>
          </a:bodyPr>
          <a:lstStyle/>
          <a:p>
            <a:r>
              <a:rPr lang="en-US" sz="1600" b="1" dirty="0">
                <a:solidFill>
                  <a:schemeClr val="accent2">
                    <a:lumMod val="50000"/>
                  </a:schemeClr>
                </a:solidFill>
              </a:rPr>
              <a:t>NB: the paths given to </a:t>
            </a:r>
            <a:r>
              <a:rPr lang="en-US" sz="1600" b="1" i="1" dirty="0" err="1">
                <a:solidFill>
                  <a:schemeClr val="accent2">
                    <a:lumMod val="50000"/>
                  </a:schemeClr>
                </a:solidFill>
              </a:rPr>
              <a:t>archiveinfo</a:t>
            </a:r>
            <a:r>
              <a:rPr lang="en-US" sz="1600" b="1" dirty="0">
                <a:solidFill>
                  <a:schemeClr val="accent2">
                    <a:lumMod val="50000"/>
                  </a:schemeClr>
                </a:solidFill>
              </a:rPr>
              <a:t> need not belong to a single (or any) request.</a:t>
            </a:r>
          </a:p>
        </p:txBody>
      </p:sp>
      <p:graphicFrame>
        <p:nvGraphicFramePr>
          <p:cNvPr id="4" name="Table 3">
            <a:extLst>
              <a:ext uri="{FF2B5EF4-FFF2-40B4-BE49-F238E27FC236}">
                <a16:creationId xmlns:a16="http://schemas.microsoft.com/office/drawing/2014/main" id="{9C8F5F52-1C72-7833-51E5-70D2314292F4}"/>
              </a:ext>
            </a:extLst>
          </p:cNvPr>
          <p:cNvGraphicFramePr>
            <a:graphicFrameLocks noGrp="1"/>
          </p:cNvGraphicFramePr>
          <p:nvPr>
            <p:extLst>
              <p:ext uri="{D42A27DB-BD31-4B8C-83A1-F6EECF244321}">
                <p14:modId xmlns:p14="http://schemas.microsoft.com/office/powerpoint/2010/main" val="2537097228"/>
              </p:ext>
            </p:extLst>
          </p:nvPr>
        </p:nvGraphicFramePr>
        <p:xfrm>
          <a:off x="504031" y="1062124"/>
          <a:ext cx="9072562" cy="3221923"/>
        </p:xfrm>
        <a:graphic>
          <a:graphicData uri="http://schemas.openxmlformats.org/drawingml/2006/table">
            <a:tbl>
              <a:tblPr>
                <a:tableStyleId>{5C22544A-7EE6-4342-B048-85BDC9FD1C3A}</a:tableStyleId>
              </a:tblPr>
              <a:tblGrid>
                <a:gridCol w="1002573">
                  <a:extLst>
                    <a:ext uri="{9D8B030D-6E8A-4147-A177-3AD203B41FA5}">
                      <a16:colId xmlns:a16="http://schemas.microsoft.com/office/drawing/2014/main" val="3595612891"/>
                    </a:ext>
                  </a:extLst>
                </a:gridCol>
                <a:gridCol w="1162404">
                  <a:extLst>
                    <a:ext uri="{9D8B030D-6E8A-4147-A177-3AD203B41FA5}">
                      <a16:colId xmlns:a16="http://schemas.microsoft.com/office/drawing/2014/main" val="2249601347"/>
                    </a:ext>
                  </a:extLst>
                </a:gridCol>
                <a:gridCol w="4001575">
                  <a:extLst>
                    <a:ext uri="{9D8B030D-6E8A-4147-A177-3AD203B41FA5}">
                      <a16:colId xmlns:a16="http://schemas.microsoft.com/office/drawing/2014/main" val="1082726365"/>
                    </a:ext>
                  </a:extLst>
                </a:gridCol>
                <a:gridCol w="2906010">
                  <a:extLst>
                    <a:ext uri="{9D8B030D-6E8A-4147-A177-3AD203B41FA5}">
                      <a16:colId xmlns:a16="http://schemas.microsoft.com/office/drawing/2014/main" val="232608512"/>
                    </a:ext>
                  </a:extLst>
                </a:gridCol>
              </a:tblGrid>
              <a:tr h="279156">
                <a:tc>
                  <a:txBody>
                    <a:bodyPr/>
                    <a:lstStyle/>
                    <a:p>
                      <a:pPr algn="l" fontAlgn="ctr"/>
                      <a:r>
                        <a:rPr lang="en-US" sz="1600" b="1" u="none" strike="noStrike" dirty="0">
                          <a:effectLst/>
                        </a:rPr>
                        <a:t> </a:t>
                      </a:r>
                      <a:endParaRPr lang="en-US" sz="1600" b="1" i="0" u="none" strike="noStrike" dirty="0">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ctr" rtl="0" fontAlgn="ctr"/>
                      <a:r>
                        <a:rPr lang="en-US" sz="1400" b="1" u="none" strike="noStrike" dirty="0">
                          <a:effectLst/>
                        </a:rPr>
                        <a:t>BULK</a:t>
                      </a:r>
                      <a:endParaRPr lang="en-US" sz="1400" b="1" i="0" u="none" strike="noStrike" dirty="0">
                        <a:solidFill>
                          <a:srgbClr val="000000"/>
                        </a:solidFill>
                        <a:effectLst/>
                        <a:latin typeface="Calibri" panose="020F0502020204030204" pitchFamily="34" charset="0"/>
                      </a:endParaRPr>
                    </a:p>
                  </a:txBody>
                  <a:tcPr marL="78513" marR="8724" marT="8724" marB="0" anchor="ctr"/>
                </a:tc>
                <a:tc>
                  <a:txBody>
                    <a:bodyPr/>
                    <a:lstStyle/>
                    <a:p>
                      <a:pPr algn="ctr" rtl="0" fontAlgn="ctr"/>
                      <a:r>
                        <a:rPr lang="en-US" sz="1400" b="1" u="none" strike="noStrike" dirty="0" err="1">
                          <a:effectLst/>
                        </a:rPr>
                        <a:t>WLCG</a:t>
                      </a:r>
                      <a:r>
                        <a:rPr lang="en-US" sz="1400" b="1" u="none" strike="noStrike" dirty="0">
                          <a:effectLst/>
                        </a:rPr>
                        <a:t> TAPE</a:t>
                      </a:r>
                      <a:endParaRPr lang="en-US" sz="1400" b="1" i="0" u="none" strike="noStrike" dirty="0">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680337249"/>
                  </a:ext>
                </a:extLst>
              </a:tr>
              <a:tr h="197735">
                <a:tc>
                  <a:txBody>
                    <a:bodyPr/>
                    <a:lstStyle/>
                    <a:p>
                      <a:pPr algn="l" rtl="0" fontAlgn="ctr"/>
                      <a:r>
                        <a:rPr lang="en-US" sz="1000" b="1" u="none" strike="noStrike">
                          <a:effectLst/>
                        </a:rPr>
                        <a:t>PATCH • POST</a:t>
                      </a:r>
                      <a:endParaRPr lang="en-US" sz="1000" b="1" i="0" u="none"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a:effectLst/>
                        </a:rPr>
                        <a:t>Cancel</a:t>
                      </a:r>
                      <a:endParaRPr lang="en-US" sz="1000" b="1" i="0" u="sng"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solidFill>
                            <a:schemeClr val="accent4">
                              <a:lumMod val="75000"/>
                            </a:schemeClr>
                          </a:solidFill>
                          <a:effectLst/>
                        </a:rPr>
                        <a:t>api/v1/bulk-requests/&lt;request_id&gt; </a:t>
                      </a:r>
                      <a:endParaRPr lang="en-US" sz="1000" b="1" i="0" u="none" strike="noStrike">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/stage/&lt;</a:t>
                      </a:r>
                      <a:r>
                        <a:rPr lang="en-US" sz="1000" u="none" strike="noStrike" dirty="0" err="1">
                          <a:solidFill>
                            <a:schemeClr val="accent4">
                              <a:lumMod val="75000"/>
                            </a:schemeClr>
                          </a:solidFill>
                          <a:effectLst/>
                        </a:rPr>
                        <a:t>request_id</a:t>
                      </a:r>
                      <a:r>
                        <a:rPr lang="en-US" sz="1000" u="none" strike="noStrike" dirty="0">
                          <a:solidFill>
                            <a:schemeClr val="accent4">
                              <a:lumMod val="75000"/>
                            </a:schemeClr>
                          </a:solidFill>
                          <a:effectLst/>
                        </a:rPr>
                        <a:t>&gt;/cancel</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3522622288"/>
                  </a:ext>
                </a:extLst>
              </a:tr>
              <a:tr h="279156">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rtl="0" fontAlgn="ctr"/>
                      <a:r>
                        <a:rPr lang="en-US" sz="1000" u="none" strike="noStrike">
                          <a:effectLst/>
                        </a:rPr>
                        <a:t>{"action":"CANCEL","paths":["&lt;path&gt;",...]}</a:t>
                      </a:r>
                      <a:endParaRPr lang="en-US" sz="1000" b="0" i="0" u="none"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effectLst/>
                        </a:rPr>
                        <a:t>{"paths":["&lt;path&gt;",...]}</a:t>
                      </a:r>
                      <a:endParaRPr lang="en-US" sz="1000" b="0" i="0" u="none" strike="noStrike">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3617273131"/>
                  </a:ext>
                </a:extLst>
              </a:tr>
              <a:tr h="279156">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rtl="0" fontAlgn="ctr"/>
                      <a:r>
                        <a:rPr lang="en-US" sz="1000" i="1" u="none" strike="noStrike">
                          <a:effectLst/>
                        </a:rPr>
                        <a:t>If "paths" is undefined, the entire request is cancelled.</a:t>
                      </a:r>
                      <a:endParaRPr lang="en-US" sz="1000" b="0" i="1" u="none"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i="1" u="none" strike="noStrike" dirty="0">
                          <a:effectLst/>
                        </a:rPr>
                        <a:t>"paths" is required.</a:t>
                      </a:r>
                      <a:endParaRPr lang="en-US" sz="1000" b="0" i="1" u="none" strike="noStrike" dirty="0">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144883872"/>
                  </a:ext>
                </a:extLst>
              </a:tr>
              <a:tr h="197735">
                <a:tc>
                  <a:txBody>
                    <a:bodyPr/>
                    <a:lstStyle/>
                    <a:p>
                      <a:pPr algn="l" rtl="0" fontAlgn="ctr"/>
                      <a:r>
                        <a:rPr lang="en-US" sz="1000" b="1" u="none" strike="noStrike">
                          <a:effectLst/>
                        </a:rPr>
                        <a:t>DELETE</a:t>
                      </a:r>
                      <a:endParaRPr lang="en-US" sz="1000" b="1" i="0" u="none"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a:effectLst/>
                        </a:rPr>
                        <a:t>Clear</a:t>
                      </a:r>
                      <a:r>
                        <a:rPr lang="en-US" sz="1000" b="1" u="none" strike="noStrike">
                          <a:effectLst/>
                        </a:rPr>
                        <a:t> request</a:t>
                      </a:r>
                      <a:endParaRPr lang="en-US" sz="1000" b="1" i="0" u="sng"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/bulk-requests/&lt;</a:t>
                      </a:r>
                      <a:r>
                        <a:rPr lang="en-US" sz="1000" u="none" strike="noStrike" dirty="0" err="1">
                          <a:solidFill>
                            <a:schemeClr val="accent4">
                              <a:lumMod val="75000"/>
                            </a:schemeClr>
                          </a:solidFill>
                          <a:effectLst/>
                        </a:rPr>
                        <a:t>request_id</a:t>
                      </a:r>
                      <a:r>
                        <a:rPr lang="en-US" sz="1000" u="none" strike="noStrike" dirty="0">
                          <a:solidFill>
                            <a:schemeClr val="accent4">
                              <a:lumMod val="75000"/>
                            </a:schemeClr>
                          </a:solidFill>
                          <a:effectLst/>
                        </a:rPr>
                        <a:t>&gt;</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/stage/&lt;</a:t>
                      </a:r>
                      <a:r>
                        <a:rPr lang="en-US" sz="1000" u="none" strike="noStrike" dirty="0" err="1">
                          <a:solidFill>
                            <a:schemeClr val="accent4">
                              <a:lumMod val="75000"/>
                            </a:schemeClr>
                          </a:solidFill>
                          <a:effectLst/>
                        </a:rPr>
                        <a:t>request_id</a:t>
                      </a:r>
                      <a:r>
                        <a:rPr lang="en-US" sz="1000" u="none" strike="noStrike" dirty="0">
                          <a:solidFill>
                            <a:schemeClr val="accent4">
                              <a:lumMod val="75000"/>
                            </a:schemeClr>
                          </a:solidFill>
                          <a:effectLst/>
                        </a:rPr>
                        <a:t>&gt;</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4140635020"/>
                  </a:ext>
                </a:extLst>
              </a:tr>
              <a:tr h="279156">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rtl="0" fontAlgn="ctr"/>
                      <a:r>
                        <a:rPr lang="en-US" sz="1000" i="1" u="none" strike="noStrike">
                          <a:effectLst/>
                        </a:rPr>
                        <a:t>Will fail if request is running.</a:t>
                      </a:r>
                      <a:endParaRPr lang="en-US" sz="1000" b="0" i="1" u="none"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i="1" u="none" strike="noStrike" dirty="0">
                          <a:effectLst/>
                        </a:rPr>
                        <a:t>Will cancel the entire request first if running.</a:t>
                      </a:r>
                      <a:endParaRPr lang="en-US" sz="1000" b="0" i="1" u="none" strike="noStrike" dirty="0">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2980823325"/>
                  </a:ext>
                </a:extLst>
              </a:tr>
              <a:tr h="197735">
                <a:tc>
                  <a:txBody>
                    <a:bodyPr/>
                    <a:lstStyle/>
                    <a:p>
                      <a:pPr algn="l" rtl="0" fontAlgn="ctr"/>
                      <a:r>
                        <a:rPr lang="en-US" sz="1000" b="1" u="none" strike="noStrike">
                          <a:effectLst/>
                        </a:rPr>
                        <a:t>GET</a:t>
                      </a:r>
                      <a:endParaRPr lang="en-US" sz="1000" b="1" i="0" u="none"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a:effectLst/>
                        </a:rPr>
                        <a:t>Requests of user</a:t>
                      </a:r>
                      <a:endParaRPr lang="en-US" sz="1000" b="1" i="0" u="sng"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/bulk-requests</a:t>
                      </a:r>
                      <a:endParaRPr lang="en-US" sz="1000" b="0" i="0" u="none" strike="noStrike" dirty="0">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effectLst/>
                        </a:rPr>
                        <a:t>N/A</a:t>
                      </a:r>
                      <a:endParaRPr lang="en-US" sz="1000" b="0" i="0" u="none" strike="noStrike">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1204474193"/>
                  </a:ext>
                </a:extLst>
              </a:tr>
              <a:tr h="279156">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000" u="none" strike="noStrike" dirty="0">
                          <a:effectLst/>
                        </a:rPr>
                        <a:t>?status=&lt;</a:t>
                      </a:r>
                      <a:r>
                        <a:rPr lang="en-US" sz="1000" u="none" strike="noStrike" dirty="0" err="1">
                          <a:effectLst/>
                        </a:rPr>
                        <a:t>QUEUED|STARTED|COMPLETED|CANCELLED</a:t>
                      </a:r>
                      <a:r>
                        <a:rPr lang="en-US" sz="1000" u="none" strike="noStrike" dirty="0">
                          <a:effectLst/>
                        </a:rPr>
                        <a:t>&gt;[,...]&gt;</a:t>
                      </a:r>
                      <a:endParaRPr lang="en-US" sz="1000" b="0" i="0" u="none" strike="noStrike" dirty="0">
                        <a:solidFill>
                          <a:srgbClr val="000000"/>
                        </a:solidFill>
                        <a:effectLst/>
                        <a:latin typeface="Calibri" panose="020F0502020204030204" pitchFamily="34" charset="0"/>
                      </a:endParaRPr>
                    </a:p>
                  </a:txBody>
                  <a:tcPr marL="78513" marR="8724" marT="8724" marB="0" anchor="ctr"/>
                </a:tc>
                <a:tc>
                  <a:txBody>
                    <a:bodyPr/>
                    <a:lstStyle/>
                    <a:p>
                      <a:pPr algn="l" fontAlgn="ct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78513" marR="8724" marT="8724" marB="0" anchor="ctr"/>
                </a:tc>
                <a:extLst>
                  <a:ext uri="{0D108BD9-81ED-4DB2-BD59-A6C34878D82A}">
                    <a16:rowId xmlns:a16="http://schemas.microsoft.com/office/drawing/2014/main" val="788501445"/>
                  </a:ext>
                </a:extLst>
              </a:tr>
              <a:tr h="197735">
                <a:tc>
                  <a:txBody>
                    <a:bodyPr/>
                    <a:lstStyle/>
                    <a:p>
                      <a:pPr algn="l" rtl="0" fontAlgn="ctr"/>
                      <a:r>
                        <a:rPr lang="en-US" sz="1000" b="1" u="none" strike="noStrike">
                          <a:effectLst/>
                        </a:rPr>
                        <a:t>GET</a:t>
                      </a:r>
                      <a:endParaRPr lang="en-US" sz="1000" b="1" i="0" u="none"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a:effectLst/>
                        </a:rPr>
                        <a:t>Request info</a:t>
                      </a:r>
                      <a:endParaRPr lang="en-US" sz="1000" b="1" i="0" u="sng"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/bulk-requests/&lt;</a:t>
                      </a:r>
                      <a:r>
                        <a:rPr lang="en-US" sz="1000" u="none" strike="noStrike" dirty="0" err="1">
                          <a:solidFill>
                            <a:schemeClr val="accent4">
                              <a:lumMod val="75000"/>
                            </a:schemeClr>
                          </a:solidFill>
                          <a:effectLst/>
                        </a:rPr>
                        <a:t>request_id</a:t>
                      </a:r>
                      <a:r>
                        <a:rPr lang="en-US" sz="1000" u="none" strike="noStrike" dirty="0">
                          <a:solidFill>
                            <a:schemeClr val="accent4">
                              <a:lumMod val="75000"/>
                            </a:schemeClr>
                          </a:solidFill>
                          <a:effectLst/>
                        </a:rPr>
                        <a:t>&gt;</a:t>
                      </a:r>
                      <a:endParaRPr lang="en-US" sz="1000" b="0" i="0" u="none" strike="noStrike" dirty="0">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/stage/&lt;</a:t>
                      </a:r>
                      <a:r>
                        <a:rPr lang="en-US" sz="1000" u="none" strike="noStrike" dirty="0" err="1">
                          <a:solidFill>
                            <a:schemeClr val="accent4">
                              <a:lumMod val="75000"/>
                            </a:schemeClr>
                          </a:solidFill>
                          <a:effectLst/>
                        </a:rPr>
                        <a:t>request_id</a:t>
                      </a:r>
                      <a:r>
                        <a:rPr lang="en-US" sz="1000" u="none" strike="noStrike" dirty="0">
                          <a:solidFill>
                            <a:schemeClr val="accent4">
                              <a:lumMod val="75000"/>
                            </a:schemeClr>
                          </a:solidFill>
                          <a:effectLst/>
                        </a:rPr>
                        <a:t>&gt;</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2384562709"/>
                  </a:ext>
                </a:extLst>
              </a:tr>
              <a:tr h="279156">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rtl="0" fontAlgn="ctr"/>
                      <a:r>
                        <a:rPr lang="en-US" sz="1000" u="none" strike="noStrike" dirty="0">
                          <a:effectLst/>
                        </a:rPr>
                        <a:t>?offset=&lt;</a:t>
                      </a:r>
                      <a:r>
                        <a:rPr lang="en-US" sz="1000" u="none" strike="noStrike" dirty="0" err="1">
                          <a:effectLst/>
                        </a:rPr>
                        <a:t>next_seq_no</a:t>
                      </a:r>
                      <a:r>
                        <a:rPr lang="en-US" sz="1000" u="none" strike="noStrike">
                          <a:effectLst/>
                        </a:rPr>
                        <a:t>&gt;</a:t>
                      </a:r>
                      <a:endParaRPr lang="en-US" sz="1000" b="0"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i="1" u="none" strike="noStrike" dirty="0">
                          <a:effectLst/>
                        </a:rPr>
                        <a:t>Automatically appends by paging to last offset.</a:t>
                      </a:r>
                      <a:endParaRPr lang="en-US" sz="1000" b="0" i="1" u="none" strike="noStrike" dirty="0">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1977471352"/>
                  </a:ext>
                </a:extLst>
              </a:tr>
              <a:tr h="279156">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a:effectLst/>
                        </a:rPr>
                        <a:t> </a:t>
                      </a:r>
                      <a:endParaRPr lang="en-US" sz="1600" b="1"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78513" marR="8724" marT="8724" marB="0" anchor="ctr"/>
                </a:tc>
                <a:extLst>
                  <a:ext uri="{0D108BD9-81ED-4DB2-BD59-A6C34878D82A}">
                    <a16:rowId xmlns:a16="http://schemas.microsoft.com/office/drawing/2014/main" val="3810499234"/>
                  </a:ext>
                </a:extLst>
              </a:tr>
              <a:tr h="197735">
                <a:tc>
                  <a:txBody>
                    <a:bodyPr/>
                    <a:lstStyle/>
                    <a:p>
                      <a:pPr algn="l" rtl="0" fontAlgn="ctr"/>
                      <a:r>
                        <a:rPr lang="en-US" sz="1000" b="1" u="none" strike="noStrike">
                          <a:effectLst/>
                        </a:rPr>
                        <a:t>POST</a:t>
                      </a:r>
                      <a:endParaRPr lang="en-US" sz="1000" b="1" i="0" u="none"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dirty="0">
                          <a:effectLst/>
                        </a:rPr>
                        <a:t>File locality info</a:t>
                      </a:r>
                      <a:endParaRPr lang="en-US" sz="1000" b="1" i="0" u="sng"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effectLst/>
                        </a:rPr>
                        <a:t>N/A</a:t>
                      </a:r>
                      <a:endParaRPr lang="en-US" sz="1000" b="0" i="0" u="none" strike="noStrike">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archiveinfo</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858261557"/>
                  </a:ext>
                </a:extLst>
              </a:tr>
              <a:tr h="279156">
                <a:tc>
                  <a:txBody>
                    <a:bodyPr/>
                    <a:lstStyle/>
                    <a:p>
                      <a:pPr algn="l" fontAlgn="ct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78513" marR="8724" marT="8724" marB="0" anchor="ctr"/>
                </a:tc>
                <a:tc>
                  <a:txBody>
                    <a:bodyPr/>
                    <a:lstStyle/>
                    <a:p>
                      <a:pPr algn="l" rtl="0" fontAlgn="ctr"/>
                      <a:r>
                        <a:rPr lang="en-US" sz="1000" u="none" strike="noStrike" dirty="0">
                          <a:effectLst/>
                        </a:rPr>
                        <a:t>{"paths":["&lt;path&gt;,...]}</a:t>
                      </a:r>
                      <a:endParaRPr lang="en-US" sz="1000" b="0" i="0" u="none" strike="noStrike" dirty="0">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1838986518"/>
                  </a:ext>
                </a:extLst>
              </a:tr>
            </a:tbl>
          </a:graphicData>
        </a:graphic>
      </p:graphicFrame>
      <p:sp>
        <p:nvSpPr>
          <p:cNvPr id="11" name="Date Placeholder 10">
            <a:extLst>
              <a:ext uri="{FF2B5EF4-FFF2-40B4-BE49-F238E27FC236}">
                <a16:creationId xmlns:a16="http://schemas.microsoft.com/office/drawing/2014/main" id="{479B41A1-C608-45F2-93EB-A8EFD09F2816}"/>
              </a:ext>
            </a:extLst>
          </p:cNvPr>
          <p:cNvSpPr>
            <a:spLocks noGrp="1"/>
          </p:cNvSpPr>
          <p:nvPr>
            <p:ph type="dt" sz="half" idx="12"/>
          </p:nvPr>
        </p:nvSpPr>
        <p:spPr/>
        <p:txBody>
          <a:bodyPr/>
          <a:lstStyle/>
          <a:p>
            <a:pPr lvl="0"/>
            <a:r>
              <a:rPr lang="en-US"/>
              <a:t>Tuesday, May 24, 2022</a:t>
            </a:r>
            <a:endParaRPr lang="en-US" dirty="0"/>
          </a:p>
        </p:txBody>
      </p:sp>
      <p:sp>
        <p:nvSpPr>
          <p:cNvPr id="12" name="Footer Placeholder 11">
            <a:extLst>
              <a:ext uri="{FF2B5EF4-FFF2-40B4-BE49-F238E27FC236}">
                <a16:creationId xmlns:a16="http://schemas.microsoft.com/office/drawing/2014/main" id="{4E85A5A8-3703-D258-AE88-37A7633DA7DD}"/>
              </a:ext>
            </a:extLst>
          </p:cNvPr>
          <p:cNvSpPr>
            <a:spLocks noGrp="1"/>
          </p:cNvSpPr>
          <p:nvPr>
            <p:ph type="ftr" sz="quarter" idx="11"/>
          </p:nvPr>
        </p:nvSpPr>
        <p:spPr/>
        <p:txBody>
          <a:bodyPr/>
          <a:lstStyle/>
          <a:p>
            <a:pPr lvl="0"/>
            <a:r>
              <a:rPr lang="en-US"/>
              <a:t>Bulk v2 &amp; WLCG Tape API</a:t>
            </a:r>
            <a:endParaRPr lang="en-US" dirty="0"/>
          </a:p>
        </p:txBody>
      </p:sp>
      <p:sp>
        <p:nvSpPr>
          <p:cNvPr id="14" name="Slide Number Placeholder 11">
            <a:extLst>
              <a:ext uri="{FF2B5EF4-FFF2-40B4-BE49-F238E27FC236}">
                <a16:creationId xmlns:a16="http://schemas.microsoft.com/office/drawing/2014/main" id="{41C14A7E-71A3-5029-88D6-AAED2E874980}"/>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10</a:t>
            </a:fld>
            <a:r>
              <a:rPr lang="en-US" dirty="0"/>
              <a:t>/18</a:t>
            </a:r>
          </a:p>
        </p:txBody>
      </p:sp>
    </p:spTree>
    <p:extLst>
      <p:ext uri="{BB962C8B-B14F-4D97-AF65-F5344CB8AC3E}">
        <p14:creationId xmlns:p14="http://schemas.microsoft.com/office/powerpoint/2010/main" val="84929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RESTful API: Bulk vs </a:t>
            </a:r>
            <a:r>
              <a:rPr lang="en-US" dirty="0" err="1"/>
              <a:t>WLCG</a:t>
            </a:r>
            <a:endParaRPr lang="en-US" dirty="0"/>
          </a:p>
        </p:txBody>
      </p:sp>
      <p:sp>
        <p:nvSpPr>
          <p:cNvPr id="6" name="TextBox 5">
            <a:extLst>
              <a:ext uri="{FF2B5EF4-FFF2-40B4-BE49-F238E27FC236}">
                <a16:creationId xmlns:a16="http://schemas.microsoft.com/office/drawing/2014/main" id="{8EBC4A99-5E74-E772-630A-4F55662C2FEE}"/>
              </a:ext>
            </a:extLst>
          </p:cNvPr>
          <p:cNvSpPr txBox="1"/>
          <p:nvPr/>
        </p:nvSpPr>
        <p:spPr>
          <a:xfrm>
            <a:off x="931025" y="1782135"/>
            <a:ext cx="3948545" cy="3308598"/>
          </a:xfrm>
          <a:prstGeom prst="rect">
            <a:avLst/>
          </a:prstGeom>
          <a:noFill/>
        </p:spPr>
        <p:txBody>
          <a:bodyPr wrap="square">
            <a:spAutoFit/>
          </a:bodyPr>
          <a:lstStyle/>
          <a:p>
            <a:r>
              <a:rPr lang="en-US" sz="1100" dirty="0"/>
              <a:t>{</a:t>
            </a:r>
          </a:p>
          <a:p>
            <a:r>
              <a:rPr lang="en-US" sz="1100" dirty="0"/>
              <a:t>  "</a:t>
            </a:r>
            <a:r>
              <a:rPr lang="en-US" sz="1100" dirty="0" err="1"/>
              <a:t>nextSeqNo</a:t>
            </a:r>
            <a:r>
              <a:rPr lang="en-US" sz="1100" dirty="0"/>
              <a:t>" : 6933633,</a:t>
            </a:r>
          </a:p>
          <a:p>
            <a:r>
              <a:rPr lang="en-US" sz="1100" dirty="0"/>
              <a:t>  "id" : "</a:t>
            </a:r>
            <a:r>
              <a:rPr lang="en-US" sz="1100" dirty="0" err="1"/>
              <a:t>0f8f4102-47f1-4b0a-aeda-e40280c2a769</a:t>
            </a:r>
            <a:r>
              <a:rPr lang="en-US" sz="1100" dirty="0"/>
              <a:t>",</a:t>
            </a:r>
          </a:p>
          <a:p>
            <a:r>
              <a:rPr lang="en-US" sz="1100" dirty="0"/>
              <a:t>  "</a:t>
            </a:r>
            <a:r>
              <a:rPr lang="en-US" sz="1100" dirty="0" err="1"/>
              <a:t>arrivedAt</a:t>
            </a:r>
            <a:r>
              <a:rPr lang="en-US" sz="1100" dirty="0"/>
              <a:t>" : 1652712101542,</a:t>
            </a:r>
          </a:p>
          <a:p>
            <a:r>
              <a:rPr lang="en-US" sz="1100" dirty="0"/>
              <a:t>  "</a:t>
            </a:r>
            <a:r>
              <a:rPr lang="en-US" sz="1100" dirty="0" err="1"/>
              <a:t>startedAt</a:t>
            </a:r>
            <a:r>
              <a:rPr lang="en-US" sz="1100" dirty="0"/>
              <a:t>" : 1652712101551,</a:t>
            </a:r>
          </a:p>
          <a:p>
            <a:r>
              <a:rPr lang="en-US" sz="1100" dirty="0"/>
              <a:t>  "</a:t>
            </a:r>
            <a:r>
              <a:rPr lang="en-US" sz="1100" dirty="0" err="1"/>
              <a:t>lastModified</a:t>
            </a:r>
            <a:r>
              <a:rPr lang="en-US" sz="1100" dirty="0"/>
              <a:t>" : 1652712369571,</a:t>
            </a:r>
          </a:p>
          <a:p>
            <a:r>
              <a:rPr lang="en-US" sz="1100" dirty="0"/>
              <a:t>  "status" : "COMPLETED",</a:t>
            </a:r>
          </a:p>
          <a:p>
            <a:r>
              <a:rPr lang="en-US" sz="1100" dirty="0"/>
              <a:t>  "targets" : [ {</a:t>
            </a:r>
          </a:p>
          <a:p>
            <a:r>
              <a:rPr lang="en-US" sz="1100" dirty="0"/>
              <a:t>     "target" : "/</a:t>
            </a:r>
            <a:r>
              <a:rPr lang="en-US" sz="1100" dirty="0" err="1"/>
              <a:t>pnfs</a:t>
            </a:r>
            <a:r>
              <a:rPr lang="en-US" sz="1100" dirty="0"/>
              <a:t>/fs/</a:t>
            </a:r>
            <a:r>
              <a:rPr lang="en-US" sz="1100" dirty="0" err="1"/>
              <a:t>usr</a:t>
            </a:r>
            <a:r>
              <a:rPr lang="en-US" sz="1100" dirty="0"/>
              <a:t>/</a:t>
            </a:r>
            <a:r>
              <a:rPr lang="en-US" sz="1100" dirty="0" err="1"/>
              <a:t>fermilab</a:t>
            </a:r>
            <a:r>
              <a:rPr lang="en-US" sz="1100" dirty="0"/>
              <a:t>/users/</a:t>
            </a:r>
            <a:r>
              <a:rPr lang="en-US" sz="1100" dirty="0" err="1"/>
              <a:t>arossi</a:t>
            </a:r>
            <a:r>
              <a:rPr lang="en-US" sz="1100" dirty="0"/>
              <a:t>/volatile/000/data-2022050912561652118976111376885",</a:t>
            </a:r>
          </a:p>
          <a:p>
            <a:r>
              <a:rPr lang="en-US" sz="1100" dirty="0"/>
              <a:t>    "state" : "COMPLETED",</a:t>
            </a:r>
          </a:p>
          <a:p>
            <a:r>
              <a:rPr lang="en-US" sz="1100" dirty="0"/>
              <a:t>    "</a:t>
            </a:r>
            <a:r>
              <a:rPr lang="en-US" sz="1100" dirty="0" err="1"/>
              <a:t>submittedAt</a:t>
            </a:r>
            <a:r>
              <a:rPr lang="en-US" sz="1100" dirty="0"/>
              <a:t>" : 1652712101670,</a:t>
            </a:r>
          </a:p>
          <a:p>
            <a:r>
              <a:rPr lang="en-US" sz="1100" dirty="0"/>
              <a:t>    "</a:t>
            </a:r>
            <a:r>
              <a:rPr lang="en-US" sz="1100" dirty="0" err="1"/>
              <a:t>startedAt</a:t>
            </a:r>
            <a:r>
              <a:rPr lang="en-US" sz="1100" dirty="0"/>
              <a:t>" : 1652712101670,</a:t>
            </a:r>
          </a:p>
          <a:p>
            <a:r>
              <a:rPr lang="en-US" sz="1100" dirty="0"/>
              <a:t>    "</a:t>
            </a:r>
            <a:r>
              <a:rPr lang="en-US" sz="1100" dirty="0" err="1"/>
              <a:t>finishedAt</a:t>
            </a:r>
            <a:r>
              <a:rPr lang="en-US" sz="1100" dirty="0"/>
              <a:t>" : 1652712101672,</a:t>
            </a:r>
          </a:p>
          <a:p>
            <a:r>
              <a:rPr lang="en-US" sz="1100" dirty="0"/>
              <a:t>    "</a:t>
            </a:r>
            <a:r>
              <a:rPr lang="en-US" sz="1100" dirty="0" err="1"/>
              <a:t>seqNo</a:t>
            </a:r>
            <a:r>
              <a:rPr lang="en-US" sz="1100" dirty="0"/>
              <a:t>" : 6923634</a:t>
            </a:r>
          </a:p>
          <a:p>
            <a:r>
              <a:rPr lang="en-US" sz="1100" dirty="0"/>
              <a:t>  }, {</a:t>
            </a:r>
          </a:p>
          <a:p>
            <a:r>
              <a:rPr lang="en-US" sz="1100" dirty="0"/>
              <a:t>  ...</a:t>
            </a:r>
          </a:p>
          <a:p>
            <a:r>
              <a:rPr lang="en-US" sz="1100" dirty="0"/>
              <a:t>]}</a:t>
            </a:r>
          </a:p>
        </p:txBody>
      </p:sp>
      <p:sp>
        <p:nvSpPr>
          <p:cNvPr id="8" name="TextBox 7">
            <a:extLst>
              <a:ext uri="{FF2B5EF4-FFF2-40B4-BE49-F238E27FC236}">
                <a16:creationId xmlns:a16="http://schemas.microsoft.com/office/drawing/2014/main" id="{8E49B10F-1135-BC34-97E0-DBA9DFD71094}"/>
              </a:ext>
            </a:extLst>
          </p:cNvPr>
          <p:cNvSpPr txBox="1"/>
          <p:nvPr/>
        </p:nvSpPr>
        <p:spPr>
          <a:xfrm>
            <a:off x="5201055" y="1785337"/>
            <a:ext cx="3948545" cy="2462213"/>
          </a:xfrm>
          <a:prstGeom prst="rect">
            <a:avLst/>
          </a:prstGeom>
          <a:noFill/>
        </p:spPr>
        <p:txBody>
          <a:bodyPr wrap="square">
            <a:spAutoFit/>
          </a:bodyPr>
          <a:lstStyle/>
          <a:p>
            <a:r>
              <a:rPr lang="en-US" sz="1100" dirty="0"/>
              <a:t>{</a:t>
            </a:r>
          </a:p>
          <a:p>
            <a:r>
              <a:rPr lang="en-US" sz="1100" dirty="0"/>
              <a:t>  "id" : "</a:t>
            </a:r>
            <a:r>
              <a:rPr lang="en-US" sz="1100" dirty="0" err="1"/>
              <a:t>0f8f4102-47f1-4b0a-aeda-e40280c2a769</a:t>
            </a:r>
            <a:r>
              <a:rPr lang="en-US" sz="1100" dirty="0"/>
              <a:t>",</a:t>
            </a:r>
          </a:p>
          <a:p>
            <a:r>
              <a:rPr lang="en-US" sz="1100" dirty="0"/>
              <a:t>  "</a:t>
            </a:r>
            <a:r>
              <a:rPr lang="en-US" sz="1100" dirty="0" err="1"/>
              <a:t>createdAt</a:t>
            </a:r>
            <a:r>
              <a:rPr lang="en-US" sz="1100" dirty="0"/>
              <a:t>" : 1652712101542,</a:t>
            </a:r>
          </a:p>
          <a:p>
            <a:r>
              <a:rPr lang="en-US" sz="1100" dirty="0"/>
              <a:t>  "</a:t>
            </a:r>
            <a:r>
              <a:rPr lang="en-US" sz="1100" dirty="0" err="1"/>
              <a:t>startedAt</a:t>
            </a:r>
            <a:r>
              <a:rPr lang="en-US" sz="1100" dirty="0"/>
              <a:t>" : 1652712101551,</a:t>
            </a:r>
          </a:p>
          <a:p>
            <a:r>
              <a:rPr lang="en-US" sz="1100" dirty="0"/>
              <a:t>  "</a:t>
            </a:r>
            <a:r>
              <a:rPr lang="en-US" sz="1100" dirty="0" err="1"/>
              <a:t>completedAt</a:t>
            </a:r>
            <a:r>
              <a:rPr lang="en-US" sz="1100" dirty="0"/>
              <a:t>" : 1652712369571,</a:t>
            </a:r>
          </a:p>
          <a:p>
            <a:r>
              <a:rPr lang="en-US" sz="1100" dirty="0"/>
              <a:t>  "files" : [ {</a:t>
            </a:r>
          </a:p>
          <a:p>
            <a:r>
              <a:rPr lang="en-US" sz="1100" dirty="0"/>
              <a:t>    "path" : "/</a:t>
            </a:r>
            <a:r>
              <a:rPr lang="en-US" sz="1100" dirty="0" err="1"/>
              <a:t>pnfs</a:t>
            </a:r>
            <a:r>
              <a:rPr lang="en-US" sz="1100" dirty="0"/>
              <a:t>/fs/</a:t>
            </a:r>
            <a:r>
              <a:rPr lang="en-US" sz="1100" dirty="0" err="1"/>
              <a:t>usr</a:t>
            </a:r>
            <a:r>
              <a:rPr lang="en-US" sz="1100" dirty="0"/>
              <a:t>/</a:t>
            </a:r>
            <a:r>
              <a:rPr lang="en-US" sz="1100" dirty="0" err="1"/>
              <a:t>fermilab</a:t>
            </a:r>
            <a:r>
              <a:rPr lang="en-US" sz="1100" dirty="0"/>
              <a:t>/users/</a:t>
            </a:r>
            <a:r>
              <a:rPr lang="en-US" sz="1100" dirty="0" err="1"/>
              <a:t>arossi</a:t>
            </a:r>
            <a:r>
              <a:rPr lang="en-US" sz="1100" dirty="0"/>
              <a:t>/volatile/000/data-2022050912561652118976111376885",</a:t>
            </a:r>
          </a:p>
          <a:p>
            <a:r>
              <a:rPr lang="en-US" sz="1100" dirty="0"/>
              <a:t>    "</a:t>
            </a:r>
            <a:r>
              <a:rPr lang="en-US" sz="1100" dirty="0" err="1"/>
              <a:t>finishedAt</a:t>
            </a:r>
            <a:r>
              <a:rPr lang="en-US" sz="1100" dirty="0"/>
              <a:t>" : 1652712101672,</a:t>
            </a:r>
          </a:p>
          <a:p>
            <a:r>
              <a:rPr lang="en-US" sz="1100" dirty="0"/>
              <a:t>    "</a:t>
            </a:r>
            <a:r>
              <a:rPr lang="en-US" sz="1100" dirty="0" err="1"/>
              <a:t>startedAt</a:t>
            </a:r>
            <a:r>
              <a:rPr lang="en-US" sz="1100" dirty="0"/>
              <a:t>" : 1652712101670,</a:t>
            </a:r>
          </a:p>
          <a:p>
            <a:r>
              <a:rPr lang="en-US" sz="1100" dirty="0"/>
              <a:t>    "state" : "COMPLETED"</a:t>
            </a:r>
          </a:p>
          <a:p>
            <a:r>
              <a:rPr lang="en-US" sz="1100" dirty="0"/>
              <a:t>  }, {</a:t>
            </a:r>
          </a:p>
          <a:p>
            <a:r>
              <a:rPr lang="en-US" sz="1100" dirty="0"/>
              <a:t>  ...</a:t>
            </a:r>
          </a:p>
          <a:p>
            <a:r>
              <a:rPr lang="en-US" sz="1100" dirty="0"/>
              <a:t>]}</a:t>
            </a:r>
          </a:p>
        </p:txBody>
      </p:sp>
      <p:sp>
        <p:nvSpPr>
          <p:cNvPr id="9" name="TextBox 8">
            <a:extLst>
              <a:ext uri="{FF2B5EF4-FFF2-40B4-BE49-F238E27FC236}">
                <a16:creationId xmlns:a16="http://schemas.microsoft.com/office/drawing/2014/main" id="{19A91844-680D-6969-F935-B52BC6E10DF3}"/>
              </a:ext>
            </a:extLst>
          </p:cNvPr>
          <p:cNvSpPr txBox="1"/>
          <p:nvPr/>
        </p:nvSpPr>
        <p:spPr>
          <a:xfrm>
            <a:off x="2238526" y="809076"/>
            <a:ext cx="5282087" cy="369332"/>
          </a:xfrm>
          <a:prstGeom prst="rect">
            <a:avLst/>
          </a:prstGeom>
          <a:noFill/>
        </p:spPr>
        <p:txBody>
          <a:bodyPr wrap="none" rtlCol="0">
            <a:spAutoFit/>
          </a:bodyPr>
          <a:lstStyle/>
          <a:p>
            <a:r>
              <a:rPr lang="en-US" b="1" dirty="0">
                <a:solidFill>
                  <a:schemeClr val="accent2">
                    <a:lumMod val="50000"/>
                  </a:schemeClr>
                </a:solidFill>
              </a:rPr>
              <a:t>NB: The JSON returned for the GET differs somewhat:</a:t>
            </a:r>
          </a:p>
        </p:txBody>
      </p:sp>
      <p:sp>
        <p:nvSpPr>
          <p:cNvPr id="10" name="TextBox 9">
            <a:extLst>
              <a:ext uri="{FF2B5EF4-FFF2-40B4-BE49-F238E27FC236}">
                <a16:creationId xmlns:a16="http://schemas.microsoft.com/office/drawing/2014/main" id="{3EBC48BE-27F8-11C9-C8CA-B6E774477E22}"/>
              </a:ext>
            </a:extLst>
          </p:cNvPr>
          <p:cNvSpPr txBox="1"/>
          <p:nvPr/>
        </p:nvSpPr>
        <p:spPr>
          <a:xfrm>
            <a:off x="2395766" y="1431462"/>
            <a:ext cx="1019062" cy="276999"/>
          </a:xfrm>
          <a:prstGeom prst="rect">
            <a:avLst/>
          </a:prstGeom>
          <a:noFill/>
        </p:spPr>
        <p:txBody>
          <a:bodyPr wrap="none" rtlCol="0">
            <a:spAutoFit/>
          </a:bodyPr>
          <a:lstStyle/>
          <a:p>
            <a:r>
              <a:rPr lang="en-US" sz="1200" b="1" dirty="0">
                <a:solidFill>
                  <a:schemeClr val="accent2">
                    <a:lumMod val="50000"/>
                  </a:schemeClr>
                </a:solidFill>
              </a:rPr>
              <a:t>Bulk Request</a:t>
            </a:r>
          </a:p>
        </p:txBody>
      </p:sp>
      <p:sp>
        <p:nvSpPr>
          <p:cNvPr id="11" name="TextBox 10">
            <a:extLst>
              <a:ext uri="{FF2B5EF4-FFF2-40B4-BE49-F238E27FC236}">
                <a16:creationId xmlns:a16="http://schemas.microsoft.com/office/drawing/2014/main" id="{0F6084E9-EBA7-67A8-4533-BD360FEE04D1}"/>
              </a:ext>
            </a:extLst>
          </p:cNvPr>
          <p:cNvSpPr txBox="1"/>
          <p:nvPr/>
        </p:nvSpPr>
        <p:spPr>
          <a:xfrm>
            <a:off x="6424416" y="1447558"/>
            <a:ext cx="1501821" cy="276999"/>
          </a:xfrm>
          <a:prstGeom prst="rect">
            <a:avLst/>
          </a:prstGeom>
          <a:noFill/>
        </p:spPr>
        <p:txBody>
          <a:bodyPr wrap="none" rtlCol="0">
            <a:spAutoFit/>
          </a:bodyPr>
          <a:lstStyle/>
          <a:p>
            <a:r>
              <a:rPr lang="en-US" sz="1200" b="1" dirty="0" err="1">
                <a:solidFill>
                  <a:schemeClr val="accent2">
                    <a:lumMod val="50000"/>
                  </a:schemeClr>
                </a:solidFill>
              </a:rPr>
              <a:t>WLCG</a:t>
            </a:r>
            <a:r>
              <a:rPr lang="en-US" sz="1200" b="1" dirty="0">
                <a:solidFill>
                  <a:schemeClr val="accent2">
                    <a:lumMod val="50000"/>
                  </a:schemeClr>
                </a:solidFill>
              </a:rPr>
              <a:t> Stage Request</a:t>
            </a:r>
          </a:p>
        </p:txBody>
      </p:sp>
      <p:sp>
        <p:nvSpPr>
          <p:cNvPr id="14" name="Date Placeholder 13">
            <a:extLst>
              <a:ext uri="{FF2B5EF4-FFF2-40B4-BE49-F238E27FC236}">
                <a16:creationId xmlns:a16="http://schemas.microsoft.com/office/drawing/2014/main" id="{76455260-F586-E3FE-C95D-6425FDAC6912}"/>
              </a:ext>
            </a:extLst>
          </p:cNvPr>
          <p:cNvSpPr>
            <a:spLocks noGrp="1"/>
          </p:cNvSpPr>
          <p:nvPr>
            <p:ph type="dt" sz="half" idx="12"/>
          </p:nvPr>
        </p:nvSpPr>
        <p:spPr/>
        <p:txBody>
          <a:bodyPr/>
          <a:lstStyle/>
          <a:p>
            <a:pPr lvl="0"/>
            <a:r>
              <a:rPr lang="en-US"/>
              <a:t>Tuesday, May 24, 2022</a:t>
            </a:r>
            <a:endParaRPr lang="en-US" dirty="0"/>
          </a:p>
        </p:txBody>
      </p:sp>
      <p:sp>
        <p:nvSpPr>
          <p:cNvPr id="15" name="Footer Placeholder 14">
            <a:extLst>
              <a:ext uri="{FF2B5EF4-FFF2-40B4-BE49-F238E27FC236}">
                <a16:creationId xmlns:a16="http://schemas.microsoft.com/office/drawing/2014/main" id="{777084E9-1F35-D7C9-63BA-E990A9D130C2}"/>
              </a:ext>
            </a:extLst>
          </p:cNvPr>
          <p:cNvSpPr>
            <a:spLocks noGrp="1"/>
          </p:cNvSpPr>
          <p:nvPr>
            <p:ph type="ftr" sz="quarter" idx="11"/>
          </p:nvPr>
        </p:nvSpPr>
        <p:spPr/>
        <p:txBody>
          <a:bodyPr/>
          <a:lstStyle/>
          <a:p>
            <a:pPr lvl="0"/>
            <a:r>
              <a:rPr lang="en-US"/>
              <a:t>Bulk v2 &amp; WLCG Tape API</a:t>
            </a:r>
            <a:endParaRPr lang="en-US" dirty="0"/>
          </a:p>
        </p:txBody>
      </p:sp>
      <p:sp>
        <p:nvSpPr>
          <p:cNvPr id="17" name="Slide Number Placeholder 11">
            <a:extLst>
              <a:ext uri="{FF2B5EF4-FFF2-40B4-BE49-F238E27FC236}">
                <a16:creationId xmlns:a16="http://schemas.microsoft.com/office/drawing/2014/main" id="{F6273D90-09C0-FEBB-B252-2CEFEA3ED5EE}"/>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11</a:t>
            </a:fld>
            <a:r>
              <a:rPr lang="en-US" dirty="0"/>
              <a:t>/18</a:t>
            </a:r>
          </a:p>
        </p:txBody>
      </p:sp>
    </p:spTree>
    <p:extLst>
      <p:ext uri="{BB962C8B-B14F-4D97-AF65-F5344CB8AC3E}">
        <p14:creationId xmlns:p14="http://schemas.microsoft.com/office/powerpoint/2010/main" val="413185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RESTful API: </a:t>
            </a:r>
            <a:r>
              <a:rPr lang="en-US" dirty="0" err="1"/>
              <a:t>WLCG</a:t>
            </a:r>
            <a:endParaRPr lang="en-US" dirty="0"/>
          </a:p>
        </p:txBody>
      </p:sp>
      <p:sp>
        <p:nvSpPr>
          <p:cNvPr id="9" name="TextBox 8">
            <a:extLst>
              <a:ext uri="{FF2B5EF4-FFF2-40B4-BE49-F238E27FC236}">
                <a16:creationId xmlns:a16="http://schemas.microsoft.com/office/drawing/2014/main" id="{19A91844-680D-6969-F935-B52BC6E10DF3}"/>
              </a:ext>
            </a:extLst>
          </p:cNvPr>
          <p:cNvSpPr txBox="1"/>
          <p:nvPr/>
        </p:nvSpPr>
        <p:spPr>
          <a:xfrm>
            <a:off x="3059625" y="1118354"/>
            <a:ext cx="3485185" cy="369332"/>
          </a:xfrm>
          <a:prstGeom prst="rect">
            <a:avLst/>
          </a:prstGeom>
          <a:noFill/>
        </p:spPr>
        <p:txBody>
          <a:bodyPr wrap="none" rtlCol="0">
            <a:spAutoFit/>
          </a:bodyPr>
          <a:lstStyle/>
          <a:p>
            <a:r>
              <a:rPr lang="en-US" b="1" dirty="0">
                <a:solidFill>
                  <a:schemeClr val="accent2">
                    <a:lumMod val="50000"/>
                  </a:schemeClr>
                </a:solidFill>
              </a:rPr>
              <a:t>The JSON returned for </a:t>
            </a:r>
            <a:r>
              <a:rPr lang="en-US" b="1" dirty="0" err="1">
                <a:solidFill>
                  <a:schemeClr val="accent2">
                    <a:lumMod val="50000"/>
                  </a:schemeClr>
                </a:solidFill>
              </a:rPr>
              <a:t>archiveinfo</a:t>
            </a:r>
            <a:r>
              <a:rPr lang="en-US" b="1" dirty="0">
                <a:solidFill>
                  <a:schemeClr val="accent2">
                    <a:lumMod val="50000"/>
                  </a:schemeClr>
                </a:solidFill>
              </a:rPr>
              <a:t>:</a:t>
            </a:r>
          </a:p>
        </p:txBody>
      </p:sp>
      <p:sp>
        <p:nvSpPr>
          <p:cNvPr id="12" name="TextBox 11">
            <a:extLst>
              <a:ext uri="{FF2B5EF4-FFF2-40B4-BE49-F238E27FC236}">
                <a16:creationId xmlns:a16="http://schemas.microsoft.com/office/drawing/2014/main" id="{821A0F32-6234-01CF-DC6F-D296D7C0ABD0}"/>
              </a:ext>
            </a:extLst>
          </p:cNvPr>
          <p:cNvSpPr txBox="1"/>
          <p:nvPr/>
        </p:nvSpPr>
        <p:spPr>
          <a:xfrm>
            <a:off x="687418" y="1992600"/>
            <a:ext cx="8229601" cy="1938992"/>
          </a:xfrm>
          <a:prstGeom prst="rect">
            <a:avLst/>
          </a:prstGeom>
          <a:noFill/>
        </p:spPr>
        <p:txBody>
          <a:bodyPr wrap="square">
            <a:spAutoFit/>
          </a:bodyPr>
          <a:lstStyle/>
          <a:p>
            <a:r>
              <a:rPr lang="en-US" sz="1200" dirty="0"/>
              <a:t>[</a:t>
            </a:r>
          </a:p>
          <a:p>
            <a:r>
              <a:rPr lang="en-US" sz="1200" dirty="0"/>
              <a:t>{"path":"/</a:t>
            </a:r>
            <a:r>
              <a:rPr lang="en-US" sz="1200" dirty="0" err="1"/>
              <a:t>pnfs</a:t>
            </a:r>
            <a:r>
              <a:rPr lang="en-US" sz="1200" dirty="0"/>
              <a:t>/fs/</a:t>
            </a:r>
            <a:r>
              <a:rPr lang="en-US" sz="1200" dirty="0" err="1"/>
              <a:t>usr</a:t>
            </a:r>
            <a:r>
              <a:rPr lang="en-US" sz="1200" dirty="0"/>
              <a:t>/</a:t>
            </a:r>
            <a:r>
              <a:rPr lang="en-US" sz="1200" dirty="0" err="1"/>
              <a:t>fermilab</a:t>
            </a:r>
            <a:r>
              <a:rPr lang="en-US" sz="1200" dirty="0"/>
              <a:t>/users/</a:t>
            </a:r>
            <a:r>
              <a:rPr lang="en-US" sz="1200" dirty="0" err="1"/>
              <a:t>arossi</a:t>
            </a:r>
            <a:r>
              <a:rPr lang="en-US" sz="1200" dirty="0"/>
              <a:t>/tape/517/</a:t>
            </a:r>
            <a:r>
              <a:rPr lang="en-US" sz="1200" dirty="0" err="1"/>
              <a:t>data-2022050917421652136176137601559","locality":"TAPE</a:t>
            </a:r>
            <a:r>
              <a:rPr lang="en-US" sz="1200" dirty="0"/>
              <a:t>"},</a:t>
            </a:r>
          </a:p>
          <a:p>
            <a:r>
              <a:rPr lang="en-US" sz="1200" dirty="0"/>
              <a:t>{"path":"/</a:t>
            </a:r>
            <a:r>
              <a:rPr lang="en-US" sz="1200" dirty="0" err="1"/>
              <a:t>pnfs</a:t>
            </a:r>
            <a:r>
              <a:rPr lang="en-US" sz="1200" dirty="0"/>
              <a:t>/fs/</a:t>
            </a:r>
            <a:r>
              <a:rPr lang="en-US" sz="1200" dirty="0" err="1"/>
              <a:t>usr</a:t>
            </a:r>
            <a:r>
              <a:rPr lang="en-US" sz="1200" dirty="0"/>
              <a:t>/</a:t>
            </a:r>
            <a:r>
              <a:rPr lang="en-US" sz="1200" dirty="0" err="1"/>
              <a:t>fermilab</a:t>
            </a:r>
            <a:r>
              <a:rPr lang="en-US" sz="1200" dirty="0"/>
              <a:t>/users/</a:t>
            </a:r>
            <a:r>
              <a:rPr lang="en-US" sz="1200" dirty="0" err="1"/>
              <a:t>arossi</a:t>
            </a:r>
            <a:r>
              <a:rPr lang="en-US" sz="1200" dirty="0"/>
              <a:t>/tape/510/</a:t>
            </a:r>
            <a:r>
              <a:rPr lang="en-US" sz="1200" dirty="0" err="1"/>
              <a:t>data-2022051219311652401861325827866","locality":"TAPE</a:t>
            </a:r>
            <a:r>
              <a:rPr lang="en-US" sz="1200" dirty="0"/>
              <a:t>"},</a:t>
            </a:r>
          </a:p>
          <a:p>
            <a:r>
              <a:rPr lang="en-US" sz="1200" dirty="0"/>
              <a:t>{"path":"/</a:t>
            </a:r>
            <a:r>
              <a:rPr lang="en-US" sz="1200" dirty="0" err="1"/>
              <a:t>pnfs</a:t>
            </a:r>
            <a:r>
              <a:rPr lang="en-US" sz="1200" dirty="0"/>
              <a:t>/fs/</a:t>
            </a:r>
            <a:r>
              <a:rPr lang="en-US" sz="1200" dirty="0" err="1"/>
              <a:t>usr</a:t>
            </a:r>
            <a:r>
              <a:rPr lang="en-US" sz="1200" dirty="0"/>
              <a:t>/</a:t>
            </a:r>
            <a:r>
              <a:rPr lang="en-US" sz="1200" dirty="0" err="1"/>
              <a:t>fermilab</a:t>
            </a:r>
            <a:r>
              <a:rPr lang="en-US" sz="1200" dirty="0"/>
              <a:t>/users/</a:t>
            </a:r>
            <a:r>
              <a:rPr lang="en-US" sz="1200" dirty="0" err="1"/>
              <a:t>arossi</a:t>
            </a:r>
            <a:r>
              <a:rPr lang="en-US" sz="1200" dirty="0"/>
              <a:t>/tape/512/</a:t>
            </a:r>
            <a:r>
              <a:rPr lang="en-US" sz="1200" dirty="0" err="1"/>
              <a:t>data-2022051300251652419526637081982","locality":"TAPE</a:t>
            </a:r>
            <a:r>
              <a:rPr lang="en-US" sz="1200" dirty="0"/>
              <a:t>"},</a:t>
            </a:r>
          </a:p>
          <a:p>
            <a:r>
              <a:rPr lang="en-US" sz="1200" dirty="0"/>
              <a:t>{"path":"/</a:t>
            </a:r>
            <a:r>
              <a:rPr lang="en-US" sz="1200" dirty="0" err="1"/>
              <a:t>pnfs</a:t>
            </a:r>
            <a:r>
              <a:rPr lang="en-US" sz="1200" dirty="0"/>
              <a:t>/fs/</a:t>
            </a:r>
            <a:r>
              <a:rPr lang="en-US" sz="1200" dirty="0" err="1"/>
              <a:t>usr</a:t>
            </a:r>
            <a:r>
              <a:rPr lang="en-US" sz="1200" dirty="0"/>
              <a:t>/</a:t>
            </a:r>
            <a:r>
              <a:rPr lang="en-US" sz="1200" dirty="0" err="1"/>
              <a:t>fermilab</a:t>
            </a:r>
            <a:r>
              <a:rPr lang="en-US" sz="1200" dirty="0"/>
              <a:t>/users/</a:t>
            </a:r>
            <a:r>
              <a:rPr lang="en-US" sz="1200" dirty="0" err="1"/>
              <a:t>arossi</a:t>
            </a:r>
            <a:r>
              <a:rPr lang="en-US" sz="1200" dirty="0"/>
              <a:t>/tape/512/</a:t>
            </a:r>
            <a:r>
              <a:rPr lang="en-US" sz="1200" dirty="0" err="1"/>
              <a:t>data-2022051221371652409448251487828","locality":"TAPE</a:t>
            </a:r>
            <a:r>
              <a:rPr lang="en-US" sz="1200" dirty="0"/>
              <a:t>"},</a:t>
            </a:r>
          </a:p>
          <a:p>
            <a:r>
              <a:rPr lang="en-US" sz="1200" dirty="0"/>
              <a:t>{"path":"/</a:t>
            </a:r>
            <a:r>
              <a:rPr lang="en-US" sz="1200" dirty="0" err="1"/>
              <a:t>pnfs</a:t>
            </a:r>
            <a:r>
              <a:rPr lang="en-US" sz="1200" dirty="0"/>
              <a:t>/fs/</a:t>
            </a:r>
            <a:r>
              <a:rPr lang="en-US" sz="1200" dirty="0" err="1"/>
              <a:t>usr</a:t>
            </a:r>
            <a:r>
              <a:rPr lang="en-US" sz="1200" dirty="0"/>
              <a:t>/</a:t>
            </a:r>
            <a:r>
              <a:rPr lang="en-US" sz="1200" dirty="0" err="1"/>
              <a:t>fermilab</a:t>
            </a:r>
            <a:r>
              <a:rPr lang="en-US" sz="1200" dirty="0"/>
              <a:t>/users/</a:t>
            </a:r>
            <a:r>
              <a:rPr lang="en-US" sz="1200" dirty="0" err="1"/>
              <a:t>arossi</a:t>
            </a:r>
            <a:r>
              <a:rPr lang="en-US" sz="1200" dirty="0"/>
              <a:t>/tape/476/data-2022051011361652200575341189653","locality":"DISK_AND_TAPE"},</a:t>
            </a:r>
          </a:p>
          <a:p>
            <a:r>
              <a:rPr lang="en-US" sz="1200" dirty="0"/>
              <a:t>{"path":"/</a:t>
            </a:r>
            <a:r>
              <a:rPr lang="en-US" sz="1200" dirty="0" err="1"/>
              <a:t>pnfs</a:t>
            </a:r>
            <a:r>
              <a:rPr lang="en-US" sz="1200" dirty="0"/>
              <a:t>/fs/</a:t>
            </a:r>
            <a:r>
              <a:rPr lang="en-US" sz="1200" dirty="0" err="1"/>
              <a:t>usr</a:t>
            </a:r>
            <a:r>
              <a:rPr lang="en-US" sz="1200" dirty="0"/>
              <a:t>/</a:t>
            </a:r>
            <a:r>
              <a:rPr lang="en-US" sz="1200" dirty="0" err="1"/>
              <a:t>fermilab</a:t>
            </a:r>
            <a:r>
              <a:rPr lang="en-US" sz="1200" dirty="0"/>
              <a:t>/users/</a:t>
            </a:r>
            <a:r>
              <a:rPr lang="en-US" sz="1200" dirty="0" err="1"/>
              <a:t>arossi</a:t>
            </a:r>
            <a:r>
              <a:rPr lang="en-US" sz="1200" dirty="0"/>
              <a:t>/tape/498/</a:t>
            </a:r>
            <a:r>
              <a:rPr lang="en-US" sz="1200" dirty="0" err="1"/>
              <a:t>data-2022050909371652107023763065121","locality":"TAPE</a:t>
            </a:r>
            <a:r>
              <a:rPr lang="en-US" sz="1200" dirty="0"/>
              <a:t>"},</a:t>
            </a:r>
          </a:p>
          <a:p>
            <a:r>
              <a:rPr lang="en-US" sz="1200" dirty="0"/>
              <a:t>{"path":"/</a:t>
            </a:r>
            <a:r>
              <a:rPr lang="en-US" sz="1200" dirty="0" err="1"/>
              <a:t>pnfs</a:t>
            </a:r>
            <a:r>
              <a:rPr lang="en-US" sz="1200" dirty="0"/>
              <a:t>/fs/</a:t>
            </a:r>
            <a:r>
              <a:rPr lang="en-US" sz="1200" dirty="0" err="1"/>
              <a:t>usr</a:t>
            </a:r>
            <a:r>
              <a:rPr lang="en-US" sz="1200" dirty="0"/>
              <a:t>/</a:t>
            </a:r>
            <a:r>
              <a:rPr lang="en-US" sz="1200" dirty="0" err="1"/>
              <a:t>fermilab</a:t>
            </a:r>
            <a:r>
              <a:rPr lang="en-US" sz="1200" dirty="0"/>
              <a:t>/users/</a:t>
            </a:r>
            <a:r>
              <a:rPr lang="en-US" sz="1200" dirty="0" err="1"/>
              <a:t>arossi</a:t>
            </a:r>
            <a:r>
              <a:rPr lang="en-US" sz="1200" dirty="0"/>
              <a:t>/tape/466/data-2022050915191652127595270638001","locality":"DISK_AND_TAPE"},</a:t>
            </a:r>
          </a:p>
          <a:p>
            <a:r>
              <a:rPr lang="en-US" sz="1200" dirty="0"/>
              <a:t>  ...</a:t>
            </a:r>
          </a:p>
          <a:p>
            <a:r>
              <a:rPr lang="en-US" sz="1200" dirty="0"/>
              <a:t>]</a:t>
            </a:r>
          </a:p>
        </p:txBody>
      </p:sp>
      <p:sp>
        <p:nvSpPr>
          <p:cNvPr id="10" name="Date Placeholder 9">
            <a:extLst>
              <a:ext uri="{FF2B5EF4-FFF2-40B4-BE49-F238E27FC236}">
                <a16:creationId xmlns:a16="http://schemas.microsoft.com/office/drawing/2014/main" id="{1B003305-862D-0615-9547-79F9D9C20740}"/>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C63DA2C3-AD07-EAB7-20AF-549D01BEAF81}"/>
              </a:ext>
            </a:extLst>
          </p:cNvPr>
          <p:cNvSpPr>
            <a:spLocks noGrp="1"/>
          </p:cNvSpPr>
          <p:nvPr>
            <p:ph type="ftr" sz="quarter" idx="11"/>
          </p:nvPr>
        </p:nvSpPr>
        <p:spPr/>
        <p:txBody>
          <a:bodyPr/>
          <a:lstStyle/>
          <a:p>
            <a:pPr lvl="0"/>
            <a:r>
              <a:rPr lang="en-US"/>
              <a:t>Bulk v2 &amp; WLCG Tape API</a:t>
            </a:r>
            <a:endParaRPr lang="en-US" dirty="0"/>
          </a:p>
        </p:txBody>
      </p:sp>
      <p:sp>
        <p:nvSpPr>
          <p:cNvPr id="14" name="Slide Number Placeholder 11">
            <a:extLst>
              <a:ext uri="{FF2B5EF4-FFF2-40B4-BE49-F238E27FC236}">
                <a16:creationId xmlns:a16="http://schemas.microsoft.com/office/drawing/2014/main" id="{63AA249F-C198-5FF3-5AFA-28625EE458B5}"/>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12</a:t>
            </a:fld>
            <a:r>
              <a:rPr lang="en-US" dirty="0"/>
              <a:t>/18</a:t>
            </a:r>
          </a:p>
        </p:txBody>
      </p:sp>
    </p:spTree>
    <p:extLst>
      <p:ext uri="{BB962C8B-B14F-4D97-AF65-F5344CB8AC3E}">
        <p14:creationId xmlns:p14="http://schemas.microsoft.com/office/powerpoint/2010/main" val="228418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RESTful API: Swagger</a:t>
            </a:r>
          </a:p>
        </p:txBody>
      </p:sp>
      <p:pic>
        <p:nvPicPr>
          <p:cNvPr id="6" name="Picture 5">
            <a:extLst>
              <a:ext uri="{FF2B5EF4-FFF2-40B4-BE49-F238E27FC236}">
                <a16:creationId xmlns:a16="http://schemas.microsoft.com/office/drawing/2014/main" id="{EC74F82F-DB5D-4A03-C10D-3179E31A4577}"/>
              </a:ext>
            </a:extLst>
          </p:cNvPr>
          <p:cNvPicPr>
            <a:picLocks noChangeAspect="1"/>
          </p:cNvPicPr>
          <p:nvPr/>
        </p:nvPicPr>
        <p:blipFill rotWithShape="1">
          <a:blip r:embed="rId3"/>
          <a:srcRect l="4546" t="12670" r="4717" b="14766"/>
          <a:stretch/>
        </p:blipFill>
        <p:spPr>
          <a:xfrm>
            <a:off x="2030411" y="1104681"/>
            <a:ext cx="6019801" cy="4114800"/>
          </a:xfrm>
          <a:prstGeom prst="rect">
            <a:avLst/>
          </a:prstGeom>
        </p:spPr>
      </p:pic>
      <p:sp>
        <p:nvSpPr>
          <p:cNvPr id="3" name="TextBox 2">
            <a:extLst>
              <a:ext uri="{FF2B5EF4-FFF2-40B4-BE49-F238E27FC236}">
                <a16:creationId xmlns:a16="http://schemas.microsoft.com/office/drawing/2014/main" id="{E9A892A0-562E-9CF3-E380-8469C406383D}"/>
              </a:ext>
            </a:extLst>
          </p:cNvPr>
          <p:cNvSpPr txBox="1"/>
          <p:nvPr/>
        </p:nvSpPr>
        <p:spPr>
          <a:xfrm>
            <a:off x="3471727" y="728419"/>
            <a:ext cx="2660985" cy="307777"/>
          </a:xfrm>
          <a:prstGeom prst="rect">
            <a:avLst/>
          </a:prstGeom>
          <a:noFill/>
        </p:spPr>
        <p:txBody>
          <a:bodyPr wrap="none" rtlCol="0">
            <a:spAutoFit/>
          </a:bodyPr>
          <a:lstStyle/>
          <a:p>
            <a:r>
              <a:rPr lang="en-US" sz="1400" b="1" dirty="0">
                <a:solidFill>
                  <a:schemeClr val="accent2">
                    <a:lumMod val="75000"/>
                  </a:schemeClr>
                </a:solidFill>
              </a:rPr>
              <a:t>https://</a:t>
            </a:r>
            <a:r>
              <a:rPr lang="en-US" sz="1400" b="1" dirty="0" err="1">
                <a:solidFill>
                  <a:schemeClr val="accent2">
                    <a:lumMod val="75000"/>
                  </a:schemeClr>
                </a:solidFill>
              </a:rPr>
              <a:t>example.org:3880</a:t>
            </a:r>
            <a:r>
              <a:rPr lang="en-US" sz="1400" b="1" dirty="0">
                <a:solidFill>
                  <a:schemeClr val="accent2">
                    <a:lumMod val="75000"/>
                  </a:schemeClr>
                </a:solidFill>
              </a:rPr>
              <a:t>/</a:t>
            </a:r>
            <a:r>
              <a:rPr lang="en-US" sz="1400" b="1" dirty="0" err="1">
                <a:solidFill>
                  <a:schemeClr val="accent2">
                    <a:lumMod val="75000"/>
                  </a:schemeClr>
                </a:solidFill>
              </a:rPr>
              <a:t>api</a:t>
            </a:r>
            <a:r>
              <a:rPr lang="en-US" sz="1400" b="1" dirty="0">
                <a:solidFill>
                  <a:schemeClr val="accent2">
                    <a:lumMod val="75000"/>
                  </a:schemeClr>
                </a:solidFill>
              </a:rPr>
              <a:t>/</a:t>
            </a:r>
            <a:r>
              <a:rPr lang="en-US" sz="1400" b="1" dirty="0" err="1">
                <a:solidFill>
                  <a:schemeClr val="accent2">
                    <a:lumMod val="75000"/>
                  </a:schemeClr>
                </a:solidFill>
              </a:rPr>
              <a:t>v1</a:t>
            </a:r>
            <a:endParaRPr lang="en-US" sz="1400" b="1" dirty="0">
              <a:solidFill>
                <a:schemeClr val="accent2">
                  <a:lumMod val="75000"/>
                </a:schemeClr>
              </a:solidFill>
            </a:endParaRPr>
          </a:p>
        </p:txBody>
      </p:sp>
      <p:sp>
        <p:nvSpPr>
          <p:cNvPr id="11" name="Date Placeholder 10">
            <a:extLst>
              <a:ext uri="{FF2B5EF4-FFF2-40B4-BE49-F238E27FC236}">
                <a16:creationId xmlns:a16="http://schemas.microsoft.com/office/drawing/2014/main" id="{3D05E119-BDCC-47A2-CB63-141BFC2DD193}"/>
              </a:ext>
            </a:extLst>
          </p:cNvPr>
          <p:cNvSpPr>
            <a:spLocks noGrp="1"/>
          </p:cNvSpPr>
          <p:nvPr>
            <p:ph type="dt" sz="half" idx="12"/>
          </p:nvPr>
        </p:nvSpPr>
        <p:spPr/>
        <p:txBody>
          <a:bodyPr/>
          <a:lstStyle/>
          <a:p>
            <a:pPr lvl="0"/>
            <a:r>
              <a:rPr lang="en-US"/>
              <a:t>Tuesday, May 24, 2022</a:t>
            </a:r>
            <a:endParaRPr lang="en-US" dirty="0"/>
          </a:p>
        </p:txBody>
      </p:sp>
      <p:sp>
        <p:nvSpPr>
          <p:cNvPr id="12" name="Footer Placeholder 11">
            <a:extLst>
              <a:ext uri="{FF2B5EF4-FFF2-40B4-BE49-F238E27FC236}">
                <a16:creationId xmlns:a16="http://schemas.microsoft.com/office/drawing/2014/main" id="{23E76580-CE73-9DAC-E2DA-21D408E48994}"/>
              </a:ext>
            </a:extLst>
          </p:cNvPr>
          <p:cNvSpPr>
            <a:spLocks noGrp="1"/>
          </p:cNvSpPr>
          <p:nvPr>
            <p:ph type="ftr" sz="quarter" idx="11"/>
          </p:nvPr>
        </p:nvSpPr>
        <p:spPr/>
        <p:txBody>
          <a:bodyPr/>
          <a:lstStyle/>
          <a:p>
            <a:pPr lvl="0"/>
            <a:r>
              <a:rPr lang="en-US"/>
              <a:t>Bulk v2 &amp; WLCG Tape API</a:t>
            </a:r>
            <a:endParaRPr lang="en-US" dirty="0"/>
          </a:p>
        </p:txBody>
      </p:sp>
      <p:sp>
        <p:nvSpPr>
          <p:cNvPr id="14" name="Slide Number Placeholder 11">
            <a:extLst>
              <a:ext uri="{FF2B5EF4-FFF2-40B4-BE49-F238E27FC236}">
                <a16:creationId xmlns:a16="http://schemas.microsoft.com/office/drawing/2014/main" id="{DA0E0B50-C835-9318-740D-BBBB039A2A56}"/>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13</a:t>
            </a:fld>
            <a:r>
              <a:rPr lang="en-US" dirty="0"/>
              <a:t>/18</a:t>
            </a:r>
          </a:p>
        </p:txBody>
      </p:sp>
    </p:spTree>
    <p:extLst>
      <p:ext uri="{BB962C8B-B14F-4D97-AF65-F5344CB8AC3E}">
        <p14:creationId xmlns:p14="http://schemas.microsoft.com/office/powerpoint/2010/main" val="178641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a:t>Bulk/QoS</a:t>
            </a:r>
            <a:endParaRPr lang="en-US" dirty="0"/>
          </a:p>
        </p:txBody>
      </p:sp>
      <p:sp>
        <p:nvSpPr>
          <p:cNvPr id="5" name="Text Placeholder 2">
            <a:extLst>
              <a:ext uri="{FF2B5EF4-FFF2-40B4-BE49-F238E27FC236}">
                <a16:creationId xmlns:a16="http://schemas.microsoft.com/office/drawing/2014/main" id="{72501D22-532A-FD22-151C-06DAF4DA276A}"/>
              </a:ext>
            </a:extLst>
          </p:cNvPr>
          <p:cNvSpPr txBox="1">
            <a:spLocks/>
          </p:cNvSpPr>
          <p:nvPr/>
        </p:nvSpPr>
        <p:spPr>
          <a:xfrm>
            <a:off x="504492" y="880295"/>
            <a:ext cx="9071640" cy="4092840"/>
          </a:xfrm>
          <a:prstGeom prst="rect">
            <a:avLst/>
          </a:prstGeom>
          <a:noFill/>
          <a:ln>
            <a:noFill/>
          </a:ln>
        </p:spPr>
        <p:txBody>
          <a:bodyPr vert="horz" lIns="0" tIns="0" rIns="0" bIns="0">
            <a:noAutofit/>
          </a:bodyPr>
          <a:lst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StarSymbol"/>
              <a:buNone/>
            </a:pPr>
            <a:r>
              <a:rPr lang="en-US" sz="2400" dirty="0"/>
              <a:t>Refactored Resilience service, called QoS, available in 8.1.  </a:t>
            </a:r>
          </a:p>
          <a:p>
            <a:pPr>
              <a:buFont typeface="StarSymbol"/>
              <a:buNone/>
            </a:pPr>
            <a:r>
              <a:rPr lang="en-US" sz="2400" dirty="0"/>
              <a:t>Bulk version 2 (8.2), will communicate with this new service.</a:t>
            </a:r>
          </a:p>
          <a:p>
            <a:pPr>
              <a:buFont typeface="StarSymbol"/>
              <a:buNone/>
            </a:pPr>
            <a:r>
              <a:rPr lang="en-US" sz="2400" dirty="0"/>
              <a:t>See QoS service documentation (</a:t>
            </a:r>
            <a:r>
              <a:rPr lang="en-US" sz="2400" i="1" dirty="0"/>
              <a:t>The Book</a:t>
            </a:r>
            <a:r>
              <a:rPr lang="en-US" sz="2400" dirty="0"/>
              <a:t>) for its design and features.</a:t>
            </a:r>
          </a:p>
          <a:p>
            <a:pPr>
              <a:buFont typeface="StarSymbol"/>
              <a:buNone/>
            </a:pPr>
            <a:r>
              <a:rPr lang="en-US" sz="2400" dirty="0"/>
              <a:t>Bulk QoS updates (</a:t>
            </a:r>
            <a:r>
              <a:rPr lang="en-US" sz="2400" dirty="0" err="1">
                <a:solidFill>
                  <a:schemeClr val="accent2">
                    <a:lumMod val="75000"/>
                  </a:schemeClr>
                </a:solidFill>
              </a:rPr>
              <a:t>UPDATE_QOS</a:t>
            </a:r>
            <a:r>
              <a:rPr lang="en-US" sz="2400" dirty="0"/>
              <a:t>) try to maximize throughput to the Pin Manager in order to take advantage of future tape recall optimization.</a:t>
            </a:r>
          </a:p>
          <a:p>
            <a:pPr>
              <a:buFont typeface="StarSymbol"/>
              <a:buNone/>
            </a:pPr>
            <a:r>
              <a:rPr lang="en-US" sz="2400" dirty="0"/>
              <a:t>(Similarly for Bulk </a:t>
            </a:r>
            <a:r>
              <a:rPr lang="en-US" sz="2400" dirty="0">
                <a:solidFill>
                  <a:schemeClr val="accent2">
                    <a:lumMod val="75000"/>
                  </a:schemeClr>
                </a:solidFill>
              </a:rPr>
              <a:t>STAGE/PIN</a:t>
            </a:r>
            <a:r>
              <a:rPr lang="en-US" sz="2400" dirty="0"/>
              <a:t> requests, without the extra hop through an intermediate service like QoS.)</a:t>
            </a:r>
          </a:p>
        </p:txBody>
      </p:sp>
      <p:sp>
        <p:nvSpPr>
          <p:cNvPr id="10" name="Date Placeholder 9">
            <a:extLst>
              <a:ext uri="{FF2B5EF4-FFF2-40B4-BE49-F238E27FC236}">
                <a16:creationId xmlns:a16="http://schemas.microsoft.com/office/drawing/2014/main" id="{1400D707-7FC3-A211-71E9-060ED16109DE}"/>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21610D84-66DC-76E5-6513-D94E8EF4163A}"/>
              </a:ext>
            </a:extLst>
          </p:cNvPr>
          <p:cNvSpPr>
            <a:spLocks noGrp="1"/>
          </p:cNvSpPr>
          <p:nvPr>
            <p:ph type="ftr" sz="quarter" idx="11"/>
          </p:nvPr>
        </p:nvSpPr>
        <p:spPr/>
        <p:txBody>
          <a:bodyPr/>
          <a:lstStyle/>
          <a:p>
            <a:pPr lvl="0"/>
            <a:r>
              <a:rPr lang="en-US"/>
              <a:t>Bulk v2 &amp; WLCG Tape API</a:t>
            </a:r>
            <a:endParaRPr lang="en-US" dirty="0"/>
          </a:p>
        </p:txBody>
      </p:sp>
      <p:sp>
        <p:nvSpPr>
          <p:cNvPr id="13" name="Slide Number Placeholder 11">
            <a:extLst>
              <a:ext uri="{FF2B5EF4-FFF2-40B4-BE49-F238E27FC236}">
                <a16:creationId xmlns:a16="http://schemas.microsoft.com/office/drawing/2014/main" id="{8D707706-3EA9-F9CC-B899-3146AD25E637}"/>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14</a:t>
            </a:fld>
            <a:r>
              <a:rPr lang="en-US" dirty="0"/>
              <a:t>/18</a:t>
            </a:r>
          </a:p>
        </p:txBody>
      </p:sp>
    </p:spTree>
    <p:extLst>
      <p:ext uri="{BB962C8B-B14F-4D97-AF65-F5344CB8AC3E}">
        <p14:creationId xmlns:p14="http://schemas.microsoft.com/office/powerpoint/2010/main" val="144063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Bulk/QoS Configuration</a:t>
            </a:r>
          </a:p>
        </p:txBody>
      </p:sp>
      <p:sp>
        <p:nvSpPr>
          <p:cNvPr id="5" name="Text Placeholder 2">
            <a:extLst>
              <a:ext uri="{FF2B5EF4-FFF2-40B4-BE49-F238E27FC236}">
                <a16:creationId xmlns:a16="http://schemas.microsoft.com/office/drawing/2014/main" id="{72501D22-532A-FD22-151C-06DAF4DA276A}"/>
              </a:ext>
            </a:extLst>
          </p:cNvPr>
          <p:cNvSpPr txBox="1">
            <a:spLocks/>
          </p:cNvSpPr>
          <p:nvPr/>
        </p:nvSpPr>
        <p:spPr>
          <a:xfrm>
            <a:off x="504492" y="880294"/>
            <a:ext cx="9071640" cy="4225961"/>
          </a:xfrm>
          <a:prstGeom prst="rect">
            <a:avLst/>
          </a:prstGeom>
          <a:noFill/>
          <a:ln>
            <a:noFill/>
          </a:ln>
        </p:spPr>
        <p:txBody>
          <a:bodyPr vert="horz" lIns="0" tIns="0" rIns="0" bIns="0">
            <a:noAutofit/>
          </a:bodyPr>
          <a:lst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StarSymbol"/>
              <a:buNone/>
            </a:pPr>
            <a:r>
              <a:rPr lang="en-US" sz="2400" dirty="0"/>
              <a:t>Documentation:</a:t>
            </a:r>
          </a:p>
          <a:p>
            <a:pPr marL="342900" indent="-342900"/>
            <a:r>
              <a:rPr lang="en-US" sz="2400" dirty="0"/>
              <a:t>See properties files for the various limits which can be adjusted for both.  </a:t>
            </a:r>
          </a:p>
          <a:p>
            <a:pPr marL="342900" indent="-342900"/>
            <a:r>
              <a:rPr lang="en-US" sz="2400" i="1" dirty="0"/>
              <a:t>The Book </a:t>
            </a:r>
            <a:r>
              <a:rPr lang="en-US" sz="2400" dirty="0"/>
              <a:t>is also being updated (QoS is done, Bulk will go in with 8.2).  </a:t>
            </a:r>
          </a:p>
          <a:p>
            <a:pPr>
              <a:buFont typeface="StarSymbol"/>
              <a:buNone/>
            </a:pPr>
            <a:r>
              <a:rPr lang="en-US" sz="2400" dirty="0"/>
              <a:t>Both services can be run out of the box.</a:t>
            </a:r>
            <a:endParaRPr lang="en-US" sz="2000" dirty="0"/>
          </a:p>
          <a:p>
            <a:pPr>
              <a:buFont typeface="StarSymbol"/>
              <a:buNone/>
            </a:pPr>
            <a:r>
              <a:rPr lang="en-US" sz="2000" b="1" u="sng" dirty="0"/>
              <a:t>NOTE</a:t>
            </a:r>
            <a:endParaRPr lang="en-US" sz="1800" dirty="0"/>
          </a:p>
          <a:p>
            <a:pPr>
              <a:spcAft>
                <a:spcPts val="600"/>
              </a:spcAft>
              <a:buNone/>
            </a:pPr>
            <a:r>
              <a:rPr lang="en-US" sz="1800" i="1" u="sng" dirty="0"/>
              <a:t>There is no requirement to run QoS</a:t>
            </a:r>
            <a:r>
              <a:rPr lang="en-US" sz="1800" dirty="0"/>
              <a:t>, especially if you have not been using the Resilience service. Bulk and QoS are independent, though Bulk uses the latter to request QoS transitions.</a:t>
            </a:r>
          </a:p>
        </p:txBody>
      </p:sp>
      <p:sp>
        <p:nvSpPr>
          <p:cNvPr id="10" name="Date Placeholder 9">
            <a:extLst>
              <a:ext uri="{FF2B5EF4-FFF2-40B4-BE49-F238E27FC236}">
                <a16:creationId xmlns:a16="http://schemas.microsoft.com/office/drawing/2014/main" id="{36F4E05F-9051-DA94-380D-42068A3CFBD5}"/>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3BDCB6DD-26B1-0CB0-D562-9C78B6F2D06F}"/>
              </a:ext>
            </a:extLst>
          </p:cNvPr>
          <p:cNvSpPr>
            <a:spLocks noGrp="1"/>
          </p:cNvSpPr>
          <p:nvPr>
            <p:ph type="ftr" sz="quarter" idx="11"/>
          </p:nvPr>
        </p:nvSpPr>
        <p:spPr/>
        <p:txBody>
          <a:bodyPr/>
          <a:lstStyle/>
          <a:p>
            <a:pPr lvl="0"/>
            <a:r>
              <a:rPr lang="en-US"/>
              <a:t>Bulk v2 &amp; WLCG Tape API</a:t>
            </a:r>
            <a:endParaRPr lang="en-US" dirty="0"/>
          </a:p>
        </p:txBody>
      </p:sp>
      <p:sp>
        <p:nvSpPr>
          <p:cNvPr id="13" name="Slide Number Placeholder 11">
            <a:extLst>
              <a:ext uri="{FF2B5EF4-FFF2-40B4-BE49-F238E27FC236}">
                <a16:creationId xmlns:a16="http://schemas.microsoft.com/office/drawing/2014/main" id="{3A8C1635-3C1B-90A0-EB00-084B34CFAF70}"/>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15</a:t>
            </a:fld>
            <a:r>
              <a:rPr lang="en-US" dirty="0"/>
              <a:t>/18</a:t>
            </a:r>
          </a:p>
        </p:txBody>
      </p:sp>
    </p:spTree>
    <p:extLst>
      <p:ext uri="{BB962C8B-B14F-4D97-AF65-F5344CB8AC3E}">
        <p14:creationId xmlns:p14="http://schemas.microsoft.com/office/powerpoint/2010/main" val="3500428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Example Bulk/QoS Configuration</a:t>
            </a:r>
          </a:p>
        </p:txBody>
      </p:sp>
      <p:sp>
        <p:nvSpPr>
          <p:cNvPr id="7" name="TextBox 6">
            <a:extLst>
              <a:ext uri="{FF2B5EF4-FFF2-40B4-BE49-F238E27FC236}">
                <a16:creationId xmlns:a16="http://schemas.microsoft.com/office/drawing/2014/main" id="{8689A28C-2569-5161-1ED6-9031DB189A07}"/>
              </a:ext>
            </a:extLst>
          </p:cNvPr>
          <p:cNvSpPr txBox="1"/>
          <p:nvPr/>
        </p:nvSpPr>
        <p:spPr>
          <a:xfrm>
            <a:off x="2130157" y="852323"/>
            <a:ext cx="2550559" cy="2539157"/>
          </a:xfrm>
          <a:prstGeom prst="rect">
            <a:avLst/>
          </a:prstGeom>
          <a:noFill/>
        </p:spPr>
        <p:txBody>
          <a:bodyPr wrap="square">
            <a:spAutoFit/>
          </a:bodyPr>
          <a:lstStyle/>
          <a:p>
            <a:r>
              <a:rPr lang="en-US" sz="1600" b="1" i="1" u="sng" dirty="0"/>
              <a:t>Bulk Service</a:t>
            </a:r>
          </a:p>
          <a:p>
            <a:endParaRPr lang="en-US" sz="1100" b="1" i="1" dirty="0"/>
          </a:p>
          <a:p>
            <a:r>
              <a:rPr lang="en-US" sz="1200" b="1" i="1" dirty="0"/>
              <a:t>Before startup (first time)</a:t>
            </a:r>
            <a:r>
              <a:rPr lang="en-US" sz="1200" dirty="0"/>
              <a:t>:</a:t>
            </a:r>
          </a:p>
          <a:p>
            <a:r>
              <a:rPr lang="en-US" sz="1200" dirty="0"/>
              <a:t>	</a:t>
            </a:r>
          </a:p>
          <a:p>
            <a:r>
              <a:rPr lang="en-US" sz="1200" dirty="0" err="1"/>
              <a:t>createdb</a:t>
            </a:r>
            <a:r>
              <a:rPr lang="en-US" sz="1200" dirty="0"/>
              <a:t> -U &lt;user&gt; bulk</a:t>
            </a:r>
          </a:p>
          <a:p>
            <a:endParaRPr lang="en-US" sz="1200" dirty="0"/>
          </a:p>
          <a:p>
            <a:endParaRPr lang="en-US" sz="1200" b="1" i="1" dirty="0"/>
          </a:p>
          <a:p>
            <a:r>
              <a:rPr lang="en-US" sz="1200" b="1" i="1" dirty="0"/>
              <a:t>Layout</a:t>
            </a:r>
            <a:r>
              <a:rPr lang="en-US" sz="1200" dirty="0"/>
              <a:t>:</a:t>
            </a:r>
          </a:p>
          <a:p>
            <a:endParaRPr lang="en-US" sz="1200" dirty="0"/>
          </a:p>
          <a:p>
            <a:r>
              <a:rPr lang="en-US" sz="1200" dirty="0"/>
              <a:t>[</a:t>
            </a:r>
            <a:r>
              <a:rPr lang="en-US" sz="1200" dirty="0" err="1"/>
              <a:t>bulkDomain</a:t>
            </a:r>
            <a:r>
              <a:rPr lang="en-US" sz="1200" dirty="0"/>
              <a:t>]</a:t>
            </a:r>
          </a:p>
          <a:p>
            <a:r>
              <a:rPr lang="en-US" sz="1200" dirty="0" err="1"/>
              <a:t>dcache.java.memory.heap</a:t>
            </a:r>
            <a:r>
              <a:rPr lang="en-US" sz="1200" dirty="0"/>
              <a:t>=</a:t>
            </a:r>
            <a:r>
              <a:rPr lang="en-US" sz="1200" dirty="0" err="1"/>
              <a:t>4096m</a:t>
            </a:r>
            <a:r>
              <a:rPr lang="en-US" sz="1200" dirty="0"/>
              <a:t> [</a:t>
            </a:r>
            <a:r>
              <a:rPr lang="en-US" sz="1200" dirty="0" err="1"/>
              <a:t>bulkDomain</a:t>
            </a:r>
            <a:r>
              <a:rPr lang="en-US" sz="1200" dirty="0"/>
              <a:t>/bulk]</a:t>
            </a:r>
          </a:p>
          <a:p>
            <a:r>
              <a:rPr lang="en-US" sz="1200" dirty="0" err="1"/>
              <a:t>bulk.allowed</a:t>
            </a:r>
            <a:r>
              <a:rPr lang="en-US" sz="1200" dirty="0"/>
              <a:t>-directory-expansion=ALL</a:t>
            </a:r>
          </a:p>
        </p:txBody>
      </p:sp>
      <p:sp>
        <p:nvSpPr>
          <p:cNvPr id="11" name="TextBox 10">
            <a:extLst>
              <a:ext uri="{FF2B5EF4-FFF2-40B4-BE49-F238E27FC236}">
                <a16:creationId xmlns:a16="http://schemas.microsoft.com/office/drawing/2014/main" id="{411BC3C9-C1DB-A315-F9C5-BD7BEAA5F794}"/>
              </a:ext>
            </a:extLst>
          </p:cNvPr>
          <p:cNvSpPr txBox="1"/>
          <p:nvPr/>
        </p:nvSpPr>
        <p:spPr>
          <a:xfrm>
            <a:off x="5687585" y="852323"/>
            <a:ext cx="2797140" cy="4170372"/>
          </a:xfrm>
          <a:prstGeom prst="rect">
            <a:avLst/>
          </a:prstGeom>
          <a:noFill/>
        </p:spPr>
        <p:txBody>
          <a:bodyPr wrap="square">
            <a:spAutoFit/>
          </a:bodyPr>
          <a:lstStyle/>
          <a:p>
            <a:r>
              <a:rPr lang="en-US" sz="1600" b="1" i="1" u="sng" dirty="0"/>
              <a:t>QoS Services</a:t>
            </a:r>
          </a:p>
          <a:p>
            <a:endParaRPr lang="en-US" sz="1100" b="1" i="1" dirty="0"/>
          </a:p>
          <a:p>
            <a:r>
              <a:rPr lang="en-US" sz="1200" b="1" i="1" dirty="0"/>
              <a:t>Before startup (first time)</a:t>
            </a:r>
            <a:r>
              <a:rPr lang="en-US" sz="1200" dirty="0"/>
              <a:t>:</a:t>
            </a:r>
          </a:p>
          <a:p>
            <a:endParaRPr lang="en-US" sz="1200" dirty="0"/>
          </a:p>
          <a:p>
            <a:r>
              <a:rPr lang="en-US" sz="1200" dirty="0" err="1"/>
              <a:t>createdb</a:t>
            </a:r>
            <a:r>
              <a:rPr lang="en-US" sz="1200" dirty="0"/>
              <a:t> -U &lt;user&gt; </a:t>
            </a:r>
            <a:r>
              <a:rPr lang="en-US" sz="1200" dirty="0" err="1"/>
              <a:t>qos</a:t>
            </a:r>
            <a:endParaRPr lang="en-US" sz="1200" dirty="0"/>
          </a:p>
          <a:p>
            <a:endParaRPr lang="en-US" sz="1200" dirty="0"/>
          </a:p>
          <a:p>
            <a:endParaRPr lang="en-US" sz="1200" b="1" i="1" dirty="0"/>
          </a:p>
          <a:p>
            <a:r>
              <a:rPr lang="en-US" sz="1200" b="1" i="1" dirty="0"/>
              <a:t>Layout</a:t>
            </a:r>
            <a:r>
              <a:rPr lang="en-US" sz="1200" dirty="0"/>
              <a:t>:</a:t>
            </a:r>
          </a:p>
          <a:p>
            <a:endParaRPr lang="en-US" sz="1200" dirty="0"/>
          </a:p>
          <a:p>
            <a:r>
              <a:rPr lang="en-US" sz="1200" dirty="0"/>
              <a:t>[</a:t>
            </a:r>
            <a:r>
              <a:rPr lang="en-US" sz="1200" dirty="0" err="1"/>
              <a:t>qosEDomain</a:t>
            </a:r>
            <a:r>
              <a:rPr lang="en-US" sz="1200" dirty="0"/>
              <a:t>]</a:t>
            </a:r>
          </a:p>
          <a:p>
            <a:r>
              <a:rPr lang="en-US" sz="1200" dirty="0"/>
              <a:t>[</a:t>
            </a:r>
            <a:r>
              <a:rPr lang="en-US" sz="1200" dirty="0" err="1"/>
              <a:t>qosEDomain</a:t>
            </a:r>
            <a:r>
              <a:rPr lang="en-US" sz="1200" dirty="0"/>
              <a:t>/</a:t>
            </a:r>
            <a:r>
              <a:rPr lang="en-US" sz="1200" dirty="0" err="1"/>
              <a:t>qos</a:t>
            </a:r>
            <a:r>
              <a:rPr lang="en-US" sz="1200" dirty="0"/>
              <a:t>-engine]</a:t>
            </a:r>
          </a:p>
          <a:p>
            <a:endParaRPr lang="en-US" sz="1200" dirty="0"/>
          </a:p>
          <a:p>
            <a:r>
              <a:rPr lang="en-US" sz="1200" dirty="0"/>
              <a:t>[</a:t>
            </a:r>
            <a:r>
              <a:rPr lang="en-US" sz="1200" dirty="0" err="1"/>
              <a:t>qosVDomain</a:t>
            </a:r>
            <a:r>
              <a:rPr lang="en-US" sz="1200" dirty="0"/>
              <a:t>]</a:t>
            </a:r>
          </a:p>
          <a:p>
            <a:r>
              <a:rPr lang="en-US" sz="1200" dirty="0" err="1"/>
              <a:t>dcache.java.memory.heap</a:t>
            </a:r>
            <a:r>
              <a:rPr lang="en-US" sz="1200" dirty="0"/>
              <a:t>=</a:t>
            </a:r>
            <a:r>
              <a:rPr lang="en-US" sz="1200" dirty="0" err="1"/>
              <a:t>8384m</a:t>
            </a:r>
            <a:r>
              <a:rPr lang="en-US" sz="1200" dirty="0"/>
              <a:t> [</a:t>
            </a:r>
            <a:r>
              <a:rPr lang="en-US" sz="1200" dirty="0" err="1"/>
              <a:t>qosVDomain</a:t>
            </a:r>
            <a:r>
              <a:rPr lang="en-US" sz="1200" dirty="0"/>
              <a:t>/</a:t>
            </a:r>
            <a:r>
              <a:rPr lang="en-US" sz="1200" dirty="0" err="1"/>
              <a:t>qos</a:t>
            </a:r>
            <a:r>
              <a:rPr lang="en-US" sz="1200" dirty="0"/>
              <a:t>-verifier]</a:t>
            </a:r>
          </a:p>
          <a:p>
            <a:endParaRPr lang="en-US" sz="1200" dirty="0"/>
          </a:p>
          <a:p>
            <a:r>
              <a:rPr lang="en-US" sz="1200" dirty="0"/>
              <a:t>[</a:t>
            </a:r>
            <a:r>
              <a:rPr lang="en-US" sz="1200" dirty="0" err="1"/>
              <a:t>qosSDomain</a:t>
            </a:r>
            <a:r>
              <a:rPr lang="en-US" sz="1200" dirty="0"/>
              <a:t>]</a:t>
            </a:r>
          </a:p>
          <a:p>
            <a:r>
              <a:rPr lang="en-US" sz="1200" dirty="0"/>
              <a:t>[</a:t>
            </a:r>
            <a:r>
              <a:rPr lang="en-US" sz="1200" dirty="0" err="1"/>
              <a:t>qosSDomain</a:t>
            </a:r>
            <a:r>
              <a:rPr lang="en-US" sz="1200" dirty="0"/>
              <a:t>/</a:t>
            </a:r>
            <a:r>
              <a:rPr lang="en-US" sz="1200" dirty="0" err="1"/>
              <a:t>qos</a:t>
            </a:r>
            <a:r>
              <a:rPr lang="en-US" sz="1200" dirty="0"/>
              <a:t>-scanner]</a:t>
            </a:r>
          </a:p>
          <a:p>
            <a:endParaRPr lang="en-US" sz="1200" dirty="0"/>
          </a:p>
          <a:p>
            <a:r>
              <a:rPr lang="en-US" sz="1200" dirty="0"/>
              <a:t>[</a:t>
            </a:r>
            <a:r>
              <a:rPr lang="en-US" sz="1200" dirty="0" err="1"/>
              <a:t>qosADomain</a:t>
            </a:r>
            <a:r>
              <a:rPr lang="en-US" sz="1200" dirty="0"/>
              <a:t>]</a:t>
            </a:r>
          </a:p>
          <a:p>
            <a:r>
              <a:rPr lang="en-US" sz="1200" dirty="0" err="1"/>
              <a:t>dcache.java.memory.heap</a:t>
            </a:r>
            <a:r>
              <a:rPr lang="en-US" sz="1200" dirty="0"/>
              <a:t>=</a:t>
            </a:r>
            <a:r>
              <a:rPr lang="en-US" sz="1200" dirty="0" err="1"/>
              <a:t>4096m</a:t>
            </a:r>
            <a:r>
              <a:rPr lang="en-US" sz="1200" dirty="0"/>
              <a:t> [</a:t>
            </a:r>
            <a:r>
              <a:rPr lang="en-US" sz="1200" dirty="0" err="1"/>
              <a:t>qosADomain</a:t>
            </a:r>
            <a:r>
              <a:rPr lang="en-US" sz="1200" dirty="0"/>
              <a:t>/</a:t>
            </a:r>
            <a:r>
              <a:rPr lang="en-US" sz="1200" dirty="0" err="1"/>
              <a:t>qos</a:t>
            </a:r>
            <a:r>
              <a:rPr lang="en-US" sz="1200" dirty="0"/>
              <a:t>-adjuster]</a:t>
            </a:r>
          </a:p>
        </p:txBody>
      </p:sp>
      <p:sp>
        <p:nvSpPr>
          <p:cNvPr id="4" name="Pentagon 3">
            <a:extLst>
              <a:ext uri="{FF2B5EF4-FFF2-40B4-BE49-F238E27FC236}">
                <a16:creationId xmlns:a16="http://schemas.microsoft.com/office/drawing/2014/main" id="{D7DE2399-9E08-52E6-6DC4-75E1C5406C4C}"/>
              </a:ext>
            </a:extLst>
          </p:cNvPr>
          <p:cNvSpPr/>
          <p:nvPr/>
        </p:nvSpPr>
        <p:spPr>
          <a:xfrm>
            <a:off x="937225" y="3117355"/>
            <a:ext cx="1220364" cy="237549"/>
          </a:xfrm>
          <a:prstGeom prst="homePlat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FFC000"/>
                </a:solidFill>
              </a:rPr>
              <a:t>see next slide</a:t>
            </a:r>
          </a:p>
        </p:txBody>
      </p:sp>
      <p:sp>
        <p:nvSpPr>
          <p:cNvPr id="12" name="Date Placeholder 11">
            <a:extLst>
              <a:ext uri="{FF2B5EF4-FFF2-40B4-BE49-F238E27FC236}">
                <a16:creationId xmlns:a16="http://schemas.microsoft.com/office/drawing/2014/main" id="{62626A6C-A20B-1025-4EE7-F57F7EE15507}"/>
              </a:ext>
            </a:extLst>
          </p:cNvPr>
          <p:cNvSpPr>
            <a:spLocks noGrp="1"/>
          </p:cNvSpPr>
          <p:nvPr>
            <p:ph type="dt" sz="half" idx="12"/>
          </p:nvPr>
        </p:nvSpPr>
        <p:spPr/>
        <p:txBody>
          <a:bodyPr/>
          <a:lstStyle/>
          <a:p>
            <a:pPr lvl="0"/>
            <a:r>
              <a:rPr lang="en-US"/>
              <a:t>Tuesday, May 24, 2022</a:t>
            </a:r>
            <a:endParaRPr lang="en-US" dirty="0"/>
          </a:p>
        </p:txBody>
      </p:sp>
      <p:sp>
        <p:nvSpPr>
          <p:cNvPr id="13" name="Footer Placeholder 12">
            <a:extLst>
              <a:ext uri="{FF2B5EF4-FFF2-40B4-BE49-F238E27FC236}">
                <a16:creationId xmlns:a16="http://schemas.microsoft.com/office/drawing/2014/main" id="{BCCF1955-41DA-3155-4B38-B3628FD7755E}"/>
              </a:ext>
            </a:extLst>
          </p:cNvPr>
          <p:cNvSpPr>
            <a:spLocks noGrp="1"/>
          </p:cNvSpPr>
          <p:nvPr>
            <p:ph type="ftr" sz="quarter" idx="11"/>
          </p:nvPr>
        </p:nvSpPr>
        <p:spPr/>
        <p:txBody>
          <a:bodyPr/>
          <a:lstStyle/>
          <a:p>
            <a:pPr lvl="0"/>
            <a:r>
              <a:rPr lang="en-US"/>
              <a:t>Bulk v2 &amp; WLCG Tape API</a:t>
            </a:r>
            <a:endParaRPr lang="en-US" dirty="0"/>
          </a:p>
        </p:txBody>
      </p:sp>
      <p:sp>
        <p:nvSpPr>
          <p:cNvPr id="15" name="Slide Number Placeholder 11">
            <a:extLst>
              <a:ext uri="{FF2B5EF4-FFF2-40B4-BE49-F238E27FC236}">
                <a16:creationId xmlns:a16="http://schemas.microsoft.com/office/drawing/2014/main" id="{415EAE08-C01B-DA4F-1848-C0526D2F14A5}"/>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16</a:t>
            </a:fld>
            <a:r>
              <a:rPr lang="en-US" dirty="0"/>
              <a:t>/18</a:t>
            </a:r>
          </a:p>
        </p:txBody>
      </p:sp>
    </p:spTree>
    <p:extLst>
      <p:ext uri="{BB962C8B-B14F-4D97-AF65-F5344CB8AC3E}">
        <p14:creationId xmlns:p14="http://schemas.microsoft.com/office/powerpoint/2010/main" val="13112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Bulk:  Some Properties to Note</a:t>
            </a:r>
          </a:p>
        </p:txBody>
      </p:sp>
      <p:sp>
        <p:nvSpPr>
          <p:cNvPr id="6" name="TextBox 5">
            <a:extLst>
              <a:ext uri="{FF2B5EF4-FFF2-40B4-BE49-F238E27FC236}">
                <a16:creationId xmlns:a16="http://schemas.microsoft.com/office/drawing/2014/main" id="{10AC8CBC-1FF6-B97F-9D9C-A7C47493E575}"/>
              </a:ext>
            </a:extLst>
          </p:cNvPr>
          <p:cNvSpPr txBox="1"/>
          <p:nvPr/>
        </p:nvSpPr>
        <p:spPr>
          <a:xfrm>
            <a:off x="113015" y="736888"/>
            <a:ext cx="5342563" cy="4555093"/>
          </a:xfrm>
          <a:prstGeom prst="rect">
            <a:avLst/>
          </a:prstGeom>
          <a:noFill/>
        </p:spPr>
        <p:txBody>
          <a:bodyPr wrap="square">
            <a:spAutoFit/>
          </a:bodyPr>
          <a:lstStyle/>
          <a:p>
            <a:r>
              <a:rPr lang="en-US" sz="1000" i="1" dirty="0">
                <a:effectLst/>
              </a:rPr>
              <a:t>#  ---- Global setting for directory expansion.</a:t>
            </a:r>
            <a:br>
              <a:rPr lang="en-US" sz="1000" i="1" dirty="0">
                <a:effectLst/>
              </a:rPr>
            </a:br>
            <a:r>
              <a:rPr lang="en-US" sz="1000" i="1" dirty="0">
                <a:effectLst/>
              </a:rPr>
              <a:t>#</a:t>
            </a:r>
            <a:br>
              <a:rPr lang="en-US" sz="1000" i="1" dirty="0">
                <a:effectLst/>
              </a:rPr>
            </a:br>
            <a:r>
              <a:rPr lang="en-US" sz="1000" i="1" dirty="0">
                <a:effectLst/>
              </a:rPr>
              <a:t>#        NONE:       do not allow any processing of targets inside a directory (depth 0)</a:t>
            </a:r>
            <a:br>
              <a:rPr lang="en-US" sz="1000" i="1" dirty="0">
                <a:effectLst/>
              </a:rPr>
            </a:br>
            <a:r>
              <a:rPr lang="en-US" sz="1000" i="1" dirty="0">
                <a:effectLst/>
              </a:rPr>
              <a:t>#        TARGETS:    allow only the immediate children of directories to be processed (depth 1)</a:t>
            </a:r>
            <a:br>
              <a:rPr lang="en-US" sz="1000" i="1" dirty="0">
                <a:effectLst/>
              </a:rPr>
            </a:br>
            <a:r>
              <a:rPr lang="en-US" sz="1000" i="1" dirty="0">
                <a:effectLst/>
              </a:rPr>
              <a:t>#        ALL:        allow full recursive processing of directories (depth N)</a:t>
            </a:r>
            <a:br>
              <a:rPr lang="en-US" sz="1000" i="1" dirty="0">
                <a:effectLst/>
              </a:rPr>
            </a:br>
            <a:r>
              <a:rPr lang="en-US" sz="1000" i="1" dirty="0">
                <a:effectLst/>
              </a:rPr>
              <a:t>#</a:t>
            </a:r>
            <a:br>
              <a:rPr lang="en-US" sz="1000" i="1" dirty="0">
                <a:effectLst/>
              </a:rPr>
            </a:br>
            <a:r>
              <a:rPr lang="en-US" sz="1000" b="1" dirty="0">
                <a:effectLst/>
              </a:rPr>
              <a:t>(</a:t>
            </a:r>
            <a:r>
              <a:rPr lang="en-US" sz="1000" b="1" dirty="0" err="1">
                <a:effectLst/>
              </a:rPr>
              <a:t>one-of?NONE|TARGETS|ALL</a:t>
            </a:r>
            <a:r>
              <a:rPr lang="en-US" sz="1000" b="1" dirty="0">
                <a:effectLst/>
              </a:rPr>
              <a:t>)</a:t>
            </a:r>
            <a:r>
              <a:rPr lang="en-US" sz="1000" b="1" dirty="0" err="1">
                <a:effectLst/>
              </a:rPr>
              <a:t>bulk.allowed</a:t>
            </a:r>
            <a:r>
              <a:rPr lang="en-US" sz="1000" b="1" dirty="0">
                <a:effectLst/>
              </a:rPr>
              <a:t>-directory-expansion</a:t>
            </a:r>
            <a:r>
              <a:rPr lang="en-US" sz="1000" dirty="0"/>
              <a:t>=</a:t>
            </a:r>
            <a:r>
              <a:rPr lang="en-US" sz="1000" b="1" dirty="0">
                <a:effectLst/>
              </a:rPr>
              <a:t>TARGETS</a:t>
            </a:r>
          </a:p>
          <a:p>
            <a:endParaRPr lang="en-US" sz="1000" b="1" dirty="0"/>
          </a:p>
          <a:p>
            <a:r>
              <a:rPr lang="en-US" sz="1000" i="1" dirty="0"/>
              <a:t>#  ---- Prevents users from monopolizing the service.</a:t>
            </a:r>
            <a:br>
              <a:rPr lang="en-US" sz="1000" i="1" dirty="0"/>
            </a:br>
            <a:r>
              <a:rPr lang="en-US" sz="1000" i="1" dirty="0"/>
              <a:t>#       The limit is in terms of the number of submitted requests</a:t>
            </a:r>
            <a:br>
              <a:rPr lang="en-US" sz="1000" i="1" dirty="0"/>
            </a:br>
            <a:r>
              <a:rPr lang="en-US" sz="1000" i="1" dirty="0"/>
              <a:t>#       which have not yet completed (but not necessarily cleared).</a:t>
            </a:r>
            <a:br>
              <a:rPr lang="en-US" sz="1000" i="1" dirty="0"/>
            </a:br>
            <a:r>
              <a:rPr lang="en-US" sz="1000" i="1" dirty="0"/>
              <a:t>#</a:t>
            </a:r>
            <a:br>
              <a:rPr lang="en-US" sz="1000" i="1" dirty="0"/>
            </a:br>
            <a:r>
              <a:rPr lang="en-US" sz="1000" b="1" dirty="0" err="1"/>
              <a:t>bulk.limits.max</a:t>
            </a:r>
            <a:r>
              <a:rPr lang="en-US" sz="1000" b="1" dirty="0"/>
              <a:t>-requests-per-user</a:t>
            </a:r>
            <a:r>
              <a:rPr lang="en-US" sz="1000" dirty="0"/>
              <a:t>=</a:t>
            </a:r>
            <a:r>
              <a:rPr lang="en-US" sz="1000" b="1" dirty="0"/>
              <a:t>10</a:t>
            </a:r>
            <a:br>
              <a:rPr lang="en-US" sz="1000" b="1" dirty="0"/>
            </a:br>
            <a:br>
              <a:rPr lang="en-US" sz="1000" b="1" dirty="0"/>
            </a:br>
            <a:r>
              <a:rPr lang="en-US" sz="1000" i="1" dirty="0"/>
              <a:t>#  ---- The maximum number of unexpanded targets which can appear in the bulk request list.</a:t>
            </a:r>
            <a:br>
              <a:rPr lang="en-US" sz="1000" i="1" dirty="0"/>
            </a:br>
            <a:r>
              <a:rPr lang="en-US" sz="1000" i="1" dirty="0"/>
              <a:t>#       when request expansion is set to NONE.</a:t>
            </a:r>
            <a:br>
              <a:rPr lang="en-US" sz="1000" i="1" dirty="0"/>
            </a:br>
            <a:r>
              <a:rPr lang="en-US" sz="1000" i="1" dirty="0"/>
              <a:t>#</a:t>
            </a:r>
            <a:br>
              <a:rPr lang="en-US" sz="1000" i="1" dirty="0"/>
            </a:br>
            <a:r>
              <a:rPr lang="en-US" sz="1000" b="1" dirty="0" err="1"/>
              <a:t>bulk.limits.max.targets</a:t>
            </a:r>
            <a:r>
              <a:rPr lang="en-US" sz="1000" b="1" dirty="0"/>
              <a:t>-per-flat-request</a:t>
            </a:r>
            <a:r>
              <a:rPr lang="en-US" sz="1000" dirty="0"/>
              <a:t>=</a:t>
            </a:r>
            <a:r>
              <a:rPr lang="en-US" sz="1000" b="1" dirty="0"/>
              <a:t>100000</a:t>
            </a:r>
            <a:br>
              <a:rPr lang="en-US" sz="1000" b="1" dirty="0"/>
            </a:br>
            <a:br>
              <a:rPr lang="en-US" sz="1000" b="1" dirty="0"/>
            </a:br>
            <a:r>
              <a:rPr lang="en-US" sz="1000" i="1" dirty="0"/>
              <a:t>#  ---- The maximum number of unexpanded targets which can appear in the bulk request list.</a:t>
            </a:r>
            <a:br>
              <a:rPr lang="en-US" sz="1000" i="1" dirty="0"/>
            </a:br>
            <a:r>
              <a:rPr lang="en-US" sz="1000" i="1" dirty="0"/>
              <a:t>#       when request expansion is set to TARGETS.</a:t>
            </a:r>
            <a:br>
              <a:rPr lang="en-US" sz="1000" i="1" dirty="0"/>
            </a:br>
            <a:r>
              <a:rPr lang="en-US" sz="1000" i="1" dirty="0"/>
              <a:t>#</a:t>
            </a:r>
            <a:br>
              <a:rPr lang="en-US" sz="1000" i="1" dirty="0"/>
            </a:br>
            <a:r>
              <a:rPr lang="en-US" sz="1000" b="1" dirty="0" err="1"/>
              <a:t>bulk.limits.max.targets</a:t>
            </a:r>
            <a:r>
              <a:rPr lang="en-US" sz="1000" b="1" dirty="0"/>
              <a:t>-per-shallow-request</a:t>
            </a:r>
            <a:r>
              <a:rPr lang="en-US" sz="1000" dirty="0"/>
              <a:t>=</a:t>
            </a:r>
            <a:r>
              <a:rPr lang="en-US" sz="1000" b="1" dirty="0"/>
              <a:t>1000</a:t>
            </a:r>
            <a:br>
              <a:rPr lang="en-US" sz="1000" b="1" dirty="0"/>
            </a:br>
            <a:br>
              <a:rPr lang="en-US" sz="1000" b="1" dirty="0"/>
            </a:br>
            <a:r>
              <a:rPr lang="en-US" sz="1000" i="1" dirty="0"/>
              <a:t>#  ---- The maximum number of unexpanded targets which can appear in the bulk request list.</a:t>
            </a:r>
            <a:br>
              <a:rPr lang="en-US" sz="1000" i="1" dirty="0"/>
            </a:br>
            <a:r>
              <a:rPr lang="en-US" sz="1000" i="1" dirty="0"/>
              <a:t>#       when request expansion is set to ALL.</a:t>
            </a:r>
            <a:br>
              <a:rPr lang="en-US" sz="1000" i="1" dirty="0"/>
            </a:br>
            <a:r>
              <a:rPr lang="en-US" sz="1000" i="1" dirty="0"/>
              <a:t>#</a:t>
            </a:r>
            <a:br>
              <a:rPr lang="en-US" sz="1000" i="1" dirty="0"/>
            </a:br>
            <a:r>
              <a:rPr lang="en-US" sz="1000" b="1" dirty="0" err="1"/>
              <a:t>bulk.limits.max.targets</a:t>
            </a:r>
            <a:r>
              <a:rPr lang="en-US" sz="1000" b="1" dirty="0"/>
              <a:t>-per-recursive-request</a:t>
            </a:r>
            <a:r>
              <a:rPr lang="en-US" sz="1000" dirty="0"/>
              <a:t>=</a:t>
            </a:r>
            <a:r>
              <a:rPr lang="en-US" sz="1000" b="1" dirty="0"/>
              <a:t>10</a:t>
            </a:r>
          </a:p>
        </p:txBody>
      </p:sp>
      <p:sp>
        <p:nvSpPr>
          <p:cNvPr id="4" name="TextBox 3">
            <a:extLst>
              <a:ext uri="{FF2B5EF4-FFF2-40B4-BE49-F238E27FC236}">
                <a16:creationId xmlns:a16="http://schemas.microsoft.com/office/drawing/2014/main" id="{B42A58F4-F054-9466-6C11-78093314FB83}"/>
              </a:ext>
            </a:extLst>
          </p:cNvPr>
          <p:cNvSpPr txBox="1"/>
          <p:nvPr/>
        </p:nvSpPr>
        <p:spPr>
          <a:xfrm>
            <a:off x="6005865" y="671828"/>
            <a:ext cx="2994079" cy="246221"/>
          </a:xfrm>
          <a:prstGeom prst="rect">
            <a:avLst/>
          </a:prstGeom>
          <a:noFill/>
        </p:spPr>
        <p:txBody>
          <a:bodyPr wrap="square" rtlCol="0">
            <a:spAutoFit/>
          </a:bodyPr>
          <a:lstStyle/>
          <a:p>
            <a:r>
              <a:rPr lang="en-US" sz="1000" b="1" dirty="0">
                <a:solidFill>
                  <a:schemeClr val="accent2">
                    <a:lumMod val="50000"/>
                  </a:schemeClr>
                </a:solidFill>
              </a:rPr>
              <a:t>All of these can be controlled by an admin command:</a:t>
            </a:r>
          </a:p>
        </p:txBody>
      </p:sp>
      <p:pic>
        <p:nvPicPr>
          <p:cNvPr id="8" name="Picture 7">
            <a:extLst>
              <a:ext uri="{FF2B5EF4-FFF2-40B4-BE49-F238E27FC236}">
                <a16:creationId xmlns:a16="http://schemas.microsoft.com/office/drawing/2014/main" id="{81419E2B-D22A-F93C-1734-11BFAF164D8B}"/>
              </a:ext>
            </a:extLst>
          </p:cNvPr>
          <p:cNvPicPr>
            <a:picLocks noChangeAspect="1"/>
          </p:cNvPicPr>
          <p:nvPr/>
        </p:nvPicPr>
        <p:blipFill rotWithShape="1">
          <a:blip r:embed="rId3"/>
          <a:srcRect l="7351" t="9831" r="13436" b="12144"/>
          <a:stretch/>
        </p:blipFill>
        <p:spPr>
          <a:xfrm>
            <a:off x="6086834" y="1060993"/>
            <a:ext cx="3474720" cy="3904199"/>
          </a:xfrm>
          <a:prstGeom prst="rect">
            <a:avLst/>
          </a:prstGeom>
        </p:spPr>
      </p:pic>
      <p:sp>
        <p:nvSpPr>
          <p:cNvPr id="12" name="Date Placeholder 11">
            <a:extLst>
              <a:ext uri="{FF2B5EF4-FFF2-40B4-BE49-F238E27FC236}">
                <a16:creationId xmlns:a16="http://schemas.microsoft.com/office/drawing/2014/main" id="{69BC472D-D94D-FB7C-F61C-8944283D43D7}"/>
              </a:ext>
            </a:extLst>
          </p:cNvPr>
          <p:cNvSpPr>
            <a:spLocks noGrp="1"/>
          </p:cNvSpPr>
          <p:nvPr>
            <p:ph type="dt" sz="half" idx="12"/>
          </p:nvPr>
        </p:nvSpPr>
        <p:spPr/>
        <p:txBody>
          <a:bodyPr/>
          <a:lstStyle/>
          <a:p>
            <a:pPr lvl="0"/>
            <a:r>
              <a:rPr lang="en-US"/>
              <a:t>Tuesday, May 24, 2022</a:t>
            </a:r>
            <a:endParaRPr lang="en-US" dirty="0"/>
          </a:p>
        </p:txBody>
      </p:sp>
      <p:sp>
        <p:nvSpPr>
          <p:cNvPr id="13" name="Footer Placeholder 12">
            <a:extLst>
              <a:ext uri="{FF2B5EF4-FFF2-40B4-BE49-F238E27FC236}">
                <a16:creationId xmlns:a16="http://schemas.microsoft.com/office/drawing/2014/main" id="{8A955081-E992-CABB-53AB-0D34BEAB3778}"/>
              </a:ext>
            </a:extLst>
          </p:cNvPr>
          <p:cNvSpPr>
            <a:spLocks noGrp="1"/>
          </p:cNvSpPr>
          <p:nvPr>
            <p:ph type="ftr" sz="quarter" idx="11"/>
          </p:nvPr>
        </p:nvSpPr>
        <p:spPr/>
        <p:txBody>
          <a:bodyPr/>
          <a:lstStyle/>
          <a:p>
            <a:pPr lvl="0"/>
            <a:r>
              <a:rPr lang="en-US"/>
              <a:t>Bulk v2 &amp; WLCG Tape API</a:t>
            </a:r>
            <a:endParaRPr lang="en-US" dirty="0"/>
          </a:p>
        </p:txBody>
      </p:sp>
      <p:sp>
        <p:nvSpPr>
          <p:cNvPr id="15" name="Slide Number Placeholder 11">
            <a:extLst>
              <a:ext uri="{FF2B5EF4-FFF2-40B4-BE49-F238E27FC236}">
                <a16:creationId xmlns:a16="http://schemas.microsoft.com/office/drawing/2014/main" id="{5E7E0701-F31C-9E01-49AB-1DFB1FAC0F8B}"/>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17</a:t>
            </a:fld>
            <a:r>
              <a:rPr lang="en-US" dirty="0"/>
              <a:t>/18</a:t>
            </a:r>
          </a:p>
        </p:txBody>
      </p:sp>
    </p:spTree>
    <p:extLst>
      <p:ext uri="{BB962C8B-B14F-4D97-AF65-F5344CB8AC3E}">
        <p14:creationId xmlns:p14="http://schemas.microsoft.com/office/powerpoint/2010/main" val="193115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REST API Demo</a:t>
            </a:r>
          </a:p>
        </p:txBody>
      </p:sp>
      <p:sp>
        <p:nvSpPr>
          <p:cNvPr id="9" name="Text Placeholder 2">
            <a:extLst>
              <a:ext uri="{FF2B5EF4-FFF2-40B4-BE49-F238E27FC236}">
                <a16:creationId xmlns:a16="http://schemas.microsoft.com/office/drawing/2014/main" id="{532DB794-FACD-820D-768D-38C87FA1CC7B}"/>
              </a:ext>
            </a:extLst>
          </p:cNvPr>
          <p:cNvSpPr txBox="1">
            <a:spLocks/>
          </p:cNvSpPr>
          <p:nvPr/>
        </p:nvSpPr>
        <p:spPr>
          <a:xfrm>
            <a:off x="270824" y="1931624"/>
            <a:ext cx="9071640" cy="1408261"/>
          </a:xfrm>
          <a:prstGeom prst="rect">
            <a:avLst/>
          </a:prstGeom>
          <a:noFill/>
          <a:ln>
            <a:noFill/>
          </a:ln>
        </p:spPr>
        <p:txBody>
          <a:bodyPr vert="horz" lIns="0" tIns="0" rIns="0" bIns="0">
            <a:noAutofit/>
          </a:bodyPr>
          <a:lstStyle>
            <a:lvl1pPr lvl="0"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1pPr>
            <a:lvl2pPr lvl="1"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2pPr>
            <a:lvl3pPr lvl="2"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3pPr>
            <a:lvl4pPr lvl="3"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4pPr>
            <a:lvl5pPr lvl="4"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5pPr>
            <a:lvl6pPr lvl="5"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6pPr>
            <a:lvl7pPr lvl="6" rtl="0" eaLnBrk="1" hangingPunct="1">
              <a:spcBef>
                <a:spcPts val="0"/>
              </a:spcBef>
              <a:spcAft>
                <a:spcPts val="1417"/>
              </a:spcAft>
              <a:buClr>
                <a:srgbClr val="4C4E50"/>
              </a:buClr>
              <a:buSzPct val="45000"/>
              <a:buFont typeface="StarSymbol"/>
              <a:buChar char="●"/>
              <a:tabLst/>
              <a:defRPr lang="en-US" sz="3200" b="0" i="0" u="none" strike="noStrike" kern="1200">
                <a:ln>
                  <a:noFill/>
                </a:ln>
                <a:solidFill>
                  <a:srgbClr val="4C4E50"/>
                </a:solidFill>
                <a:latin typeface="Times New Roman" pitchFamily="18"/>
                <a:ea typeface="Arial" pitchFamily="2"/>
                <a:cs typeface="Arial" pitchFamily="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StarSymbol"/>
              <a:buNone/>
            </a:pPr>
            <a:r>
              <a:rPr lang="en-US" sz="3600" dirty="0"/>
              <a:t>Thank you for your attention.</a:t>
            </a:r>
          </a:p>
          <a:p>
            <a:pPr algn="ctr">
              <a:buFont typeface="StarSymbol"/>
              <a:buNone/>
            </a:pPr>
            <a:r>
              <a:rPr lang="en-US" sz="3600" dirty="0"/>
              <a:t>Questions? ...</a:t>
            </a:r>
          </a:p>
        </p:txBody>
      </p:sp>
      <p:sp>
        <p:nvSpPr>
          <p:cNvPr id="10" name="Date Placeholder 9">
            <a:extLst>
              <a:ext uri="{FF2B5EF4-FFF2-40B4-BE49-F238E27FC236}">
                <a16:creationId xmlns:a16="http://schemas.microsoft.com/office/drawing/2014/main" id="{00536AD5-4DBB-6D3A-C2CC-CC1E768D744F}"/>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D5CDB693-94AC-E1A4-433B-17224B1AEC03}"/>
              </a:ext>
            </a:extLst>
          </p:cNvPr>
          <p:cNvSpPr>
            <a:spLocks noGrp="1"/>
          </p:cNvSpPr>
          <p:nvPr>
            <p:ph type="ftr" sz="quarter" idx="11"/>
          </p:nvPr>
        </p:nvSpPr>
        <p:spPr/>
        <p:txBody>
          <a:bodyPr/>
          <a:lstStyle/>
          <a:p>
            <a:pPr lvl="0"/>
            <a:r>
              <a:rPr lang="en-US"/>
              <a:t>Bulk v2 &amp; WLCG Tape API</a:t>
            </a:r>
            <a:endParaRPr lang="en-US" dirty="0"/>
          </a:p>
        </p:txBody>
      </p:sp>
      <p:sp>
        <p:nvSpPr>
          <p:cNvPr id="13" name="Slide Number Placeholder 11">
            <a:extLst>
              <a:ext uri="{FF2B5EF4-FFF2-40B4-BE49-F238E27FC236}">
                <a16:creationId xmlns:a16="http://schemas.microsoft.com/office/drawing/2014/main" id="{E271F239-4800-0BDA-EFB2-D5A791FC1C7F}"/>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18</a:t>
            </a:fld>
            <a:r>
              <a:rPr lang="en-US" dirty="0"/>
              <a:t>/18</a:t>
            </a:r>
          </a:p>
        </p:txBody>
      </p:sp>
    </p:spTree>
    <p:extLst>
      <p:ext uri="{BB962C8B-B14F-4D97-AF65-F5344CB8AC3E}">
        <p14:creationId xmlns:p14="http://schemas.microsoft.com/office/powerpoint/2010/main" val="56320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10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The </a:t>
            </a:r>
            <a:r>
              <a:rPr lang="en-US" dirty="0" err="1"/>
              <a:t>dCache</a:t>
            </a:r>
            <a:r>
              <a:rPr lang="en-US" dirty="0"/>
              <a:t> Bulk Service (version 2)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504492" y="896920"/>
            <a:ext cx="9071640" cy="4092840"/>
          </a:xfrm>
        </p:spPr>
        <p:txBody>
          <a:bodyPr/>
          <a:lstStyle/>
          <a:p>
            <a:pPr>
              <a:buNone/>
            </a:pPr>
            <a:r>
              <a:rPr lang="en-US" dirty="0"/>
              <a:t>The Bulk service was </a:t>
            </a:r>
          </a:p>
          <a:p>
            <a:pPr marL="457200" lvl="4" indent="-457200">
              <a:buFont typeface="Courier New" panose="02070309020205020404" pitchFamily="49" charset="0"/>
              <a:buChar char="o"/>
            </a:pPr>
            <a:r>
              <a:rPr lang="en-US" dirty="0"/>
              <a:t>introduced in 6.2 as a prototype;</a:t>
            </a:r>
          </a:p>
          <a:p>
            <a:pPr marL="457200" lvl="4" indent="-457200">
              <a:buFont typeface="Courier New" panose="02070309020205020404" pitchFamily="49" charset="0"/>
              <a:buChar char="o"/>
            </a:pPr>
            <a:r>
              <a:rPr lang="en-US" dirty="0"/>
              <a:t>intended to add processing of multiple targets to the nascent Tape API making it similar to </a:t>
            </a:r>
            <a:r>
              <a:rPr lang="en-US" dirty="0" err="1"/>
              <a:t>SRM</a:t>
            </a:r>
            <a:r>
              <a:rPr lang="en-US" dirty="0"/>
              <a:t>;</a:t>
            </a:r>
          </a:p>
          <a:p>
            <a:pPr marL="457200" lvl="4" indent="-457200">
              <a:buFont typeface="Courier New" panose="02070309020205020404" pitchFamily="49" charset="0"/>
              <a:buChar char="o"/>
            </a:pPr>
            <a:r>
              <a:rPr lang="en-US" dirty="0"/>
              <a:t>discovered to have a number of issues suggesting it would not scale as written.</a:t>
            </a:r>
          </a:p>
          <a:p>
            <a:pPr>
              <a:buNone/>
            </a:pPr>
            <a:r>
              <a:rPr lang="en-US" dirty="0"/>
              <a:t>  </a:t>
            </a:r>
          </a:p>
        </p:txBody>
      </p:sp>
      <p:sp>
        <p:nvSpPr>
          <p:cNvPr id="10" name="Date Placeholder 9">
            <a:extLst>
              <a:ext uri="{FF2B5EF4-FFF2-40B4-BE49-F238E27FC236}">
                <a16:creationId xmlns:a16="http://schemas.microsoft.com/office/drawing/2014/main" id="{5BA2092C-CA54-A795-36F4-FDEF28C30AA3}"/>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512C4D64-B219-D6B8-04D1-0103F92E0777}"/>
              </a:ext>
            </a:extLst>
          </p:cNvPr>
          <p:cNvSpPr>
            <a:spLocks noGrp="1"/>
          </p:cNvSpPr>
          <p:nvPr>
            <p:ph type="ftr" sz="quarter" idx="11"/>
          </p:nvPr>
        </p:nvSpPr>
        <p:spPr/>
        <p:txBody>
          <a:bodyPr/>
          <a:lstStyle/>
          <a:p>
            <a:pPr lvl="0"/>
            <a:r>
              <a:rPr lang="en-US"/>
              <a:t>Bulk v2 &amp; WLCG Tape API</a:t>
            </a:r>
            <a:endParaRPr lang="en-US" dirty="0"/>
          </a:p>
        </p:txBody>
      </p:sp>
      <p:sp>
        <p:nvSpPr>
          <p:cNvPr id="12" name="Slide Number Placeholder 11">
            <a:extLst>
              <a:ext uri="{FF2B5EF4-FFF2-40B4-BE49-F238E27FC236}">
                <a16:creationId xmlns:a16="http://schemas.microsoft.com/office/drawing/2014/main" id="{FA754F10-05EC-1405-4B3E-E36B1D80E98B}"/>
              </a:ext>
            </a:extLst>
          </p:cNvPr>
          <p:cNvSpPr>
            <a:spLocks noGrp="1"/>
          </p:cNvSpPr>
          <p:nvPr>
            <p:ph type="sldNum" sz="quarter" idx="10"/>
          </p:nvPr>
        </p:nvSpPr>
        <p:spPr/>
        <p:txBody>
          <a:bodyPr/>
          <a:lstStyle/>
          <a:p>
            <a:pPr lvl="0" algn="ctr"/>
            <a:r>
              <a:rPr lang="en-US" dirty="0"/>
              <a:t> </a:t>
            </a:r>
            <a:fld id="{7FA54858-995B-C741-BA0A-DE77AA71B451}" type="slidenum">
              <a:rPr smtClean="0"/>
              <a:pPr lvl="0" algn="ctr"/>
              <a:t>2</a:t>
            </a:fld>
            <a:r>
              <a:rPr lang="en-US" dirty="0"/>
              <a:t>/18</a:t>
            </a:r>
          </a:p>
        </p:txBody>
      </p:sp>
    </p:spTree>
    <p:extLst>
      <p:ext uri="{BB962C8B-B14F-4D97-AF65-F5344CB8AC3E}">
        <p14:creationId xmlns:p14="http://schemas.microsoft.com/office/powerpoint/2010/main" val="315480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The </a:t>
            </a:r>
            <a:r>
              <a:rPr lang="en-US" dirty="0" err="1"/>
              <a:t>dCache</a:t>
            </a:r>
            <a:r>
              <a:rPr lang="en-US" dirty="0"/>
              <a:t> Bulk Service (version 2)	</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504492" y="880294"/>
            <a:ext cx="9071640" cy="4308393"/>
          </a:xfrm>
        </p:spPr>
        <p:txBody>
          <a:bodyPr>
            <a:noAutofit/>
          </a:bodyPr>
          <a:lstStyle/>
          <a:p>
            <a:pPr>
              <a:spcAft>
                <a:spcPts val="600"/>
              </a:spcAft>
              <a:buNone/>
            </a:pPr>
            <a:r>
              <a:rPr lang="en-US" sz="2000" dirty="0"/>
              <a:t>The redesign aims were:</a:t>
            </a:r>
          </a:p>
          <a:p>
            <a:pPr>
              <a:spcAft>
                <a:spcPts val="600"/>
              </a:spcAft>
              <a:buNone/>
            </a:pPr>
            <a:endParaRPr lang="en-US" sz="2000" dirty="0"/>
          </a:p>
          <a:p>
            <a:pPr marL="457200" indent="-457200">
              <a:buFont typeface="Wingdings" pitchFamily="2" charset="2"/>
              <a:buChar char="Ø"/>
            </a:pPr>
            <a:r>
              <a:rPr lang="en-US" sz="1600" b="1" dirty="0"/>
              <a:t>better horizontal scaling</a:t>
            </a:r>
            <a:r>
              <a:rPr lang="en-US" sz="1600" dirty="0"/>
              <a:t>;</a:t>
            </a:r>
          </a:p>
          <a:p>
            <a:pPr marL="457200" indent="-457200">
              <a:buFont typeface="Wingdings" pitchFamily="2" charset="2"/>
              <a:buChar char="Ø"/>
            </a:pPr>
            <a:r>
              <a:rPr lang="en-US" sz="1600" b="1" dirty="0"/>
              <a:t>more reliable persistence of requests and idempotent restarts</a:t>
            </a:r>
            <a:r>
              <a:rPr lang="en-US" sz="1600" dirty="0"/>
              <a:t>;</a:t>
            </a:r>
          </a:p>
          <a:p>
            <a:pPr marL="457200" indent="-457200">
              <a:buFont typeface="Wingdings" pitchFamily="2" charset="2"/>
              <a:buChar char="Ø"/>
            </a:pPr>
            <a:r>
              <a:rPr lang="en-US" sz="1600" b="1" dirty="0"/>
              <a:t>more efficient processing of low latency requests like deletion</a:t>
            </a:r>
            <a:r>
              <a:rPr lang="en-US" sz="1600" dirty="0"/>
              <a:t>.</a:t>
            </a:r>
          </a:p>
          <a:p>
            <a:pPr>
              <a:spcAft>
                <a:spcPts val="600"/>
              </a:spcAft>
              <a:buNone/>
            </a:pPr>
            <a:endParaRPr lang="en-US" sz="2000" dirty="0"/>
          </a:p>
          <a:p>
            <a:pPr>
              <a:buNone/>
            </a:pPr>
            <a:r>
              <a:rPr lang="en-US" sz="2000" dirty="0"/>
              <a:t>Only internals of the Bulk service proper were affected.  </a:t>
            </a:r>
          </a:p>
          <a:p>
            <a:pPr>
              <a:buNone/>
            </a:pPr>
            <a:r>
              <a:rPr lang="en-US" sz="2000" dirty="0"/>
              <a:t>The original REST API for submitting requests remains unmodified (though we also changed it to accept attributes expressed in any of the three forms––camelCase, </a:t>
            </a:r>
            <a:r>
              <a:rPr lang="en-US" sz="2000" dirty="0" err="1"/>
              <a:t>snake_case</a:t>
            </a:r>
            <a:r>
              <a:rPr lang="en-US" sz="2000" dirty="0"/>
              <a:t>, kebab-case).</a:t>
            </a:r>
          </a:p>
        </p:txBody>
      </p:sp>
      <p:sp>
        <p:nvSpPr>
          <p:cNvPr id="10" name="Date Placeholder 9">
            <a:extLst>
              <a:ext uri="{FF2B5EF4-FFF2-40B4-BE49-F238E27FC236}">
                <a16:creationId xmlns:a16="http://schemas.microsoft.com/office/drawing/2014/main" id="{AF77E72D-D4D2-A489-2E73-7106078ADDC2}"/>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2A360AE6-A419-4388-18F5-56B7A4E71941}"/>
              </a:ext>
            </a:extLst>
          </p:cNvPr>
          <p:cNvSpPr>
            <a:spLocks noGrp="1"/>
          </p:cNvSpPr>
          <p:nvPr>
            <p:ph type="ftr" sz="quarter" idx="11"/>
          </p:nvPr>
        </p:nvSpPr>
        <p:spPr/>
        <p:txBody>
          <a:bodyPr/>
          <a:lstStyle/>
          <a:p>
            <a:pPr lvl="0"/>
            <a:r>
              <a:rPr lang="en-US"/>
              <a:t>Bulk v2 &amp; WLCG Tape API</a:t>
            </a:r>
            <a:endParaRPr lang="en-US" dirty="0"/>
          </a:p>
        </p:txBody>
      </p:sp>
      <p:sp>
        <p:nvSpPr>
          <p:cNvPr id="13" name="Slide Number Placeholder 11">
            <a:extLst>
              <a:ext uri="{FF2B5EF4-FFF2-40B4-BE49-F238E27FC236}">
                <a16:creationId xmlns:a16="http://schemas.microsoft.com/office/drawing/2014/main" id="{3202EFEE-D708-1424-99CE-0497FB2E69F0}"/>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3</a:t>
            </a:fld>
            <a:r>
              <a:rPr lang="en-US" dirty="0"/>
              <a:t>/18</a:t>
            </a:r>
          </a:p>
        </p:txBody>
      </p:sp>
    </p:spTree>
    <p:extLst>
      <p:ext uri="{BB962C8B-B14F-4D97-AF65-F5344CB8AC3E}">
        <p14:creationId xmlns:p14="http://schemas.microsoft.com/office/powerpoint/2010/main" val="263346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a:t>Bulk Request Handling (Submit)	</a:t>
            </a:r>
          </a:p>
        </p:txBody>
      </p:sp>
      <p:sp>
        <p:nvSpPr>
          <p:cNvPr id="10" name="Rectangle 9">
            <a:extLst>
              <a:ext uri="{FF2B5EF4-FFF2-40B4-BE49-F238E27FC236}">
                <a16:creationId xmlns:a16="http://schemas.microsoft.com/office/drawing/2014/main" id="{D515DE21-BBEB-9147-99FB-CF0769E2F96E}"/>
              </a:ext>
            </a:extLst>
          </p:cNvPr>
          <p:cNvSpPr/>
          <p:nvPr/>
        </p:nvSpPr>
        <p:spPr>
          <a:xfrm>
            <a:off x="7356621" y="893644"/>
            <a:ext cx="2718256" cy="4355038"/>
          </a:xfrm>
          <a:prstGeom prst="rect">
            <a:avLst/>
          </a:prstGeom>
        </p:spPr>
        <p:txBody>
          <a:bodyPr wrap="square">
            <a:spAutoFit/>
          </a:bodyPr>
          <a:lstStyle/>
          <a:p>
            <a:pPr marL="342900" marR="285750" lvl="0" indent="-342900">
              <a:spcBef>
                <a:spcPts val="0"/>
              </a:spcBef>
              <a:spcAft>
                <a:spcPts val="0"/>
              </a:spcAft>
              <a:buFont typeface="+mj-lt"/>
              <a:buAutoNum type="arabicPeriod"/>
            </a:pPr>
            <a:r>
              <a:rPr lang="en-US" sz="10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Service receives request message.</a:t>
            </a:r>
          </a:p>
          <a:p>
            <a:pPr marL="342900" marR="285750" lvl="0" indent="-342900">
              <a:spcBef>
                <a:spcPts val="0"/>
              </a:spcBef>
              <a:spcAft>
                <a:spcPts val="0"/>
              </a:spcAft>
              <a:buFont typeface="+mj-lt"/>
              <a:buAutoNum type="arabicPeriod"/>
            </a:pPr>
            <a:r>
              <a:rPr lang="en-US" sz="10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Service stores unprocessed request, signals manager.</a:t>
            </a:r>
          </a:p>
          <a:p>
            <a:pPr marL="342900" marR="285750" lvl="0" indent="-342900">
              <a:spcBef>
                <a:spcPts val="0"/>
              </a:spcBef>
              <a:spcAft>
                <a:spcPts val="0"/>
              </a:spcAft>
              <a:buFont typeface="+mj-lt"/>
              <a:buAutoNum type="arabicPeriod"/>
            </a:pPr>
            <a:r>
              <a:rPr lang="en-US" sz="10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Consumer retrieves next requests from scheduler.</a:t>
            </a:r>
          </a:p>
          <a:p>
            <a:pPr marL="342900" marR="285750" lvl="0" indent="-342900">
              <a:spcBef>
                <a:spcPts val="0"/>
              </a:spcBef>
              <a:spcAft>
                <a:spcPts val="0"/>
              </a:spcAft>
              <a:buFont typeface="+mj-lt"/>
              <a:buAutoNum type="arabicPeriod"/>
            </a:pPr>
            <a:r>
              <a:rPr lang="en-US" sz="10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Request submitted to handler, which creates and stores container job.</a:t>
            </a:r>
          </a:p>
          <a:p>
            <a:pPr marL="342900" marR="285750" lvl="0" indent="-342900">
              <a:spcBef>
                <a:spcPts val="0"/>
              </a:spcBef>
              <a:spcAft>
                <a:spcPts val="0"/>
              </a:spcAft>
              <a:buFont typeface="+mj-lt"/>
              <a:buAutoNum type="arabicPeriod"/>
            </a:pPr>
            <a:r>
              <a:rPr lang="en-US" sz="10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Job submitted to manager, which launches it using the activity's thread executor.</a:t>
            </a:r>
          </a:p>
          <a:p>
            <a:pPr marL="342900" marR="285750" lvl="0" indent="-342900">
              <a:spcBef>
                <a:spcPts val="0"/>
              </a:spcBef>
              <a:spcAft>
                <a:spcPts val="0"/>
              </a:spcAft>
              <a:buFont typeface="+mj-lt"/>
              <a:buAutoNum type="arabicPeriod"/>
            </a:pPr>
            <a:r>
              <a:rPr lang="en-US" sz="10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Job processes request targets by:</a:t>
            </a:r>
          </a:p>
          <a:p>
            <a:pPr marL="800100" marR="285750" lvl="1" indent="-342900">
              <a:buFont typeface="+mj-lt"/>
              <a:buAutoNum type="alphaLcParenR"/>
            </a:pPr>
            <a:r>
              <a:rPr lang="en-US" sz="8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expanding directories (if indicated);</a:t>
            </a:r>
          </a:p>
          <a:p>
            <a:pPr marL="800100" marR="285750" lvl="1" indent="-342900">
              <a:buFont typeface="+mj-lt"/>
              <a:buAutoNum type="alphaLcParenR"/>
            </a:pPr>
            <a:r>
              <a:rPr lang="en-US" sz="8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pre-storing targets (if indicated);</a:t>
            </a:r>
          </a:p>
          <a:p>
            <a:pPr marL="800100" marR="285750" lvl="1" indent="-342900">
              <a:buFont typeface="+mj-lt"/>
              <a:buAutoNum type="alphaLcParenR"/>
            </a:pPr>
            <a:r>
              <a:rPr lang="en-US" sz="8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performing activity;</a:t>
            </a:r>
          </a:p>
          <a:p>
            <a:pPr marL="800100" marR="285750" lvl="1" indent="-342900">
              <a:buFont typeface="+mj-lt"/>
              <a:buAutoNum type="alphaLcParenR"/>
            </a:pPr>
            <a:r>
              <a:rPr lang="en-US" sz="8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processing completion as callback;</a:t>
            </a:r>
          </a:p>
          <a:p>
            <a:pPr marL="800100" marR="285750" lvl="1" indent="-342900">
              <a:buFont typeface="+mj-lt"/>
              <a:buAutoNum type="alphaLcParenR"/>
            </a:pPr>
            <a:r>
              <a:rPr lang="en-US" sz="8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storing and/or updating.</a:t>
            </a:r>
          </a:p>
          <a:p>
            <a:pPr marL="342900" marR="285750" indent="-342900">
              <a:buFont typeface="+mj-lt"/>
              <a:buAutoNum type="arabicPeriod"/>
            </a:pPr>
            <a:r>
              <a:rPr lang="en-US" sz="9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Consumer removes completed job from queue.</a:t>
            </a:r>
          </a:p>
          <a:p>
            <a:pPr marL="342900" marR="285750" indent="-342900">
              <a:buFont typeface="+mj-lt"/>
              <a:buAutoNum type="arabicPeriod"/>
            </a:pPr>
            <a:r>
              <a:rPr lang="en-US" sz="9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Consumer checks and updates state of requests.  If clear is indicated, deletes request.</a:t>
            </a:r>
          </a:p>
          <a:p>
            <a:pPr marL="342900" marR="285750" indent="-342900">
              <a:buFont typeface="+mj-lt"/>
              <a:buAutoNum type="arabicPeriod"/>
            </a:pPr>
            <a:r>
              <a:rPr lang="en-US" sz="900" b="1" dirty="0">
                <a:solidFill>
                  <a:schemeClr val="tx1">
                    <a:lumMod val="75000"/>
                    <a:lumOff val="25000"/>
                  </a:schemeClr>
                </a:solidFill>
                <a:latin typeface="Helvetica" pitchFamily="2" charset="0"/>
                <a:ea typeface="Calibri" panose="020F0502020204030204" pitchFamily="34" charset="0"/>
                <a:cs typeface="Times New Roman" panose="02020603050405020304" pitchFamily="18" charset="0"/>
              </a:rPr>
              <a:t>Delayed clear is processed (if indicated).</a:t>
            </a:r>
          </a:p>
        </p:txBody>
      </p:sp>
      <p:pic>
        <p:nvPicPr>
          <p:cNvPr id="4" name="Picture 3">
            <a:extLst>
              <a:ext uri="{FF2B5EF4-FFF2-40B4-BE49-F238E27FC236}">
                <a16:creationId xmlns:a16="http://schemas.microsoft.com/office/drawing/2014/main" id="{D42A6124-ECD9-5DEE-6615-5C6D19F58FC4}"/>
              </a:ext>
            </a:extLst>
          </p:cNvPr>
          <p:cNvPicPr>
            <a:picLocks noChangeAspect="1"/>
          </p:cNvPicPr>
          <p:nvPr/>
        </p:nvPicPr>
        <p:blipFill>
          <a:blip r:embed="rId3"/>
          <a:stretch>
            <a:fillRect/>
          </a:stretch>
        </p:blipFill>
        <p:spPr>
          <a:xfrm>
            <a:off x="16476" y="957016"/>
            <a:ext cx="7315200" cy="4114800"/>
          </a:xfrm>
          <a:prstGeom prst="rect">
            <a:avLst/>
          </a:prstGeom>
        </p:spPr>
      </p:pic>
      <p:sp>
        <p:nvSpPr>
          <p:cNvPr id="5" name="5-Point Star 4">
            <a:extLst>
              <a:ext uri="{FF2B5EF4-FFF2-40B4-BE49-F238E27FC236}">
                <a16:creationId xmlns:a16="http://schemas.microsoft.com/office/drawing/2014/main" id="{C98A03C5-09E7-C844-8AD8-222F97F1A254}"/>
              </a:ext>
            </a:extLst>
          </p:cNvPr>
          <p:cNvSpPr>
            <a:spLocks noChangeAspect="1"/>
          </p:cNvSpPr>
          <p:nvPr/>
        </p:nvSpPr>
        <p:spPr>
          <a:xfrm>
            <a:off x="205887" y="1367406"/>
            <a:ext cx="232793" cy="232793"/>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7FCA2E86-F406-EAF5-C1A7-A52EE9D31D5E}"/>
              </a:ext>
            </a:extLst>
          </p:cNvPr>
          <p:cNvSpPr>
            <a:spLocks noChangeAspect="1"/>
          </p:cNvSpPr>
          <p:nvPr/>
        </p:nvSpPr>
        <p:spPr>
          <a:xfrm>
            <a:off x="1370659" y="1693977"/>
            <a:ext cx="232793" cy="232793"/>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5236BE95-8BD4-92D6-7112-D6A66F373A5F}"/>
              </a:ext>
            </a:extLst>
          </p:cNvPr>
          <p:cNvSpPr>
            <a:spLocks noChangeAspect="1"/>
          </p:cNvSpPr>
          <p:nvPr/>
        </p:nvSpPr>
        <p:spPr>
          <a:xfrm>
            <a:off x="4585903" y="1726336"/>
            <a:ext cx="232793" cy="232793"/>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5B95E65E-D1DA-59B2-1892-03E078737C64}"/>
              </a:ext>
            </a:extLst>
          </p:cNvPr>
          <p:cNvSpPr>
            <a:spLocks noChangeAspect="1"/>
          </p:cNvSpPr>
          <p:nvPr/>
        </p:nvSpPr>
        <p:spPr>
          <a:xfrm>
            <a:off x="2212817" y="2445088"/>
            <a:ext cx="232793" cy="232793"/>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5-Point Star 22">
            <a:extLst>
              <a:ext uri="{FF2B5EF4-FFF2-40B4-BE49-F238E27FC236}">
                <a16:creationId xmlns:a16="http://schemas.microsoft.com/office/drawing/2014/main" id="{6C7EBB39-4A4D-9D6F-90FD-342BABBEC653}"/>
              </a:ext>
            </a:extLst>
          </p:cNvPr>
          <p:cNvSpPr>
            <a:spLocks noChangeAspect="1"/>
          </p:cNvSpPr>
          <p:nvPr/>
        </p:nvSpPr>
        <p:spPr>
          <a:xfrm>
            <a:off x="4129951" y="2648565"/>
            <a:ext cx="232793" cy="232793"/>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5-Point Star 23">
            <a:extLst>
              <a:ext uri="{FF2B5EF4-FFF2-40B4-BE49-F238E27FC236}">
                <a16:creationId xmlns:a16="http://schemas.microsoft.com/office/drawing/2014/main" id="{3BDDC4FD-1667-2142-5F66-ABC6BA249479}"/>
              </a:ext>
            </a:extLst>
          </p:cNvPr>
          <p:cNvSpPr>
            <a:spLocks noChangeAspect="1"/>
          </p:cNvSpPr>
          <p:nvPr/>
        </p:nvSpPr>
        <p:spPr>
          <a:xfrm>
            <a:off x="6292388" y="2064087"/>
            <a:ext cx="232793" cy="232793"/>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36B81473-96C6-6B2E-0981-02DAD058DAF8}"/>
              </a:ext>
            </a:extLst>
          </p:cNvPr>
          <p:cNvSpPr>
            <a:spLocks noChangeAspect="1"/>
          </p:cNvSpPr>
          <p:nvPr/>
        </p:nvSpPr>
        <p:spPr>
          <a:xfrm>
            <a:off x="4132897" y="3420604"/>
            <a:ext cx="232793" cy="232793"/>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BF5FDA8B-F248-DD2E-518E-588A94C2D25E}"/>
              </a:ext>
            </a:extLst>
          </p:cNvPr>
          <p:cNvSpPr>
            <a:spLocks noChangeAspect="1"/>
          </p:cNvSpPr>
          <p:nvPr/>
        </p:nvSpPr>
        <p:spPr>
          <a:xfrm>
            <a:off x="2623020" y="3585440"/>
            <a:ext cx="232793" cy="232793"/>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5-Point Star 29">
            <a:extLst>
              <a:ext uri="{FF2B5EF4-FFF2-40B4-BE49-F238E27FC236}">
                <a16:creationId xmlns:a16="http://schemas.microsoft.com/office/drawing/2014/main" id="{4BB57B85-7F70-F328-0F19-00091B74DDCC}"/>
              </a:ext>
            </a:extLst>
          </p:cNvPr>
          <p:cNvSpPr>
            <a:spLocks noChangeAspect="1"/>
          </p:cNvSpPr>
          <p:nvPr/>
        </p:nvSpPr>
        <p:spPr>
          <a:xfrm>
            <a:off x="1725536" y="3341277"/>
            <a:ext cx="232793" cy="232793"/>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ate Placeholder 11">
            <a:extLst>
              <a:ext uri="{FF2B5EF4-FFF2-40B4-BE49-F238E27FC236}">
                <a16:creationId xmlns:a16="http://schemas.microsoft.com/office/drawing/2014/main" id="{B91B95E1-3095-3B04-16E1-226E91D364E4}"/>
              </a:ext>
            </a:extLst>
          </p:cNvPr>
          <p:cNvSpPr>
            <a:spLocks noGrp="1"/>
          </p:cNvSpPr>
          <p:nvPr>
            <p:ph type="dt" sz="half" idx="12"/>
          </p:nvPr>
        </p:nvSpPr>
        <p:spPr/>
        <p:txBody>
          <a:bodyPr/>
          <a:lstStyle/>
          <a:p>
            <a:pPr lvl="0"/>
            <a:r>
              <a:rPr lang="en-US"/>
              <a:t>Tuesday, May 24, 2022</a:t>
            </a:r>
            <a:endParaRPr lang="en-US" dirty="0"/>
          </a:p>
        </p:txBody>
      </p:sp>
      <p:sp>
        <p:nvSpPr>
          <p:cNvPr id="13" name="Footer Placeholder 12">
            <a:extLst>
              <a:ext uri="{FF2B5EF4-FFF2-40B4-BE49-F238E27FC236}">
                <a16:creationId xmlns:a16="http://schemas.microsoft.com/office/drawing/2014/main" id="{70C5403E-C8A5-CEEC-C476-947A56226B92}"/>
              </a:ext>
            </a:extLst>
          </p:cNvPr>
          <p:cNvSpPr>
            <a:spLocks noGrp="1"/>
          </p:cNvSpPr>
          <p:nvPr>
            <p:ph type="ftr" sz="quarter" idx="11"/>
          </p:nvPr>
        </p:nvSpPr>
        <p:spPr/>
        <p:txBody>
          <a:bodyPr/>
          <a:lstStyle/>
          <a:p>
            <a:pPr lvl="0"/>
            <a:r>
              <a:rPr lang="en-US"/>
              <a:t>Bulk v2 &amp; WLCG Tape API</a:t>
            </a:r>
            <a:endParaRPr lang="en-US" dirty="0"/>
          </a:p>
        </p:txBody>
      </p:sp>
      <p:sp>
        <p:nvSpPr>
          <p:cNvPr id="27" name="Slide Number Placeholder 11">
            <a:extLst>
              <a:ext uri="{FF2B5EF4-FFF2-40B4-BE49-F238E27FC236}">
                <a16:creationId xmlns:a16="http://schemas.microsoft.com/office/drawing/2014/main" id="{C53FE492-315A-4A3A-B958-EB60B699098B}"/>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4</a:t>
            </a:fld>
            <a:r>
              <a:rPr lang="en-US" dirty="0"/>
              <a:t>/18</a:t>
            </a:r>
          </a:p>
        </p:txBody>
      </p:sp>
    </p:spTree>
    <p:extLst>
      <p:ext uri="{BB962C8B-B14F-4D97-AF65-F5344CB8AC3E}">
        <p14:creationId xmlns:p14="http://schemas.microsoft.com/office/powerpoint/2010/main" val="99420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1" presetClass="entr" presetSubtype="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1" presetClass="entr" presetSubtype="0" fill="hold"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1" presetClass="entr" presetSubtype="0" fill="hold" nodeType="with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1" presetClass="entr" presetSubtype="0" fill="hold" nodeType="withEffect">
                                  <p:stCondLst>
                                    <p:cond delay="0"/>
                                  </p:stCondLst>
                                  <p:childTnLst>
                                    <p:set>
                                      <p:cBhvr>
                                        <p:cTn id="50" dur="1" fill="hold">
                                          <p:stCondLst>
                                            <p:cond delay="0"/>
                                          </p:stCondLst>
                                        </p:cTn>
                                        <p:tgtEl>
                                          <p:spTgt spid="10">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xEl>
                                              <p:pRg st="9" end="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par>
                                <p:cTn id="67" presetID="1" presetClass="entr" presetSubtype="0" fill="hold" nodeType="withEffect">
                                  <p:stCondLst>
                                    <p:cond delay="0"/>
                                  </p:stCondLst>
                                  <p:childTnLst>
                                    <p:set>
                                      <p:cBhvr>
                                        <p:cTn id="68"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par>
                                <p:cTn id="75" presetID="1" presetClass="entr" presetSubtype="0" fill="hold" nodeType="withEffect">
                                  <p:stCondLst>
                                    <p:cond delay="0"/>
                                  </p:stCondLst>
                                  <p:childTnLst>
                                    <p:set>
                                      <p:cBhvr>
                                        <p:cTn id="76"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ppt_x"/>
                                          </p:val>
                                        </p:tav>
                                        <p:tav tm="100000">
                                          <p:val>
                                            <p:strVal val="#ppt_x"/>
                                          </p:val>
                                        </p:tav>
                                      </p:tavLst>
                                    </p:anim>
                                    <p:anim calcmode="lin" valueType="num">
                                      <p:cBhvr additive="base">
                                        <p:cTn id="82" dur="500" fill="hold"/>
                                        <p:tgtEl>
                                          <p:spTgt spid="30"/>
                                        </p:tgtEl>
                                        <p:attrNameLst>
                                          <p:attrName>ppt_y</p:attrName>
                                        </p:attrNameLst>
                                      </p:cBhvr>
                                      <p:tavLst>
                                        <p:tav tm="0">
                                          <p:val>
                                            <p:strVal val="1+#ppt_h/2"/>
                                          </p:val>
                                        </p:tav>
                                        <p:tav tm="100000">
                                          <p:val>
                                            <p:strVal val="#ppt_y"/>
                                          </p:val>
                                        </p:tav>
                                      </p:tavLst>
                                    </p:anim>
                                  </p:childTnLst>
                                </p:cTn>
                              </p:par>
                              <p:par>
                                <p:cTn id="83" presetID="1" presetClass="entr" presetSubtype="0" fill="hold" nodeType="withEffect">
                                  <p:stCondLst>
                                    <p:cond delay="0"/>
                                  </p:stCondLst>
                                  <p:childTnLst>
                                    <p:set>
                                      <p:cBhvr>
                                        <p:cTn id="84"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animBg="1"/>
      <p:bldP spid="24" grpId="0" animBg="1"/>
      <p:bldP spid="26" grpId="0" animBg="1"/>
      <p:bldP spid="28"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r>
              <a:rPr lang="en-US" dirty="0" err="1"/>
              <a:t>WLCG</a:t>
            </a:r>
            <a:r>
              <a:rPr lang="en-US" dirty="0"/>
              <a:t> Tape REST API</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504492" y="880295"/>
            <a:ext cx="9071640" cy="4092840"/>
          </a:xfrm>
        </p:spPr>
        <p:txBody>
          <a:bodyPr>
            <a:noAutofit/>
          </a:bodyPr>
          <a:lstStyle/>
          <a:p>
            <a:pPr>
              <a:buNone/>
            </a:pPr>
            <a:r>
              <a:rPr lang="en-US" sz="2400" dirty="0"/>
              <a:t>Common interface to </a:t>
            </a:r>
          </a:p>
          <a:p>
            <a:pPr marL="342900" indent="-342900"/>
            <a:r>
              <a:rPr lang="en-US" sz="2400" dirty="0"/>
              <a:t>manage disk residency of tape-stored files; </a:t>
            </a:r>
          </a:p>
          <a:p>
            <a:pPr marL="342900" indent="-342900"/>
            <a:r>
              <a:rPr lang="en-US" sz="2400" dirty="0"/>
              <a:t>observe the progress of files as they are written to tape.</a:t>
            </a:r>
          </a:p>
          <a:p>
            <a:pPr>
              <a:buNone/>
            </a:pPr>
            <a:r>
              <a:rPr lang="en-US" sz="2400" dirty="0"/>
              <a:t>Implementation-agnostic for tape-backed storage systems in </a:t>
            </a:r>
            <a:r>
              <a:rPr lang="en-US" sz="2400" dirty="0" err="1"/>
              <a:t>WLCG</a:t>
            </a:r>
            <a:r>
              <a:rPr lang="en-US" sz="2400" dirty="0"/>
              <a:t> (</a:t>
            </a:r>
            <a:r>
              <a:rPr lang="en-US" sz="2400" dirty="0" err="1"/>
              <a:t>dCache</a:t>
            </a:r>
            <a:r>
              <a:rPr lang="en-US" sz="2400" dirty="0"/>
              <a:t>, </a:t>
            </a:r>
            <a:r>
              <a:rPr lang="en-US" sz="2400" dirty="0" err="1"/>
              <a:t>StoRM</a:t>
            </a:r>
            <a:r>
              <a:rPr lang="en-US" sz="2400" dirty="0"/>
              <a:t> or </a:t>
            </a:r>
            <a:r>
              <a:rPr lang="en-US" sz="2400" dirty="0" err="1"/>
              <a:t>EOS+CTA</a:t>
            </a:r>
            <a:r>
              <a:rPr lang="en-US" sz="2400" dirty="0"/>
              <a:t>).</a:t>
            </a:r>
          </a:p>
          <a:p>
            <a:pPr>
              <a:buNone/>
            </a:pPr>
            <a:r>
              <a:rPr lang="en-US" sz="2400" dirty="0"/>
              <a:t>Document:</a:t>
            </a:r>
          </a:p>
          <a:p>
            <a:pPr>
              <a:buNone/>
            </a:pPr>
            <a:r>
              <a:rPr lang="en-US" sz="2400" dirty="0">
                <a:hlinkClick r:id="rId3"/>
              </a:rPr>
              <a:t>https://</a:t>
            </a:r>
            <a:r>
              <a:rPr lang="en-US" sz="2400" dirty="0" err="1">
                <a:hlinkClick r:id="rId3"/>
              </a:rPr>
              <a:t>docs.google.com</a:t>
            </a:r>
            <a:r>
              <a:rPr lang="en-US" sz="2400" dirty="0">
                <a:hlinkClick r:id="rId3"/>
              </a:rPr>
              <a:t>/document/d/</a:t>
            </a:r>
            <a:r>
              <a:rPr lang="en-US" sz="2400" dirty="0" err="1">
                <a:hlinkClick r:id="rId3"/>
              </a:rPr>
              <a:t>1Zx_H5dRkQRfju3xIYZ2WgjKoOvmLtsafP2pKGpHqcfY</a:t>
            </a:r>
            <a:r>
              <a:rPr lang="en-US" sz="2400" dirty="0"/>
              <a:t>  </a:t>
            </a:r>
          </a:p>
        </p:txBody>
      </p:sp>
      <p:sp>
        <p:nvSpPr>
          <p:cNvPr id="10" name="Date Placeholder 9">
            <a:extLst>
              <a:ext uri="{FF2B5EF4-FFF2-40B4-BE49-F238E27FC236}">
                <a16:creationId xmlns:a16="http://schemas.microsoft.com/office/drawing/2014/main" id="{F10FEAA6-A86C-B7E2-4158-E4B05CF636FB}"/>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C20D40E3-78DC-A06E-864D-2AF30C50215A}"/>
              </a:ext>
            </a:extLst>
          </p:cNvPr>
          <p:cNvSpPr>
            <a:spLocks noGrp="1"/>
          </p:cNvSpPr>
          <p:nvPr>
            <p:ph type="ftr" sz="quarter" idx="11"/>
          </p:nvPr>
        </p:nvSpPr>
        <p:spPr/>
        <p:txBody>
          <a:bodyPr/>
          <a:lstStyle/>
          <a:p>
            <a:pPr lvl="0"/>
            <a:r>
              <a:rPr lang="en-US"/>
              <a:t>Bulk v2 &amp; WLCG Tape API</a:t>
            </a:r>
            <a:endParaRPr lang="en-US" dirty="0"/>
          </a:p>
        </p:txBody>
      </p:sp>
      <p:sp>
        <p:nvSpPr>
          <p:cNvPr id="13" name="Slide Number Placeholder 11">
            <a:extLst>
              <a:ext uri="{FF2B5EF4-FFF2-40B4-BE49-F238E27FC236}">
                <a16:creationId xmlns:a16="http://schemas.microsoft.com/office/drawing/2014/main" id="{B26B3186-DCC3-40D4-51C3-28D3296D45C8}"/>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5</a:t>
            </a:fld>
            <a:r>
              <a:rPr lang="en-US" dirty="0"/>
              <a:t>/18</a:t>
            </a:r>
          </a:p>
        </p:txBody>
      </p:sp>
    </p:spTree>
    <p:extLst>
      <p:ext uri="{BB962C8B-B14F-4D97-AF65-F5344CB8AC3E}">
        <p14:creationId xmlns:p14="http://schemas.microsoft.com/office/powerpoint/2010/main" val="226538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err="1"/>
              <a:t>dCache</a:t>
            </a:r>
            <a:r>
              <a:rPr lang="en-US" dirty="0"/>
              <a:t> Implementation</a:t>
            </a:r>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504492" y="880295"/>
            <a:ext cx="9071640" cy="4303888"/>
          </a:xfrm>
        </p:spPr>
        <p:txBody>
          <a:bodyPr>
            <a:noAutofit/>
          </a:bodyPr>
          <a:lstStyle/>
          <a:p>
            <a:pPr>
              <a:buNone/>
            </a:pPr>
            <a:r>
              <a:rPr lang="en-US" sz="2800" b="1" dirty="0"/>
              <a:t>REST resource endpoints:</a:t>
            </a:r>
          </a:p>
          <a:p>
            <a:pPr>
              <a:buNone/>
            </a:pPr>
            <a:r>
              <a:rPr lang="en-US" sz="2400" dirty="0"/>
              <a:t>a) </a:t>
            </a:r>
            <a:r>
              <a:rPr lang="en-US" sz="2400" b="1" dirty="0"/>
              <a:t>General Bulk requests</a:t>
            </a:r>
          </a:p>
          <a:p>
            <a:pPr marL="342900" indent="-342900">
              <a:buFont typeface="Courier New" panose="02070309020205020404" pitchFamily="49" charset="0"/>
              <a:buChar char="o"/>
            </a:pPr>
            <a:r>
              <a:rPr lang="en-US" sz="1800" dirty="0">
                <a:solidFill>
                  <a:schemeClr val="accent2">
                    <a:lumMod val="75000"/>
                  </a:schemeClr>
                </a:solidFill>
              </a:rPr>
              <a:t>https://</a:t>
            </a:r>
            <a:r>
              <a:rPr lang="en-US" sz="1800" dirty="0" err="1">
                <a:solidFill>
                  <a:schemeClr val="accent2">
                    <a:lumMod val="75000"/>
                  </a:schemeClr>
                </a:solidFill>
              </a:rPr>
              <a:t>example.org:3880</a:t>
            </a:r>
            <a:r>
              <a:rPr lang="en-US" sz="1800" dirty="0">
                <a:solidFill>
                  <a:schemeClr val="accent2">
                    <a:lumMod val="75000"/>
                  </a:schemeClr>
                </a:solidFill>
              </a:rPr>
              <a:t>/</a:t>
            </a:r>
            <a:r>
              <a:rPr lang="en-US" sz="1800" dirty="0" err="1">
                <a:solidFill>
                  <a:schemeClr val="accent2">
                    <a:lumMod val="75000"/>
                  </a:schemeClr>
                </a:solidFill>
              </a:rPr>
              <a:t>api</a:t>
            </a:r>
            <a:r>
              <a:rPr lang="en-US" sz="1800" dirty="0">
                <a:solidFill>
                  <a:schemeClr val="accent2">
                    <a:lumMod val="75000"/>
                  </a:schemeClr>
                </a:solidFill>
              </a:rPr>
              <a:t>/</a:t>
            </a:r>
            <a:r>
              <a:rPr lang="en-US" sz="1800" dirty="0" err="1">
                <a:solidFill>
                  <a:schemeClr val="accent2">
                    <a:lumMod val="75000"/>
                  </a:schemeClr>
                </a:solidFill>
              </a:rPr>
              <a:t>v1</a:t>
            </a:r>
            <a:r>
              <a:rPr lang="en-US" sz="1800" dirty="0">
                <a:solidFill>
                  <a:schemeClr val="accent2">
                    <a:lumMod val="75000"/>
                  </a:schemeClr>
                </a:solidFill>
              </a:rPr>
              <a:t>/bulk-requests</a:t>
            </a:r>
          </a:p>
          <a:p>
            <a:pPr>
              <a:buNone/>
            </a:pPr>
            <a:r>
              <a:rPr lang="en-US" sz="2400" dirty="0"/>
              <a:t>b) </a:t>
            </a:r>
            <a:r>
              <a:rPr lang="en-US" sz="2400" b="1" dirty="0" err="1"/>
              <a:t>WLCG</a:t>
            </a:r>
            <a:r>
              <a:rPr lang="en-US" sz="2400" b="1" dirty="0"/>
              <a:t> TAPE</a:t>
            </a:r>
          </a:p>
          <a:p>
            <a:pPr marL="342900" lvl="5" indent="-342900">
              <a:buFont typeface="Courier New" panose="02070309020205020404" pitchFamily="49" charset="0"/>
              <a:buChar char="o"/>
            </a:pPr>
            <a:r>
              <a:rPr lang="en-US" sz="1800" dirty="0">
                <a:solidFill>
                  <a:schemeClr val="accent2">
                    <a:lumMod val="75000"/>
                  </a:schemeClr>
                </a:solidFill>
              </a:rPr>
              <a:t>https://</a:t>
            </a:r>
            <a:r>
              <a:rPr lang="en-US" sz="1800" dirty="0" err="1">
                <a:solidFill>
                  <a:schemeClr val="accent2">
                    <a:lumMod val="75000"/>
                  </a:schemeClr>
                </a:solidFill>
              </a:rPr>
              <a:t>example.org:3880</a:t>
            </a:r>
            <a:r>
              <a:rPr lang="en-US" sz="1800" dirty="0">
                <a:solidFill>
                  <a:schemeClr val="accent2">
                    <a:lumMod val="75000"/>
                  </a:schemeClr>
                </a:solidFill>
              </a:rPr>
              <a:t>/</a:t>
            </a:r>
            <a:r>
              <a:rPr lang="en-US" sz="1800" dirty="0" err="1">
                <a:solidFill>
                  <a:schemeClr val="accent2">
                    <a:lumMod val="75000"/>
                  </a:schemeClr>
                </a:solidFill>
              </a:rPr>
              <a:t>api</a:t>
            </a:r>
            <a:r>
              <a:rPr lang="en-US" sz="1800" dirty="0">
                <a:solidFill>
                  <a:schemeClr val="accent2">
                    <a:lumMod val="75000"/>
                  </a:schemeClr>
                </a:solidFill>
              </a:rPr>
              <a:t>/</a:t>
            </a:r>
            <a:r>
              <a:rPr lang="en-US" sz="1800" dirty="0" err="1">
                <a:solidFill>
                  <a:schemeClr val="accent2">
                    <a:lumMod val="75000"/>
                  </a:schemeClr>
                </a:solidFill>
              </a:rPr>
              <a:t>v1</a:t>
            </a:r>
            <a:r>
              <a:rPr lang="en-US" sz="1800" dirty="0">
                <a:solidFill>
                  <a:schemeClr val="accent2">
                    <a:lumMod val="75000"/>
                  </a:schemeClr>
                </a:solidFill>
              </a:rPr>
              <a:t>/stage</a:t>
            </a:r>
          </a:p>
          <a:p>
            <a:pPr marL="342900" lvl="5" indent="-342900">
              <a:buFont typeface="Courier New" panose="02070309020205020404" pitchFamily="49" charset="0"/>
              <a:buChar char="o"/>
            </a:pPr>
            <a:r>
              <a:rPr lang="en-US" sz="1800" dirty="0">
                <a:solidFill>
                  <a:schemeClr val="accent2">
                    <a:lumMod val="75000"/>
                  </a:schemeClr>
                </a:solidFill>
              </a:rPr>
              <a:t>https://</a:t>
            </a:r>
            <a:r>
              <a:rPr lang="en-US" sz="1800" dirty="0" err="1">
                <a:solidFill>
                  <a:schemeClr val="accent2">
                    <a:lumMod val="75000"/>
                  </a:schemeClr>
                </a:solidFill>
              </a:rPr>
              <a:t>example.org:3880</a:t>
            </a:r>
            <a:r>
              <a:rPr lang="en-US" sz="1800" dirty="0">
                <a:solidFill>
                  <a:schemeClr val="accent2">
                    <a:lumMod val="75000"/>
                  </a:schemeClr>
                </a:solidFill>
              </a:rPr>
              <a:t>/</a:t>
            </a:r>
            <a:r>
              <a:rPr lang="en-US" sz="1800" dirty="0" err="1">
                <a:solidFill>
                  <a:schemeClr val="accent2">
                    <a:lumMod val="75000"/>
                  </a:schemeClr>
                </a:solidFill>
              </a:rPr>
              <a:t>api</a:t>
            </a:r>
            <a:r>
              <a:rPr lang="en-US" sz="1800" dirty="0">
                <a:solidFill>
                  <a:schemeClr val="accent2">
                    <a:lumMod val="75000"/>
                  </a:schemeClr>
                </a:solidFill>
              </a:rPr>
              <a:t>/</a:t>
            </a:r>
            <a:r>
              <a:rPr lang="en-US" sz="1800" dirty="0" err="1">
                <a:solidFill>
                  <a:schemeClr val="accent2">
                    <a:lumMod val="75000"/>
                  </a:schemeClr>
                </a:solidFill>
              </a:rPr>
              <a:t>v1</a:t>
            </a:r>
            <a:r>
              <a:rPr lang="en-US" sz="1800" dirty="0">
                <a:solidFill>
                  <a:schemeClr val="accent2">
                    <a:lumMod val="75000"/>
                  </a:schemeClr>
                </a:solidFill>
              </a:rPr>
              <a:t>/release</a:t>
            </a:r>
          </a:p>
          <a:p>
            <a:pPr marL="342900" lvl="5" indent="-342900">
              <a:buFont typeface="Courier New" panose="02070309020205020404" pitchFamily="49" charset="0"/>
              <a:buChar char="o"/>
            </a:pPr>
            <a:r>
              <a:rPr lang="en-US" sz="1800" dirty="0">
                <a:solidFill>
                  <a:schemeClr val="accent2">
                    <a:lumMod val="75000"/>
                  </a:schemeClr>
                </a:solidFill>
              </a:rPr>
              <a:t>https://</a:t>
            </a:r>
            <a:r>
              <a:rPr lang="en-US" sz="1800" dirty="0" err="1">
                <a:solidFill>
                  <a:schemeClr val="accent2">
                    <a:lumMod val="75000"/>
                  </a:schemeClr>
                </a:solidFill>
              </a:rPr>
              <a:t>example.org:3880</a:t>
            </a:r>
            <a:r>
              <a:rPr lang="en-US" sz="1800" dirty="0">
                <a:solidFill>
                  <a:schemeClr val="accent2">
                    <a:lumMod val="75000"/>
                  </a:schemeClr>
                </a:solidFill>
              </a:rPr>
              <a:t>/</a:t>
            </a:r>
            <a:r>
              <a:rPr lang="en-US" sz="1800" dirty="0" err="1">
                <a:solidFill>
                  <a:schemeClr val="accent2">
                    <a:lumMod val="75000"/>
                  </a:schemeClr>
                </a:solidFill>
              </a:rPr>
              <a:t>api</a:t>
            </a:r>
            <a:r>
              <a:rPr lang="en-US" sz="1800" dirty="0">
                <a:solidFill>
                  <a:schemeClr val="accent2">
                    <a:lumMod val="75000"/>
                  </a:schemeClr>
                </a:solidFill>
              </a:rPr>
              <a:t>/</a:t>
            </a:r>
            <a:r>
              <a:rPr lang="en-US" sz="1800" dirty="0" err="1">
                <a:solidFill>
                  <a:schemeClr val="accent2">
                    <a:lumMod val="75000"/>
                  </a:schemeClr>
                </a:solidFill>
              </a:rPr>
              <a:t>v1</a:t>
            </a:r>
            <a:r>
              <a:rPr lang="en-US" sz="1800" dirty="0">
                <a:solidFill>
                  <a:schemeClr val="accent2">
                    <a:lumMod val="75000"/>
                  </a:schemeClr>
                </a:solidFill>
              </a:rPr>
              <a:t>/</a:t>
            </a:r>
            <a:r>
              <a:rPr lang="en-US" sz="1800" dirty="0" err="1">
                <a:solidFill>
                  <a:schemeClr val="accent2">
                    <a:lumMod val="75000"/>
                  </a:schemeClr>
                </a:solidFill>
              </a:rPr>
              <a:t>archiveinfo</a:t>
            </a:r>
            <a:endParaRPr lang="en-US" sz="1800" dirty="0">
              <a:solidFill>
                <a:schemeClr val="accent2">
                  <a:lumMod val="75000"/>
                </a:schemeClr>
              </a:solidFill>
            </a:endParaRPr>
          </a:p>
          <a:p>
            <a:pPr lvl="5">
              <a:buNone/>
            </a:pPr>
            <a:r>
              <a:rPr lang="en-US" sz="2400" dirty="0"/>
              <a:t>All are supported by the Bulk service with the exception of </a:t>
            </a:r>
            <a:r>
              <a:rPr lang="en-US" sz="2400" i="1" dirty="0" err="1"/>
              <a:t>archiveinfo</a:t>
            </a:r>
            <a:r>
              <a:rPr lang="en-US" sz="2400" dirty="0"/>
              <a:t>, which is implemented in the Frontend service itself.</a:t>
            </a:r>
          </a:p>
          <a:p>
            <a:pPr>
              <a:buNone/>
            </a:pPr>
            <a:endParaRPr lang="en-US" sz="2400" dirty="0"/>
          </a:p>
          <a:p>
            <a:pPr>
              <a:buNone/>
            </a:pPr>
            <a:endParaRPr lang="en-US" sz="2400" dirty="0"/>
          </a:p>
        </p:txBody>
      </p:sp>
      <p:sp>
        <p:nvSpPr>
          <p:cNvPr id="10" name="Date Placeholder 9">
            <a:extLst>
              <a:ext uri="{FF2B5EF4-FFF2-40B4-BE49-F238E27FC236}">
                <a16:creationId xmlns:a16="http://schemas.microsoft.com/office/drawing/2014/main" id="{41624CCC-6D3C-E88F-C08B-80DE8CA54829}"/>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72A1912E-8AC0-152C-AEA4-46513F3D7682}"/>
              </a:ext>
            </a:extLst>
          </p:cNvPr>
          <p:cNvSpPr>
            <a:spLocks noGrp="1"/>
          </p:cNvSpPr>
          <p:nvPr>
            <p:ph type="ftr" sz="quarter" idx="11"/>
          </p:nvPr>
        </p:nvSpPr>
        <p:spPr/>
        <p:txBody>
          <a:bodyPr/>
          <a:lstStyle/>
          <a:p>
            <a:pPr lvl="0"/>
            <a:r>
              <a:rPr lang="en-US"/>
              <a:t>Bulk v2 &amp; WLCG Tape API</a:t>
            </a:r>
            <a:endParaRPr lang="en-US" dirty="0"/>
          </a:p>
        </p:txBody>
      </p:sp>
      <p:sp>
        <p:nvSpPr>
          <p:cNvPr id="13" name="Slide Number Placeholder 11">
            <a:extLst>
              <a:ext uri="{FF2B5EF4-FFF2-40B4-BE49-F238E27FC236}">
                <a16:creationId xmlns:a16="http://schemas.microsoft.com/office/drawing/2014/main" id="{0A6D9515-422B-8D0B-5316-FCFC2888D4C6}"/>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6</a:t>
            </a:fld>
            <a:r>
              <a:rPr lang="en-US" dirty="0"/>
              <a:t>/18</a:t>
            </a:r>
          </a:p>
        </p:txBody>
      </p:sp>
    </p:spTree>
    <p:extLst>
      <p:ext uri="{BB962C8B-B14F-4D97-AF65-F5344CB8AC3E}">
        <p14:creationId xmlns:p14="http://schemas.microsoft.com/office/powerpoint/2010/main" val="221136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RESTful Resource Features</a:t>
            </a:r>
          </a:p>
        </p:txBody>
      </p:sp>
      <p:graphicFrame>
        <p:nvGraphicFramePr>
          <p:cNvPr id="5" name="Table 4">
            <a:extLst>
              <a:ext uri="{FF2B5EF4-FFF2-40B4-BE49-F238E27FC236}">
                <a16:creationId xmlns:a16="http://schemas.microsoft.com/office/drawing/2014/main" id="{172BC350-C013-D2AD-76F6-B30ECF530A8C}"/>
              </a:ext>
            </a:extLst>
          </p:cNvPr>
          <p:cNvGraphicFramePr>
            <a:graphicFrameLocks noGrp="1"/>
          </p:cNvGraphicFramePr>
          <p:nvPr>
            <p:extLst>
              <p:ext uri="{D42A27DB-BD31-4B8C-83A1-F6EECF244321}">
                <p14:modId xmlns:p14="http://schemas.microsoft.com/office/powerpoint/2010/main" val="2340612699"/>
              </p:ext>
            </p:extLst>
          </p:nvPr>
        </p:nvGraphicFramePr>
        <p:xfrm>
          <a:off x="1959066" y="888743"/>
          <a:ext cx="6162491" cy="4102957"/>
        </p:xfrm>
        <a:graphic>
          <a:graphicData uri="http://schemas.openxmlformats.org/drawingml/2006/table">
            <a:tbl>
              <a:tblPr>
                <a:tableStyleId>{5C22544A-7EE6-4342-B048-85BDC9FD1C3A}</a:tableStyleId>
              </a:tblPr>
              <a:tblGrid>
                <a:gridCol w="4082790">
                  <a:extLst>
                    <a:ext uri="{9D8B030D-6E8A-4147-A177-3AD203B41FA5}">
                      <a16:colId xmlns:a16="http://schemas.microsoft.com/office/drawing/2014/main" val="2603250920"/>
                    </a:ext>
                  </a:extLst>
                </a:gridCol>
                <a:gridCol w="2079701">
                  <a:extLst>
                    <a:ext uri="{9D8B030D-6E8A-4147-A177-3AD203B41FA5}">
                      <a16:colId xmlns:a16="http://schemas.microsoft.com/office/drawing/2014/main" val="2196803634"/>
                    </a:ext>
                  </a:extLst>
                </a:gridCol>
              </a:tblGrid>
              <a:tr h="179582">
                <a:tc>
                  <a:txBody>
                    <a:bodyPr/>
                    <a:lstStyle/>
                    <a:p>
                      <a:pPr algn="ctr" rtl="0" fontAlgn="t"/>
                      <a:r>
                        <a:rPr lang="en-US" sz="1200" b="1" u="none" strike="noStrike" dirty="0">
                          <a:effectLst/>
                        </a:rPr>
                        <a:t>BULK REQUESTS options</a:t>
                      </a:r>
                      <a:endParaRPr lang="en-US" sz="1200" b="1" i="0" u="none" strike="noStrike" dirty="0">
                        <a:solidFill>
                          <a:srgbClr val="000000"/>
                        </a:solidFill>
                        <a:effectLst/>
                        <a:latin typeface="Calibri" panose="020F0502020204030204" pitchFamily="34" charset="0"/>
                      </a:endParaRPr>
                    </a:p>
                  </a:txBody>
                  <a:tcPr marL="7089" marR="7089" marT="7089" marB="0"/>
                </a:tc>
                <a:tc>
                  <a:txBody>
                    <a:bodyPr/>
                    <a:lstStyle/>
                    <a:p>
                      <a:pPr algn="ctr" rtl="0" fontAlgn="t"/>
                      <a:r>
                        <a:rPr lang="en-US" sz="1200" b="1" u="none" strike="noStrike" dirty="0" err="1">
                          <a:effectLst/>
                        </a:rPr>
                        <a:t>WLCG</a:t>
                      </a:r>
                      <a:r>
                        <a:rPr lang="en-US" sz="1200" b="1" u="none" strike="noStrike" dirty="0">
                          <a:effectLst/>
                        </a:rPr>
                        <a:t> TAPE</a:t>
                      </a:r>
                      <a:endParaRPr lang="en-US" sz="1200" b="1" i="0" u="none" strike="noStrike" dirty="0">
                        <a:solidFill>
                          <a:srgbClr val="000000"/>
                        </a:solidFill>
                        <a:effectLst/>
                        <a:latin typeface="Calibri" panose="020F0502020204030204" pitchFamily="34" charset="0"/>
                      </a:endParaRPr>
                    </a:p>
                  </a:txBody>
                  <a:tcPr marL="7089" marR="7089" marT="7089" marB="0"/>
                </a:tc>
                <a:extLst>
                  <a:ext uri="{0D108BD9-81ED-4DB2-BD59-A6C34878D82A}">
                    <a16:rowId xmlns:a16="http://schemas.microsoft.com/office/drawing/2014/main" val="3033216615"/>
                  </a:ext>
                </a:extLst>
              </a:tr>
              <a:tr h="226840">
                <a:tc>
                  <a:txBody>
                    <a:bodyPr/>
                    <a:lstStyle/>
                    <a:p>
                      <a:pPr algn="l" fontAlgn="ctr"/>
                      <a:r>
                        <a:rPr lang="en-US" sz="900" b="1" u="none" strike="noStrike" dirty="0">
                          <a:effectLst/>
                        </a:rPr>
                        <a:t> </a:t>
                      </a:r>
                      <a:endParaRPr lang="en-US" sz="900" b="1" i="0" u="none" strike="noStrike" dirty="0">
                        <a:solidFill>
                          <a:srgbClr val="000000"/>
                        </a:solidFill>
                        <a:effectLst/>
                        <a:latin typeface="Arial" panose="020B0604020202020204" pitchFamily="34" charset="0"/>
                      </a:endParaRPr>
                    </a:p>
                  </a:txBody>
                  <a:tcPr marL="7089" marR="7089" marT="7089" marB="0" anchor="ctr"/>
                </a:tc>
                <a:tc>
                  <a:txBody>
                    <a:bodyPr/>
                    <a:lstStyle/>
                    <a:p>
                      <a:pPr algn="l" fontAlgn="ctr"/>
                      <a:r>
                        <a:rPr lang="en-US" sz="900" b="1" u="none" strike="noStrike">
                          <a:effectLst/>
                        </a:rPr>
                        <a:t> </a:t>
                      </a:r>
                      <a:endParaRPr lang="en-US" sz="9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3592986907"/>
                  </a:ext>
                </a:extLst>
              </a:tr>
              <a:tr h="160678">
                <a:tc>
                  <a:txBody>
                    <a:bodyPr/>
                    <a:lstStyle/>
                    <a:p>
                      <a:pPr algn="l" rtl="0" fontAlgn="ctr"/>
                      <a:r>
                        <a:rPr lang="en-US" sz="1000" b="1" u="none" strike="noStrike" dirty="0">
                          <a:solidFill>
                            <a:schemeClr val="accent2">
                              <a:lumMod val="75000"/>
                            </a:schemeClr>
                          </a:solidFill>
                          <a:effectLst/>
                        </a:rPr>
                        <a:t>         </a:t>
                      </a:r>
                      <a:r>
                        <a:rPr lang="en-US" sz="1000" b="1" u="none" strike="noStrike" dirty="0" err="1">
                          <a:solidFill>
                            <a:schemeClr val="accent2">
                              <a:lumMod val="75000"/>
                            </a:schemeClr>
                          </a:solidFill>
                          <a:effectLst/>
                        </a:rPr>
                        <a:t>cancelOnFailure</a:t>
                      </a:r>
                      <a:endParaRPr lang="en-US" sz="1000" b="1" i="0" u="none" strike="noStrike" dirty="0">
                        <a:solidFill>
                          <a:schemeClr val="accent2">
                            <a:lumMod val="75000"/>
                          </a:schemeClr>
                        </a:solidFill>
                        <a:effectLst/>
                        <a:latin typeface="Calibri" panose="020F0502020204030204" pitchFamily="34" charset="0"/>
                      </a:endParaRPr>
                    </a:p>
                  </a:txBody>
                  <a:tcPr marL="7089" marR="7089" marT="7089" marB="0" anchor="ctr"/>
                </a:tc>
                <a:tc>
                  <a:txBody>
                    <a:bodyPr/>
                    <a:lstStyle/>
                    <a:p>
                      <a:pPr algn="ctr" rtl="0" fontAlgn="ctr"/>
                      <a:r>
                        <a:rPr lang="en-US" sz="1000" b="1" u="none" strike="noStrike" dirty="0">
                          <a:effectLst/>
                        </a:rPr>
                        <a:t>FALSE</a:t>
                      </a:r>
                      <a:endParaRPr lang="en-US" sz="1000" b="1" i="0" u="none" strike="noStrike" dirty="0">
                        <a:solidFill>
                          <a:srgbClr val="000000"/>
                        </a:solidFill>
                        <a:effectLst/>
                        <a:latin typeface="Calibri" panose="020F0502020204030204" pitchFamily="34" charset="0"/>
                      </a:endParaRPr>
                    </a:p>
                  </a:txBody>
                  <a:tcPr marL="7089" marR="7089" marT="7089" marB="0" anchor="ctr"/>
                </a:tc>
                <a:extLst>
                  <a:ext uri="{0D108BD9-81ED-4DB2-BD59-A6C34878D82A}">
                    <a16:rowId xmlns:a16="http://schemas.microsoft.com/office/drawing/2014/main" val="3106223059"/>
                  </a:ext>
                </a:extLst>
              </a:tr>
              <a:tr h="226840">
                <a:tc>
                  <a:txBody>
                    <a:bodyPr/>
                    <a:lstStyle/>
                    <a:p>
                      <a:pPr algn="l" rtl="0" fontAlgn="ctr"/>
                      <a:r>
                        <a:rPr lang="en-US" sz="1000" b="1" u="none" strike="noStrike">
                          <a:effectLst/>
                        </a:rPr>
                        <a:t>              Cancel request preemptively on first failure. </a:t>
                      </a:r>
                      <a:endParaRPr lang="en-US" sz="1000" b="1" i="0" u="none" strike="noStrike">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2405465544"/>
                  </a:ext>
                </a:extLst>
              </a:tr>
              <a:tr h="160678">
                <a:tc>
                  <a:txBody>
                    <a:bodyPr/>
                    <a:lstStyle/>
                    <a:p>
                      <a:pPr algn="l" rtl="0" fontAlgn="ctr"/>
                      <a:r>
                        <a:rPr lang="en-US" sz="1000" b="1" u="none" strike="noStrike" dirty="0">
                          <a:solidFill>
                            <a:schemeClr val="accent2">
                              <a:lumMod val="75000"/>
                            </a:schemeClr>
                          </a:solidFill>
                          <a:effectLst/>
                        </a:rPr>
                        <a:t>         </a:t>
                      </a:r>
                      <a:r>
                        <a:rPr lang="en-US" sz="1000" b="1" u="none" strike="noStrike" dirty="0" err="1">
                          <a:solidFill>
                            <a:schemeClr val="accent2">
                              <a:lumMod val="75000"/>
                            </a:schemeClr>
                          </a:solidFill>
                          <a:effectLst/>
                        </a:rPr>
                        <a:t>clearOnFailure</a:t>
                      </a:r>
                      <a:endParaRPr lang="en-US" sz="1000" b="1" i="0" u="none" strike="noStrike" dirty="0">
                        <a:solidFill>
                          <a:schemeClr val="accent2">
                            <a:lumMod val="75000"/>
                          </a:schemeClr>
                        </a:solidFill>
                        <a:effectLst/>
                        <a:latin typeface="Calibri" panose="020F0502020204030204" pitchFamily="34" charset="0"/>
                      </a:endParaRPr>
                    </a:p>
                  </a:txBody>
                  <a:tcPr marL="7089" marR="7089" marT="7089" marB="0" anchor="ctr"/>
                </a:tc>
                <a:tc>
                  <a:txBody>
                    <a:bodyPr/>
                    <a:lstStyle/>
                    <a:p>
                      <a:pPr algn="ctr" rtl="0" fontAlgn="ctr"/>
                      <a:r>
                        <a:rPr lang="en-US" sz="1000" b="1" u="none" strike="noStrike" dirty="0">
                          <a:effectLst/>
                        </a:rPr>
                        <a:t>FALSE</a:t>
                      </a:r>
                      <a:endParaRPr lang="en-US" sz="1000" b="1" i="0" u="none" strike="noStrike" dirty="0">
                        <a:solidFill>
                          <a:srgbClr val="000000"/>
                        </a:solidFill>
                        <a:effectLst/>
                        <a:latin typeface="Calibri" panose="020F0502020204030204" pitchFamily="34" charset="0"/>
                      </a:endParaRPr>
                    </a:p>
                  </a:txBody>
                  <a:tcPr marL="7089" marR="7089" marT="7089" marB="0" anchor="ctr"/>
                </a:tc>
                <a:extLst>
                  <a:ext uri="{0D108BD9-81ED-4DB2-BD59-A6C34878D82A}">
                    <a16:rowId xmlns:a16="http://schemas.microsoft.com/office/drawing/2014/main" val="1804835176"/>
                  </a:ext>
                </a:extLst>
              </a:tr>
              <a:tr h="226840">
                <a:tc>
                  <a:txBody>
                    <a:bodyPr/>
                    <a:lstStyle/>
                    <a:p>
                      <a:pPr algn="l" rtl="0" fontAlgn="ctr"/>
                      <a:r>
                        <a:rPr lang="en-US" sz="1000" b="1" u="none" strike="noStrike">
                          <a:effectLst/>
                        </a:rPr>
                        <a:t>              Remove request from storage if any targets failed. </a:t>
                      </a:r>
                      <a:endParaRPr lang="en-US" sz="1000" b="1" i="0" u="none" strike="noStrike">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1856468989"/>
                  </a:ext>
                </a:extLst>
              </a:tr>
              <a:tr h="160678">
                <a:tc>
                  <a:txBody>
                    <a:bodyPr/>
                    <a:lstStyle/>
                    <a:p>
                      <a:pPr algn="l" rtl="0" fontAlgn="ctr"/>
                      <a:r>
                        <a:rPr lang="en-US" sz="1000" b="1" u="none" strike="noStrike" dirty="0">
                          <a:effectLst/>
                        </a:rPr>
                        <a:t>         </a:t>
                      </a:r>
                      <a:r>
                        <a:rPr lang="en-US" sz="1000" b="1" u="none" strike="noStrike" dirty="0" err="1">
                          <a:solidFill>
                            <a:schemeClr val="accent2">
                              <a:lumMod val="75000"/>
                            </a:schemeClr>
                          </a:solidFill>
                          <a:effectLst/>
                        </a:rPr>
                        <a:t>clearOnSuccess</a:t>
                      </a:r>
                      <a:endParaRPr lang="en-US" sz="1000" b="1" i="0" u="none" strike="noStrike" dirty="0">
                        <a:solidFill>
                          <a:schemeClr val="accent2">
                            <a:lumMod val="75000"/>
                          </a:schemeClr>
                        </a:solidFill>
                        <a:effectLst/>
                        <a:latin typeface="Calibri" panose="020F0502020204030204" pitchFamily="34" charset="0"/>
                      </a:endParaRPr>
                    </a:p>
                  </a:txBody>
                  <a:tcPr marL="7089" marR="7089" marT="7089" marB="0" anchor="ctr"/>
                </a:tc>
                <a:tc>
                  <a:txBody>
                    <a:bodyPr/>
                    <a:lstStyle/>
                    <a:p>
                      <a:pPr algn="ctr" rtl="0" fontAlgn="ctr"/>
                      <a:r>
                        <a:rPr lang="en-US" sz="1000" b="1" u="none" strike="noStrike" dirty="0">
                          <a:effectLst/>
                        </a:rPr>
                        <a:t>FALSE</a:t>
                      </a:r>
                      <a:endParaRPr lang="en-US" sz="1000" b="1" i="0" u="none" strike="noStrike" dirty="0">
                        <a:solidFill>
                          <a:srgbClr val="000000"/>
                        </a:solidFill>
                        <a:effectLst/>
                        <a:latin typeface="Calibri" panose="020F0502020204030204" pitchFamily="34" charset="0"/>
                      </a:endParaRPr>
                    </a:p>
                  </a:txBody>
                  <a:tcPr marL="7089" marR="7089" marT="7089" marB="0" anchor="ctr"/>
                </a:tc>
                <a:extLst>
                  <a:ext uri="{0D108BD9-81ED-4DB2-BD59-A6C34878D82A}">
                    <a16:rowId xmlns:a16="http://schemas.microsoft.com/office/drawing/2014/main" val="2947759762"/>
                  </a:ext>
                </a:extLst>
              </a:tr>
              <a:tr h="226840">
                <a:tc>
                  <a:txBody>
                    <a:bodyPr/>
                    <a:lstStyle/>
                    <a:p>
                      <a:pPr algn="l" rtl="0" fontAlgn="ctr"/>
                      <a:r>
                        <a:rPr lang="en-US" sz="1000" b="1" u="none" strike="noStrike">
                          <a:effectLst/>
                        </a:rPr>
                        <a:t>              Remove request from storage if all targets succeeded. </a:t>
                      </a:r>
                      <a:endParaRPr lang="en-US" sz="1000" b="1" i="0" u="none" strike="noStrike">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2409162271"/>
                  </a:ext>
                </a:extLst>
              </a:tr>
              <a:tr h="160678">
                <a:tc>
                  <a:txBody>
                    <a:bodyPr/>
                    <a:lstStyle/>
                    <a:p>
                      <a:pPr algn="l" rtl="0" fontAlgn="ctr"/>
                      <a:r>
                        <a:rPr lang="en-US" sz="1000" b="1" u="none" strike="noStrike" dirty="0">
                          <a:effectLst/>
                        </a:rPr>
                        <a:t>         </a:t>
                      </a:r>
                      <a:r>
                        <a:rPr lang="en-US" sz="1000" b="1" u="none" strike="noStrike" dirty="0" err="1">
                          <a:solidFill>
                            <a:schemeClr val="accent2">
                              <a:lumMod val="75000"/>
                            </a:schemeClr>
                          </a:solidFill>
                          <a:effectLst/>
                        </a:rPr>
                        <a:t>delayClear</a:t>
                      </a:r>
                      <a:endParaRPr lang="en-US" sz="1000" b="1" i="0" u="none" strike="noStrike" dirty="0">
                        <a:solidFill>
                          <a:schemeClr val="accent2">
                            <a:lumMod val="75000"/>
                          </a:schemeClr>
                        </a:solidFill>
                        <a:effectLst/>
                        <a:latin typeface="Calibri" panose="020F0502020204030204" pitchFamily="34" charset="0"/>
                      </a:endParaRPr>
                    </a:p>
                  </a:txBody>
                  <a:tcPr marL="7089" marR="7089" marT="7089" marB="0" anchor="ctr"/>
                </a:tc>
                <a:tc>
                  <a:txBody>
                    <a:bodyPr/>
                    <a:lstStyle/>
                    <a:p>
                      <a:pPr algn="ctr" rtl="0" fontAlgn="ctr"/>
                      <a:r>
                        <a:rPr lang="en-US" sz="1000" b="1" u="none" strike="noStrike" dirty="0" err="1">
                          <a:effectLst/>
                        </a:rPr>
                        <a:t>UNDEF</a:t>
                      </a:r>
                      <a:endParaRPr lang="en-US" sz="1000" b="1" i="0" u="none" strike="noStrike" dirty="0">
                        <a:solidFill>
                          <a:srgbClr val="000000"/>
                        </a:solidFill>
                        <a:effectLst/>
                        <a:latin typeface="Calibri" panose="020F0502020204030204" pitchFamily="34" charset="0"/>
                      </a:endParaRPr>
                    </a:p>
                  </a:txBody>
                  <a:tcPr marL="7089" marR="7089" marT="7089" marB="0" anchor="ctr"/>
                </a:tc>
                <a:extLst>
                  <a:ext uri="{0D108BD9-81ED-4DB2-BD59-A6C34878D82A}">
                    <a16:rowId xmlns:a16="http://schemas.microsoft.com/office/drawing/2014/main" val="1395210722"/>
                  </a:ext>
                </a:extLst>
              </a:tr>
              <a:tr h="226840">
                <a:tc>
                  <a:txBody>
                    <a:bodyPr/>
                    <a:lstStyle/>
                    <a:p>
                      <a:pPr algn="l" rtl="0" fontAlgn="ctr"/>
                      <a:r>
                        <a:rPr lang="en-US" sz="1000" b="1" u="none" strike="noStrike">
                          <a:effectLst/>
                        </a:rPr>
                        <a:t>              Wait in seconds before clearing (one of the clear options</a:t>
                      </a:r>
                      <a:endParaRPr lang="en-US" sz="1000" b="1" i="0" u="none" strike="noStrike">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1345282929"/>
                  </a:ext>
                </a:extLst>
              </a:tr>
              <a:tr h="226840">
                <a:tc>
                  <a:txBody>
                    <a:bodyPr/>
                    <a:lstStyle/>
                    <a:p>
                      <a:pPr algn="l" rtl="0" fontAlgn="ctr"/>
                      <a:r>
                        <a:rPr lang="en-US" sz="1000" b="1" u="none" strike="noStrike" dirty="0">
                          <a:effectLst/>
                        </a:rPr>
                        <a:t>              must be true for this to have effect). Defaults to 0.</a:t>
                      </a:r>
                      <a:endParaRPr lang="en-US" sz="1000" b="1" i="0" u="none" strike="noStrike" dirty="0">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3353993127"/>
                  </a:ext>
                </a:extLst>
              </a:tr>
              <a:tr h="160678">
                <a:tc>
                  <a:txBody>
                    <a:bodyPr/>
                    <a:lstStyle/>
                    <a:p>
                      <a:pPr algn="l" rtl="0" fontAlgn="ctr"/>
                      <a:r>
                        <a:rPr lang="en-US" sz="1000" b="1" u="none" strike="noStrike" dirty="0">
                          <a:solidFill>
                            <a:srgbClr val="C00000"/>
                          </a:solidFill>
                          <a:effectLst/>
                        </a:rPr>
                        <a:t>         </a:t>
                      </a:r>
                      <a:r>
                        <a:rPr lang="en-US" sz="1000" b="1" u="none" strike="noStrike" dirty="0" err="1">
                          <a:solidFill>
                            <a:schemeClr val="accent2">
                              <a:lumMod val="75000"/>
                            </a:schemeClr>
                          </a:solidFill>
                          <a:effectLst/>
                        </a:rPr>
                        <a:t>expandDirectories</a:t>
                      </a:r>
                      <a:endParaRPr lang="en-US" sz="1000" b="1" i="0" u="none" strike="noStrike" dirty="0">
                        <a:solidFill>
                          <a:schemeClr val="accent2">
                            <a:lumMod val="75000"/>
                          </a:schemeClr>
                        </a:solidFill>
                        <a:effectLst/>
                        <a:latin typeface="Calibri" panose="020F0502020204030204" pitchFamily="34" charset="0"/>
                      </a:endParaRPr>
                    </a:p>
                  </a:txBody>
                  <a:tcPr marL="7089" marR="7089" marT="7089" marB="0" anchor="ctr"/>
                </a:tc>
                <a:tc>
                  <a:txBody>
                    <a:bodyPr/>
                    <a:lstStyle/>
                    <a:p>
                      <a:pPr algn="ctr" rtl="0" fontAlgn="ctr"/>
                      <a:r>
                        <a:rPr lang="en-US" sz="1000" b="1" u="none" strike="noStrike" dirty="0">
                          <a:effectLst/>
                        </a:rPr>
                        <a:t>NONE</a:t>
                      </a:r>
                      <a:endParaRPr lang="en-US" sz="1000" b="1" i="0" u="none" strike="noStrike" dirty="0">
                        <a:solidFill>
                          <a:srgbClr val="000000"/>
                        </a:solidFill>
                        <a:effectLst/>
                        <a:latin typeface="Calibri" panose="020F0502020204030204" pitchFamily="34" charset="0"/>
                      </a:endParaRPr>
                    </a:p>
                  </a:txBody>
                  <a:tcPr marL="7089" marR="7089" marT="7089" marB="0" anchor="ctr"/>
                </a:tc>
                <a:extLst>
                  <a:ext uri="{0D108BD9-81ED-4DB2-BD59-A6C34878D82A}">
                    <a16:rowId xmlns:a16="http://schemas.microsoft.com/office/drawing/2014/main" val="1043494417"/>
                  </a:ext>
                </a:extLst>
              </a:tr>
              <a:tr h="226840">
                <a:tc>
                  <a:txBody>
                    <a:bodyPr/>
                    <a:lstStyle/>
                    <a:p>
                      <a:pPr algn="l" rtl="0" fontAlgn="ctr"/>
                      <a:r>
                        <a:rPr lang="en-US" sz="1000" b="1" u="none" strike="noStrike" dirty="0">
                          <a:effectLst/>
                        </a:rPr>
                        <a:t>              </a:t>
                      </a:r>
                      <a:r>
                        <a:rPr lang="en-US" sz="1000" b="1" u="none" strike="noStrike" dirty="0">
                          <a:solidFill>
                            <a:schemeClr val="accent2">
                              <a:lumMod val="75000"/>
                            </a:schemeClr>
                          </a:solidFill>
                          <a:effectLst/>
                        </a:rPr>
                        <a:t>NONE</a:t>
                      </a:r>
                      <a:r>
                        <a:rPr lang="en-US" sz="1000" b="1" u="none" strike="noStrike" dirty="0">
                          <a:effectLst/>
                        </a:rPr>
                        <a:t> = do not expand directories; </a:t>
                      </a:r>
                      <a:r>
                        <a:rPr lang="en-US" sz="1000" b="1" u="none" strike="noStrike" dirty="0">
                          <a:solidFill>
                            <a:schemeClr val="accent2">
                              <a:lumMod val="75000"/>
                            </a:schemeClr>
                          </a:solidFill>
                          <a:effectLst/>
                        </a:rPr>
                        <a:t>TARGETS</a:t>
                      </a:r>
                      <a:r>
                        <a:rPr lang="en-US" sz="1000" b="1" u="none" strike="noStrike" dirty="0">
                          <a:effectLst/>
                        </a:rPr>
                        <a:t> = shallow</a:t>
                      </a:r>
                      <a:endParaRPr lang="en-US" sz="1000" b="1" i="0" u="none" strike="noStrike" dirty="0">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131609940"/>
                  </a:ext>
                </a:extLst>
              </a:tr>
              <a:tr h="226840">
                <a:tc>
                  <a:txBody>
                    <a:bodyPr/>
                    <a:lstStyle/>
                    <a:p>
                      <a:pPr algn="l" rtl="0" fontAlgn="ctr"/>
                      <a:r>
                        <a:rPr lang="en-US" sz="1000" b="1" u="none" strike="noStrike">
                          <a:effectLst/>
                        </a:rPr>
                        <a:t>              expansion of directories (only take action on its targets</a:t>
                      </a:r>
                      <a:endParaRPr lang="en-US" sz="1000" b="1" i="0" u="none" strike="noStrike">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3675591250"/>
                  </a:ext>
                </a:extLst>
              </a:tr>
              <a:tr h="226840">
                <a:tc>
                  <a:txBody>
                    <a:bodyPr/>
                    <a:lstStyle/>
                    <a:p>
                      <a:pPr algn="l" rtl="0" fontAlgn="ctr"/>
                      <a:r>
                        <a:rPr lang="en-US" sz="1000" b="1" u="none" strike="noStrike" dirty="0">
                          <a:effectLst/>
                        </a:rPr>
                        <a:t>              with no further expansion); </a:t>
                      </a:r>
                      <a:r>
                        <a:rPr lang="en-US" sz="1000" b="1" u="none" strike="noStrike" dirty="0">
                          <a:solidFill>
                            <a:schemeClr val="accent2">
                              <a:lumMod val="75000"/>
                            </a:schemeClr>
                          </a:solidFill>
                          <a:effectLst/>
                        </a:rPr>
                        <a:t>ALL</a:t>
                      </a:r>
                      <a:r>
                        <a:rPr lang="en-US" sz="1000" b="1" u="none" strike="noStrike" dirty="0">
                          <a:effectLst/>
                        </a:rPr>
                        <a:t> = full recursion.</a:t>
                      </a:r>
                      <a:endParaRPr lang="en-US" sz="1000" b="1" i="0" u="none" strike="noStrike" dirty="0">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223544840"/>
                  </a:ext>
                </a:extLst>
              </a:tr>
              <a:tr h="226840">
                <a:tc>
                  <a:txBody>
                    <a:bodyPr/>
                    <a:lstStyle/>
                    <a:p>
                      <a:pPr algn="l" rtl="0" fontAlgn="ctr"/>
                      <a:r>
                        <a:rPr lang="en-US" sz="1000" b="1" u="none" strike="noStrike">
                          <a:effectLst/>
                        </a:rPr>
                        <a:t>              Recursion is done depth-first. Defaults to NONE.</a:t>
                      </a:r>
                      <a:endParaRPr lang="en-US" sz="1000" b="1" i="0" u="none" strike="noStrike">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3300169474"/>
                  </a:ext>
                </a:extLst>
              </a:tr>
              <a:tr h="160678">
                <a:tc>
                  <a:txBody>
                    <a:bodyPr/>
                    <a:lstStyle/>
                    <a:p>
                      <a:pPr algn="l" rtl="0" fontAlgn="ctr"/>
                      <a:r>
                        <a:rPr lang="en-US" sz="1000" b="1" u="none" strike="noStrike" dirty="0">
                          <a:effectLst/>
                        </a:rPr>
                        <a:t>         </a:t>
                      </a:r>
                      <a:r>
                        <a:rPr lang="en-US" sz="1000" b="1" u="none" strike="noStrike" dirty="0" err="1">
                          <a:solidFill>
                            <a:schemeClr val="accent2">
                              <a:lumMod val="75000"/>
                            </a:schemeClr>
                          </a:solidFill>
                          <a:effectLst/>
                        </a:rPr>
                        <a:t>prestore</a:t>
                      </a:r>
                      <a:endParaRPr lang="en-US" sz="1000" b="1" i="0" u="none" strike="noStrike" dirty="0">
                        <a:solidFill>
                          <a:schemeClr val="accent2">
                            <a:lumMod val="75000"/>
                          </a:schemeClr>
                        </a:solidFill>
                        <a:effectLst/>
                        <a:latin typeface="Calibri" panose="020F0502020204030204" pitchFamily="34" charset="0"/>
                      </a:endParaRPr>
                    </a:p>
                  </a:txBody>
                  <a:tcPr marL="7089" marR="7089" marT="7089" marB="0" anchor="ctr"/>
                </a:tc>
                <a:tc>
                  <a:txBody>
                    <a:bodyPr/>
                    <a:lstStyle/>
                    <a:p>
                      <a:pPr algn="ctr" rtl="0" fontAlgn="ctr"/>
                      <a:r>
                        <a:rPr lang="en-US" sz="1000" b="1" u="none" strike="noStrike" dirty="0">
                          <a:effectLst/>
                        </a:rPr>
                        <a:t>TRUE</a:t>
                      </a:r>
                      <a:endParaRPr lang="en-US" sz="1000" b="1" i="0" u="none" strike="noStrike" dirty="0">
                        <a:solidFill>
                          <a:srgbClr val="000000"/>
                        </a:solidFill>
                        <a:effectLst/>
                        <a:latin typeface="Calibri" panose="020F0502020204030204" pitchFamily="34" charset="0"/>
                      </a:endParaRPr>
                    </a:p>
                  </a:txBody>
                  <a:tcPr marL="7089" marR="7089" marT="7089" marB="0" anchor="ctr"/>
                </a:tc>
                <a:extLst>
                  <a:ext uri="{0D108BD9-81ED-4DB2-BD59-A6C34878D82A}">
                    <a16:rowId xmlns:a16="http://schemas.microsoft.com/office/drawing/2014/main" val="812284483"/>
                  </a:ext>
                </a:extLst>
              </a:tr>
              <a:tr h="226840">
                <a:tc>
                  <a:txBody>
                    <a:bodyPr/>
                    <a:lstStyle/>
                    <a:p>
                      <a:pPr algn="l" rtl="0" fontAlgn="ctr"/>
                      <a:r>
                        <a:rPr lang="en-US" sz="1000" b="1" u="none" strike="noStrike">
                          <a:effectLst/>
                        </a:rPr>
                        <a:t>              Store all targets first before performing the activity on</a:t>
                      </a:r>
                      <a:endParaRPr lang="en-US" sz="1000" b="1" i="0" u="none" strike="noStrike">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133332569"/>
                  </a:ext>
                </a:extLst>
              </a:tr>
              <a:tr h="226840">
                <a:tc>
                  <a:txBody>
                    <a:bodyPr/>
                    <a:lstStyle/>
                    <a:p>
                      <a:pPr algn="l" rtl="0" fontAlgn="ctr"/>
                      <a:r>
                        <a:rPr lang="en-US" sz="1000" b="1" u="none" strike="noStrike">
                          <a:effectLst/>
                        </a:rPr>
                        <a:t>              them. (This applies to recursive as well as non-recursive,</a:t>
                      </a:r>
                      <a:endParaRPr lang="en-US" sz="1000" b="1" i="0" u="none" strike="noStrike">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a:effectLst/>
                        </a:rPr>
                        <a:t> </a:t>
                      </a:r>
                      <a:endParaRPr lang="en-US" sz="1000" b="1" i="0" u="none" strike="noStrike">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745865786"/>
                  </a:ext>
                </a:extLst>
              </a:tr>
              <a:tr h="226840">
                <a:tc>
                  <a:txBody>
                    <a:bodyPr/>
                    <a:lstStyle/>
                    <a:p>
                      <a:pPr algn="l" rtl="0" fontAlgn="ctr"/>
                      <a:r>
                        <a:rPr lang="en-US" sz="1000" b="1" u="none" strike="noStrike">
                          <a:effectLst/>
                        </a:rPr>
                        <a:t>              and usually results in significantly lower throughput.) </a:t>
                      </a:r>
                      <a:endParaRPr lang="en-US" sz="1000" b="1" i="0" u="none" strike="noStrike">
                        <a:solidFill>
                          <a:srgbClr val="000000"/>
                        </a:solidFill>
                        <a:effectLst/>
                        <a:latin typeface="Calibri" panose="020F0502020204030204" pitchFamily="34" charset="0"/>
                      </a:endParaRPr>
                    </a:p>
                  </a:txBody>
                  <a:tcPr marL="7089" marR="7089" marT="7089" marB="0" anchor="ctr"/>
                </a:tc>
                <a:tc>
                  <a:txBody>
                    <a:bodyPr/>
                    <a:lstStyle/>
                    <a:p>
                      <a:pPr algn="l" fontAlgn="ctr"/>
                      <a:r>
                        <a:rPr lang="en-US" sz="1000" b="1" u="none" strike="noStrike" dirty="0">
                          <a:effectLst/>
                        </a:rPr>
                        <a:t> </a:t>
                      </a:r>
                      <a:endParaRPr lang="en-US" sz="1000" b="1" i="0" u="none" strike="noStrike" dirty="0">
                        <a:solidFill>
                          <a:srgbClr val="000000"/>
                        </a:solidFill>
                        <a:effectLst/>
                        <a:latin typeface="Arial" panose="020B0604020202020204" pitchFamily="34" charset="0"/>
                      </a:endParaRPr>
                    </a:p>
                  </a:txBody>
                  <a:tcPr marL="7089" marR="7089" marT="7089" marB="0" anchor="ctr"/>
                </a:tc>
                <a:extLst>
                  <a:ext uri="{0D108BD9-81ED-4DB2-BD59-A6C34878D82A}">
                    <a16:rowId xmlns:a16="http://schemas.microsoft.com/office/drawing/2014/main" val="2256199616"/>
                  </a:ext>
                </a:extLst>
              </a:tr>
            </a:tbl>
          </a:graphicData>
        </a:graphic>
      </p:graphicFrame>
      <p:sp>
        <p:nvSpPr>
          <p:cNvPr id="10" name="Date Placeholder 9">
            <a:extLst>
              <a:ext uri="{FF2B5EF4-FFF2-40B4-BE49-F238E27FC236}">
                <a16:creationId xmlns:a16="http://schemas.microsoft.com/office/drawing/2014/main" id="{14EA4FAC-C070-D226-5263-CA1AF7BA34D5}"/>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FE5053E4-B496-A3E3-7534-BD5FF50DADAC}"/>
              </a:ext>
            </a:extLst>
          </p:cNvPr>
          <p:cNvSpPr>
            <a:spLocks noGrp="1"/>
          </p:cNvSpPr>
          <p:nvPr>
            <p:ph type="ftr" sz="quarter" idx="11"/>
          </p:nvPr>
        </p:nvSpPr>
        <p:spPr/>
        <p:txBody>
          <a:bodyPr/>
          <a:lstStyle/>
          <a:p>
            <a:pPr lvl="0"/>
            <a:r>
              <a:rPr lang="en-US"/>
              <a:t>Bulk v2 &amp; WLCG Tape API</a:t>
            </a:r>
            <a:endParaRPr lang="en-US" dirty="0"/>
          </a:p>
        </p:txBody>
      </p:sp>
      <p:sp>
        <p:nvSpPr>
          <p:cNvPr id="13" name="Slide Number Placeholder 11">
            <a:extLst>
              <a:ext uri="{FF2B5EF4-FFF2-40B4-BE49-F238E27FC236}">
                <a16:creationId xmlns:a16="http://schemas.microsoft.com/office/drawing/2014/main" id="{FA0BE889-B289-E29D-63FE-94F051D50F61}"/>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7</a:t>
            </a:fld>
            <a:r>
              <a:rPr lang="en-US" dirty="0"/>
              <a:t>/18</a:t>
            </a:r>
          </a:p>
        </p:txBody>
      </p:sp>
    </p:spTree>
    <p:extLst>
      <p:ext uri="{BB962C8B-B14F-4D97-AF65-F5344CB8AC3E}">
        <p14:creationId xmlns:p14="http://schemas.microsoft.com/office/powerpoint/2010/main" val="409917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RESTful API: Bulk vs </a:t>
            </a:r>
            <a:r>
              <a:rPr lang="en-US" dirty="0" err="1"/>
              <a:t>WLCG</a:t>
            </a:r>
            <a:endParaRPr lang="en-US" dirty="0"/>
          </a:p>
        </p:txBody>
      </p:sp>
      <p:sp>
        <p:nvSpPr>
          <p:cNvPr id="8" name="TextBox 7">
            <a:extLst>
              <a:ext uri="{FF2B5EF4-FFF2-40B4-BE49-F238E27FC236}">
                <a16:creationId xmlns:a16="http://schemas.microsoft.com/office/drawing/2014/main" id="{5AA7D0EC-5B1B-4E4F-9ECD-F5432741AC89}"/>
              </a:ext>
            </a:extLst>
          </p:cNvPr>
          <p:cNvSpPr txBox="1"/>
          <p:nvPr/>
        </p:nvSpPr>
        <p:spPr>
          <a:xfrm>
            <a:off x="2917505" y="4903221"/>
            <a:ext cx="3769430" cy="307777"/>
          </a:xfrm>
          <a:prstGeom prst="rect">
            <a:avLst/>
          </a:prstGeom>
          <a:noFill/>
        </p:spPr>
        <p:txBody>
          <a:bodyPr wrap="none" rtlCol="0">
            <a:spAutoFit/>
          </a:bodyPr>
          <a:lstStyle/>
          <a:p>
            <a:r>
              <a:rPr lang="en-US" sz="1400" b="1" dirty="0">
                <a:solidFill>
                  <a:schemeClr val="accent2">
                    <a:lumMod val="50000"/>
                  </a:schemeClr>
                </a:solidFill>
              </a:rPr>
              <a:t>(*) The request id is returned with the response</a:t>
            </a:r>
            <a:r>
              <a:rPr lang="en-US" sz="1400" b="1" dirty="0"/>
              <a:t>.</a:t>
            </a:r>
          </a:p>
        </p:txBody>
      </p:sp>
      <p:graphicFrame>
        <p:nvGraphicFramePr>
          <p:cNvPr id="3" name="Table 2">
            <a:extLst>
              <a:ext uri="{FF2B5EF4-FFF2-40B4-BE49-F238E27FC236}">
                <a16:creationId xmlns:a16="http://schemas.microsoft.com/office/drawing/2014/main" id="{BBC8360C-F989-0288-B1DD-2F28FB6585AE}"/>
              </a:ext>
            </a:extLst>
          </p:cNvPr>
          <p:cNvGraphicFramePr>
            <a:graphicFrameLocks noGrp="1"/>
          </p:cNvGraphicFramePr>
          <p:nvPr>
            <p:extLst>
              <p:ext uri="{D42A27DB-BD31-4B8C-83A1-F6EECF244321}">
                <p14:modId xmlns:p14="http://schemas.microsoft.com/office/powerpoint/2010/main" val="1544841750"/>
              </p:ext>
            </p:extLst>
          </p:nvPr>
        </p:nvGraphicFramePr>
        <p:xfrm>
          <a:off x="792717" y="950975"/>
          <a:ext cx="8495189" cy="3768600"/>
        </p:xfrm>
        <a:graphic>
          <a:graphicData uri="http://schemas.openxmlformats.org/drawingml/2006/table">
            <a:tbl>
              <a:tblPr>
                <a:tableStyleId>{5C22544A-7EE6-4342-B048-85BDC9FD1C3A}</a:tableStyleId>
              </a:tblPr>
              <a:tblGrid>
                <a:gridCol w="1002573">
                  <a:extLst>
                    <a:ext uri="{9D8B030D-6E8A-4147-A177-3AD203B41FA5}">
                      <a16:colId xmlns:a16="http://schemas.microsoft.com/office/drawing/2014/main" val="2582742066"/>
                    </a:ext>
                  </a:extLst>
                </a:gridCol>
                <a:gridCol w="1162404">
                  <a:extLst>
                    <a:ext uri="{9D8B030D-6E8A-4147-A177-3AD203B41FA5}">
                      <a16:colId xmlns:a16="http://schemas.microsoft.com/office/drawing/2014/main" val="2165448257"/>
                    </a:ext>
                  </a:extLst>
                </a:gridCol>
                <a:gridCol w="3631938">
                  <a:extLst>
                    <a:ext uri="{9D8B030D-6E8A-4147-A177-3AD203B41FA5}">
                      <a16:colId xmlns:a16="http://schemas.microsoft.com/office/drawing/2014/main" val="1213754830"/>
                    </a:ext>
                  </a:extLst>
                </a:gridCol>
                <a:gridCol w="2698274">
                  <a:extLst>
                    <a:ext uri="{9D8B030D-6E8A-4147-A177-3AD203B41FA5}">
                      <a16:colId xmlns:a16="http://schemas.microsoft.com/office/drawing/2014/main" val="800966587"/>
                    </a:ext>
                  </a:extLst>
                </a:gridCol>
              </a:tblGrid>
              <a:tr h="279156">
                <a:tc>
                  <a:txBody>
                    <a:bodyPr/>
                    <a:lstStyle/>
                    <a:p>
                      <a:pPr algn="l" fontAlgn="ctr"/>
                      <a:r>
                        <a:rPr lang="en-US" sz="1600" b="1" u="none" strike="noStrike" dirty="0">
                          <a:effectLst/>
                        </a:rPr>
                        <a:t> </a:t>
                      </a:r>
                      <a:endParaRPr lang="en-US" sz="1600" b="1" i="0" u="none" strike="noStrike" dirty="0">
                        <a:solidFill>
                          <a:srgbClr val="000000"/>
                        </a:solidFill>
                        <a:effectLst/>
                        <a:latin typeface="Arial" panose="020B0604020202020204" pitchFamily="34" charset="0"/>
                      </a:endParaRPr>
                    </a:p>
                  </a:txBody>
                  <a:tcPr marL="8724" marR="8724" marT="8724" marB="0" anchor="ctr"/>
                </a:tc>
                <a:tc>
                  <a:txBody>
                    <a:bodyPr/>
                    <a:lstStyle/>
                    <a:p>
                      <a:pPr algn="l" fontAlgn="ctr"/>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8724" marR="8724" marT="8724" marB="0" anchor="ctr"/>
                </a:tc>
                <a:tc>
                  <a:txBody>
                    <a:bodyPr/>
                    <a:lstStyle/>
                    <a:p>
                      <a:pPr algn="ctr" rtl="0" fontAlgn="ctr"/>
                      <a:r>
                        <a:rPr lang="en-US" sz="1400" b="1" u="none" strike="noStrike">
                          <a:effectLst/>
                        </a:rPr>
                        <a:t>BULK</a:t>
                      </a:r>
                      <a:endParaRPr lang="en-US" sz="1400" b="1" i="0" u="none" strike="noStrike">
                        <a:solidFill>
                          <a:srgbClr val="000000"/>
                        </a:solidFill>
                        <a:effectLst/>
                        <a:latin typeface="Calibri" panose="020F0502020204030204" pitchFamily="34" charset="0"/>
                      </a:endParaRPr>
                    </a:p>
                  </a:txBody>
                  <a:tcPr marL="8724" marR="8724" marT="8724" marB="0" anchor="ctr"/>
                </a:tc>
                <a:tc>
                  <a:txBody>
                    <a:bodyPr/>
                    <a:lstStyle/>
                    <a:p>
                      <a:pPr algn="ctr" rtl="0" fontAlgn="ctr"/>
                      <a:r>
                        <a:rPr lang="en-US" sz="1400" b="1" u="none" strike="noStrike" dirty="0" err="1">
                          <a:effectLst/>
                        </a:rPr>
                        <a:t>WLCG</a:t>
                      </a:r>
                      <a:r>
                        <a:rPr lang="en-US" sz="1400" b="1" u="none" strike="noStrike" dirty="0">
                          <a:effectLst/>
                        </a:rPr>
                        <a:t> TAPE</a:t>
                      </a:r>
                      <a:endParaRPr lang="en-US" sz="1400" b="1" i="0" u="none" strike="noStrike" dirty="0">
                        <a:solidFill>
                          <a:srgbClr val="000000"/>
                        </a:solidFill>
                        <a:effectLst/>
                        <a:latin typeface="Calibri" panose="020F0502020204030204" pitchFamily="34" charset="0"/>
                      </a:endParaRPr>
                    </a:p>
                  </a:txBody>
                  <a:tcPr marL="8724" marR="8724" marT="8724" marB="0" anchor="ctr"/>
                </a:tc>
                <a:extLst>
                  <a:ext uri="{0D108BD9-81ED-4DB2-BD59-A6C34878D82A}">
                    <a16:rowId xmlns:a16="http://schemas.microsoft.com/office/drawing/2014/main" val="1830693046"/>
                  </a:ext>
                </a:extLst>
              </a:tr>
              <a:tr h="197735">
                <a:tc>
                  <a:txBody>
                    <a:bodyPr/>
                    <a:lstStyle/>
                    <a:p>
                      <a:pPr algn="l" rtl="0" fontAlgn="ctr"/>
                      <a:r>
                        <a:rPr lang="en-US" sz="1000" b="1" u="none" strike="noStrike" dirty="0">
                          <a:effectLst/>
                        </a:rPr>
                        <a:t>POST</a:t>
                      </a:r>
                      <a:r>
                        <a:rPr lang="en-US" sz="1000" b="1" u="none" strike="noStrike" dirty="0">
                          <a:solidFill>
                            <a:schemeClr val="accent4">
                              <a:lumMod val="50000"/>
                            </a:schemeClr>
                          </a:solidFill>
                          <a:effectLst/>
                        </a:rPr>
                        <a:t>*</a:t>
                      </a:r>
                      <a:endParaRPr lang="en-US" sz="1000" b="1" i="0" u="none" strike="noStrike" dirty="0">
                        <a:solidFill>
                          <a:schemeClr val="accent4">
                            <a:lumMod val="50000"/>
                          </a:schemeClr>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dirty="0">
                          <a:effectLst/>
                        </a:rPr>
                        <a:t>Pin</a:t>
                      </a:r>
                      <a:endParaRPr lang="en-US" sz="1000" b="1" i="0" u="sng"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/bulk-requests</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effectLst/>
                        </a:rPr>
                        <a:t>N/A</a:t>
                      </a:r>
                      <a:endParaRPr lang="en-US" sz="1000" b="0" i="0" u="none" strike="noStrike">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837633946"/>
                  </a:ext>
                </a:extLst>
              </a:tr>
              <a:tr h="383839">
                <a:tc>
                  <a:txBody>
                    <a:bodyPr/>
                    <a:lstStyle/>
                    <a:p>
                      <a:pPr algn="l" rtl="0"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a:effectLst/>
                        </a:rPr>
                        <a:t>{"</a:t>
                      </a:r>
                      <a:r>
                        <a:rPr lang="en-US" sz="1000" u="none" strike="noStrike" dirty="0" err="1">
                          <a:effectLst/>
                        </a:rPr>
                        <a:t>activity":"</a:t>
                      </a:r>
                      <a:r>
                        <a:rPr lang="en-US" sz="1000" u="none" strike="noStrike" dirty="0" err="1">
                          <a:solidFill>
                            <a:schemeClr val="accent2">
                              <a:lumMod val="50000"/>
                            </a:schemeClr>
                          </a:solidFill>
                          <a:effectLst/>
                        </a:rPr>
                        <a:t>PIN</a:t>
                      </a:r>
                      <a:r>
                        <a:rPr lang="en-US" sz="1000" u="none" strike="noStrike" dirty="0" err="1">
                          <a:effectLst/>
                        </a:rPr>
                        <a:t>","arguments</a:t>
                      </a:r>
                      <a:r>
                        <a:rPr lang="en-US" sz="1000" u="none" strike="noStrike" dirty="0">
                          <a:effectLst/>
                        </a:rPr>
                        <a:t>":{"lifetime":"1","</a:t>
                      </a:r>
                      <a:r>
                        <a:rPr lang="en-US" sz="1000" u="none" strike="noStrike" dirty="0" err="1">
                          <a:effectLst/>
                        </a:rPr>
                        <a:t>lifetimeUnit</a:t>
                      </a:r>
                      <a:r>
                        <a:rPr lang="en-US" sz="1000" u="none" strike="noStrike" dirty="0">
                          <a:effectLst/>
                        </a:rPr>
                        <a:t>": "</a:t>
                      </a:r>
                      <a:r>
                        <a:rPr lang="en-US" sz="1000" u="none" strike="noStrike" dirty="0" err="1">
                          <a:effectLst/>
                        </a:rPr>
                        <a:t>DAYS","id</a:t>
                      </a:r>
                      <a:r>
                        <a:rPr lang="en-US" sz="1000" u="none" strike="noStrike" dirty="0">
                          <a:effectLst/>
                        </a:rPr>
                        <a:t>":"&lt;id&gt;"},"target":["path",...]}</a:t>
                      </a:r>
                      <a:endParaRPr lang="en-US" sz="1000" b="0"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2316109788"/>
                  </a:ext>
                </a:extLst>
              </a:tr>
              <a:tr h="197735">
                <a:tc>
                  <a:txBody>
                    <a:bodyPr/>
                    <a:lstStyle/>
                    <a:p>
                      <a:pPr algn="l" rtl="0" fontAlgn="ctr"/>
                      <a:r>
                        <a:rPr lang="en-US" sz="1000" b="1" u="none" strike="noStrike" dirty="0">
                          <a:effectLst/>
                        </a:rPr>
                        <a:t>POST</a:t>
                      </a:r>
                      <a:r>
                        <a:rPr lang="en-US" sz="1000" b="1" u="none" strike="noStrike" dirty="0">
                          <a:solidFill>
                            <a:schemeClr val="accent4">
                              <a:lumMod val="50000"/>
                            </a:schemeClr>
                          </a:solidFill>
                          <a:effectLst/>
                        </a:rPr>
                        <a:t>*</a:t>
                      </a:r>
                      <a:endParaRPr lang="en-US" sz="1000" b="1" i="0" u="none" strike="noStrike" dirty="0">
                        <a:solidFill>
                          <a:schemeClr val="accent4">
                            <a:lumMod val="50000"/>
                          </a:schemeClr>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dirty="0">
                          <a:effectLst/>
                        </a:rPr>
                        <a:t>Stage</a:t>
                      </a:r>
                      <a:r>
                        <a:rPr lang="en-US" sz="1000" b="1" u="none" strike="noStrike" dirty="0">
                          <a:effectLst/>
                        </a:rPr>
                        <a:t> to disk</a:t>
                      </a:r>
                      <a:endParaRPr lang="en-US" sz="1000" b="1" i="0" u="sng"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/bulk-requests</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/stage </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3137830307"/>
                  </a:ext>
                </a:extLst>
              </a:tr>
              <a:tr h="383839">
                <a:tc>
                  <a:txBody>
                    <a:bodyPr/>
                    <a:lstStyle/>
                    <a:p>
                      <a:pPr algn="l" fontAlgn="ctr"/>
                      <a:r>
                        <a:rPr lang="en-US" sz="1600" b="1" u="none" strike="noStrike" dirty="0">
                          <a:effectLst/>
                        </a:rPr>
                        <a:t> </a:t>
                      </a:r>
                      <a:endParaRPr lang="en-US" sz="1600" b="1" i="0" u="none" strike="noStrike" dirty="0">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dirty="0">
                          <a:effectLst/>
                        </a:rPr>
                        <a:t> </a:t>
                      </a:r>
                      <a:endParaRPr lang="en-US" sz="1600" b="1" i="0" u="none" strike="noStrike" dirty="0">
                        <a:solidFill>
                          <a:srgbClr val="000000"/>
                        </a:solidFill>
                        <a:effectLst/>
                        <a:latin typeface="Arial" panose="020B0604020202020204" pitchFamily="34" charset="0"/>
                      </a:endParaRPr>
                    </a:p>
                  </a:txBody>
                  <a:tcPr marL="78513" marR="8724" marT="8724" marB="0" anchor="ctr"/>
                </a:tc>
                <a:tc>
                  <a:txBody>
                    <a:bodyPr/>
                    <a:lstStyle/>
                    <a:p>
                      <a:pPr algn="l" rtl="0" fontAlgn="ctr"/>
                      <a:r>
                        <a:rPr lang="en-US" sz="1000" u="none" strike="noStrike" dirty="0">
                          <a:effectLst/>
                        </a:rPr>
                        <a:t>{"</a:t>
                      </a:r>
                      <a:r>
                        <a:rPr lang="en-US" sz="1000" u="none" strike="noStrike" dirty="0" err="1">
                          <a:effectLst/>
                        </a:rPr>
                        <a:t>activity":"</a:t>
                      </a:r>
                      <a:r>
                        <a:rPr lang="en-US" sz="1000" u="none" strike="noStrike" dirty="0" err="1">
                          <a:solidFill>
                            <a:schemeClr val="accent2">
                              <a:lumMod val="50000"/>
                            </a:schemeClr>
                          </a:solidFill>
                          <a:effectLst/>
                        </a:rPr>
                        <a:t>PIN</a:t>
                      </a:r>
                      <a:r>
                        <a:rPr lang="en-US" sz="1000" u="none" strike="noStrike" dirty="0" err="1">
                          <a:effectLst/>
                        </a:rPr>
                        <a:t>","arguments</a:t>
                      </a:r>
                      <a:r>
                        <a:rPr lang="en-US" sz="1000" u="none" strike="noStrike" dirty="0">
                          <a:effectLst/>
                        </a:rPr>
                        <a:t>":{"lifetime":"1","</a:t>
                      </a:r>
                      <a:r>
                        <a:rPr lang="en-US" sz="1000" u="none" strike="noStrike" dirty="0" err="1">
                          <a:effectLst/>
                        </a:rPr>
                        <a:t>lifetimeUnit</a:t>
                      </a:r>
                      <a:r>
                        <a:rPr lang="en-US" sz="1000" u="none" strike="noStrike" dirty="0">
                          <a:effectLst/>
                        </a:rPr>
                        <a:t>": "</a:t>
                      </a:r>
                      <a:r>
                        <a:rPr lang="en-US" sz="1000" u="none" strike="noStrike" dirty="0" err="1">
                          <a:effectLst/>
                        </a:rPr>
                        <a:t>DAYS","id</a:t>
                      </a:r>
                      <a:r>
                        <a:rPr lang="en-US" sz="1000" u="none" strike="noStrike" dirty="0">
                          <a:effectLst/>
                        </a:rPr>
                        <a:t>":"&lt;id&gt;"},"target":["path",...]}</a:t>
                      </a:r>
                      <a:endParaRPr lang="en-US" sz="1000" b="0"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a:effectLst/>
                        </a:rPr>
                        <a:t>{"files": ["</a:t>
                      </a:r>
                      <a:r>
                        <a:rPr lang="en-US" sz="1000" u="none" strike="noStrike" dirty="0" err="1">
                          <a:effectLst/>
                        </a:rPr>
                        <a:t>diskLifetime</a:t>
                      </a:r>
                      <a:r>
                        <a:rPr lang="en-US" sz="1000" u="none" strike="noStrike" dirty="0">
                          <a:effectLst/>
                        </a:rPr>
                        <a:t>":"</a:t>
                      </a:r>
                      <a:r>
                        <a:rPr lang="en-US" sz="1000" u="none" strike="noStrike" dirty="0" err="1">
                          <a:effectLst/>
                        </a:rPr>
                        <a:t>P1D</a:t>
                      </a:r>
                      <a:r>
                        <a:rPr lang="en-US" sz="1000" u="none" strike="noStrike" dirty="0">
                          <a:effectLst/>
                        </a:rPr>
                        <a:t>","path",...]}                    (</a:t>
                      </a:r>
                      <a:r>
                        <a:rPr lang="en-US" sz="1000" i="1" u="none" strike="noStrike" dirty="0" err="1">
                          <a:effectLst/>
                        </a:rPr>
                        <a:t>diskLifetime</a:t>
                      </a:r>
                      <a:r>
                        <a:rPr lang="en-US" sz="1000" u="none" strike="noStrike" dirty="0">
                          <a:effectLst/>
                        </a:rPr>
                        <a:t> is ISO 8601)</a:t>
                      </a:r>
                      <a:endParaRPr lang="en-US" sz="1000" b="0" i="0" u="none" strike="noStrike" dirty="0">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2563969737"/>
                  </a:ext>
                </a:extLst>
              </a:tr>
              <a:tr h="197735">
                <a:tc>
                  <a:txBody>
                    <a:bodyPr/>
                    <a:lstStyle/>
                    <a:p>
                      <a:pPr algn="l" rtl="0" fontAlgn="ctr"/>
                      <a:r>
                        <a:rPr lang="en-US" sz="1000" b="1" u="none" strike="noStrike" dirty="0">
                          <a:effectLst/>
                        </a:rPr>
                        <a:t>POST</a:t>
                      </a:r>
                      <a:r>
                        <a:rPr lang="en-US" sz="1000" b="1" u="none" strike="noStrike" dirty="0">
                          <a:solidFill>
                            <a:schemeClr val="accent4">
                              <a:lumMod val="50000"/>
                            </a:schemeClr>
                          </a:solidFill>
                          <a:effectLst/>
                        </a:rPr>
                        <a:t>*</a:t>
                      </a:r>
                      <a:endParaRPr lang="en-US" sz="1000" b="1" i="0" u="none" strike="noStrike" dirty="0">
                        <a:solidFill>
                          <a:schemeClr val="accent4">
                            <a:lumMod val="50000"/>
                          </a:schemeClr>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dirty="0">
                          <a:effectLst/>
                        </a:rPr>
                        <a:t>Unpin</a:t>
                      </a:r>
                      <a:endParaRPr lang="en-US" sz="1000" b="1" i="0" u="sng"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/bulk-requests</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effectLst/>
                        </a:rPr>
                        <a:t> N/A</a:t>
                      </a:r>
                      <a:endParaRPr lang="en-US" sz="1000" b="0" i="0" u="none" strike="noStrike">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3510554827"/>
                  </a:ext>
                </a:extLst>
              </a:tr>
              <a:tr h="383839">
                <a:tc>
                  <a:txBody>
                    <a:bodyPr/>
                    <a:lstStyle/>
                    <a:p>
                      <a:pPr algn="l" fontAlgn="ctr"/>
                      <a:r>
                        <a:rPr lang="en-US" sz="1600" b="1" u="none" strike="noStrike" dirty="0">
                          <a:effectLst/>
                        </a:rPr>
                        <a:t> </a:t>
                      </a:r>
                      <a:endParaRPr lang="en-US" sz="1600" b="1" i="0" u="none" strike="noStrike" dirty="0">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dirty="0">
                          <a:effectLst/>
                        </a:rPr>
                        <a:t> </a:t>
                      </a:r>
                      <a:endParaRPr lang="en-US" sz="1600" b="1" i="0" u="none" strike="noStrike" dirty="0">
                        <a:solidFill>
                          <a:srgbClr val="000000"/>
                        </a:solidFill>
                        <a:effectLst/>
                        <a:latin typeface="Arial" panose="020B0604020202020204" pitchFamily="34" charset="0"/>
                      </a:endParaRPr>
                    </a:p>
                  </a:txBody>
                  <a:tcPr marL="78513" marR="8724" marT="8724" marB="0" anchor="ctr"/>
                </a:tc>
                <a:tc>
                  <a:txBody>
                    <a:bodyPr/>
                    <a:lstStyle/>
                    <a:p>
                      <a:pPr algn="l" rtl="0" fontAlgn="ctr"/>
                      <a:r>
                        <a:rPr lang="en-US" sz="1000" u="none" strike="noStrike" dirty="0">
                          <a:effectLst/>
                        </a:rPr>
                        <a:t>{"</a:t>
                      </a:r>
                      <a:r>
                        <a:rPr lang="en-US" sz="1000" u="none" strike="noStrike" dirty="0" err="1">
                          <a:effectLst/>
                        </a:rPr>
                        <a:t>activity":"</a:t>
                      </a:r>
                      <a:r>
                        <a:rPr lang="en-US" sz="1000" u="none" strike="noStrike" dirty="0" err="1">
                          <a:solidFill>
                            <a:schemeClr val="accent2">
                              <a:lumMod val="50000"/>
                            </a:schemeClr>
                          </a:solidFill>
                          <a:effectLst/>
                        </a:rPr>
                        <a:t>UNPIN</a:t>
                      </a:r>
                      <a:r>
                        <a:rPr lang="en-US" sz="1000" u="none" strike="noStrike" dirty="0" err="1">
                          <a:effectLst/>
                        </a:rPr>
                        <a:t>","arguments</a:t>
                      </a:r>
                      <a:r>
                        <a:rPr lang="en-US" sz="1000" u="none" strike="noStrike" dirty="0">
                          <a:effectLst/>
                        </a:rPr>
                        <a:t>":{"id":"&lt;</a:t>
                      </a:r>
                      <a:r>
                        <a:rPr lang="en-US" sz="1000" u="none" strike="noStrike" dirty="0" err="1">
                          <a:effectLst/>
                        </a:rPr>
                        <a:t>request_id</a:t>
                      </a:r>
                      <a:r>
                        <a:rPr lang="en-US" sz="1000" u="none" strike="noStrike" dirty="0">
                          <a:effectLst/>
                        </a:rPr>
                        <a:t>&gt;"},        </a:t>
                      </a:r>
                    </a:p>
                    <a:p>
                      <a:pPr algn="l" rtl="0" fontAlgn="ctr"/>
                      <a:r>
                        <a:rPr lang="en-US" sz="1000" u="none" strike="noStrike" dirty="0">
                          <a:effectLst/>
                        </a:rPr>
                        <a:t>"target": ["path",...]}</a:t>
                      </a:r>
                      <a:endParaRPr lang="en-US" sz="1000" b="0" i="0" u="none" strike="noStrike" dirty="0">
                        <a:solidFill>
                          <a:srgbClr val="000000"/>
                        </a:solidFill>
                        <a:effectLst/>
                        <a:latin typeface="Calibri" panose="020F0502020204030204" pitchFamily="34" charset="0"/>
                      </a:endParaRPr>
                    </a:p>
                  </a:txBody>
                  <a:tcPr marL="78513" marR="8724" marT="8724" marB="0" anchor="ctr"/>
                </a:tc>
                <a:tc>
                  <a:txBody>
                    <a:bodyPr/>
                    <a:lstStyle/>
                    <a:p>
                      <a:pPr algn="l" fontAlgn="ct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78513" marR="8724" marT="8724" marB="0" anchor="ctr"/>
                </a:tc>
                <a:extLst>
                  <a:ext uri="{0D108BD9-81ED-4DB2-BD59-A6C34878D82A}">
                    <a16:rowId xmlns:a16="http://schemas.microsoft.com/office/drawing/2014/main" val="1809978636"/>
                  </a:ext>
                </a:extLst>
              </a:tr>
              <a:tr h="197735">
                <a:tc>
                  <a:txBody>
                    <a:bodyPr/>
                    <a:lstStyle/>
                    <a:p>
                      <a:pPr algn="l" rtl="0" fontAlgn="ctr"/>
                      <a:r>
                        <a:rPr lang="en-US" sz="1000" b="1" u="none" strike="noStrike" dirty="0">
                          <a:effectLst/>
                        </a:rPr>
                        <a:t>POST</a:t>
                      </a:r>
                      <a:endParaRPr lang="en-US" sz="1000" b="1"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dirty="0">
                          <a:effectLst/>
                        </a:rPr>
                        <a:t>Release</a:t>
                      </a:r>
                      <a:endParaRPr lang="en-US" sz="1000" b="1" i="0" u="sng"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a:effectLst/>
                        </a:rPr>
                        <a:t> </a:t>
                      </a: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/bulk-requests</a:t>
                      </a:r>
                      <a:endParaRPr lang="en-US" sz="1000" b="0" i="0" u="none" strike="noStrike" dirty="0">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a:solidFill>
                            <a:schemeClr val="accent4">
                              <a:lumMod val="75000"/>
                            </a:schemeClr>
                          </a:solidFill>
                          <a:effectLst/>
                        </a:rPr>
                        <a:t> </a:t>
                      </a: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/release/&lt;</a:t>
                      </a:r>
                      <a:r>
                        <a:rPr lang="en-US" sz="1000" u="none" strike="noStrike" dirty="0" err="1">
                          <a:solidFill>
                            <a:schemeClr val="accent4">
                              <a:lumMod val="75000"/>
                            </a:schemeClr>
                          </a:solidFill>
                          <a:effectLst/>
                        </a:rPr>
                        <a:t>request_id</a:t>
                      </a:r>
                      <a:r>
                        <a:rPr lang="en-US" sz="1000" u="none" strike="noStrike" dirty="0">
                          <a:solidFill>
                            <a:schemeClr val="accent4">
                              <a:lumMod val="75000"/>
                            </a:schemeClr>
                          </a:solidFill>
                          <a:effectLst/>
                        </a:rPr>
                        <a:t>&gt; </a:t>
                      </a:r>
                      <a:endParaRPr lang="en-US" sz="1000" b="0" i="0" u="none" strike="noStrike" dirty="0">
                        <a:solidFill>
                          <a:schemeClr val="accent4">
                            <a:lumMod val="75000"/>
                          </a:schemeClr>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2352998933"/>
                  </a:ext>
                </a:extLst>
              </a:tr>
              <a:tr h="383839">
                <a:tc>
                  <a:txBody>
                    <a:bodyPr/>
                    <a:lstStyle/>
                    <a:p>
                      <a:pPr algn="l" fontAlgn="ctr"/>
                      <a:r>
                        <a:rPr lang="en-US" sz="1600" b="1" u="none" strike="noStrike" dirty="0">
                          <a:effectLst/>
                        </a:rPr>
                        <a:t> </a:t>
                      </a:r>
                      <a:endParaRPr lang="en-US" sz="1600" b="1" i="0" u="none" strike="noStrike" dirty="0">
                        <a:solidFill>
                          <a:srgbClr val="000000"/>
                        </a:solidFill>
                        <a:effectLst/>
                        <a:latin typeface="Arial" panose="020B0604020202020204" pitchFamily="34" charset="0"/>
                      </a:endParaRPr>
                    </a:p>
                  </a:txBody>
                  <a:tcPr marL="78513" marR="8724" marT="8724" marB="0" anchor="ctr"/>
                </a:tc>
                <a:tc>
                  <a:txBody>
                    <a:bodyPr/>
                    <a:lstStyle/>
                    <a:p>
                      <a:pPr algn="l" fontAlgn="ctr"/>
                      <a:r>
                        <a:rPr lang="en-US" sz="1600" b="1" u="none" strike="noStrike" dirty="0">
                          <a:effectLst/>
                        </a:rPr>
                        <a:t> </a:t>
                      </a:r>
                      <a:endParaRPr lang="en-US" sz="1600" b="1" i="0" u="none" strike="noStrike" dirty="0">
                        <a:solidFill>
                          <a:srgbClr val="000000"/>
                        </a:solidFill>
                        <a:effectLst/>
                        <a:latin typeface="Arial" panose="020B0604020202020204" pitchFamily="34" charset="0"/>
                      </a:endParaRPr>
                    </a:p>
                  </a:txBody>
                  <a:tcPr marL="78513" marR="8724" marT="8724" marB="0" anchor="ctr"/>
                </a:tc>
                <a:tc>
                  <a:txBody>
                    <a:bodyPr/>
                    <a:lstStyle/>
                    <a:p>
                      <a:pPr algn="l" rtl="0" fontAlgn="ctr"/>
                      <a:r>
                        <a:rPr lang="en-US" sz="1000" u="none" strike="noStrike" dirty="0">
                          <a:effectLst/>
                        </a:rPr>
                        <a:t>{"</a:t>
                      </a:r>
                      <a:r>
                        <a:rPr lang="en-US" sz="1000" u="none" strike="noStrike" dirty="0" err="1">
                          <a:effectLst/>
                        </a:rPr>
                        <a:t>activity":"</a:t>
                      </a:r>
                      <a:r>
                        <a:rPr lang="en-US" sz="1000" u="none" strike="noStrike" dirty="0" err="1">
                          <a:solidFill>
                            <a:schemeClr val="accent2">
                              <a:lumMod val="50000"/>
                            </a:schemeClr>
                          </a:solidFill>
                          <a:effectLst/>
                        </a:rPr>
                        <a:t>UNPIN</a:t>
                      </a:r>
                      <a:r>
                        <a:rPr lang="en-US" sz="1000" u="none" strike="noStrike" dirty="0" err="1">
                          <a:effectLst/>
                        </a:rPr>
                        <a:t>","arguments</a:t>
                      </a:r>
                      <a:r>
                        <a:rPr lang="en-US" sz="1000" u="none" strike="noStrike" dirty="0">
                          <a:effectLst/>
                        </a:rPr>
                        <a:t>":{"id":"&lt;</a:t>
                      </a:r>
                      <a:r>
                        <a:rPr lang="en-US" sz="1000" u="none" strike="noStrike" dirty="0" err="1">
                          <a:effectLst/>
                        </a:rPr>
                        <a:t>request_id</a:t>
                      </a:r>
                      <a:r>
                        <a:rPr lang="en-US" sz="1000" u="none" strike="noStrike" dirty="0">
                          <a:effectLst/>
                        </a:rPr>
                        <a:t>&gt;"},       </a:t>
                      </a:r>
                    </a:p>
                    <a:p>
                      <a:pPr algn="l" rtl="0" fontAlgn="ctr"/>
                      <a:r>
                        <a:rPr lang="en-US" sz="1000" u="none" strike="noStrike" dirty="0">
                          <a:effectLst/>
                        </a:rPr>
                        <a:t>"target": ["path",...]}</a:t>
                      </a:r>
                      <a:endParaRPr lang="en-US" sz="1000" b="0"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effectLst/>
                        </a:rPr>
                        <a:t>{"paths":["path",...]}</a:t>
                      </a:r>
                      <a:endParaRPr lang="en-US" sz="1000" b="0" i="0" u="none" strike="noStrike">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3858824055"/>
                  </a:ext>
                </a:extLst>
              </a:tr>
              <a:tr h="197735">
                <a:tc>
                  <a:txBody>
                    <a:bodyPr/>
                    <a:lstStyle/>
                    <a:p>
                      <a:pPr algn="l" rtl="0" fontAlgn="ctr"/>
                      <a:r>
                        <a:rPr lang="en-US" sz="1000" b="1" u="none" strike="noStrike" dirty="0">
                          <a:effectLst/>
                        </a:rPr>
                        <a:t>POST</a:t>
                      </a:r>
                      <a:r>
                        <a:rPr lang="en-US" sz="1000" b="1" u="none" strike="noStrike" dirty="0">
                          <a:solidFill>
                            <a:schemeClr val="accent4">
                              <a:lumMod val="50000"/>
                            </a:schemeClr>
                          </a:solidFill>
                          <a:effectLst/>
                        </a:rPr>
                        <a:t>*</a:t>
                      </a:r>
                      <a:endParaRPr lang="en-US" sz="1000" b="1" i="0" u="none" strike="noStrike" dirty="0">
                        <a:solidFill>
                          <a:schemeClr val="accent4">
                            <a:lumMod val="50000"/>
                          </a:schemeClr>
                        </a:solidFill>
                        <a:effectLst/>
                        <a:latin typeface="Calibri" panose="020F0502020204030204" pitchFamily="34" charset="0"/>
                      </a:endParaRPr>
                    </a:p>
                  </a:txBody>
                  <a:tcPr marL="78513" marR="8724" marT="8724" marB="0" anchor="ctr"/>
                </a:tc>
                <a:tc>
                  <a:txBody>
                    <a:bodyPr/>
                    <a:lstStyle/>
                    <a:p>
                      <a:pPr algn="l" rtl="0" fontAlgn="ctr"/>
                      <a:r>
                        <a:rPr lang="en-US" sz="1000" b="1" u="none" strike="noStrike" dirty="0">
                          <a:effectLst/>
                        </a:rPr>
                        <a:t>Change file </a:t>
                      </a:r>
                      <a:r>
                        <a:rPr lang="en-US" sz="1000" b="1" u="sng" strike="noStrike" dirty="0">
                          <a:effectLst/>
                        </a:rPr>
                        <a:t>QoS</a:t>
                      </a:r>
                      <a:endParaRPr lang="en-US" sz="1000" b="1"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/bulk-requests</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effectLst/>
                        </a:rPr>
                        <a:t>N/A</a:t>
                      </a:r>
                      <a:endParaRPr lang="en-US" sz="1000" b="0" i="0" u="none" strike="noStrike">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1879102181"/>
                  </a:ext>
                </a:extLst>
              </a:tr>
              <a:tr h="383839">
                <a:tc>
                  <a:txBody>
                    <a:bodyPr/>
                    <a:lstStyle/>
                    <a:p>
                      <a:pPr algn="l" rtl="0"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a:effectLst/>
                        </a:rPr>
                        <a:t> {"</a:t>
                      </a:r>
                      <a:r>
                        <a:rPr lang="en-US" sz="1000" u="none" strike="noStrike" dirty="0" err="1">
                          <a:effectLst/>
                        </a:rPr>
                        <a:t>activity":"</a:t>
                      </a:r>
                      <a:r>
                        <a:rPr lang="en-US" sz="1000" u="none" strike="noStrike" dirty="0" err="1">
                          <a:solidFill>
                            <a:schemeClr val="accent2">
                              <a:lumMod val="50000"/>
                            </a:schemeClr>
                          </a:solidFill>
                          <a:effectLst/>
                        </a:rPr>
                        <a:t>UPDATE_QOS</a:t>
                      </a:r>
                      <a:r>
                        <a:rPr lang="en-US" sz="1000" u="none" strike="noStrike" dirty="0" err="1">
                          <a:effectLst/>
                        </a:rPr>
                        <a:t>","arguments</a:t>
                      </a:r>
                      <a:r>
                        <a:rPr lang="en-US" sz="1000" u="none" strike="noStrike" dirty="0">
                          <a:effectLst/>
                        </a:rPr>
                        <a:t>":{"</a:t>
                      </a:r>
                      <a:r>
                        <a:rPr lang="en-US" sz="1000" u="none" strike="noStrike" dirty="0" err="1">
                          <a:effectLst/>
                        </a:rPr>
                        <a:t>targetQos</a:t>
                      </a:r>
                      <a:r>
                        <a:rPr lang="en-US" sz="1000" u="none" strike="noStrike" dirty="0">
                          <a:effectLst/>
                        </a:rPr>
                        <a:t>":             </a:t>
                      </a:r>
                    </a:p>
                    <a:p>
                      <a:pPr algn="l" rtl="0" fontAlgn="ctr"/>
                      <a:r>
                        <a:rPr lang="en-US" sz="1000" u="none" strike="noStrike" dirty="0">
                          <a:effectLst/>
                        </a:rPr>
                        <a:t>"&lt;new </a:t>
                      </a:r>
                      <a:r>
                        <a:rPr lang="en-US" sz="1000" u="none" strike="noStrike" dirty="0" err="1">
                          <a:effectLst/>
                        </a:rPr>
                        <a:t>qos</a:t>
                      </a:r>
                      <a:r>
                        <a:rPr lang="en-US" sz="1000" u="none" strike="noStrike" dirty="0">
                          <a:effectLst/>
                        </a:rPr>
                        <a:t>&gt;"},"target":["path",...]}</a:t>
                      </a:r>
                      <a:endParaRPr lang="en-US" sz="1000" b="0"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1042966953"/>
                  </a:ext>
                </a:extLst>
              </a:tr>
              <a:tr h="197735">
                <a:tc>
                  <a:txBody>
                    <a:bodyPr/>
                    <a:lstStyle/>
                    <a:p>
                      <a:pPr algn="l" rtl="0" fontAlgn="ctr"/>
                      <a:r>
                        <a:rPr lang="en-US" sz="1000" b="1" u="none" strike="noStrike" dirty="0">
                          <a:effectLst/>
                        </a:rPr>
                        <a:t>POST</a:t>
                      </a:r>
                      <a:r>
                        <a:rPr lang="en-US" sz="1000" b="1" u="none" strike="noStrike" dirty="0">
                          <a:solidFill>
                            <a:schemeClr val="accent4">
                              <a:lumMod val="50000"/>
                            </a:schemeClr>
                          </a:solidFill>
                          <a:effectLst/>
                        </a:rPr>
                        <a:t>*</a:t>
                      </a:r>
                      <a:endParaRPr lang="en-US" sz="1000" b="1" i="0" u="none" strike="noStrike" dirty="0">
                        <a:solidFill>
                          <a:schemeClr val="accent4">
                            <a:lumMod val="50000"/>
                          </a:schemeClr>
                        </a:solidFill>
                        <a:effectLst/>
                        <a:latin typeface="Calibri" panose="020F0502020204030204" pitchFamily="34" charset="0"/>
                      </a:endParaRPr>
                    </a:p>
                  </a:txBody>
                  <a:tcPr marL="78513" marR="8724" marT="8724" marB="0" anchor="ctr"/>
                </a:tc>
                <a:tc>
                  <a:txBody>
                    <a:bodyPr/>
                    <a:lstStyle/>
                    <a:p>
                      <a:pPr algn="l" rtl="0" fontAlgn="ctr"/>
                      <a:r>
                        <a:rPr lang="en-US" sz="1000" b="1" u="sng" strike="noStrike" dirty="0">
                          <a:effectLst/>
                        </a:rPr>
                        <a:t>Delete</a:t>
                      </a:r>
                      <a:endParaRPr lang="en-US" sz="1000" b="1" i="0" u="sng"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err="1">
                          <a:solidFill>
                            <a:schemeClr val="accent4">
                              <a:lumMod val="75000"/>
                            </a:schemeClr>
                          </a:solidFill>
                          <a:effectLst/>
                        </a:rPr>
                        <a:t>api</a:t>
                      </a:r>
                      <a:r>
                        <a:rPr lang="en-US" sz="1000" u="none" strike="noStrike" dirty="0">
                          <a:solidFill>
                            <a:schemeClr val="accent4">
                              <a:lumMod val="75000"/>
                            </a:schemeClr>
                          </a:solidFill>
                          <a:effectLst/>
                        </a:rPr>
                        <a:t>/</a:t>
                      </a:r>
                      <a:r>
                        <a:rPr lang="en-US" sz="1000" u="none" strike="noStrike" dirty="0" err="1">
                          <a:solidFill>
                            <a:schemeClr val="accent4">
                              <a:lumMod val="75000"/>
                            </a:schemeClr>
                          </a:solidFill>
                          <a:effectLst/>
                        </a:rPr>
                        <a:t>v1</a:t>
                      </a:r>
                      <a:r>
                        <a:rPr lang="en-US" sz="1000" u="none" strike="noStrike" dirty="0">
                          <a:solidFill>
                            <a:schemeClr val="accent4">
                              <a:lumMod val="75000"/>
                            </a:schemeClr>
                          </a:solidFill>
                          <a:effectLst/>
                        </a:rPr>
                        <a:t>/bulk-requests</a:t>
                      </a:r>
                      <a:endParaRPr lang="en-US" sz="1000" b="1" i="0" u="none" strike="noStrike" dirty="0">
                        <a:solidFill>
                          <a:schemeClr val="accent4">
                            <a:lumMod val="75000"/>
                          </a:schemeClr>
                        </a:solidFill>
                        <a:effectLst/>
                        <a:latin typeface="Calibri" panose="020F0502020204030204" pitchFamily="34" charset="0"/>
                      </a:endParaRPr>
                    </a:p>
                  </a:txBody>
                  <a:tcPr marL="78513" marR="8724" marT="8724" marB="0" anchor="ctr"/>
                </a:tc>
                <a:tc>
                  <a:txBody>
                    <a:bodyPr/>
                    <a:lstStyle/>
                    <a:p>
                      <a:pPr algn="l" rtl="0" fontAlgn="ctr"/>
                      <a:r>
                        <a:rPr lang="en-US" sz="1000" u="none" strike="noStrike">
                          <a:effectLst/>
                        </a:rPr>
                        <a:t>N/A</a:t>
                      </a:r>
                      <a:endParaRPr lang="en-US" sz="1000" b="0" i="0" u="none" strike="noStrike">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1616328909"/>
                  </a:ext>
                </a:extLst>
              </a:tr>
              <a:tr h="383839">
                <a:tc>
                  <a:txBody>
                    <a:bodyPr/>
                    <a:lstStyle/>
                    <a:p>
                      <a:pPr algn="l" rtl="0"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a:effectLst/>
                        </a:rPr>
                        <a:t> {"</a:t>
                      </a:r>
                      <a:r>
                        <a:rPr lang="en-US" sz="1000" u="none" strike="noStrike" dirty="0" err="1">
                          <a:effectLst/>
                        </a:rPr>
                        <a:t>activity":"</a:t>
                      </a:r>
                      <a:r>
                        <a:rPr lang="en-US" sz="1000" u="none" strike="noStrike" dirty="0" err="1">
                          <a:solidFill>
                            <a:schemeClr val="accent2">
                              <a:lumMod val="50000"/>
                            </a:schemeClr>
                          </a:solidFill>
                          <a:effectLst/>
                        </a:rPr>
                        <a:t>DELETE</a:t>
                      </a:r>
                      <a:r>
                        <a:rPr lang="en-US" sz="1000" u="none" strike="noStrike" dirty="0" err="1">
                          <a:effectLst/>
                        </a:rPr>
                        <a:t>","arguments</a:t>
                      </a:r>
                      <a:r>
                        <a:rPr lang="en-US" sz="1000" u="none" strike="noStrike" dirty="0">
                          <a:effectLst/>
                        </a:rPr>
                        <a:t>":{"</a:t>
                      </a:r>
                      <a:r>
                        <a:rPr lang="en-US" sz="1000" u="none" strike="noStrike" dirty="0" err="1">
                          <a:effectLst/>
                        </a:rPr>
                        <a:t>skipDirs</a:t>
                      </a:r>
                      <a:r>
                        <a:rPr lang="en-US" sz="1000" u="none" strike="noStrike" dirty="0">
                          <a:effectLst/>
                        </a:rPr>
                        <a:t>":"&lt;true/false&gt;"}, "target":["path",...]}</a:t>
                      </a:r>
                      <a:endParaRPr lang="en-US" sz="1000" b="0" i="0" u="none" strike="noStrike" dirty="0">
                        <a:solidFill>
                          <a:srgbClr val="000000"/>
                        </a:solidFill>
                        <a:effectLst/>
                        <a:latin typeface="Calibri" panose="020F0502020204030204" pitchFamily="34" charset="0"/>
                      </a:endParaRPr>
                    </a:p>
                  </a:txBody>
                  <a:tcPr marL="78513" marR="8724" marT="8724" marB="0" anchor="ctr"/>
                </a:tc>
                <a:tc>
                  <a:txBody>
                    <a:bodyPr/>
                    <a:lstStyle/>
                    <a:p>
                      <a:pPr algn="l" rtl="0"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78513" marR="8724" marT="8724" marB="0" anchor="ctr"/>
                </a:tc>
                <a:extLst>
                  <a:ext uri="{0D108BD9-81ED-4DB2-BD59-A6C34878D82A}">
                    <a16:rowId xmlns:a16="http://schemas.microsoft.com/office/drawing/2014/main" val="390405985"/>
                  </a:ext>
                </a:extLst>
              </a:tr>
            </a:tbl>
          </a:graphicData>
        </a:graphic>
      </p:graphicFrame>
      <p:sp>
        <p:nvSpPr>
          <p:cNvPr id="11" name="Date Placeholder 10">
            <a:extLst>
              <a:ext uri="{FF2B5EF4-FFF2-40B4-BE49-F238E27FC236}">
                <a16:creationId xmlns:a16="http://schemas.microsoft.com/office/drawing/2014/main" id="{383C0545-7F08-C986-B04E-D15249F5471C}"/>
              </a:ext>
            </a:extLst>
          </p:cNvPr>
          <p:cNvSpPr>
            <a:spLocks noGrp="1"/>
          </p:cNvSpPr>
          <p:nvPr>
            <p:ph type="dt" sz="half" idx="12"/>
          </p:nvPr>
        </p:nvSpPr>
        <p:spPr/>
        <p:txBody>
          <a:bodyPr/>
          <a:lstStyle/>
          <a:p>
            <a:pPr lvl="0"/>
            <a:r>
              <a:rPr lang="en-US"/>
              <a:t>Tuesday, May 24, 2022</a:t>
            </a:r>
            <a:endParaRPr lang="en-US" dirty="0"/>
          </a:p>
        </p:txBody>
      </p:sp>
      <p:sp>
        <p:nvSpPr>
          <p:cNvPr id="12" name="Footer Placeholder 11">
            <a:extLst>
              <a:ext uri="{FF2B5EF4-FFF2-40B4-BE49-F238E27FC236}">
                <a16:creationId xmlns:a16="http://schemas.microsoft.com/office/drawing/2014/main" id="{87A8139D-3E9C-B448-7E57-689245201F59}"/>
              </a:ext>
            </a:extLst>
          </p:cNvPr>
          <p:cNvSpPr>
            <a:spLocks noGrp="1"/>
          </p:cNvSpPr>
          <p:nvPr>
            <p:ph type="ftr" sz="quarter" idx="11"/>
          </p:nvPr>
        </p:nvSpPr>
        <p:spPr/>
        <p:txBody>
          <a:bodyPr/>
          <a:lstStyle/>
          <a:p>
            <a:pPr lvl="0"/>
            <a:r>
              <a:rPr lang="en-US"/>
              <a:t>Bulk v2 &amp; WLCG Tape API</a:t>
            </a:r>
            <a:endParaRPr lang="en-US" dirty="0"/>
          </a:p>
        </p:txBody>
      </p:sp>
      <p:sp>
        <p:nvSpPr>
          <p:cNvPr id="14" name="Slide Number Placeholder 11">
            <a:extLst>
              <a:ext uri="{FF2B5EF4-FFF2-40B4-BE49-F238E27FC236}">
                <a16:creationId xmlns:a16="http://schemas.microsoft.com/office/drawing/2014/main" id="{F8234EC8-1B61-DB6B-FB4A-037FC2E66400}"/>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8</a:t>
            </a:fld>
            <a:r>
              <a:rPr lang="en-US" dirty="0"/>
              <a:t>/18</a:t>
            </a:r>
          </a:p>
        </p:txBody>
      </p:sp>
    </p:spTree>
    <p:extLst>
      <p:ext uri="{BB962C8B-B14F-4D97-AF65-F5344CB8AC3E}">
        <p14:creationId xmlns:p14="http://schemas.microsoft.com/office/powerpoint/2010/main" val="42030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C3D-922F-6549-8739-79C416D1AAA7}"/>
              </a:ext>
            </a:extLst>
          </p:cNvPr>
          <p:cNvSpPr txBox="1">
            <a:spLocks noGrp="1"/>
          </p:cNvSpPr>
          <p:nvPr>
            <p:ph type="title" idx="4294967295"/>
          </p:nvPr>
        </p:nvSpPr>
        <p:spPr/>
        <p:txBody>
          <a:bodyPr/>
          <a:lstStyle/>
          <a:p>
            <a:pPr algn="ctr"/>
            <a:r>
              <a:rPr lang="en-US" dirty="0"/>
              <a:t>RESTful API: Bulk vs </a:t>
            </a:r>
            <a:r>
              <a:rPr lang="en-US" dirty="0" err="1"/>
              <a:t>WLCG</a:t>
            </a:r>
            <a:endParaRPr lang="en-US" dirty="0"/>
          </a:p>
        </p:txBody>
      </p:sp>
      <p:sp>
        <p:nvSpPr>
          <p:cNvPr id="3" name="Text Placeholder 2">
            <a:extLst>
              <a:ext uri="{FF2B5EF4-FFF2-40B4-BE49-F238E27FC236}">
                <a16:creationId xmlns:a16="http://schemas.microsoft.com/office/drawing/2014/main" id="{7A6C2A2F-B0DF-9F48-8139-406C9FA23926}"/>
              </a:ext>
            </a:extLst>
          </p:cNvPr>
          <p:cNvSpPr txBox="1">
            <a:spLocks noGrp="1"/>
          </p:cNvSpPr>
          <p:nvPr>
            <p:ph type="body" idx="4294967295"/>
          </p:nvPr>
        </p:nvSpPr>
        <p:spPr>
          <a:xfrm>
            <a:off x="504492" y="880295"/>
            <a:ext cx="9071640" cy="4092840"/>
          </a:xfrm>
        </p:spPr>
        <p:txBody>
          <a:bodyPr>
            <a:noAutofit/>
          </a:bodyPr>
          <a:lstStyle/>
          <a:p>
            <a:pPr>
              <a:buNone/>
            </a:pPr>
            <a:r>
              <a:rPr lang="en-US" sz="2400" b="1" u="sng" dirty="0"/>
              <a:t>To clarify</a:t>
            </a:r>
            <a:r>
              <a:rPr lang="en-US" sz="2400" b="1" dirty="0"/>
              <a:t>:</a:t>
            </a:r>
          </a:p>
          <a:p>
            <a:pPr marL="342900" indent="-342900">
              <a:buFont typeface="Courier New" panose="02070309020205020404" pitchFamily="49" charset="0"/>
              <a:buChar char="o"/>
            </a:pPr>
            <a:r>
              <a:rPr lang="en-US" sz="2400" dirty="0"/>
              <a:t>Both </a:t>
            </a:r>
            <a:r>
              <a:rPr lang="en-US" sz="2400" dirty="0" err="1">
                <a:solidFill>
                  <a:schemeClr val="accent4">
                    <a:lumMod val="75000"/>
                  </a:schemeClr>
                </a:solidFill>
              </a:rPr>
              <a:t>api</a:t>
            </a:r>
            <a:r>
              <a:rPr lang="en-US" sz="2400" dirty="0">
                <a:solidFill>
                  <a:schemeClr val="accent4">
                    <a:lumMod val="75000"/>
                  </a:schemeClr>
                </a:solidFill>
              </a:rPr>
              <a:t>/</a:t>
            </a:r>
            <a:r>
              <a:rPr lang="en-US" sz="2400" dirty="0" err="1">
                <a:solidFill>
                  <a:schemeClr val="accent4">
                    <a:lumMod val="75000"/>
                  </a:schemeClr>
                </a:solidFill>
              </a:rPr>
              <a:t>v1</a:t>
            </a:r>
            <a:r>
              <a:rPr lang="en-US" sz="2400" dirty="0">
                <a:solidFill>
                  <a:schemeClr val="accent4">
                    <a:lumMod val="75000"/>
                  </a:schemeClr>
                </a:solidFill>
              </a:rPr>
              <a:t>/bulk-requests </a:t>
            </a:r>
            <a:r>
              <a:rPr lang="en-US" sz="2400" dirty="0"/>
              <a:t>with "</a:t>
            </a:r>
            <a:r>
              <a:rPr lang="en-US" sz="2400" dirty="0" err="1"/>
              <a:t>activity":"PIN</a:t>
            </a:r>
            <a:r>
              <a:rPr lang="en-US" sz="2400" dirty="0"/>
              <a:t>" and </a:t>
            </a:r>
            <a:r>
              <a:rPr lang="en-US" sz="2400" dirty="0" err="1">
                <a:solidFill>
                  <a:schemeClr val="accent4">
                    <a:lumMod val="75000"/>
                  </a:schemeClr>
                </a:solidFill>
              </a:rPr>
              <a:t>api</a:t>
            </a:r>
            <a:r>
              <a:rPr lang="en-US" sz="2400" dirty="0">
                <a:solidFill>
                  <a:schemeClr val="accent4">
                    <a:lumMod val="75000"/>
                  </a:schemeClr>
                </a:solidFill>
              </a:rPr>
              <a:t>/</a:t>
            </a:r>
            <a:r>
              <a:rPr lang="en-US" sz="2400" dirty="0" err="1">
                <a:solidFill>
                  <a:schemeClr val="accent4">
                    <a:lumMod val="75000"/>
                  </a:schemeClr>
                </a:solidFill>
              </a:rPr>
              <a:t>v1</a:t>
            </a:r>
            <a:r>
              <a:rPr lang="en-US" sz="2400" dirty="0">
                <a:solidFill>
                  <a:schemeClr val="accent4">
                    <a:lumMod val="75000"/>
                  </a:schemeClr>
                </a:solidFill>
              </a:rPr>
              <a:t>/stage</a:t>
            </a:r>
            <a:r>
              <a:rPr lang="en-US" sz="2400" dirty="0"/>
              <a:t> result in the submission of the same kind of request to the bulk service; similarly for </a:t>
            </a:r>
            <a:r>
              <a:rPr lang="en-US" sz="2400" dirty="0" err="1">
                <a:solidFill>
                  <a:schemeClr val="accent4">
                    <a:lumMod val="75000"/>
                  </a:schemeClr>
                </a:solidFill>
              </a:rPr>
              <a:t>api</a:t>
            </a:r>
            <a:r>
              <a:rPr lang="en-US" sz="2400" dirty="0">
                <a:solidFill>
                  <a:schemeClr val="accent4">
                    <a:lumMod val="75000"/>
                  </a:schemeClr>
                </a:solidFill>
              </a:rPr>
              <a:t>/</a:t>
            </a:r>
            <a:r>
              <a:rPr lang="en-US" sz="2400" dirty="0" err="1">
                <a:solidFill>
                  <a:schemeClr val="accent4">
                    <a:lumMod val="75000"/>
                  </a:schemeClr>
                </a:solidFill>
              </a:rPr>
              <a:t>v1</a:t>
            </a:r>
            <a:r>
              <a:rPr lang="en-US" sz="2400" dirty="0">
                <a:solidFill>
                  <a:schemeClr val="accent4">
                    <a:lumMod val="75000"/>
                  </a:schemeClr>
                </a:solidFill>
              </a:rPr>
              <a:t>/bulk-requests </a:t>
            </a:r>
            <a:r>
              <a:rPr lang="en-US" sz="2400" dirty="0"/>
              <a:t>with "</a:t>
            </a:r>
            <a:r>
              <a:rPr lang="en-US" sz="2400" dirty="0" err="1"/>
              <a:t>activity":"UNPIN</a:t>
            </a:r>
            <a:r>
              <a:rPr lang="en-US" sz="2400" dirty="0"/>
              <a:t>" and </a:t>
            </a:r>
            <a:r>
              <a:rPr lang="en-US" sz="2400" dirty="0" err="1">
                <a:solidFill>
                  <a:schemeClr val="accent4">
                    <a:lumMod val="75000"/>
                  </a:schemeClr>
                </a:solidFill>
              </a:rPr>
              <a:t>api</a:t>
            </a:r>
            <a:r>
              <a:rPr lang="en-US" sz="2400" dirty="0">
                <a:solidFill>
                  <a:schemeClr val="accent4">
                    <a:lumMod val="75000"/>
                  </a:schemeClr>
                </a:solidFill>
              </a:rPr>
              <a:t>/</a:t>
            </a:r>
            <a:r>
              <a:rPr lang="en-US" sz="2400" dirty="0" err="1">
                <a:solidFill>
                  <a:schemeClr val="accent4">
                    <a:lumMod val="75000"/>
                  </a:schemeClr>
                </a:solidFill>
              </a:rPr>
              <a:t>v1</a:t>
            </a:r>
            <a:r>
              <a:rPr lang="en-US" sz="2400" dirty="0">
                <a:solidFill>
                  <a:schemeClr val="accent4">
                    <a:lumMod val="75000"/>
                  </a:schemeClr>
                </a:solidFill>
              </a:rPr>
              <a:t>/release</a:t>
            </a:r>
            <a:r>
              <a:rPr lang="en-US" sz="2400" dirty="0"/>
              <a:t>, though there are some differences in the JSON content description required.  </a:t>
            </a:r>
          </a:p>
          <a:p>
            <a:pPr marL="342900" indent="-342900">
              <a:buFont typeface="Courier New" panose="02070309020205020404" pitchFamily="49" charset="0"/>
              <a:buChar char="o"/>
            </a:pPr>
            <a:r>
              <a:rPr lang="en-US" sz="2400" dirty="0"/>
              <a:t>UNPIN accepts a request for arbitrary files (unpinning all user pins) as well as a specific request id; RELEASE requires the request id.</a:t>
            </a:r>
          </a:p>
          <a:p>
            <a:pPr>
              <a:buNone/>
            </a:pPr>
            <a:endParaRPr lang="en-US" sz="2400" dirty="0"/>
          </a:p>
        </p:txBody>
      </p:sp>
      <p:sp>
        <p:nvSpPr>
          <p:cNvPr id="10" name="Date Placeholder 9">
            <a:extLst>
              <a:ext uri="{FF2B5EF4-FFF2-40B4-BE49-F238E27FC236}">
                <a16:creationId xmlns:a16="http://schemas.microsoft.com/office/drawing/2014/main" id="{147C268C-29DC-2F0F-736F-3BDD9DB9EE74}"/>
              </a:ext>
            </a:extLst>
          </p:cNvPr>
          <p:cNvSpPr>
            <a:spLocks noGrp="1"/>
          </p:cNvSpPr>
          <p:nvPr>
            <p:ph type="dt" sz="half" idx="12"/>
          </p:nvPr>
        </p:nvSpPr>
        <p:spPr/>
        <p:txBody>
          <a:bodyPr/>
          <a:lstStyle/>
          <a:p>
            <a:pPr lvl="0"/>
            <a:r>
              <a:rPr lang="en-US"/>
              <a:t>Tuesday, May 24, 2022</a:t>
            </a:r>
            <a:endParaRPr lang="en-US" dirty="0"/>
          </a:p>
        </p:txBody>
      </p:sp>
      <p:sp>
        <p:nvSpPr>
          <p:cNvPr id="11" name="Footer Placeholder 10">
            <a:extLst>
              <a:ext uri="{FF2B5EF4-FFF2-40B4-BE49-F238E27FC236}">
                <a16:creationId xmlns:a16="http://schemas.microsoft.com/office/drawing/2014/main" id="{462B23A5-29C2-139F-EB70-DD4817266A53}"/>
              </a:ext>
            </a:extLst>
          </p:cNvPr>
          <p:cNvSpPr>
            <a:spLocks noGrp="1"/>
          </p:cNvSpPr>
          <p:nvPr>
            <p:ph type="ftr" sz="quarter" idx="11"/>
          </p:nvPr>
        </p:nvSpPr>
        <p:spPr/>
        <p:txBody>
          <a:bodyPr/>
          <a:lstStyle/>
          <a:p>
            <a:pPr lvl="0"/>
            <a:r>
              <a:rPr lang="en-US"/>
              <a:t>Bulk v2 &amp; WLCG Tape API</a:t>
            </a:r>
            <a:endParaRPr lang="en-US" dirty="0"/>
          </a:p>
        </p:txBody>
      </p:sp>
      <p:sp>
        <p:nvSpPr>
          <p:cNvPr id="13" name="Slide Number Placeholder 11">
            <a:extLst>
              <a:ext uri="{FF2B5EF4-FFF2-40B4-BE49-F238E27FC236}">
                <a16:creationId xmlns:a16="http://schemas.microsoft.com/office/drawing/2014/main" id="{FF02FBC8-E006-89BD-7CEB-8715F1BC518E}"/>
              </a:ext>
            </a:extLst>
          </p:cNvPr>
          <p:cNvSpPr>
            <a:spLocks noGrp="1"/>
          </p:cNvSpPr>
          <p:nvPr>
            <p:ph type="sldNum" sz="quarter" idx="10"/>
          </p:nvPr>
        </p:nvSpPr>
        <p:spPr>
          <a:xfrm>
            <a:off x="8252279" y="5348520"/>
            <a:ext cx="1755360" cy="257040"/>
          </a:xfrm>
        </p:spPr>
        <p:txBody>
          <a:bodyPr/>
          <a:lstStyle/>
          <a:p>
            <a:pPr lvl="0" algn="ctr"/>
            <a:r>
              <a:rPr lang="en-US" dirty="0"/>
              <a:t> </a:t>
            </a:r>
            <a:fld id="{7FA54858-995B-C741-BA0A-DE77AA71B451}" type="slidenum">
              <a:rPr smtClean="0"/>
              <a:pPr lvl="0" algn="ctr"/>
              <a:t>9</a:t>
            </a:fld>
            <a:r>
              <a:rPr lang="en-US" dirty="0"/>
              <a:t>/18</a:t>
            </a:r>
          </a:p>
        </p:txBody>
      </p:sp>
    </p:spTree>
    <p:extLst>
      <p:ext uri="{BB962C8B-B14F-4D97-AF65-F5344CB8AC3E}">
        <p14:creationId xmlns:p14="http://schemas.microsoft.com/office/powerpoint/2010/main" val="4080601176"/>
      </p:ext>
    </p:extLst>
  </p:cSld>
  <p:clrMapOvr>
    <a:masterClrMapping/>
  </p:clrMapOvr>
</p:sld>
</file>

<file path=ppt/theme/theme1.xml><?xml version="1.0" encoding="utf-8"?>
<a:theme xmlns:a="http://schemas.openxmlformats.org/drawingml/2006/main" name="dcache-org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ache-Users" id="{740A59FF-1283-D442-A4AB-736077F3E989}" vid="{FA1ABC68-AB6F-8548-89B3-80188A0674A0}"/>
    </a:ext>
  </a:extLst>
</a:theme>
</file>

<file path=ppt/theme/theme2.xml><?xml version="1.0" encoding="utf-8"?>
<a:theme xmlns:a="http://schemas.openxmlformats.org/drawingml/2006/main" name="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ache-Users" id="{740A59FF-1283-D442-A4AB-736077F3E989}" vid="{94B0AEB7-FC25-3743-A832-130751222F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dcache-org1</Template>
  <TotalTime>1272</TotalTime>
  <Words>4196</Words>
  <Application>Microsoft Macintosh PowerPoint</Application>
  <PresentationFormat>Custom</PresentationFormat>
  <Paragraphs>395</Paragraphs>
  <Slides>18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Courier New</vt:lpstr>
      <vt:lpstr>Helvetica</vt:lpstr>
      <vt:lpstr>Liberation Sans</vt:lpstr>
      <vt:lpstr>StarSymbol</vt:lpstr>
      <vt:lpstr>Times New Roman</vt:lpstr>
      <vt:lpstr>Wingdings</vt:lpstr>
      <vt:lpstr>dcache-org1</vt:lpstr>
      <vt:lpstr>_</vt:lpstr>
      <vt:lpstr>PowerPoint Presentation</vt:lpstr>
      <vt:lpstr>The dCache Bulk Service (version 2) </vt:lpstr>
      <vt:lpstr>The dCache Bulk Service (version 2) </vt:lpstr>
      <vt:lpstr>Bulk Request Handling (Submit) </vt:lpstr>
      <vt:lpstr>WLCG Tape REST API</vt:lpstr>
      <vt:lpstr>dCache Implementation</vt:lpstr>
      <vt:lpstr>RESTful Resource Features</vt:lpstr>
      <vt:lpstr>RESTful API: Bulk vs WLCG</vt:lpstr>
      <vt:lpstr>RESTful API: Bulk vs WLCG</vt:lpstr>
      <vt:lpstr>RESTful API: Bulk vs WLCG</vt:lpstr>
      <vt:lpstr>RESTful API: Bulk vs WLCG</vt:lpstr>
      <vt:lpstr>RESTful API: WLCG</vt:lpstr>
      <vt:lpstr>RESTful API: Swagger</vt:lpstr>
      <vt:lpstr>Bulk/QoS</vt:lpstr>
      <vt:lpstr>Bulk/QoS Configuration</vt:lpstr>
      <vt:lpstr>Example Bulk/QoS Configuration</vt:lpstr>
      <vt:lpstr>Bulk:  Some Properties to Note</vt:lpstr>
      <vt:lpstr>REST API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Rossi</dc:creator>
  <cp:lastModifiedBy>Albert Rossi</cp:lastModifiedBy>
  <cp:revision>315</cp:revision>
  <dcterms:created xsi:type="dcterms:W3CDTF">2021-05-27T16:05:16Z</dcterms:created>
  <dcterms:modified xsi:type="dcterms:W3CDTF">2022-05-24T13:37:17Z</dcterms:modified>
</cp:coreProperties>
</file>