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67" r:id="rId3"/>
    <p:sldId id="268" r:id="rId4"/>
    <p:sldId id="269" r:id="rId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768B7FB-F8FA-9A47-8D14-BB63D765AE9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/>
    <p:restoredTop sz="79456"/>
  </p:normalViewPr>
  <p:slideViewPr>
    <p:cSldViewPr snapToGrid="0" snapToObjects="1">
      <p:cViewPr varScale="1">
        <p:scale>
          <a:sx n="116" d="100"/>
          <a:sy n="116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24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DB2E01-82BF-1A46-BEAB-305F26F484C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72D86-DA93-7146-9CAE-746F367F56C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D8428-9259-AB49-8429-4D2C106233C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C94D-473E-CA4B-B24A-378656FC0CD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2BA33A1-BA62-7947-8340-8154A4BBE1E6}" type="slidenum">
              <a:rPr/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61211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8ECC6A-BE12-5843-9A84-65F0CBB7E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AA4EF-E4AD-6943-8DB6-F2CDCFCC7C9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AC0D58-BFC2-AE41-98B1-2B393729FF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40591-4DE5-6C4E-9C83-275A28B9504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DD04-96C3-304E-B540-3A466F9056A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9D2BC-0681-E047-A164-D1A70F7870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fld id="{70AC7191-74FF-8247-BFBB-422820D8977C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Arial" pitchFamily="18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93-E72F-9442-9823-E58415E3C0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>
            <a:noAutofit/>
          </a:bodyPr>
          <a:lstStyle/>
          <a:p>
            <a:pPr lvl="0"/>
            <a:fld id="{FD2494EC-F8AB-5349-9BCF-06388D02887B}" type="slidenum">
              <a:rPr/>
              <a:t>1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D40AD-7017-9242-BDE9-2B9760903C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5C858B-173A-4249-BDA9-9DA947AC89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93-E72F-9442-9823-E58415E3C0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>
            <a:noAutofit/>
          </a:bodyPr>
          <a:lstStyle/>
          <a:p>
            <a:pPr lvl="0"/>
            <a:fld id="{FD2494EC-F8AB-5349-9BCF-06388D02887B}" type="slidenum">
              <a:rPr/>
              <a:t>2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D40AD-7017-9242-BDE9-2B9760903C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5C858B-173A-4249-BDA9-9DA947AC89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93-E72F-9442-9823-E58415E3C0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>
            <a:noAutofit/>
          </a:bodyPr>
          <a:lstStyle/>
          <a:p>
            <a:pPr lvl="0"/>
            <a:fld id="{FD2494EC-F8AB-5349-9BCF-06388D02887B}" type="slidenum">
              <a:rPr/>
              <a:t>3</a:t>
            </a:fld>
            <a:endParaRPr lang="en-US" dirty="0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D40AD-7017-9242-BDE9-2B9760903C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5C858B-173A-4249-BDA9-9DA947AC89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D43F-E130-434C-A44A-921F5CBD1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A33A-9B09-1A42-A12A-CA29E57F8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896D-2F1E-C44F-BA1A-2889263B8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F5A76A8A-FE6C-2442-B4C1-CCC4C65124FD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17D0-5AD0-4542-BB8D-2A0C599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C2CD20-6F56-4444-A3CE-88251CBDBC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CCDD-FF0C-0C44-9B47-ABC6FECC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2F3E3-78C6-D54A-8DB2-A5E1E61F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5A5AB-7072-A24E-A320-86BB72CD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D5AF21D2-0957-7442-9673-61494E03B950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8CE4-BF61-C846-91AD-53D68729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166EA3-B0C7-A54B-80A0-947412B798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DB4D-4769-D242-AF1A-9B861FC53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66675"/>
            <a:ext cx="2266950" cy="5045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07F2-EE7E-5945-9A21-C5F5ABA7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66675"/>
            <a:ext cx="6653212" cy="5045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4EC4-FA78-C64D-B9EF-655C18678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92F67E49-D5A6-354E-BB54-14A595709E30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AB183-FA32-7148-83CC-290C123F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7FEAC1-0E2C-5243-8612-DB7FEA73509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5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BA8F-9F42-014B-9FFF-DD8229B0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96855-7C9B-F346-99D2-BA19B5294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8819-8CBC-B742-B278-9E746132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D2DA-42FC-7D4B-8700-3E6A5A9C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194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AED5-96FC-E845-8B66-A3CDE045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A4B6-DF8E-3C43-9B1C-8961444C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82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A2CF-7A5D-6044-BCCF-14CE57E7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1A62-8F51-C546-A93C-FAFC8F76B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E1053-2DDF-8946-A6ED-93E44DBF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559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3209-6150-A54E-9CFF-2F1D09B6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2069C-EB48-F84C-A3C1-F303B22C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8E4B1-2F0C-EF46-85C6-A38B6472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DF12D-8C7B-0E40-BFD4-12A0522A0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B0E50-EC63-7B4B-8508-1331DAB41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736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35B-0A62-4149-B527-A07B66A4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41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27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B514-9690-764C-AC36-0783F03E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FC0F-EE71-8B48-841B-09C1F23D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5F03-A25A-704B-8116-2F3DB0D6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73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6072-F72F-9E40-85A6-4FC9B35A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E74B-497C-C54C-918E-543DC170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DE159-9FE0-5141-84C3-D06D7F819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C43E0ABD-3F3F-3C40-A6D8-4ED3EDF2841A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E9FB-554C-B44D-9017-40E82371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F4E067-F234-DF4B-95A4-D0CEC33116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8A8A-43A0-7D44-A2E4-76B48051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36CDF-5B33-D240-9BCC-C7901C6EF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92F26-A4D1-9B46-8AF4-8C19B3BC8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915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84BA-B10E-8C4A-993F-9FBF380D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0686-7FDC-7F4F-AE00-73EE9966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90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4F1C8-3159-7046-9A20-0D20FE1B3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7725" y="627063"/>
            <a:ext cx="2151063" cy="6237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9C96-1AE6-464D-86E8-BAE11167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627063"/>
            <a:ext cx="6303962" cy="6237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7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5722-289F-A842-B065-D69789D0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F2DAE-33ED-DF44-BF80-7239BCFA1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1390-B36A-054A-8D5A-3F68B8161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1E480C36-FA53-C847-8122-5161CA0F5F28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3A6E-A9C3-5045-B152-348364F9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F646A2-776F-CA44-B88A-44DFB849FF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9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DFE4-E88D-1C4A-963E-39A9CD2A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8520-B845-DD4E-BD9A-6306A4F82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019175"/>
            <a:ext cx="445928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5F7A9-8F83-794B-9C68-0706515F1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019175"/>
            <a:ext cx="4460875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195AB-8A05-0048-8867-130E96DDC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D0B7F2F0-C778-574C-BD5E-C8212C962D91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C538A-DFD7-C84C-B01C-45877BDC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9C4B8-C455-7848-9F12-6277F9D97C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F0F3-8D9B-A542-BAFC-59E9C6EF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5410-2816-3C40-93E2-2823273F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0A57-1872-5845-932B-3D349CC6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8F9E-3289-704A-B03A-CB05F773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1F0A-7236-CC4D-8A73-02B77D72E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13E1C-A80A-B542-B196-728E527A3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90C8F8B9-7640-A748-A961-67B1744DB7D3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1787-578E-D942-8569-4445618A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637349-0230-CA46-B391-8D78A6E31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2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1C5B-C5BD-784E-9B89-03049735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D4218-962F-E242-A37F-8795DB9EA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669B1BE1-7DF5-6640-873E-CE0408108347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87E3-9F2F-3F4B-A3EA-5BDF07A2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AD05-4958-7947-9DB4-55EDD08908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2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19BB6-3528-6943-B01E-F4B34BF93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7FA54858-995B-C741-BA0A-DE77AA71B451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EC074-65AF-5041-9A15-05CACBA3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E0E1-C567-5D4B-9BCD-79211FEFCDA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5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4ADB-1F73-F84E-AD7C-4BECB6F3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F37-360F-954E-93BE-38F7062B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A74A-5DA5-2349-B9F1-255C9A51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A05A8-A8E7-4B41-984E-374CA7D0D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8DE5EA04-C7F2-9849-95AE-8EEDE400424D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4181A-115F-2A4A-9180-CED57DD0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8EADF-AB77-684A-A8FB-6B2C371CAD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67DA-D3E6-E04E-B1DC-C1955DA6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27A82-8EA7-814E-AB03-C790903B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A498-3F84-C148-AB24-F56D4EB3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B89D-D440-6F45-BA49-055BC7C54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fld id="{F1C2DABF-2B9A-3C43-9945-47A8117CE157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8CC2A-4A77-3045-AE77-EA9E4FED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5AD59-6507-E949-B187-D3D2550917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6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E69709E-54B9-0D4E-A7F4-FAB8D900B3EF}"/>
              </a:ext>
            </a:extLst>
          </p:cNvPr>
          <p:cNvSpPr/>
          <p:nvPr/>
        </p:nvSpPr>
        <p:spPr>
          <a:xfrm>
            <a:off x="0" y="0"/>
            <a:ext cx="10080000" cy="648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403C38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 dirty="0">
              <a:latin typeface="Times New Roman" pitchFamily="18"/>
              <a:ea typeface="Arial" pitchFamily="2"/>
              <a:cs typeface="Arial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3780C5F-BE8C-F840-A7BB-352B6426F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040" y="66240"/>
            <a:ext cx="8586360" cy="54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7CEE-E4D2-484A-8B47-985E55D45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018439"/>
            <a:ext cx="9071640" cy="4092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6E4AB-C3B3-2246-B8EA-FC7B7E2C15B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252279" y="5348520"/>
            <a:ext cx="1755360" cy="257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403C38"/>
                </a:solidFill>
                <a:latin typeface="Arial" pitchFamily="34"/>
                <a:ea typeface="Arial" pitchFamily="2"/>
                <a:cs typeface="Arial" pitchFamily="2"/>
              </a:defRPr>
            </a:lvl1pPr>
          </a:lstStyle>
          <a:p>
            <a:pPr lvl="0"/>
            <a:r>
              <a:rPr lang="en-US" dirty="0"/>
              <a:t> </a:t>
            </a:r>
            <a:fld id="{35C9E2E4-A15A-DD43-A8E3-16718F780091}" type="slidenum">
              <a:rPr/>
              <a:t>‹#›</a:t>
            </a:fld>
            <a:r>
              <a:rPr lang="en-US" dirty="0"/>
              <a:t>/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1048795-1352-C64D-8E8E-ECEA5A812DBB}"/>
              </a:ext>
            </a:extLst>
          </p:cNvPr>
          <p:cNvSpPr/>
          <p:nvPr/>
        </p:nvSpPr>
        <p:spPr>
          <a:xfrm flipH="1">
            <a:off x="0" y="5221800"/>
            <a:ext cx="10080000" cy="33840"/>
          </a:xfrm>
          <a:prstGeom prst="line">
            <a:avLst/>
          </a:prstGeom>
          <a:ln w="18360">
            <a:solidFill>
              <a:srgbClr val="403C38"/>
            </a:solidFill>
            <a:prstDash val="solid"/>
          </a:ln>
        </p:spPr>
        <p:txBody>
          <a:bodyPr lIns="9000" tIns="9000" rIns="9000" bIns="9000" anchor="ctr" anchorCtr="1"/>
          <a:lstStyle/>
          <a:p>
            <a:pPr lvl="0" hangingPunct="0">
              <a:buNone/>
              <a:tabLst/>
            </a:pPr>
            <a:endParaRPr lang="en-US" sz="2400" kern="1200" dirty="0">
              <a:latin typeface="Times New Roman" pitchFamily="18"/>
              <a:ea typeface="Arial" pitchFamily="2"/>
              <a:cs typeface="Arial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97ECB2-909E-FF4E-9F99-25E97696694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>
            <a:off x="9467280" y="89640"/>
            <a:ext cx="529560" cy="4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E37E-08FD-6241-959B-F34F1EF5F21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515039" y="53254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solidFill>
                  <a:srgbClr val="403C38"/>
                </a:solidFill>
                <a:latin typeface="Arial" pitchFamily="34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5BADD0-BA02-344B-8444-4E56B23173D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08800" y="53424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solidFill>
                  <a:srgbClr val="403C38"/>
                </a:solidFill>
                <a:latin typeface="Arial" pitchFamily="34"/>
                <a:ea typeface="Arial" pitchFamily="2"/>
                <a:cs typeface="Arial" pitchFamily="2"/>
              </a:defRPr>
            </a:lvl1pPr>
          </a:lstStyle>
          <a:p>
            <a:pPr lvl="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eaLnBrk="1" hangingPunct="1">
        <a:buNone/>
        <a:tabLst/>
        <a:defRPr lang="en-US" sz="3600" b="1" i="0" u="none" strike="noStrike" kern="1200">
          <a:ln>
            <a:noFill/>
          </a:ln>
          <a:solidFill>
            <a:srgbClr val="EAEAEA"/>
          </a:solidFill>
          <a:latin typeface="Arial" pitchFamily="34"/>
          <a:ea typeface="Arial" pitchFamily="2"/>
          <a:cs typeface="Arial" pitchFamily="2"/>
        </a:defRPr>
      </a:lvl1pPr>
    </p:titleStyle>
    <p:bodyStyle>
      <a:lvl1pPr lvl="0" rtl="0" eaLnBrk="1" hangingPunct="1">
        <a:spcBef>
          <a:spcPts val="0"/>
        </a:spcBef>
        <a:spcAft>
          <a:spcPts val="1417"/>
        </a:spcAft>
        <a:buClr>
          <a:srgbClr val="4C4E50"/>
        </a:buClr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solidFill>
            <a:srgbClr val="4C4E50"/>
          </a:solidFill>
          <a:latin typeface="Times New Roman" pitchFamily="18"/>
          <a:ea typeface="Arial" pitchFamily="2"/>
          <a:cs typeface="Arial" pitchFamily="2"/>
        </a:defRPr>
      </a:lvl1pPr>
      <a:lvl2pPr lvl="1" rtl="0" eaLnBrk="1" hangingPunct="1">
        <a:spcBef>
          <a:spcPts val="0"/>
        </a:spcBef>
        <a:spcAft>
          <a:spcPts val="1417"/>
        </a:spcAft>
        <a:buClr>
          <a:srgbClr val="4C4E50"/>
        </a:buClr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solidFill>
            <a:srgbClr val="4C4E50"/>
          </a:solidFill>
          <a:latin typeface="Times New Roman" pitchFamily="18"/>
          <a:ea typeface="Arial" pitchFamily="2"/>
          <a:cs typeface="Arial" pitchFamily="2"/>
        </a:defRPr>
      </a:lvl2pPr>
      <a:lvl3pPr lvl="2" rtl="0" eaLnBrk="1" hangingPunct="1">
        <a:spcBef>
          <a:spcPts val="0"/>
        </a:spcBef>
        <a:spcAft>
          <a:spcPts val="1417"/>
        </a:spcAft>
        <a:buClr>
          <a:srgbClr val="4C4E50"/>
        </a:buClr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solidFill>
            <a:srgbClr val="4C4E50"/>
          </a:solidFill>
          <a:latin typeface="Times New Roman" pitchFamily="18"/>
          <a:ea typeface="Arial" pitchFamily="2"/>
          <a:cs typeface="Arial" pitchFamily="2"/>
        </a:defRPr>
      </a:lvl3pPr>
      <a:lvl4pPr lvl="3" rtl="0" eaLnBrk="1" hangingPunct="1">
        <a:spcBef>
          <a:spcPts val="0"/>
        </a:spcBef>
        <a:spcAft>
          <a:spcPts val="1417"/>
        </a:spcAft>
        <a:buClr>
          <a:srgbClr val="4C4E50"/>
        </a:buClr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solidFill>
            <a:srgbClr val="4C4E50"/>
          </a:solidFill>
          <a:latin typeface="Times New Roman" pitchFamily="18"/>
          <a:ea typeface="Arial" pitchFamily="2"/>
          <a:cs typeface="Arial" pitchFamily="2"/>
        </a:defRPr>
      </a:lvl4pPr>
      <a:lvl5pPr lvl="4" rtl="0" eaLnBrk="1" hangingPunct="1">
        <a:spcBef>
          <a:spcPts val="0"/>
        </a:spcBef>
        <a:spcAft>
          <a:spcPts val="1417"/>
        </a:spcAft>
        <a:buClr>
          <a:srgbClr val="4C4E50"/>
        </a:buClr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solidFill>
            <a:srgbClr val="4C4E50"/>
          </a:solidFill>
          <a:latin typeface="Times New Roman" pitchFamily="18"/>
          <a:ea typeface="Arial" pitchFamily="2"/>
          <a:cs typeface="Arial" pitchFamily="2"/>
        </a:defRPr>
      </a:lvl5pPr>
      <a:lvl6pPr lvl="5" rtl="0" eaLnBrk="1" hangingPunct="1">
        <a:spcBef>
          <a:spcPts val="0"/>
        </a:spcBef>
        <a:spcAft>
          <a:spcPts val="1417"/>
        </a:spcAft>
        <a:buClr>
          <a:srgbClr val="4C4E50"/>
        </a:buClr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solidFill>
            <a:srgbClr val="4C4E50"/>
          </a:solidFill>
          <a:latin typeface="Times New Roman" pitchFamily="18"/>
          <a:ea typeface="Arial" pitchFamily="2"/>
          <a:cs typeface="Arial" pitchFamily="2"/>
        </a:defRPr>
      </a:lvl6pPr>
      <a:lvl7pPr lvl="6" rtl="0" eaLnBrk="1" hangingPunct="1">
        <a:spcBef>
          <a:spcPts val="0"/>
        </a:spcBef>
        <a:spcAft>
          <a:spcPts val="1417"/>
        </a:spcAft>
        <a:buClr>
          <a:srgbClr val="4C4E50"/>
        </a:buClr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solidFill>
            <a:srgbClr val="4C4E50"/>
          </a:solidFill>
          <a:latin typeface="Times New Roman" pitchFamily="18"/>
          <a:ea typeface="Arial" pitchFamily="2"/>
          <a:cs typeface="Arial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0B2CA-7C12-9C4F-8973-145FB861A12F}"/>
              </a:ext>
            </a:extLst>
          </p:cNvPr>
          <p:cNvSpPr txBox="1"/>
          <p:nvPr/>
        </p:nvSpPr>
        <p:spPr>
          <a:xfrm>
            <a:off x="0" y="0"/>
            <a:ext cx="10080000" cy="648720"/>
          </a:xfrm>
          <a:prstGeom prst="rect">
            <a:avLst/>
          </a:prstGeom>
          <a:solidFill>
            <a:srgbClr val="403C38"/>
          </a:solidFill>
          <a:ln>
            <a:noFill/>
          </a:ln>
        </p:spPr>
        <p:txBody>
          <a:bodyPr wrap="none" lIns="90000" tIns="45000" rIns="90000" bIns="45000" anchor="ctr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05060180-F233-FC4F-962E-45628FADF95F}"/>
              </a:ext>
            </a:extLst>
          </p:cNvPr>
          <p:cNvSpPr/>
          <p:nvPr/>
        </p:nvSpPr>
        <p:spPr>
          <a:xfrm flipH="1">
            <a:off x="0" y="5220000"/>
            <a:ext cx="10080000" cy="36000"/>
          </a:xfrm>
          <a:prstGeom prst="line">
            <a:avLst/>
          </a:prstGeom>
          <a:noFill/>
          <a:ln w="18360">
            <a:solidFill>
              <a:srgbClr val="403C38"/>
            </a:solidFill>
            <a:prstDash val="solid"/>
          </a:ln>
        </p:spPr>
        <p:txBody>
          <a:bodyPr wrap="none" lIns="9000" tIns="9000" rIns="9000" bIns="9000" anchor="ctr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37B43-D703-CA42-9E51-3DB0AFD23DD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468000" y="89640"/>
            <a:ext cx="529560" cy="4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lace_holder">
            <a:extLst>
              <a:ext uri="{FF2B5EF4-FFF2-40B4-BE49-F238E27FC236}">
                <a16:creationId xmlns:a16="http://schemas.microsoft.com/office/drawing/2014/main" id="{967C3E68-4D70-F84B-8549-F1ECF80640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879" y="627480"/>
            <a:ext cx="8607600" cy="1262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6" name="place_holder">
            <a:extLst>
              <a:ext uri="{FF2B5EF4-FFF2-40B4-BE49-F238E27FC236}">
                <a16:creationId xmlns:a16="http://schemas.microsoft.com/office/drawing/2014/main" id="{7906FB58-6DA6-4344-BE12-D6F91388E0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879" y="2101680"/>
            <a:ext cx="8607600" cy="47627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None/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FC3D-922F-6549-8739-79C416D1AA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Xroot</a:t>
            </a:r>
            <a:r>
              <a:rPr lang="en-US" dirty="0"/>
              <a:t> token </a:t>
            </a:r>
            <a:r>
              <a:rPr lang="en-US" dirty="0" err="1"/>
              <a:t>authn</a:t>
            </a:r>
            <a:r>
              <a:rPr lang="en-US" dirty="0"/>
              <a:t> and </a:t>
            </a:r>
            <a:r>
              <a:rPr lang="en-US" dirty="0" err="1"/>
              <a:t>authz</a:t>
            </a:r>
            <a:r>
              <a:rPr lang="en-US" dirty="0"/>
              <a:t>	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1D0FA-4B98-FD47-8595-1A89A0FE2554}"/>
              </a:ext>
            </a:extLst>
          </p:cNvPr>
          <p:cNvSpPr txBox="1">
            <a:spLocks/>
          </p:cNvSpPr>
          <p:nvPr/>
        </p:nvSpPr>
        <p:spPr>
          <a:xfrm>
            <a:off x="415291" y="791270"/>
            <a:ext cx="9250042" cy="447146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F7F7F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buNone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E8ED98-37E1-49AF-86C8-A027D2EE036C}"/>
              </a:ext>
            </a:extLst>
          </p:cNvPr>
          <p:cNvSpPr txBox="1">
            <a:spLocks/>
          </p:cNvSpPr>
          <p:nvPr/>
        </p:nvSpPr>
        <p:spPr>
          <a:xfrm>
            <a:off x="415291" y="788855"/>
            <a:ext cx="9243683" cy="4092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85000" lnSpcReduction="10000"/>
          </a:bodyPr>
          <a:lstStyle>
            <a:lvl1pPr lvl="0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1pPr>
            <a:lvl2pPr lvl="1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2pPr>
            <a:lvl3pPr lvl="2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3pPr>
            <a:lvl4pPr lvl="3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4pPr>
            <a:lvl5pPr lvl="4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5pPr>
            <a:lvl6pPr lvl="5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6pPr>
            <a:lvl7pPr lvl="6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A </a:t>
            </a:r>
            <a:r>
              <a:rPr lang="en-US" i="1" dirty="0" err="1"/>
              <a:t>ztn</a:t>
            </a:r>
            <a:r>
              <a:rPr lang="en-US" dirty="0"/>
              <a:t> (= </a:t>
            </a:r>
            <a:r>
              <a:rPr lang="en-US" dirty="0" err="1"/>
              <a:t>authn</a:t>
            </a:r>
            <a:r>
              <a:rPr lang="en-US" dirty="0"/>
              <a:t>) token can now be provided without expressing a downstream token (= </a:t>
            </a:r>
            <a:r>
              <a:rPr lang="en-US" dirty="0" err="1"/>
              <a:t>authz</a:t>
            </a:r>
            <a:r>
              <a:rPr lang="en-US" dirty="0"/>
              <a:t>), and authorization of the subject will take place based on that token.</a:t>
            </a:r>
          </a:p>
          <a:p>
            <a:pPr marL="457200" indent="-457200"/>
            <a:r>
              <a:rPr lang="en-US" sz="2400" dirty="0" err="1"/>
              <a:t>xrdcp</a:t>
            </a:r>
            <a:r>
              <a:rPr lang="en-US" sz="2400" dirty="0"/>
              <a:t> uses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XDG_RUNTIME_DIR</a:t>
            </a:r>
            <a:r>
              <a:rPr lang="en-US" sz="2400" dirty="0"/>
              <a:t> to look for token.</a:t>
            </a:r>
          </a:p>
          <a:p>
            <a:pPr marL="457200" indent="-457200"/>
            <a:r>
              <a:rPr lang="en-US" sz="2400" dirty="0"/>
              <a:t>You can still express a second token on the path using (which will override the first):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xroots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example.org:1094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/&lt;path&gt;?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authz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Bearer%20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base64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token string&gt;</a:t>
            </a:r>
          </a:p>
          <a:p>
            <a:pPr marL="457200" indent="-457200"/>
            <a:r>
              <a:rPr lang="en-US" sz="2400" dirty="0"/>
              <a:t>The </a:t>
            </a:r>
            <a:r>
              <a:rPr lang="en-US" sz="2400" i="1" dirty="0" err="1"/>
              <a:t>ztn</a:t>
            </a:r>
            <a:r>
              <a:rPr lang="en-US" sz="2400" dirty="0"/>
              <a:t> </a:t>
            </a:r>
            <a:r>
              <a:rPr lang="en-US" sz="2400" dirty="0" err="1"/>
              <a:t>gplazma</a:t>
            </a:r>
            <a:r>
              <a:rPr lang="en-US" sz="2400" dirty="0"/>
              <a:t> plugin must be included in the </a:t>
            </a:r>
            <a:r>
              <a:rPr lang="en-US" sz="2400" dirty="0" err="1"/>
              <a:t>dCache</a:t>
            </a:r>
            <a:r>
              <a:rPr lang="en-US" sz="2400" dirty="0"/>
              <a:t> door's configuration, and the security module for </a:t>
            </a:r>
            <a:r>
              <a:rPr lang="en-US" sz="2400" i="1" dirty="0" err="1"/>
              <a:t>ztn</a:t>
            </a:r>
            <a:r>
              <a:rPr lang="en-US" sz="2400" dirty="0"/>
              <a:t> must be loaded in the SLAC </a:t>
            </a:r>
            <a:r>
              <a:rPr lang="en-US" sz="2400" dirty="0" err="1"/>
              <a:t>xrootd</a:t>
            </a:r>
            <a:r>
              <a:rPr lang="en-US" sz="2400" dirty="0"/>
              <a:t> server.</a:t>
            </a:r>
          </a:p>
          <a:p>
            <a:pPr>
              <a:buNone/>
            </a:pPr>
            <a:r>
              <a:rPr lang="en-US" sz="3500" dirty="0"/>
              <a:t>(8.1, 8.0, 7.2, 7.1)</a:t>
            </a:r>
          </a:p>
        </p:txBody>
      </p:sp>
    </p:spTree>
    <p:extLst>
      <p:ext uri="{BB962C8B-B14F-4D97-AF65-F5344CB8AC3E}">
        <p14:creationId xmlns:p14="http://schemas.microsoft.com/office/powerpoint/2010/main" val="419474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FC3D-922F-6549-8739-79C416D1AA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Xroot</a:t>
            </a:r>
            <a:r>
              <a:rPr lang="en-US" dirty="0"/>
              <a:t> </a:t>
            </a:r>
            <a:r>
              <a:rPr lang="en-US" dirty="0" err="1"/>
              <a:t>TPC</a:t>
            </a:r>
            <a:r>
              <a:rPr lang="en-US" dirty="0"/>
              <a:t> with tokens	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1D0FA-4B98-FD47-8595-1A89A0FE2554}"/>
              </a:ext>
            </a:extLst>
          </p:cNvPr>
          <p:cNvSpPr txBox="1">
            <a:spLocks/>
          </p:cNvSpPr>
          <p:nvPr/>
        </p:nvSpPr>
        <p:spPr>
          <a:xfrm>
            <a:off x="415291" y="791270"/>
            <a:ext cx="9250042" cy="447146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F7F7F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buNone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E8ED98-37E1-49AF-86C8-A027D2EE036C}"/>
              </a:ext>
            </a:extLst>
          </p:cNvPr>
          <p:cNvSpPr txBox="1">
            <a:spLocks/>
          </p:cNvSpPr>
          <p:nvPr/>
        </p:nvSpPr>
        <p:spPr>
          <a:xfrm>
            <a:off x="421650" y="811831"/>
            <a:ext cx="9243683" cy="4092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40000" lnSpcReduction="20000"/>
          </a:bodyPr>
          <a:lstStyle>
            <a:lvl1pPr lvl="0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1pPr>
            <a:lvl2pPr lvl="1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2pPr>
            <a:lvl3pPr lvl="2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3pPr>
            <a:lvl4pPr lvl="3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4pPr>
            <a:lvl5pPr lvl="4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5pPr>
            <a:lvl6pPr lvl="5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6pPr>
            <a:lvl7pPr lvl="6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5100" dirty="0" err="1"/>
              <a:t>TPC</a:t>
            </a:r>
            <a:r>
              <a:rPr lang="en-US" sz="5100" dirty="0"/>
              <a:t> without requiring a </a:t>
            </a:r>
            <a:r>
              <a:rPr lang="en-US" sz="5100" dirty="0" err="1"/>
              <a:t>JWT</a:t>
            </a:r>
            <a:r>
              <a:rPr lang="en-US" sz="5100" dirty="0"/>
              <a:t> token to be passed by the third-party client to the source server is possible.</a:t>
            </a:r>
          </a:p>
          <a:p>
            <a:pPr>
              <a:buNone/>
            </a:pPr>
            <a:r>
              <a:rPr lang="en-US" sz="4000" dirty="0"/>
              <a:t>Uses a rendezvous key/token generated by the </a:t>
            </a:r>
            <a:r>
              <a:rPr lang="en-US" sz="4000" dirty="0" err="1"/>
              <a:t>xrootd</a:t>
            </a:r>
            <a:r>
              <a:rPr lang="en-US" sz="4000" dirty="0"/>
              <a:t> client.</a:t>
            </a:r>
          </a:p>
          <a:p>
            <a:pPr marL="457200" indent="-457200"/>
            <a:r>
              <a:rPr lang="en-US" sz="4000" dirty="0"/>
              <a:t>This is supported by the SLAC </a:t>
            </a:r>
            <a:r>
              <a:rPr lang="en-US" sz="4000" dirty="0" err="1"/>
              <a:t>xrootd</a:t>
            </a:r>
            <a:r>
              <a:rPr lang="en-US" sz="4000" dirty="0"/>
              <a:t> server.</a:t>
            </a:r>
          </a:p>
          <a:p>
            <a:pPr marL="457200" indent="-457200"/>
            <a:r>
              <a:rPr lang="en-US" sz="4000" dirty="0"/>
              <a:t>For </a:t>
            </a:r>
            <a:r>
              <a:rPr lang="en-US" sz="4000" dirty="0" err="1"/>
              <a:t>dCache</a:t>
            </a:r>
            <a:r>
              <a:rPr lang="en-US" sz="4000" dirty="0"/>
              <a:t>, this works as long as the </a:t>
            </a:r>
            <a:r>
              <a:rPr lang="en-US" sz="4000" dirty="0" err="1"/>
              <a:t>gPlazma</a:t>
            </a:r>
            <a:r>
              <a:rPr lang="en-US" sz="4000" dirty="0"/>
              <a:t> </a:t>
            </a:r>
            <a:r>
              <a:rPr lang="en-US" sz="4000" i="1" dirty="0"/>
              <a:t>none</a:t>
            </a:r>
            <a:r>
              <a:rPr lang="en-US" sz="4000" dirty="0"/>
              <a:t> plugin is included in the door configuration.  (This was actually a bug fix.)</a:t>
            </a:r>
          </a:p>
          <a:p>
            <a:pPr>
              <a:buNone/>
            </a:pPr>
            <a:r>
              <a:rPr lang="en-US" sz="4000" dirty="0"/>
              <a:t>The </a:t>
            </a:r>
            <a:r>
              <a:rPr lang="en-US" sz="4000" dirty="0" err="1"/>
              <a:t>xrdcp</a:t>
            </a:r>
            <a:r>
              <a:rPr lang="en-US" sz="4000" dirty="0"/>
              <a:t> command in this case is</a:t>
            </a:r>
          </a:p>
          <a:p>
            <a:pPr>
              <a:buNone/>
            </a:pPr>
            <a:r>
              <a:rPr lang="en-US" sz="4000" b="1" dirty="0"/>
              <a:t> 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tpc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only </a:t>
            </a:r>
          </a:p>
          <a:p>
            <a:pPr>
              <a:buNone/>
            </a:pPr>
            <a:r>
              <a:rPr lang="en-US" sz="4000" i="1" dirty="0"/>
              <a:t>not</a:t>
            </a:r>
            <a:r>
              <a:rPr lang="en-US" sz="4000" dirty="0"/>
              <a:t> </a:t>
            </a:r>
          </a:p>
          <a:p>
            <a:pPr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tpc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delegate only</a:t>
            </a:r>
          </a:p>
          <a:p>
            <a:pPr>
              <a:buNone/>
            </a:pPr>
            <a:r>
              <a:rPr lang="en-US" sz="5100" dirty="0"/>
              <a:t>(8.1, 8.0, 7.2, 7.1,7.0, 6.2)</a:t>
            </a:r>
          </a:p>
        </p:txBody>
      </p:sp>
    </p:spTree>
    <p:extLst>
      <p:ext uri="{BB962C8B-B14F-4D97-AF65-F5344CB8AC3E}">
        <p14:creationId xmlns:p14="http://schemas.microsoft.com/office/powerpoint/2010/main" val="47920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FC3D-922F-6549-8739-79C416D1AA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Xroot</a:t>
            </a:r>
            <a:r>
              <a:rPr lang="en-US" dirty="0"/>
              <a:t> doors support multiple </a:t>
            </a:r>
            <a:r>
              <a:rPr lang="en-US" dirty="0" err="1"/>
              <a:t>authn</a:t>
            </a:r>
            <a:r>
              <a:rPr lang="en-US" dirty="0"/>
              <a:t>	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1D0FA-4B98-FD47-8595-1A89A0FE2554}"/>
              </a:ext>
            </a:extLst>
          </p:cNvPr>
          <p:cNvSpPr txBox="1">
            <a:spLocks/>
          </p:cNvSpPr>
          <p:nvPr/>
        </p:nvSpPr>
        <p:spPr>
          <a:xfrm>
            <a:off x="415291" y="791270"/>
            <a:ext cx="9250042" cy="4471464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7F7F7F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rgbClr val="7F7F7F"/>
                </a:solidFill>
                <a:latin typeface="Helvetica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buNone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E8ED98-37E1-49AF-86C8-A027D2EE036C}"/>
              </a:ext>
            </a:extLst>
          </p:cNvPr>
          <p:cNvSpPr txBox="1">
            <a:spLocks/>
          </p:cNvSpPr>
          <p:nvPr/>
        </p:nvSpPr>
        <p:spPr>
          <a:xfrm>
            <a:off x="415291" y="896390"/>
            <a:ext cx="9243683" cy="4092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55000" lnSpcReduction="20000"/>
          </a:bodyPr>
          <a:lstStyle>
            <a:lvl1pPr lvl="0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1pPr>
            <a:lvl2pPr lvl="1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2pPr>
            <a:lvl3pPr lvl="2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3pPr>
            <a:lvl4pPr lvl="3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4pPr>
            <a:lvl5pPr lvl="4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5pPr>
            <a:lvl6pPr lvl="5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6pPr>
            <a:lvl7pPr lvl="6" rtl="0" eaLnBrk="1" hangingPunct="1">
              <a:spcBef>
                <a:spcPts val="0"/>
              </a:spcBef>
              <a:spcAft>
                <a:spcPts val="1417"/>
              </a:spcAft>
              <a:buClr>
                <a:srgbClr val="4C4E50"/>
              </a:buClr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4C4E50"/>
                </a:solidFill>
                <a:latin typeface="Times New Roman" pitchFamily="18"/>
                <a:ea typeface="Arial" pitchFamily="2"/>
                <a:cs typeface="Arial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A single door can now be configured to support all authentication protocols as an ordered chain.  </a:t>
            </a:r>
          </a:p>
          <a:p>
            <a:pPr>
              <a:buNone/>
            </a:pPr>
            <a:r>
              <a:rPr lang="en-US" dirty="0"/>
              <a:t>The default is now:</a:t>
            </a:r>
          </a:p>
          <a:p>
            <a:pPr lvl="1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xrootd.plugins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gplazma:gsi,gplazma:ztn,gplazma:none,authz:scitokens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/>
              <a:t>This means the door will first tell the client to try </a:t>
            </a:r>
            <a:r>
              <a:rPr lang="en-US" i="1" dirty="0" err="1"/>
              <a:t>gsi</a:t>
            </a:r>
            <a:r>
              <a:rPr lang="en-US" dirty="0"/>
              <a:t>; if that fails, it will ask for </a:t>
            </a:r>
            <a:r>
              <a:rPr lang="en-US" i="1" dirty="0" err="1"/>
              <a:t>ztn</a:t>
            </a:r>
            <a:r>
              <a:rPr lang="en-US" dirty="0"/>
              <a:t>; failing that, it will allow anonymous access.  </a:t>
            </a:r>
            <a:r>
              <a:rPr lang="en-US" i="1" dirty="0" err="1"/>
              <a:t>gsi</a:t>
            </a:r>
            <a:r>
              <a:rPr lang="en-US" dirty="0"/>
              <a:t> is tried first so that TLS is not turned on if not requested by the client (whereas it is enforced for </a:t>
            </a:r>
            <a:r>
              <a:rPr lang="en-US" i="1" dirty="0" err="1"/>
              <a:t>ztn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Thus all protocols are supported out of the box, but this configuration can be modified if desired using the property as before.</a:t>
            </a:r>
          </a:p>
          <a:p>
            <a:pPr>
              <a:buNone/>
            </a:pPr>
            <a:r>
              <a:rPr lang="en-US" dirty="0"/>
              <a:t>NOTE:  for </a:t>
            </a:r>
            <a:r>
              <a:rPr lang="en-US" dirty="0" err="1"/>
              <a:t>scitokens</a:t>
            </a:r>
            <a:r>
              <a:rPr lang="en-US" dirty="0"/>
              <a:t> authorization, the default</a:t>
            </a:r>
          </a:p>
          <a:p>
            <a:pPr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xrootd.plugin!scitokens.strict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used with doors that allow non-token authentication and token-based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(8.1)</a:t>
            </a:r>
          </a:p>
        </p:txBody>
      </p:sp>
    </p:spTree>
    <p:extLst>
      <p:ext uri="{BB962C8B-B14F-4D97-AF65-F5344CB8AC3E}">
        <p14:creationId xmlns:p14="http://schemas.microsoft.com/office/powerpoint/2010/main" val="85366525"/>
      </p:ext>
    </p:extLst>
  </p:cSld>
  <p:clrMapOvr>
    <a:masterClrMapping/>
  </p:clrMapOvr>
</p:sld>
</file>

<file path=ppt/theme/theme1.xml><?xml version="1.0" encoding="utf-8"?>
<a:theme xmlns:a="http://schemas.openxmlformats.org/drawingml/2006/main" name="dcache-org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ache-Users" id="{740A59FF-1283-D442-A4AB-736077F3E989}" vid="{FA1ABC68-AB6F-8548-89B3-80188A0674A0}"/>
    </a:ext>
  </a:extLst>
</a:theme>
</file>

<file path=ppt/theme/theme2.xml><?xml version="1.0" encoding="utf-8"?>
<a:theme xmlns:a="http://schemas.openxmlformats.org/drawingml/2006/main" name="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ache-Users" id="{740A59FF-1283-D442-A4AB-736077F3E989}" vid="{94B0AEB7-FC25-3743-A832-130751222F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dcache-org1</Template>
  <TotalTime>347</TotalTime>
  <Words>391</Words>
  <Application>Microsoft Macintosh PowerPoint</Application>
  <PresentationFormat>Custom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Courier New</vt:lpstr>
      <vt:lpstr>Helvetica</vt:lpstr>
      <vt:lpstr>Liberation Sans</vt:lpstr>
      <vt:lpstr>StarSymbol</vt:lpstr>
      <vt:lpstr>Times New Roman</vt:lpstr>
      <vt:lpstr>dcache-org1</vt:lpstr>
      <vt:lpstr>_</vt:lpstr>
      <vt:lpstr>Xroot token authn and authz </vt:lpstr>
      <vt:lpstr>Xroot TPC with tokens </vt:lpstr>
      <vt:lpstr>Xroot doors support multiple authn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Rossi</dc:creator>
  <cp:lastModifiedBy>Albert Rossi</cp:lastModifiedBy>
  <cp:revision>78</cp:revision>
  <dcterms:created xsi:type="dcterms:W3CDTF">2021-05-27T16:05:16Z</dcterms:created>
  <dcterms:modified xsi:type="dcterms:W3CDTF">2022-05-18T15:25:41Z</dcterms:modified>
</cp:coreProperties>
</file>