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0" r:id="rId2"/>
  </p:sldMasterIdLst>
  <p:notesMasterIdLst>
    <p:notesMasterId r:id="rId23"/>
  </p:notesMasterIdLst>
  <p:handoutMasterIdLst>
    <p:handoutMasterId r:id="rId24"/>
  </p:handoutMasterIdLst>
  <p:sldIdLst>
    <p:sldId id="256" r:id="rId3"/>
    <p:sldId id="263" r:id="rId4"/>
    <p:sldId id="264" r:id="rId5"/>
    <p:sldId id="257" r:id="rId6"/>
    <p:sldId id="266" r:id="rId7"/>
    <p:sldId id="265" r:id="rId8"/>
    <p:sldId id="267" r:id="rId9"/>
    <p:sldId id="268" r:id="rId10"/>
    <p:sldId id="269" r:id="rId11"/>
    <p:sldId id="271" r:id="rId12"/>
    <p:sldId id="262" r:id="rId13"/>
    <p:sldId id="272" r:id="rId14"/>
    <p:sldId id="273" r:id="rId15"/>
    <p:sldId id="270" r:id="rId16"/>
    <p:sldId id="274" r:id="rId17"/>
    <p:sldId id="275" r:id="rId18"/>
    <p:sldId id="276" r:id="rId19"/>
    <p:sldId id="277" r:id="rId20"/>
    <p:sldId id="278" r:id="rId21"/>
    <p:sldId id="279" r:id="rId22"/>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0A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768B7FB-F8FA-9A47-8D14-BB63D765AE90}"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9"/>
    <p:restoredTop sz="79423"/>
  </p:normalViewPr>
  <p:slideViewPr>
    <p:cSldViewPr snapToGrid="0" snapToObjects="1">
      <p:cViewPr varScale="1">
        <p:scale>
          <a:sx n="169" d="100"/>
          <a:sy n="169" d="100"/>
        </p:scale>
        <p:origin x="1048" y="192"/>
      </p:cViewPr>
      <p:guideLst/>
    </p:cSldViewPr>
  </p:slideViewPr>
  <p:notesTextViewPr>
    <p:cViewPr>
      <p:scale>
        <a:sx n="1" d="1"/>
        <a:sy n="1" d="1"/>
      </p:scale>
      <p:origin x="0" y="0"/>
    </p:cViewPr>
  </p:notesTextViewPr>
  <p:notesViewPr>
    <p:cSldViewPr snapToGrid="0" snapToObjects="1">
      <p:cViewPr varScale="1">
        <p:scale>
          <a:sx n="122" d="100"/>
          <a:sy n="122" d="100"/>
        </p:scale>
        <p:origin x="3240"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DB2E01-82BF-1A46-BEAB-305F26F484CD}"/>
              </a:ext>
            </a:extLst>
          </p:cNvPr>
          <p:cNvSpPr txBox="1">
            <a:spLocks noGrp="1"/>
          </p:cNvSpPr>
          <p:nvPr>
            <p:ph type="hdr" sz="quarter"/>
          </p:nvPr>
        </p:nvSpPr>
        <p:spPr>
          <a:xfrm>
            <a:off x="0" y="0"/>
            <a:ext cx="3372840" cy="502560"/>
          </a:xfrm>
          <a:prstGeom prst="rect">
            <a:avLst/>
          </a:prstGeom>
          <a:noFill/>
          <a:ln>
            <a:noFill/>
          </a:ln>
        </p:spPr>
        <p:txBody>
          <a:bodyPr vert="horz" wrap="none" lIns="90000" tIns="45000" rIns="90000" bIns="4500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dirty="0">
              <a:ln>
                <a:noFill/>
              </a:ln>
              <a:latin typeface="Arial" pitchFamily="18"/>
              <a:ea typeface="Arial" pitchFamily="2"/>
              <a:cs typeface="Arial" pitchFamily="2"/>
            </a:endParaRPr>
          </a:p>
        </p:txBody>
      </p:sp>
      <p:sp>
        <p:nvSpPr>
          <p:cNvPr id="3" name="Date Placeholder 2">
            <a:extLst>
              <a:ext uri="{FF2B5EF4-FFF2-40B4-BE49-F238E27FC236}">
                <a16:creationId xmlns:a16="http://schemas.microsoft.com/office/drawing/2014/main" id="{78472D86-DA93-7146-9CAE-746F367F56CF}"/>
              </a:ext>
            </a:extLst>
          </p:cNvPr>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dirty="0">
              <a:ln>
                <a:noFill/>
              </a:ln>
              <a:latin typeface="Arial" pitchFamily="18"/>
              <a:ea typeface="Arial" pitchFamily="2"/>
              <a:cs typeface="Arial" pitchFamily="2"/>
            </a:endParaRPr>
          </a:p>
        </p:txBody>
      </p:sp>
      <p:sp>
        <p:nvSpPr>
          <p:cNvPr id="4" name="Footer Placeholder 3">
            <a:extLst>
              <a:ext uri="{FF2B5EF4-FFF2-40B4-BE49-F238E27FC236}">
                <a16:creationId xmlns:a16="http://schemas.microsoft.com/office/drawing/2014/main" id="{327D8428-9259-AB49-8429-4D2C106233C0}"/>
              </a:ext>
            </a:extLst>
          </p:cNvPr>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dirty="0">
              <a:ln>
                <a:noFill/>
              </a:ln>
              <a:latin typeface="Arial" pitchFamily="18"/>
              <a:ea typeface="Arial" pitchFamily="2"/>
              <a:cs typeface="Arial" pitchFamily="2"/>
            </a:endParaRPr>
          </a:p>
        </p:txBody>
      </p:sp>
      <p:sp>
        <p:nvSpPr>
          <p:cNvPr id="5" name="Slide Number Placeholder 4">
            <a:extLst>
              <a:ext uri="{FF2B5EF4-FFF2-40B4-BE49-F238E27FC236}">
                <a16:creationId xmlns:a16="http://schemas.microsoft.com/office/drawing/2014/main" id="{8F63C94D-473E-CA4B-B24A-378656FC0CD2}"/>
              </a:ext>
            </a:extLst>
          </p:cNvPr>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compatLnSpc="0">
            <a:noAutofit/>
          </a:bodyPr>
          <a:lstStyle/>
          <a:p>
            <a:pPr marL="0" marR="0" lvl="0" indent="0" algn="r" rtl="0" hangingPunct="0">
              <a:lnSpc>
                <a:spcPct val="100000"/>
              </a:lnSpc>
              <a:spcBef>
                <a:spcPts val="0"/>
              </a:spcBef>
              <a:spcAft>
                <a:spcPts val="0"/>
              </a:spcAft>
              <a:buNone/>
              <a:tabLst/>
              <a:defRPr sz="1400"/>
            </a:pPr>
            <a:fld id="{D2BA33A1-BA62-7947-8340-8154A4BBE1E6}" type="slidenum">
              <a:rPr/>
              <a:t>‹#›</a:t>
            </a:fld>
            <a:endParaRPr lang="en-US" sz="1400" b="0" i="0" u="none" strike="noStrike" kern="1200" dirty="0">
              <a:ln>
                <a:noFill/>
              </a:ln>
              <a:latin typeface="Arial" pitchFamily="18"/>
              <a:ea typeface="Arial" pitchFamily="2"/>
              <a:cs typeface="Arial" pitchFamily="2"/>
            </a:endParaRPr>
          </a:p>
        </p:txBody>
      </p:sp>
    </p:spTree>
    <p:extLst>
      <p:ext uri="{BB962C8B-B14F-4D97-AF65-F5344CB8AC3E}">
        <p14:creationId xmlns:p14="http://schemas.microsoft.com/office/powerpoint/2010/main" val="961211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8ECC6A-BE12-5843-9A84-65F0CBB7E811}"/>
              </a:ext>
            </a:extLst>
          </p:cNvPr>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6DCAA4EF-E4AD-6943-8DB6-F2CDCFCC7C9D}"/>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1FAC0D58-BFC2-AE41-98B1-2B393729FF9D}"/>
              </a:ext>
            </a:extLst>
          </p:cNvPr>
          <p:cNvSpPr txBox="1">
            <a:spLocks noGrp="1"/>
          </p:cNvSpPr>
          <p:nvPr>
            <p:ph type="hdr" sz="quarter"/>
          </p:nvPr>
        </p:nvSpPr>
        <p:spPr>
          <a:xfrm>
            <a:off x="0" y="0"/>
            <a:ext cx="3372840" cy="502560"/>
          </a:xfrm>
          <a:prstGeom prst="rect">
            <a:avLst/>
          </a:prstGeom>
          <a:noFill/>
          <a:ln>
            <a:noFill/>
          </a:ln>
        </p:spPr>
        <p:txBody>
          <a:bodyPr vert="horz" lIns="0" tIns="0" rIns="0" bIns="0">
            <a:noAutofit/>
          </a:bodyPr>
          <a:lstStyle>
            <a:lvl1pPr lvl="0" rtl="0" hangingPunct="0">
              <a:buNone/>
              <a:tabLst/>
              <a:defRPr lang="en-US" sz="1400" kern="1200">
                <a:latin typeface="Times New Roman" pitchFamily="18"/>
                <a:ea typeface="Arial" pitchFamily="2"/>
                <a:cs typeface="Arial" pitchFamily="2"/>
              </a:defRPr>
            </a:lvl1pPr>
          </a:lstStyle>
          <a:p>
            <a:pPr lvl="0"/>
            <a:endParaRPr lang="en-US" dirty="0"/>
          </a:p>
        </p:txBody>
      </p:sp>
      <p:sp>
        <p:nvSpPr>
          <p:cNvPr id="5" name="Date Placeholder 4">
            <a:extLst>
              <a:ext uri="{FF2B5EF4-FFF2-40B4-BE49-F238E27FC236}">
                <a16:creationId xmlns:a16="http://schemas.microsoft.com/office/drawing/2014/main" id="{63540591-4DE5-6C4E-9C83-275A28B95046}"/>
              </a:ext>
            </a:extLst>
          </p:cNvPr>
          <p:cNvSpPr txBox="1">
            <a:spLocks noGrp="1"/>
          </p:cNvSpPr>
          <p:nvPr>
            <p:ph type="dt" idx="1"/>
          </p:nvPr>
        </p:nvSpPr>
        <p:spPr>
          <a:xfrm>
            <a:off x="4399200" y="0"/>
            <a:ext cx="3372840" cy="502560"/>
          </a:xfrm>
          <a:prstGeom prst="rect">
            <a:avLst/>
          </a:prstGeom>
          <a:noFill/>
          <a:ln>
            <a:noFill/>
          </a:ln>
        </p:spPr>
        <p:txBody>
          <a:bodyPr vert="horz" lIns="0" tIns="0" rIns="0" bIns="0">
            <a:noAutofit/>
          </a:bodyPr>
          <a:lstStyle>
            <a:lvl1pPr lvl="0" algn="r" rtl="0" hangingPunct="0">
              <a:buNone/>
              <a:tabLst/>
              <a:defRPr lang="en-US" sz="1400" kern="1200">
                <a:latin typeface="Times New Roman" pitchFamily="18"/>
                <a:ea typeface="Arial" pitchFamily="2"/>
                <a:cs typeface="Arial" pitchFamily="2"/>
              </a:defRPr>
            </a:lvl1pPr>
          </a:lstStyle>
          <a:p>
            <a:pPr lvl="0"/>
            <a:endParaRPr lang="en-US" dirty="0"/>
          </a:p>
        </p:txBody>
      </p:sp>
      <p:sp>
        <p:nvSpPr>
          <p:cNvPr id="6" name="Footer Placeholder 5">
            <a:extLst>
              <a:ext uri="{FF2B5EF4-FFF2-40B4-BE49-F238E27FC236}">
                <a16:creationId xmlns:a16="http://schemas.microsoft.com/office/drawing/2014/main" id="{37CADD04-96C3-304E-B540-3A466F9056A6}"/>
              </a:ext>
            </a:extLst>
          </p:cNvPr>
          <p:cNvSpPr txBox="1">
            <a:spLocks noGrp="1"/>
          </p:cNvSpPr>
          <p:nvPr>
            <p:ph type="ftr" sz="quarter" idx="4"/>
          </p:nvPr>
        </p:nvSpPr>
        <p:spPr>
          <a:xfrm>
            <a:off x="0" y="9555480"/>
            <a:ext cx="3372840" cy="502560"/>
          </a:xfrm>
          <a:prstGeom prst="rect">
            <a:avLst/>
          </a:prstGeom>
          <a:noFill/>
          <a:ln>
            <a:noFill/>
          </a:ln>
        </p:spPr>
        <p:txBody>
          <a:bodyPr vert="horz" lIns="0" tIns="0" rIns="0" bIns="0" anchor="b">
            <a:noAutofit/>
          </a:bodyPr>
          <a:lstStyle>
            <a:lvl1pPr lvl="0" rtl="0" hangingPunct="0">
              <a:buNone/>
              <a:tabLst/>
              <a:defRPr lang="en-US" sz="1400" kern="1200">
                <a:latin typeface="Times New Roman" pitchFamily="18"/>
                <a:ea typeface="Arial" pitchFamily="2"/>
                <a:cs typeface="Arial" pitchFamily="2"/>
              </a:defRPr>
            </a:lvl1pPr>
          </a:lstStyle>
          <a:p>
            <a:pPr lvl="0"/>
            <a:endParaRPr lang="en-US" dirty="0"/>
          </a:p>
        </p:txBody>
      </p:sp>
      <p:sp>
        <p:nvSpPr>
          <p:cNvPr id="7" name="Slide Number Placeholder 6">
            <a:extLst>
              <a:ext uri="{FF2B5EF4-FFF2-40B4-BE49-F238E27FC236}">
                <a16:creationId xmlns:a16="http://schemas.microsoft.com/office/drawing/2014/main" id="{0719D2BC-0681-E047-A164-D1A70F787021}"/>
              </a:ext>
            </a:extLst>
          </p:cNvPr>
          <p:cNvSpPr txBox="1">
            <a:spLocks noGrp="1"/>
          </p:cNvSpPr>
          <p:nvPr>
            <p:ph type="sldNum" sz="quarter" idx="5"/>
          </p:nvPr>
        </p:nvSpPr>
        <p:spPr>
          <a:xfrm>
            <a:off x="4399200" y="9555480"/>
            <a:ext cx="3372840" cy="502560"/>
          </a:xfrm>
          <a:prstGeom prst="rect">
            <a:avLst/>
          </a:prstGeom>
          <a:noFill/>
          <a:ln>
            <a:noFill/>
          </a:ln>
        </p:spPr>
        <p:txBody>
          <a:bodyPr vert="horz" lIns="0" tIns="0" rIns="0" bIns="0" anchor="b">
            <a:noAutofit/>
          </a:bodyPr>
          <a:lstStyle>
            <a:lvl1pPr lvl="0" algn="r" rtl="0" hangingPunct="0">
              <a:buNone/>
              <a:tabLst/>
              <a:defRPr lang="en-US" sz="1400" kern="1200">
                <a:latin typeface="Times New Roman" pitchFamily="18"/>
                <a:ea typeface="Arial" pitchFamily="2"/>
                <a:cs typeface="Arial" pitchFamily="2"/>
              </a:defRPr>
            </a:lvl1pPr>
          </a:lstStyle>
          <a:p>
            <a:pPr lvl="0"/>
            <a:fld id="{70AC7191-74FF-8247-BFBB-422820D8977C}" type="slidenum">
              <a:rPr/>
              <a:t>‹#›</a:t>
            </a:fld>
            <a:endParaRPr lang="en-US" dirty="0"/>
          </a:p>
        </p:txBody>
      </p:sp>
    </p:spTree>
    <p:extLst>
      <p:ext uri="{BB962C8B-B14F-4D97-AF65-F5344CB8AC3E}">
        <p14:creationId xmlns:p14="http://schemas.microsoft.com/office/powerpoint/2010/main" val="4134577987"/>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a:ln>
          <a:noFill/>
        </a:ln>
        <a:latin typeface="Arial" pitchFamily="18"/>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E5EA5E1-05D5-CB45-B366-AE33A99AEEC1}"/>
              </a:ext>
            </a:extLst>
          </p:cNvPr>
          <p:cNvSpPr txBox="1">
            <a:spLocks noGrp="1"/>
          </p:cNvSpPr>
          <p:nvPr>
            <p:ph type="sldNum" sz="quarter" idx="5"/>
          </p:nvPr>
        </p:nvSpPr>
        <p:spPr>
          <a:ln/>
        </p:spPr>
        <p:txBody>
          <a:bodyPr vert="horz" lIns="0" tIns="0" rIns="0" bIns="0" anchor="b">
            <a:noAutofit/>
          </a:bodyPr>
          <a:lstStyle/>
          <a:p>
            <a:pPr lvl="0"/>
            <a:fld id="{D57BFD48-C0CC-1548-903A-228B823AC2BD}" type="slidenum">
              <a:rPr/>
              <a:t>1</a:t>
            </a:fld>
            <a:endParaRPr lang="en-US" dirty="0"/>
          </a:p>
        </p:txBody>
      </p:sp>
      <p:sp>
        <p:nvSpPr>
          <p:cNvPr id="2" name="Slide Image Placeholder 1">
            <a:extLst>
              <a:ext uri="{FF2B5EF4-FFF2-40B4-BE49-F238E27FC236}">
                <a16:creationId xmlns:a16="http://schemas.microsoft.com/office/drawing/2014/main" id="{11DA2C08-C906-3444-8854-5535F9526DAC}"/>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914CEE5-1B33-2B40-9FF9-1EBAC85D0606}"/>
              </a:ext>
            </a:extLst>
          </p:cNvPr>
          <p:cNvSpPr txBox="1">
            <a:spLocks noGrp="1"/>
          </p:cNvSpPr>
          <p:nvPr>
            <p:ph type="body" sz="quarter" idx="1"/>
          </p:nvPr>
        </p:nvSpPr>
        <p:spPr>
          <a:xfrm>
            <a:off x="777239" y="4777560"/>
            <a:ext cx="6217560" cy="923330"/>
          </a:xfrm>
        </p:spPr>
        <p:txBody>
          <a:bodyPr vert="horz">
            <a:spAutoFit/>
          </a:bodyPr>
          <a:lstStyle/>
          <a:p>
            <a:pPr rtl="0"/>
            <a:r>
              <a:rPr lang="en-US" dirty="0"/>
              <a:t>I would like to thank Andy for inviting me to give this presentation today.  My intention is modest: it is simply to familiarize you with how </a:t>
            </a:r>
            <a:r>
              <a:rPr lang="en-US" dirty="0" err="1"/>
              <a:t>dCache</a:t>
            </a:r>
            <a:r>
              <a:rPr lang="en-US" dirty="0"/>
              <a:t> support for the </a:t>
            </a:r>
            <a:r>
              <a:rPr lang="en-US" dirty="0" err="1"/>
              <a:t>XrootD</a:t>
            </a:r>
            <a:r>
              <a:rPr lang="en-US" dirty="0"/>
              <a:t> protocol has evolved (at least in my hands).   I will also point at the end to what is currently missing in </a:t>
            </a:r>
            <a:r>
              <a:rPr lang="en-US" dirty="0" err="1"/>
              <a:t>dCache</a:t>
            </a:r>
            <a:r>
              <a:rPr lang="en-US" dirty="0"/>
              <a:t>.</a:t>
            </a:r>
          </a:p>
          <a:p>
            <a:pPr rtl="0"/>
            <a:endParaRPr lang="en-US" dirty="0"/>
          </a:p>
          <a:p>
            <a:pPr rtl="0"/>
            <a:r>
              <a:rPr lang="en-US" dirty="0"/>
              <a:t>I have been working on </a:t>
            </a:r>
            <a:r>
              <a:rPr lang="en-US" dirty="0" err="1"/>
              <a:t>Xroot</a:t>
            </a:r>
            <a:r>
              <a:rPr lang="en-US" dirty="0"/>
              <a:t> development in </a:t>
            </a:r>
            <a:r>
              <a:rPr lang="en-US" dirty="0" err="1"/>
              <a:t>dCache</a:t>
            </a:r>
            <a:r>
              <a:rPr lang="en-US" dirty="0"/>
              <a:t> since 2018, but </a:t>
            </a:r>
            <a:r>
              <a:rPr lang="en-US" dirty="0" err="1"/>
              <a:t>dCache</a:t>
            </a:r>
            <a:r>
              <a:rPr lang="en-US" dirty="0"/>
              <a:t> has supported Root/</a:t>
            </a:r>
            <a:r>
              <a:rPr lang="en-US" dirty="0" err="1"/>
              <a:t>Xroot</a:t>
            </a:r>
            <a:r>
              <a:rPr lang="en-US" dirty="0"/>
              <a:t> long before that.   I won't go into the earliest period since my understanding of those details is indirect, but I can say that, from the outset, inclusion of the </a:t>
            </a:r>
            <a:r>
              <a:rPr lang="en-US" dirty="0" err="1"/>
              <a:t>Xroot</a:t>
            </a:r>
            <a:r>
              <a:rPr lang="en-US" dirty="0"/>
              <a:t> protocol was driven by the demand of our users, and this continues to drive further development.</a:t>
            </a:r>
          </a:p>
          <a:p>
            <a:pPr rtl="0"/>
            <a:endParaRPr lang="en-US" dirty="0"/>
          </a:p>
          <a:p>
            <a:pPr rtl="0"/>
            <a:endParaRPr lang="en-US" dirty="0"/>
          </a:p>
          <a:p>
            <a:pPr rtl="0"/>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10</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algn="l" rtl="0"/>
            <a:r>
              <a:rPr lang="en-US" dirty="0" err="1"/>
              <a:t>Sigver</a:t>
            </a:r>
            <a:r>
              <a:rPr lang="en-US" dirty="0"/>
              <a:t> is now obviously redundant as TLS should be used instead in most cases.</a:t>
            </a:r>
          </a:p>
          <a:p>
            <a:pPr algn="l" rtl="0"/>
            <a:endParaRPr lang="en-US" dirty="0"/>
          </a:p>
          <a:p>
            <a:pPr algn="l" rtl="0"/>
            <a:r>
              <a:rPr lang="en-US" dirty="0"/>
              <a:t>&gt; Implementing TLS was an interesting process because I tried to adhere as closely as I could to the way things were being done on the </a:t>
            </a:r>
            <a:r>
              <a:rPr lang="en-US" dirty="0" err="1"/>
              <a:t>XrootD</a:t>
            </a:r>
            <a:r>
              <a:rPr lang="en-US" dirty="0"/>
              <a:t> end, and that was something of a moving target for a period of time.  On our end, because of the peculiar </a:t>
            </a:r>
            <a:r>
              <a:rPr lang="en-US" dirty="0" err="1"/>
              <a:t>dCache</a:t>
            </a:r>
            <a:r>
              <a:rPr lang="en-US" dirty="0"/>
              <a:t> door/pool interactions, I wrestled a bit with the correct default configurations, to try to reduce the multiplicity of options admins would have to deal with.</a:t>
            </a:r>
            <a:r>
              <a:rPr lang="en-US" sz="2000" b="0" i="0" dirty="0">
                <a:solidFill>
                  <a:sysClr val="windowText" lastClr="000000"/>
                </a:solidFill>
                <a:latin typeface="Arial" pitchFamily="18"/>
              </a:rPr>
              <a:t> </a:t>
            </a:r>
            <a:r>
              <a:rPr lang="en-US" sz="2000" b="0" i="0" dirty="0">
                <a:solidFill>
                  <a:schemeClr val="accent2"/>
                </a:solidFill>
                <a:latin typeface="+mn-lt"/>
              </a:rPr>
              <a:t>Understanding how to handle TPC in our environment was also challenging. Final modifications were made to support something like </a:t>
            </a:r>
            <a:r>
              <a:rPr lang="en-US" sz="1800" b="0" i="0" dirty="0" err="1">
                <a:solidFill>
                  <a:schemeClr val="accent2"/>
                </a:solidFill>
                <a:latin typeface="Courier New" panose="02070309020205020404" pitchFamily="49" charset="0"/>
                <a:cs typeface="Courier New" panose="02070309020205020404" pitchFamily="49" charset="0"/>
              </a:rPr>
              <a:t>xrootd.tls</a:t>
            </a:r>
            <a:r>
              <a:rPr lang="en-US" sz="1800" b="0" i="0" dirty="0">
                <a:solidFill>
                  <a:schemeClr val="accent2"/>
                </a:solidFill>
                <a:latin typeface="Courier New" panose="02070309020205020404" pitchFamily="49" charset="0"/>
                <a:cs typeface="Courier New" panose="02070309020205020404" pitchFamily="49" charset="0"/>
              </a:rPr>
              <a:t> </a:t>
            </a:r>
            <a:r>
              <a:rPr lang="en-US" sz="1800" b="0" i="0" dirty="0" err="1">
                <a:solidFill>
                  <a:schemeClr val="accent2"/>
                </a:solidFill>
                <a:latin typeface="Courier New" panose="02070309020205020404" pitchFamily="49" charset="0"/>
                <a:cs typeface="Courier New" panose="02070309020205020404" pitchFamily="49" charset="0"/>
              </a:rPr>
              <a:t>tpc</a:t>
            </a:r>
            <a:r>
              <a:rPr lang="en-US" sz="1800" b="0" i="0" dirty="0">
                <a:solidFill>
                  <a:schemeClr val="accent2"/>
                </a:solidFill>
                <a:latin typeface="Courier New" panose="02070309020205020404" pitchFamily="49" charset="0"/>
                <a:cs typeface="Courier New" panose="02070309020205020404" pitchFamily="49" charset="0"/>
              </a:rPr>
              <a:t> </a:t>
            </a:r>
            <a:r>
              <a:rPr lang="en-US" sz="2000" b="0" i="0" dirty="0">
                <a:solidFill>
                  <a:schemeClr val="accent2"/>
                </a:solidFill>
                <a:latin typeface="+mn-lt"/>
              </a:rPr>
              <a:t>and to observe the </a:t>
            </a:r>
            <a:r>
              <a:rPr lang="en-US" sz="1800" b="0" i="0" dirty="0" err="1">
                <a:solidFill>
                  <a:schemeClr val="accent2"/>
                </a:solidFill>
                <a:latin typeface="Courier New" panose="02070309020205020404" pitchFamily="49" charset="0"/>
                <a:cs typeface="Courier New" panose="02070309020205020404" pitchFamily="49" charset="0"/>
              </a:rPr>
              <a:t>tpc.spr</a:t>
            </a:r>
            <a:r>
              <a:rPr lang="en-US" sz="1800" b="0" i="0" dirty="0">
                <a:solidFill>
                  <a:schemeClr val="accent2"/>
                </a:solidFill>
                <a:latin typeface="Courier New" panose="02070309020205020404" pitchFamily="49" charset="0"/>
                <a:cs typeface="Courier New" panose="02070309020205020404" pitchFamily="49" charset="0"/>
              </a:rPr>
              <a:t>=</a:t>
            </a:r>
            <a:r>
              <a:rPr lang="en-US" sz="1800" b="0" i="0" dirty="0" err="1">
                <a:solidFill>
                  <a:schemeClr val="accent2"/>
                </a:solidFill>
                <a:latin typeface="Courier New" panose="02070309020205020404" pitchFamily="49" charset="0"/>
                <a:cs typeface="Courier New" panose="02070309020205020404" pitchFamily="49" charset="0"/>
              </a:rPr>
              <a:t>xroots</a:t>
            </a:r>
            <a:r>
              <a:rPr lang="en-US" sz="1800" b="0" i="0" dirty="0">
                <a:solidFill>
                  <a:schemeClr val="accent2"/>
                </a:solidFill>
                <a:latin typeface="Courier New" panose="02070309020205020404" pitchFamily="49" charset="0"/>
                <a:cs typeface="Courier New" panose="02070309020205020404" pitchFamily="49" charset="0"/>
              </a:rPr>
              <a:t> CGI </a:t>
            </a:r>
            <a:r>
              <a:rPr lang="en-US" sz="2000" b="0" i="0" dirty="0">
                <a:solidFill>
                  <a:schemeClr val="accent2"/>
                </a:solidFill>
                <a:latin typeface="+mn-lt"/>
              </a:rPr>
              <a:t>(the latter resolved some earlier questions about when to turn on TLS in the TPC client).</a:t>
            </a:r>
          </a:p>
          <a:p>
            <a:pPr algn="l" rtl="0"/>
            <a:endParaRPr lang="en-US" sz="2000" b="0" i="0" dirty="0">
              <a:solidFill>
                <a:schemeClr val="accent2"/>
              </a:solidFill>
              <a:latin typeface="+mn-lt"/>
            </a:endParaRPr>
          </a:p>
          <a:p>
            <a:pPr algn="l" rtl="0"/>
            <a:r>
              <a:rPr lang="en-US" sz="2000" b="0" i="0" dirty="0">
                <a:solidFill>
                  <a:schemeClr val="accent2"/>
                </a:solidFill>
                <a:latin typeface="+mn-lt"/>
              </a:rPr>
              <a:t>&gt; The TPC client also sends the expect flags, but the </a:t>
            </a:r>
            <a:r>
              <a:rPr lang="en-US" sz="2000" b="0" i="0" dirty="0" err="1">
                <a:solidFill>
                  <a:schemeClr val="accent2"/>
                </a:solidFill>
                <a:latin typeface="+mn-lt"/>
              </a:rPr>
              <a:t>dCache</a:t>
            </a:r>
            <a:r>
              <a:rPr lang="en-US" sz="2000" b="0" i="0" dirty="0">
                <a:solidFill>
                  <a:schemeClr val="accent2"/>
                </a:solidFill>
                <a:latin typeface="+mn-lt"/>
              </a:rPr>
              <a:t> door/pool does not use them.</a:t>
            </a:r>
          </a:p>
          <a:p>
            <a:pPr algn="l" rtl="0"/>
            <a:endParaRPr lang="en-US" sz="2000" b="0" i="0" dirty="0">
              <a:solidFill>
                <a:schemeClr val="accent2"/>
              </a:solidFill>
              <a:latin typeface="+mn-lt"/>
            </a:endParaRPr>
          </a:p>
          <a:p>
            <a:pPr algn="l" rtl="0"/>
            <a:r>
              <a:rPr lang="en-US" b="0" i="0" dirty="0"/>
              <a:t>There were two significant changes to </a:t>
            </a:r>
            <a:r>
              <a:rPr lang="en-US" b="0" i="0" dirty="0" err="1"/>
              <a:t>dCache</a:t>
            </a:r>
            <a:r>
              <a:rPr lang="en-US" b="0" i="0" dirty="0"/>
              <a:t> as a consequence of implementing TLS in </a:t>
            </a:r>
            <a:r>
              <a:rPr lang="en-US" b="0" i="0" dirty="0" err="1"/>
              <a:t>xroot</a:t>
            </a:r>
            <a:r>
              <a:rPr lang="en-US" b="0" i="0" dirty="0"/>
              <a:t>.</a:t>
            </a:r>
          </a:p>
          <a:p>
            <a:pPr algn="l" rtl="0"/>
            <a:endParaRPr lang="en-US" b="0" i="0" dirty="0"/>
          </a:p>
          <a:p>
            <a:pPr algn="l" rtl="0"/>
            <a:r>
              <a:rPr lang="en-US" b="0" i="0" dirty="0"/>
              <a:t>&gt; Instead of using the Java SSL library we switched to </a:t>
            </a:r>
            <a:r>
              <a:rPr lang="en-US" b="0" i="0" dirty="0" err="1"/>
              <a:t>Netty's</a:t>
            </a:r>
            <a:r>
              <a:rPr lang="en-US" b="0" i="0" dirty="0"/>
              <a:t>.  This gave us the ability to pass through to the native </a:t>
            </a:r>
            <a:r>
              <a:rPr lang="en-US" b="0" i="0" dirty="0" err="1"/>
              <a:t>openssl</a:t>
            </a:r>
            <a:r>
              <a:rPr lang="en-US" b="0" i="0" dirty="0"/>
              <a:t> library, giving a modest performance gain.  This was applied to other protocols as well.</a:t>
            </a:r>
          </a:p>
          <a:p>
            <a:pPr algn="l" rtl="0"/>
            <a:endParaRPr lang="en-US" b="0" i="0" dirty="0"/>
          </a:p>
          <a:p>
            <a:pPr algn="l" rtl="0"/>
            <a:r>
              <a:rPr lang="en-US" b="0" i="0" dirty="0"/>
              <a:t>&gt; Whereas </a:t>
            </a:r>
            <a:r>
              <a:rPr lang="en-US" b="0" i="0" dirty="0" err="1"/>
              <a:t>dCache</a:t>
            </a:r>
            <a:r>
              <a:rPr lang="en-US" b="0" i="0" dirty="0"/>
              <a:t> used to return an IP address to the client on redirect to the pool, we switched this to hostname as per the TLS specification.</a:t>
            </a:r>
          </a:p>
        </p:txBody>
      </p:sp>
    </p:spTree>
    <p:extLst>
      <p:ext uri="{BB962C8B-B14F-4D97-AF65-F5344CB8AC3E}">
        <p14:creationId xmlns:p14="http://schemas.microsoft.com/office/powerpoint/2010/main" val="641032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11</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As a result of implementing a multi-protocol door (which I will return to later), we discovered that a change needed to be made in terms of what we do with clients where TLS is off or unsupported.   </a:t>
            </a:r>
          </a:p>
          <a:p>
            <a:pPr rtl="0"/>
            <a:endParaRPr lang="en-US" dirty="0"/>
          </a:p>
          <a:p>
            <a:pPr rtl="0"/>
            <a:r>
              <a:rPr lang="en-US" dirty="0"/>
              <a:t>Rather than categorically reject the client's connection, we now allow it to try protocols like GSI for which TLS is not required.</a:t>
            </a:r>
          </a:p>
          <a:p>
            <a:pPr rtl="0"/>
            <a:endParaRPr lang="en-US" dirty="0"/>
          </a:p>
          <a:p>
            <a:pPr rtl="0"/>
            <a:r>
              <a:rPr lang="en-US" dirty="0"/>
              <a:t>This is a friendlier solution for those still using x509 authentication with pre-5 (i.e., pre-TLS) clients (like CMS at the moment) and who find it problematic to update their </a:t>
            </a:r>
            <a:r>
              <a:rPr lang="en-US" dirty="0" err="1"/>
              <a:t>Xrootd</a:t>
            </a:r>
            <a:r>
              <a:rPr lang="en-US" dirty="0"/>
              <a:t> client version.</a:t>
            </a:r>
          </a:p>
          <a:p>
            <a:pPr rtl="0"/>
            <a:endParaRPr lang="en-US" dirty="0"/>
          </a:p>
          <a:p>
            <a:pPr rtl="0"/>
            <a:r>
              <a:rPr lang="en-US" dirty="0"/>
              <a:t>I will return to this again.</a:t>
            </a:r>
          </a:p>
        </p:txBody>
      </p:sp>
    </p:spTree>
    <p:extLst>
      <p:ext uri="{BB962C8B-B14F-4D97-AF65-F5344CB8AC3E}">
        <p14:creationId xmlns:p14="http://schemas.microsoft.com/office/powerpoint/2010/main" val="4242368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12</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algn="l" rtl="0"/>
            <a:r>
              <a:rPr lang="en-US" dirty="0"/>
              <a:t>&gt; Luckily, to add token support to the </a:t>
            </a:r>
            <a:r>
              <a:rPr lang="en-US" dirty="0" err="1"/>
              <a:t>Xroot</a:t>
            </a:r>
            <a:r>
              <a:rPr lang="en-US" dirty="0"/>
              <a:t> door was relatively easy; it was facilitated by the fact that the brunt of the token parsing and checking already existed in </a:t>
            </a:r>
            <a:r>
              <a:rPr lang="en-US" dirty="0" err="1"/>
              <a:t>gPlazma</a:t>
            </a:r>
            <a:r>
              <a:rPr lang="en-US" dirty="0"/>
              <a:t> (there already because of WebDAV/HTTPS).  </a:t>
            </a:r>
          </a:p>
          <a:p>
            <a:pPr algn="l" rtl="0"/>
            <a:endParaRPr lang="en-US" dirty="0"/>
          </a:p>
          <a:p>
            <a:pPr algn="l" rtl="0"/>
            <a:r>
              <a:rPr lang="en-US" dirty="0"/>
              <a:t>&gt; Once again, security packages in xrootd4j needed to be overhauled to remove some GSI-specific mechanisms from the base classes in order</a:t>
            </a:r>
            <a:r>
              <a:rPr lang="en-US" b="1" dirty="0"/>
              <a:t> </a:t>
            </a:r>
            <a:r>
              <a:rPr lang="en-US" sz="2000" b="0" dirty="0">
                <a:solidFill>
                  <a:schemeClr val="accent2"/>
                </a:solidFill>
                <a:latin typeface="+mn-lt"/>
              </a:rPr>
              <a:t>to build a common security library base that could be reused for tokens. </a:t>
            </a:r>
          </a:p>
          <a:p>
            <a:pPr algn="l" rtl="0"/>
            <a:endParaRPr lang="en-US" sz="2000" b="0" dirty="0">
              <a:solidFill>
                <a:schemeClr val="accent2"/>
              </a:solidFill>
              <a:latin typeface="+mn-lt"/>
            </a:endParaRPr>
          </a:p>
          <a:p>
            <a:pPr algn="l" rtl="0"/>
            <a:r>
              <a:rPr lang="en-US" sz="2000" b="0" dirty="0">
                <a:solidFill>
                  <a:schemeClr val="accent2"/>
                </a:solidFill>
                <a:latin typeface="+mn-lt"/>
              </a:rPr>
              <a:t>&gt; The stickiest question was tokens with TPC.   This was because of the lack of clarity as to how the TPC client should acquire its token.</a:t>
            </a:r>
          </a:p>
          <a:p>
            <a:pPr algn="l" rtl="0"/>
            <a:endParaRPr lang="en-US" sz="2000" b="0" dirty="0">
              <a:solidFill>
                <a:schemeClr val="accent2"/>
              </a:solidFill>
              <a:latin typeface="+mn-lt"/>
            </a:endParaRPr>
          </a:p>
          <a:p>
            <a:pPr algn="l" rtl="0"/>
            <a:r>
              <a:rPr lang="en-US" sz="2000" b="0" dirty="0">
                <a:solidFill>
                  <a:schemeClr val="accent2"/>
                </a:solidFill>
                <a:latin typeface="+mn-lt"/>
              </a:rPr>
              <a:t>&gt; My first pass at implementation experimented with the way ALICE uses its own tokens:  it tried using –</a:t>
            </a:r>
            <a:r>
              <a:rPr lang="en-US" sz="2000" b="0" dirty="0" err="1">
                <a:solidFill>
                  <a:schemeClr val="accent2"/>
                </a:solidFill>
                <a:latin typeface="+mn-lt"/>
              </a:rPr>
              <a:t>tpc</a:t>
            </a:r>
            <a:r>
              <a:rPr lang="en-US" sz="2000" b="0" dirty="0">
                <a:solidFill>
                  <a:schemeClr val="accent2"/>
                </a:solidFill>
                <a:latin typeface="+mn-lt"/>
              </a:rPr>
              <a:t> delegate only, which delegates a token by embedding it in the </a:t>
            </a:r>
            <a:r>
              <a:rPr lang="en-US" sz="2000" b="0" dirty="0" err="1">
                <a:solidFill>
                  <a:schemeClr val="accent2"/>
                </a:solidFill>
                <a:latin typeface="+mn-lt"/>
              </a:rPr>
              <a:t>scgi</a:t>
            </a:r>
            <a:r>
              <a:rPr lang="en-US" sz="2000" b="0" dirty="0">
                <a:solidFill>
                  <a:schemeClr val="accent2"/>
                </a:solidFill>
                <a:latin typeface="+mn-lt"/>
              </a:rPr>
              <a:t> </a:t>
            </a:r>
            <a:r>
              <a:rPr lang="en-US" sz="2000" b="0" dirty="0" err="1">
                <a:solidFill>
                  <a:schemeClr val="accent2"/>
                </a:solidFill>
                <a:latin typeface="+mn-lt"/>
              </a:rPr>
              <a:t>authz</a:t>
            </a:r>
            <a:r>
              <a:rPr lang="en-US" sz="2000" b="0" dirty="0">
                <a:solidFill>
                  <a:schemeClr val="accent2"/>
                </a:solidFill>
                <a:latin typeface="+mn-lt"/>
              </a:rPr>
              <a:t> attribute; this token would then become the main </a:t>
            </a:r>
            <a:r>
              <a:rPr lang="en-US" sz="2000" b="0" dirty="0" err="1">
                <a:solidFill>
                  <a:schemeClr val="accent2"/>
                </a:solidFill>
                <a:latin typeface="+mn-lt"/>
              </a:rPr>
              <a:t>authz</a:t>
            </a:r>
            <a:r>
              <a:rPr lang="en-US" sz="2000" b="0" dirty="0">
                <a:solidFill>
                  <a:schemeClr val="accent2"/>
                </a:solidFill>
                <a:latin typeface="+mn-lt"/>
              </a:rPr>
              <a:t> value for the TPC client when contacting the source.</a:t>
            </a:r>
          </a:p>
          <a:p>
            <a:pPr algn="l" rtl="0"/>
            <a:endParaRPr lang="en-US" sz="2000" b="0" dirty="0">
              <a:solidFill>
                <a:schemeClr val="accent2"/>
              </a:solidFill>
              <a:latin typeface="+mn-lt"/>
            </a:endParaRPr>
          </a:p>
          <a:p>
            <a:pPr marL="216000" marR="0" lvl="0" indent="-216000" algn="l" defTabSz="914400" rtl="0" eaLnBrk="1" fontAlgn="auto" latinLnBrk="0" hangingPunct="0">
              <a:lnSpc>
                <a:spcPct val="100000"/>
              </a:lnSpc>
              <a:spcBef>
                <a:spcPts val="0"/>
              </a:spcBef>
              <a:spcAft>
                <a:spcPts val="0"/>
              </a:spcAft>
              <a:buClrTx/>
              <a:buSzTx/>
              <a:buFontTx/>
              <a:buNone/>
              <a:tabLst/>
              <a:defRPr/>
            </a:pPr>
            <a:r>
              <a:rPr lang="en-US" sz="2000" b="0" dirty="0">
                <a:solidFill>
                  <a:schemeClr val="accent2"/>
                </a:solidFill>
                <a:latin typeface="+mn-lt"/>
              </a:rPr>
              <a:t>&gt; But after a few rounds of discussion with Andy and Brian, I removed this and just went with the –</a:t>
            </a:r>
            <a:r>
              <a:rPr lang="en-US" sz="2000" b="0" dirty="0" err="1">
                <a:solidFill>
                  <a:schemeClr val="accent2"/>
                </a:solidFill>
                <a:latin typeface="+mn-lt"/>
              </a:rPr>
              <a:t>tpc</a:t>
            </a:r>
            <a:r>
              <a:rPr lang="en-US" sz="2000" b="0" dirty="0">
                <a:solidFill>
                  <a:schemeClr val="accent2"/>
                </a:solidFill>
                <a:latin typeface="+mn-lt"/>
              </a:rPr>
              <a:t> only + rendezvous token solution, which I believe is still what </a:t>
            </a:r>
            <a:r>
              <a:rPr lang="en-US" sz="2000" b="0" dirty="0" err="1">
                <a:solidFill>
                  <a:schemeClr val="accent2"/>
                </a:solidFill>
                <a:latin typeface="+mn-lt"/>
              </a:rPr>
              <a:t>xrootd</a:t>
            </a:r>
            <a:r>
              <a:rPr lang="en-US" sz="2000" b="0" dirty="0">
                <a:solidFill>
                  <a:schemeClr val="accent2"/>
                </a:solidFill>
                <a:latin typeface="+mn-lt"/>
              </a:rPr>
              <a:t> itself does.  </a:t>
            </a:r>
            <a:r>
              <a:rPr lang="en-US" sz="2000" b="0" dirty="0">
                <a:solidFill>
                  <a:schemeClr val="accent2"/>
                </a:solidFill>
                <a:latin typeface="+mn-lt"/>
                <a:cs typeface="Courier New" panose="02070309020205020404" pitchFamily="49" charset="0"/>
              </a:rPr>
              <a:t>This code path was there in the </a:t>
            </a:r>
            <a:r>
              <a:rPr lang="en-US" sz="2000" b="0" dirty="0" err="1">
                <a:solidFill>
                  <a:schemeClr val="accent2"/>
                </a:solidFill>
                <a:latin typeface="+mn-lt"/>
                <a:cs typeface="Courier New" panose="02070309020205020404" pitchFamily="49" charset="0"/>
              </a:rPr>
              <a:t>dCache</a:t>
            </a:r>
            <a:r>
              <a:rPr lang="en-US" sz="2000" b="0" dirty="0">
                <a:solidFill>
                  <a:schemeClr val="accent2"/>
                </a:solidFill>
                <a:latin typeface="+mn-lt"/>
                <a:cs typeface="Courier New" panose="02070309020205020404" pitchFamily="49" charset="0"/>
              </a:rPr>
              <a:t> door from pre-delegation GSI, but it had to be tweaked slightly.</a:t>
            </a:r>
            <a:endParaRPr lang="en-US" sz="2000" b="0" dirty="0">
              <a:solidFill>
                <a:schemeClr val="accent2"/>
              </a:solidFill>
              <a:latin typeface="+mn-lt"/>
            </a:endParaRPr>
          </a:p>
          <a:p>
            <a:pPr algn="l" rtl="0"/>
            <a:endParaRPr lang="en-US" sz="2000" b="0" dirty="0">
              <a:solidFill>
                <a:schemeClr val="accent2"/>
              </a:solidFill>
              <a:latin typeface="+mn-lt"/>
            </a:endParaRPr>
          </a:p>
        </p:txBody>
      </p:sp>
    </p:spTree>
    <p:extLst>
      <p:ext uri="{BB962C8B-B14F-4D97-AF65-F5344CB8AC3E}">
        <p14:creationId xmlns:p14="http://schemas.microsoft.com/office/powerpoint/2010/main" val="2176657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13</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algn="l" rtl="0"/>
            <a:r>
              <a:rPr lang="en-US" dirty="0"/>
              <a:t>&gt; When ZTN authentication was first being proposed, it looked like it was largely irrelevant to </a:t>
            </a:r>
            <a:r>
              <a:rPr lang="en-US" dirty="0" err="1"/>
              <a:t>dCache</a:t>
            </a:r>
            <a:r>
              <a:rPr lang="en-US" dirty="0"/>
              <a:t>.  I decided to implement it nonetheless just for the sake of conformity.</a:t>
            </a:r>
          </a:p>
          <a:p>
            <a:pPr algn="l" rtl="0"/>
            <a:endParaRPr lang="en-US" dirty="0"/>
          </a:p>
          <a:p>
            <a:pPr algn="l" rtl="0"/>
            <a:r>
              <a:rPr lang="en-US" dirty="0"/>
              <a:t>&gt; As I worked on it, I decided that for the purposes of </a:t>
            </a:r>
            <a:r>
              <a:rPr lang="en-US" dirty="0" err="1"/>
              <a:t>dCache</a:t>
            </a:r>
            <a:r>
              <a:rPr lang="en-US" dirty="0"/>
              <a:t> that it would be useful to default to this token if there were no bearer token included on the path and token authorization was required.  </a:t>
            </a:r>
          </a:p>
          <a:p>
            <a:pPr algn="l" rtl="0"/>
            <a:endParaRPr lang="en-US" dirty="0"/>
          </a:p>
          <a:p>
            <a:pPr algn="l" rtl="0"/>
            <a:r>
              <a:rPr lang="en-US" dirty="0"/>
              <a:t>&gt; I removed this when I realized it was not (initially) being done by native </a:t>
            </a:r>
            <a:r>
              <a:rPr lang="en-US" dirty="0" err="1"/>
              <a:t>Xrootd</a:t>
            </a:r>
            <a:r>
              <a:rPr lang="en-US" dirty="0"/>
              <a:t>.</a:t>
            </a:r>
          </a:p>
          <a:p>
            <a:pPr algn="l" rtl="0"/>
            <a:endParaRPr lang="en-US" dirty="0"/>
          </a:p>
          <a:p>
            <a:pPr algn="l" rtl="0"/>
            <a:r>
              <a:rPr lang="en-US" dirty="0"/>
              <a:t>&gt; Then I restored it after the WLCG group had a few more rounds of discussion and decided to go that way.</a:t>
            </a:r>
          </a:p>
        </p:txBody>
      </p:sp>
    </p:spTree>
    <p:extLst>
      <p:ext uri="{BB962C8B-B14F-4D97-AF65-F5344CB8AC3E}">
        <p14:creationId xmlns:p14="http://schemas.microsoft.com/office/powerpoint/2010/main" val="3155672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14</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algn="l" rtl="0"/>
            <a:r>
              <a:rPr lang="en-US" dirty="0"/>
              <a:t>Before discussing a few of the </a:t>
            </a:r>
            <a:r>
              <a:rPr lang="en-US" dirty="0" err="1"/>
              <a:t>dCache</a:t>
            </a:r>
            <a:r>
              <a:rPr lang="en-US" dirty="0"/>
              <a:t>-specific enhancements I mentioned previously, let me just present here a few other pieces of the protocol which were missing but which I have added.  I only want to point out specifically the third on the list: adding support for "tried".   We implemented this at the request of one set of users for whom </a:t>
            </a:r>
            <a:r>
              <a:rPr lang="en-US" dirty="0" err="1"/>
              <a:t>dCache</a:t>
            </a:r>
            <a:r>
              <a:rPr lang="en-US" dirty="0"/>
              <a:t> sits under an </a:t>
            </a:r>
            <a:r>
              <a:rPr lang="en-US" dirty="0" err="1"/>
              <a:t>xrootd</a:t>
            </a:r>
            <a:r>
              <a:rPr lang="en-US" dirty="0"/>
              <a:t> redirector.  Since the logic governing pool choice and retrying in </a:t>
            </a:r>
            <a:r>
              <a:rPr lang="en-US" dirty="0" err="1"/>
              <a:t>dCache</a:t>
            </a:r>
            <a:r>
              <a:rPr lang="en-US" dirty="0"/>
              <a:t> is internal, we decided that we would </a:t>
            </a:r>
            <a:r>
              <a:rPr lang="en-US" sz="2000" b="0" dirty="0">
                <a:solidFill>
                  <a:schemeClr val="accent2"/>
                </a:solidFill>
                <a:latin typeface="+mn-lt"/>
              </a:rPr>
              <a:t>only observe the tried list if the corresponding error code relates to an actual hardware issue for which it would make sense to blacklist all pools on that host.  We also made this an optional configuration setting.  This feature actually </a:t>
            </a:r>
            <a:r>
              <a:rPr lang="en-US" sz="1800" b="0" i="0" dirty="0">
                <a:solidFill>
                  <a:schemeClr val="accent2"/>
                </a:solidFill>
                <a:latin typeface="+mn-lt"/>
              </a:rPr>
              <a:t>required some changes to </a:t>
            </a:r>
            <a:r>
              <a:rPr lang="en-US" sz="1800" b="0" i="0" dirty="0" err="1">
                <a:solidFill>
                  <a:schemeClr val="accent2"/>
                </a:solidFill>
                <a:latin typeface="+mn-lt"/>
              </a:rPr>
              <a:t>dCache</a:t>
            </a:r>
            <a:r>
              <a:rPr lang="en-US" sz="1800" b="0" i="0" dirty="0">
                <a:solidFill>
                  <a:schemeClr val="accent2"/>
                </a:solidFill>
                <a:latin typeface="+mn-lt"/>
              </a:rPr>
              <a:t> core (Pool Manager).</a:t>
            </a:r>
          </a:p>
          <a:p>
            <a:pPr algn="l" rtl="0"/>
            <a:endParaRPr lang="en-US" sz="1800" b="0" i="0" dirty="0">
              <a:solidFill>
                <a:schemeClr val="accent2"/>
              </a:solidFill>
              <a:latin typeface="+mn-lt"/>
            </a:endParaRPr>
          </a:p>
          <a:p>
            <a:pPr algn="l" rtl="0"/>
            <a:r>
              <a:rPr lang="en-US" sz="1800" b="0" i="0" dirty="0">
                <a:solidFill>
                  <a:schemeClr val="accent2"/>
                </a:solidFill>
                <a:latin typeface="+mn-lt"/>
              </a:rPr>
              <a:t>Extended attribute support actually added by </a:t>
            </a:r>
            <a:r>
              <a:rPr lang="en-US" sz="1400" dirty="0"/>
              <a:t>Christopher </a:t>
            </a:r>
            <a:r>
              <a:rPr lang="en-US" sz="1400" dirty="0" err="1"/>
              <a:t>Larrieu</a:t>
            </a:r>
            <a:r>
              <a:rPr lang="en-US" sz="1400" dirty="0"/>
              <a:t> (Thomas Jefferson National Accelerator Facility).</a:t>
            </a:r>
            <a:endParaRPr lang="en-US" sz="1600" b="0" i="0" dirty="0">
              <a:solidFill>
                <a:srgbClr val="1D1C1D"/>
              </a:solidFill>
              <a:effectLst/>
              <a:latin typeface="Slack-Lato"/>
            </a:endParaRPr>
          </a:p>
          <a:p>
            <a:pPr algn="l" rtl="0"/>
            <a:r>
              <a:rPr lang="en-US" sz="1600" b="0" i="0" dirty="0">
                <a:solidFill>
                  <a:srgbClr val="1D1C1D"/>
                </a:solidFill>
                <a:effectLst/>
                <a:latin typeface="Slack-Lato"/>
              </a:rPr>
              <a:t>-------</a:t>
            </a:r>
          </a:p>
          <a:p>
            <a:pPr algn="l" rtl="0"/>
            <a:r>
              <a:rPr lang="en-US" sz="1600" b="0" i="0" dirty="0">
                <a:solidFill>
                  <a:srgbClr val="1D1C1D"/>
                </a:solidFill>
                <a:effectLst/>
                <a:latin typeface="Slack-Lato"/>
              </a:rPr>
              <a:t>(The </a:t>
            </a:r>
            <a:r>
              <a:rPr lang="en-US" sz="1600" b="0" i="0" dirty="0" err="1">
                <a:solidFill>
                  <a:srgbClr val="1D1C1D"/>
                </a:solidFill>
                <a:effectLst/>
                <a:latin typeface="Slack-Lato"/>
              </a:rPr>
              <a:t>xrdfs</a:t>
            </a:r>
            <a:r>
              <a:rPr lang="en-US" sz="1600" b="0" i="0" dirty="0">
                <a:solidFill>
                  <a:srgbClr val="1D1C1D"/>
                </a:solidFill>
                <a:effectLst/>
                <a:latin typeface="Slack-Lato"/>
              </a:rPr>
              <a:t> client calls </a:t>
            </a:r>
            <a:r>
              <a:rPr lang="en-US" sz="1600" b="0" i="0" dirty="0" err="1">
                <a:solidFill>
                  <a:srgbClr val="1D1C1D"/>
                </a:solidFill>
                <a:effectLst/>
                <a:latin typeface="Slack-Lato"/>
              </a:rPr>
              <a:t>kXR_locate</a:t>
            </a:r>
            <a:r>
              <a:rPr lang="en-US" sz="1600" b="0" i="0" dirty="0">
                <a:solidFill>
                  <a:srgbClr val="1D1C1D"/>
                </a:solidFill>
                <a:effectLst/>
                <a:latin typeface="Slack-Lato"/>
              </a:rPr>
              <a:t> before asking for a directory listing. Currently our implementation of </a:t>
            </a:r>
            <a:r>
              <a:rPr lang="en-US" sz="1600" b="0" i="0" dirty="0" err="1">
                <a:solidFill>
                  <a:srgbClr val="1D1C1D"/>
                </a:solidFill>
                <a:effectLst/>
                <a:latin typeface="Slack-Lato"/>
              </a:rPr>
              <a:t>doOnLocate</a:t>
            </a:r>
            <a:r>
              <a:rPr lang="en-US" sz="1600" b="0" i="0" dirty="0">
                <a:solidFill>
                  <a:srgbClr val="1D1C1D"/>
                </a:solidFill>
                <a:effectLst/>
                <a:latin typeface="Slack-Lato"/>
              </a:rPr>
              <a:t> simply returns the IP address, without respecting the </a:t>
            </a:r>
            <a:r>
              <a:rPr lang="en-US" sz="1600" b="0" i="0" dirty="0" err="1">
                <a:solidFill>
                  <a:srgbClr val="1D1C1D"/>
                </a:solidFill>
                <a:effectLst/>
                <a:latin typeface="Slack-Lato"/>
              </a:rPr>
              <a:t>kXR_prefname</a:t>
            </a:r>
            <a:r>
              <a:rPr lang="en-US" sz="1600" b="0" i="0" dirty="0">
                <a:solidFill>
                  <a:srgbClr val="1D1C1D"/>
                </a:solidFill>
                <a:effectLst/>
                <a:latin typeface="Slack-Lato"/>
              </a:rPr>
              <a:t> option.  This was not a problem prior to TLS.  But since TLS requires the hostname, not the IP address, directory listing was failing).</a:t>
            </a:r>
            <a:endParaRPr lang="en-US" sz="1800" b="0" i="0" dirty="0">
              <a:solidFill>
                <a:schemeClr val="accent2"/>
              </a:solidFill>
              <a:latin typeface="+mn-lt"/>
            </a:endParaRPr>
          </a:p>
        </p:txBody>
      </p:sp>
    </p:spTree>
    <p:extLst>
      <p:ext uri="{BB962C8B-B14F-4D97-AF65-F5344CB8AC3E}">
        <p14:creationId xmlns:p14="http://schemas.microsoft.com/office/powerpoint/2010/main" val="2101083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15</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algn="l" rtl="0"/>
            <a:r>
              <a:rPr lang="en-US" dirty="0"/>
              <a:t>I would now like to turn to three features we have recently added to </a:t>
            </a:r>
            <a:r>
              <a:rPr lang="en-US" dirty="0" err="1"/>
              <a:t>dCache</a:t>
            </a:r>
            <a:r>
              <a:rPr lang="en-US" dirty="0"/>
              <a:t>:  </a:t>
            </a:r>
          </a:p>
          <a:p>
            <a:pPr algn="l" rtl="0"/>
            <a:endParaRPr lang="en-US" dirty="0"/>
          </a:p>
          <a:p>
            <a:pPr algn="l" rtl="0"/>
            <a:r>
              <a:rPr lang="en-US" dirty="0"/>
              <a:t>1)  Support for multiple security protocols in a single door</a:t>
            </a:r>
          </a:p>
          <a:p>
            <a:pPr algn="l" rtl="0"/>
            <a:r>
              <a:rPr lang="en-US" dirty="0"/>
              <a:t>2)  Proxying connections through the door</a:t>
            </a:r>
          </a:p>
          <a:p>
            <a:pPr algn="l" rtl="0"/>
            <a:r>
              <a:rPr lang="en-US" dirty="0"/>
              <a:t>3)  Support for the use of relative paths in the URL</a:t>
            </a:r>
          </a:p>
          <a:p>
            <a:pPr algn="l" rtl="0"/>
            <a:endParaRPr lang="en-US" dirty="0"/>
          </a:p>
          <a:p>
            <a:pPr algn="l" rtl="0"/>
            <a:r>
              <a:rPr lang="en-US" dirty="0"/>
              <a:t>With the multiprotocol door, we encountered the issue of the TLS warning generated by the client.   This occurred when using an </a:t>
            </a:r>
            <a:r>
              <a:rPr lang="en-US" dirty="0" err="1"/>
              <a:t>x509</a:t>
            </a:r>
            <a:r>
              <a:rPr lang="en-US" dirty="0"/>
              <a:t> credential against a door where TLS is optional but </a:t>
            </a:r>
            <a:r>
              <a:rPr lang="en-US" dirty="0" err="1"/>
              <a:t>ZTN</a:t>
            </a:r>
            <a:r>
              <a:rPr lang="en-US" dirty="0"/>
              <a:t> is the first protocol in the ordered list.</a:t>
            </a:r>
          </a:p>
          <a:p>
            <a:pPr algn="l" rtl="0"/>
            <a:endParaRPr lang="en-US" dirty="0"/>
          </a:p>
          <a:p>
            <a:pPr algn="l" rtl="0"/>
            <a:r>
              <a:rPr lang="en-US" dirty="0"/>
              <a:t>This can be solved by reordering the protocols so GSI is given first, but it turns out now that the fix mentioned previously for allowing pre-TLS clients to use this door also fixes this issue.</a:t>
            </a:r>
          </a:p>
          <a:p>
            <a:pPr algn="l" rtl="0"/>
            <a:endParaRPr lang="en-US" dirty="0"/>
          </a:p>
          <a:p>
            <a:pPr algn="l" rtl="0"/>
            <a:r>
              <a:rPr lang="en-US" dirty="0"/>
              <a:t>Of course, if the client is trying to use a token on a TLS optional door without providing the </a:t>
            </a:r>
            <a:r>
              <a:rPr lang="en-US" dirty="0" err="1"/>
              <a:t>xroots</a:t>
            </a:r>
            <a:r>
              <a:rPr lang="en-US" dirty="0"/>
              <a:t> schema, it will fail as it should.</a:t>
            </a:r>
          </a:p>
        </p:txBody>
      </p:sp>
    </p:spTree>
    <p:extLst>
      <p:ext uri="{BB962C8B-B14F-4D97-AF65-F5344CB8AC3E}">
        <p14:creationId xmlns:p14="http://schemas.microsoft.com/office/powerpoint/2010/main" val="3295052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16</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algn="l" rtl="0"/>
            <a:r>
              <a:rPr lang="en-US" dirty="0"/>
              <a:t>The second issue was the case when both types of credentials are in the client environment.  </a:t>
            </a:r>
          </a:p>
          <a:p>
            <a:pPr algn="l" rtl="0"/>
            <a:endParaRPr lang="en-US" dirty="0"/>
          </a:p>
          <a:p>
            <a:pPr algn="l" rtl="0"/>
            <a:r>
              <a:rPr lang="en-US" dirty="0"/>
              <a:t>&gt; In that case, the client will always be logging in with the credential corresponding to the first protocol in the list it gets from the server, which may not be the expected behavior.</a:t>
            </a:r>
          </a:p>
          <a:p>
            <a:pPr algn="l" rtl="0"/>
            <a:endParaRPr lang="en-US" dirty="0"/>
          </a:p>
          <a:p>
            <a:pPr algn="l" rtl="0"/>
            <a:r>
              <a:rPr lang="en-US" dirty="0"/>
              <a:t>&gt; Andy helped us out here by drawing attention to the </a:t>
            </a:r>
            <a:r>
              <a:rPr lang="en-US" sz="2000" b="0" dirty="0" err="1">
                <a:solidFill>
                  <a:schemeClr val="accent2"/>
                </a:solidFill>
                <a:latin typeface="Courier New" panose="02070309020205020404" pitchFamily="49" charset="0"/>
                <a:cs typeface="Courier New" panose="02070309020205020404" pitchFamily="49" charset="0"/>
              </a:rPr>
              <a:t>XrdSecPROTOCOL</a:t>
            </a:r>
            <a:r>
              <a:rPr lang="en-US" sz="2000" b="0" dirty="0">
                <a:solidFill>
                  <a:schemeClr val="accent2"/>
                </a:solidFill>
                <a:latin typeface="Courier New" panose="02070309020205020404" pitchFamily="49" charset="0"/>
                <a:cs typeface="Courier New" panose="02070309020205020404" pitchFamily="49" charset="0"/>
              </a:rPr>
              <a:t> env var which can be set to specify which credential to use on the connection.</a:t>
            </a:r>
            <a:endParaRPr lang="en-US" b="0" dirty="0"/>
          </a:p>
        </p:txBody>
      </p:sp>
    </p:spTree>
    <p:extLst>
      <p:ext uri="{BB962C8B-B14F-4D97-AF65-F5344CB8AC3E}">
        <p14:creationId xmlns:p14="http://schemas.microsoft.com/office/powerpoint/2010/main" val="1512979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17</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algn="l" rtl="0"/>
            <a:r>
              <a:rPr lang="en-US" dirty="0"/>
              <a:t>The implementation of proxying through the door was a result of discussions with BNL concerning their specific network requirements, but we have discovered other use cases for which it may be suited.</a:t>
            </a:r>
          </a:p>
          <a:p>
            <a:pPr algn="l" rtl="0"/>
            <a:endParaRPr lang="en-US" dirty="0"/>
          </a:p>
          <a:p>
            <a:pPr marL="342900" indent="-342900" algn="l" rtl="0">
              <a:buFont typeface="Wingdings" pitchFamily="2" charset="2"/>
              <a:buChar char="Ø"/>
            </a:pPr>
            <a:r>
              <a:rPr lang="en-US" dirty="0"/>
              <a:t>In essence, the proxy now gives the Pool Manager its own address to match rather than the client's.   </a:t>
            </a:r>
          </a:p>
          <a:p>
            <a:pPr marL="342900" indent="-342900" algn="l" rtl="0">
              <a:buFont typeface="Wingdings" pitchFamily="2" charset="2"/>
              <a:buChar char="Ø"/>
            </a:pPr>
            <a:r>
              <a:rPr lang="en-US" dirty="0"/>
              <a:t>It returns to the client its own address in a form that will be reachable.  </a:t>
            </a:r>
          </a:p>
          <a:p>
            <a:pPr marL="342900" indent="-342900" algn="l" rtl="0">
              <a:buFont typeface="Wingdings" pitchFamily="2" charset="2"/>
              <a:buChar char="Ø"/>
            </a:pPr>
            <a:r>
              <a:rPr lang="en-US" dirty="0"/>
              <a:t> And the internal network to use (say if the door is dual-stack) can be specified.  This seems to be working, though there could obviously be scalability issues in terms of load on the door (remains to be seen).</a:t>
            </a:r>
          </a:p>
        </p:txBody>
      </p:sp>
    </p:spTree>
    <p:extLst>
      <p:ext uri="{BB962C8B-B14F-4D97-AF65-F5344CB8AC3E}">
        <p14:creationId xmlns:p14="http://schemas.microsoft.com/office/powerpoint/2010/main" val="3373933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18</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algn="l" rtl="0"/>
            <a:r>
              <a:rPr lang="en-US" dirty="0"/>
              <a:t>Finally, we decided it would be useful and less confusing to allow </a:t>
            </a:r>
            <a:r>
              <a:rPr lang="en-US" dirty="0" err="1"/>
              <a:t>Xroot</a:t>
            </a:r>
            <a:r>
              <a:rPr lang="en-US" dirty="0"/>
              <a:t> doors to accept relative paths from users the way other protocols like HTTPS do.  </a:t>
            </a:r>
            <a:r>
              <a:rPr lang="en-US" dirty="0" err="1"/>
              <a:t>dCache</a:t>
            </a:r>
            <a:r>
              <a:rPr lang="en-US" dirty="0"/>
              <a:t> knows about the user’s home or root from configuration.  </a:t>
            </a:r>
          </a:p>
          <a:p>
            <a:pPr algn="l" rtl="0"/>
            <a:endParaRPr lang="en-US" dirty="0"/>
          </a:p>
          <a:p>
            <a:pPr algn="l" rtl="0"/>
            <a:r>
              <a:rPr lang="en-US" dirty="0"/>
              <a:t>Up until now, </a:t>
            </a:r>
            <a:r>
              <a:rPr lang="en-US" dirty="0" err="1"/>
              <a:t>dCache</a:t>
            </a:r>
            <a:r>
              <a:rPr lang="en-US" dirty="0"/>
              <a:t> </a:t>
            </a:r>
            <a:r>
              <a:rPr lang="en-US" dirty="0" err="1"/>
              <a:t>xroot</a:t>
            </a:r>
            <a:r>
              <a:rPr lang="en-US" dirty="0"/>
              <a:t> has always required </a:t>
            </a:r>
            <a:r>
              <a:rPr lang="en-US" sz="2000" b="0" dirty="0">
                <a:solidFill>
                  <a:schemeClr val="accent2"/>
                </a:solidFill>
                <a:latin typeface="+mn-lt"/>
              </a:rPr>
              <a:t>has always required the full path from the namespace root.   The example at the bottom shows that absolute or paths relative to the user root are now both accepted.</a:t>
            </a:r>
            <a:endParaRPr lang="en-US" b="0" dirty="0"/>
          </a:p>
        </p:txBody>
      </p:sp>
    </p:spTree>
    <p:extLst>
      <p:ext uri="{BB962C8B-B14F-4D97-AF65-F5344CB8AC3E}">
        <p14:creationId xmlns:p14="http://schemas.microsoft.com/office/powerpoint/2010/main" val="2509721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19</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algn="l" rtl="0"/>
            <a:r>
              <a:rPr lang="en-US" dirty="0"/>
              <a:t>This slide lists what I think are the most significant omissions in the </a:t>
            </a:r>
            <a:r>
              <a:rPr lang="en-US" dirty="0" err="1"/>
              <a:t>dCache</a:t>
            </a:r>
            <a:r>
              <a:rPr lang="en-US" dirty="0"/>
              <a:t> implementation of the </a:t>
            </a:r>
            <a:r>
              <a:rPr lang="en-US" dirty="0" err="1"/>
              <a:t>Xroot</a:t>
            </a:r>
            <a:r>
              <a:rPr lang="en-US" dirty="0"/>
              <a:t> protocol.   Some of these, such as </a:t>
            </a:r>
            <a:r>
              <a:rPr lang="en-US" dirty="0" err="1"/>
              <a:t>kXR_truncate</a:t>
            </a:r>
            <a:r>
              <a:rPr lang="en-US" dirty="0"/>
              <a:t>, are obviously not supported because </a:t>
            </a:r>
            <a:r>
              <a:rPr lang="en-US" dirty="0" err="1"/>
              <a:t>dCache's</a:t>
            </a:r>
            <a:r>
              <a:rPr lang="en-US" dirty="0"/>
              <a:t> files are effectively unmodifiable.  </a:t>
            </a:r>
          </a:p>
          <a:p>
            <a:pPr algn="l" rtl="0"/>
            <a:endParaRPr lang="en-US" dirty="0"/>
          </a:p>
          <a:p>
            <a:pPr algn="l" rtl="0"/>
            <a:r>
              <a:rPr lang="en-US" dirty="0"/>
              <a:t>I have thought it might eventually be useful to implement </a:t>
            </a:r>
            <a:r>
              <a:rPr lang="en-US" dirty="0" err="1"/>
              <a:t>kXR_bind</a:t>
            </a:r>
            <a:r>
              <a:rPr lang="en-US" dirty="0"/>
              <a:t>, especially in order not to have to encrypt data on a connection to a pool which requires TLS.  But in practical terms this should not really be the case most of the time because when pools are set to STRICT the intention should be precisely to enforce TLS on the data transfer.   However, it remains to be seen if in the future we may consider it desirable to add this feature.</a:t>
            </a:r>
          </a:p>
        </p:txBody>
      </p:sp>
    </p:spTree>
    <p:extLst>
      <p:ext uri="{BB962C8B-B14F-4D97-AF65-F5344CB8AC3E}">
        <p14:creationId xmlns:p14="http://schemas.microsoft.com/office/powerpoint/2010/main" val="483228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2</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As you can see from these two examples, </a:t>
            </a:r>
            <a:r>
              <a:rPr lang="en-US" dirty="0" err="1"/>
              <a:t>Xroot</a:t>
            </a:r>
            <a:r>
              <a:rPr lang="en-US" dirty="0"/>
              <a:t> accounts for a fairly sizable portion of </a:t>
            </a:r>
            <a:r>
              <a:rPr lang="en-US" dirty="0" err="1"/>
              <a:t>dCache</a:t>
            </a:r>
            <a:r>
              <a:rPr lang="en-US" dirty="0"/>
              <a:t> usage at both DESY and actually dominates FNAL’s Public </a:t>
            </a:r>
            <a:r>
              <a:rPr lang="en-US" dirty="0" err="1"/>
              <a:t>dCache</a:t>
            </a:r>
            <a:r>
              <a:rPr lang="en-US" dirty="0"/>
              <a:t> System.</a:t>
            </a:r>
          </a:p>
        </p:txBody>
      </p:sp>
    </p:spTree>
    <p:extLst>
      <p:ext uri="{BB962C8B-B14F-4D97-AF65-F5344CB8AC3E}">
        <p14:creationId xmlns:p14="http://schemas.microsoft.com/office/powerpoint/2010/main" val="1181130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20</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algn="l" rtl="0"/>
            <a:endParaRPr lang="en-US" dirty="0"/>
          </a:p>
        </p:txBody>
      </p:sp>
    </p:spTree>
    <p:extLst>
      <p:ext uri="{BB962C8B-B14F-4D97-AF65-F5344CB8AC3E}">
        <p14:creationId xmlns:p14="http://schemas.microsoft.com/office/powerpoint/2010/main" val="3714739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3</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This is just a quick overview of </a:t>
            </a:r>
            <a:r>
              <a:rPr lang="en-US" dirty="0" err="1"/>
              <a:t>dCache</a:t>
            </a:r>
            <a:r>
              <a:rPr lang="en-US" dirty="0"/>
              <a:t> for those unfamiliar with its architecture, and a quick reminder for those already familiar with it.</a:t>
            </a:r>
          </a:p>
          <a:p>
            <a:pPr rtl="0"/>
            <a:r>
              <a:rPr lang="en-US" dirty="0"/>
              <a:t> </a:t>
            </a:r>
          </a:p>
          <a:p>
            <a:pPr rtl="0"/>
            <a:r>
              <a:rPr lang="en-US" dirty="0"/>
              <a:t>1.   Everything runs in Java virtual machine containers which </a:t>
            </a:r>
            <a:r>
              <a:rPr lang="en-US" dirty="0" err="1"/>
              <a:t>dCache</a:t>
            </a:r>
            <a:r>
              <a:rPr lang="en-US" dirty="0"/>
              <a:t> calls domains;  there can be arbitrarily many.</a:t>
            </a:r>
          </a:p>
          <a:p>
            <a:pPr rtl="0"/>
            <a:r>
              <a:rPr lang="en-US" dirty="0"/>
              <a:t>2.   Components in those domains (or cells) constitute services which communicate with each other via a messaging layer.</a:t>
            </a:r>
          </a:p>
          <a:p>
            <a:pPr rtl="0"/>
            <a:r>
              <a:rPr lang="en-US" dirty="0"/>
              <a:t>3.   Doors are protocol-specific user-entry points.</a:t>
            </a:r>
          </a:p>
          <a:p>
            <a:pPr rtl="0"/>
            <a:r>
              <a:rPr lang="en-US" dirty="0"/>
              <a:t>4.   Pools are the data storage nodes; they can be </a:t>
            </a:r>
            <a:r>
              <a:rPr lang="en-US" dirty="0" err="1"/>
              <a:t>HSM</a:t>
            </a:r>
            <a:r>
              <a:rPr lang="en-US" dirty="0"/>
              <a:t>-connected or disk-only; pools support a given protocol via a resident transfer service.</a:t>
            </a:r>
          </a:p>
          <a:p>
            <a:pPr rtl="0"/>
            <a:r>
              <a:rPr lang="en-US" dirty="0"/>
              <a:t>5.   The namespace is the filesystem metadata database and provides the POSIX layer.</a:t>
            </a:r>
          </a:p>
          <a:p>
            <a:pPr rtl="0"/>
            <a:r>
              <a:rPr lang="en-US" dirty="0"/>
              <a:t>6.   Pool Manager is the "heart" of </a:t>
            </a:r>
            <a:r>
              <a:rPr lang="en-US" dirty="0" err="1"/>
              <a:t>dCache</a:t>
            </a:r>
            <a:r>
              <a:rPr lang="en-US" dirty="0"/>
              <a:t> which selects pools and distributes the data.</a:t>
            </a:r>
          </a:p>
          <a:p>
            <a:pPr rtl="0"/>
            <a:endParaRPr lang="en-US" dirty="0"/>
          </a:p>
          <a:p>
            <a:pPr rtl="0"/>
            <a:r>
              <a:rPr lang="en-US" dirty="0"/>
              <a:t>To support a protocol such as </a:t>
            </a:r>
            <a:r>
              <a:rPr lang="en-US" dirty="0" err="1"/>
              <a:t>Xroot</a:t>
            </a:r>
            <a:r>
              <a:rPr lang="en-US" dirty="0"/>
              <a:t>, then, one must implement both a door and a transfer service for the pools.</a:t>
            </a:r>
          </a:p>
          <a:p>
            <a:pPr rtl="0"/>
            <a:endParaRPr lang="en-US" dirty="0"/>
          </a:p>
        </p:txBody>
      </p:sp>
    </p:spTree>
    <p:extLst>
      <p:ext uri="{BB962C8B-B14F-4D97-AF65-F5344CB8AC3E}">
        <p14:creationId xmlns:p14="http://schemas.microsoft.com/office/powerpoint/2010/main" val="1586543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4</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algn="l" rtl="0"/>
            <a:r>
              <a:rPr lang="en-US" dirty="0"/>
              <a:t>Drawing a comparison with the </a:t>
            </a:r>
            <a:r>
              <a:rPr lang="en-US" dirty="0" err="1"/>
              <a:t>XrootD</a:t>
            </a:r>
            <a:r>
              <a:rPr lang="en-US" dirty="0"/>
              <a:t> architecture, we can say that the </a:t>
            </a:r>
            <a:r>
              <a:rPr lang="en-US" dirty="0" err="1"/>
              <a:t>dCache</a:t>
            </a:r>
            <a:r>
              <a:rPr lang="en-US" dirty="0"/>
              <a:t> </a:t>
            </a:r>
            <a:r>
              <a:rPr lang="en-US" dirty="0" err="1"/>
              <a:t>Xroot</a:t>
            </a:r>
            <a:r>
              <a:rPr lang="en-US" dirty="0"/>
              <a:t> door acts as both manager and redirector, while a pool is an </a:t>
            </a:r>
            <a:r>
              <a:rPr lang="en-US" dirty="0" err="1"/>
              <a:t>Xroot</a:t>
            </a:r>
            <a:r>
              <a:rPr lang="en-US" dirty="0"/>
              <a:t> data server.   </a:t>
            </a:r>
          </a:p>
          <a:p>
            <a:pPr algn="l" rtl="0"/>
            <a:endParaRPr lang="en-US" dirty="0"/>
          </a:p>
          <a:p>
            <a:pPr algn="l" rtl="0"/>
            <a:r>
              <a:rPr lang="en-US" dirty="0"/>
              <a:t>Authentication and authorization in </a:t>
            </a:r>
            <a:r>
              <a:rPr lang="en-US" dirty="0" err="1"/>
              <a:t>dCache</a:t>
            </a:r>
            <a:r>
              <a:rPr lang="en-US" dirty="0"/>
              <a:t> occur at the door, which contacts a special service called </a:t>
            </a:r>
            <a:r>
              <a:rPr lang="en-US" dirty="0" err="1"/>
              <a:t>gPlazma</a:t>
            </a:r>
            <a:r>
              <a:rPr lang="en-US" dirty="0"/>
              <a:t>.  This can be configured using various mapping files according to the needs of the site.   </a:t>
            </a:r>
          </a:p>
          <a:p>
            <a:pPr algn="l" rtl="0"/>
            <a:endParaRPr lang="en-US" dirty="0"/>
          </a:p>
          <a:p>
            <a:pPr algn="l" rtl="0"/>
            <a:r>
              <a:rPr lang="en-US" dirty="0"/>
              <a:t>What this means is that if </a:t>
            </a:r>
            <a:r>
              <a:rPr lang="en-US" dirty="0" err="1"/>
              <a:t>dCache</a:t>
            </a:r>
            <a:r>
              <a:rPr lang="en-US" dirty="0"/>
              <a:t> supports x509 credentials or JWT tokens, for instance, the semantics are the same for all doors/protocols.</a:t>
            </a:r>
          </a:p>
          <a:p>
            <a:pPr algn="l" rtl="0"/>
            <a:endParaRPr lang="en-US" dirty="0"/>
          </a:p>
          <a:p>
            <a:pPr algn="l" rtl="0"/>
            <a:r>
              <a:rPr lang="en-US" dirty="0"/>
              <a:t>Since </a:t>
            </a:r>
            <a:r>
              <a:rPr lang="en-US" dirty="0" err="1"/>
              <a:t>dCache's</a:t>
            </a:r>
            <a:r>
              <a:rPr lang="en-US" dirty="0"/>
              <a:t> inception, in order not to effect a second login upon redirection to the pool, the pools do not require full authentication/authorization on their connections, but rather use an internal token to recognize valid transfers; the token is passed as part of the opaque path data.</a:t>
            </a:r>
          </a:p>
          <a:p>
            <a:pPr algn="l" rtl="0"/>
            <a:endParaRPr lang="en-US" dirty="0"/>
          </a:p>
          <a:p>
            <a:pPr algn="l" rtl="0"/>
            <a:r>
              <a:rPr lang="en-US" dirty="0"/>
              <a:t>Grid Pluggable Authorization Manager = </a:t>
            </a:r>
            <a:r>
              <a:rPr lang="en-US" dirty="0" err="1"/>
              <a:t>gPlazma</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5</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algn="l" rtl="0"/>
            <a:r>
              <a:rPr lang="en-US" dirty="0"/>
              <a:t>As with most protocol implementations in </a:t>
            </a:r>
            <a:r>
              <a:rPr lang="en-US" dirty="0" err="1"/>
              <a:t>dCache</a:t>
            </a:r>
            <a:r>
              <a:rPr lang="en-US" dirty="0"/>
              <a:t>, the network layer is mediated by the </a:t>
            </a:r>
            <a:r>
              <a:rPr lang="en-US" dirty="0" err="1"/>
              <a:t>Netty</a:t>
            </a:r>
            <a:r>
              <a:rPr lang="en-US" dirty="0"/>
              <a:t> library.   This makes the implementation easier to maintain, but does constrain us to read from and write to the network layer in certain ways.  </a:t>
            </a:r>
            <a:r>
              <a:rPr lang="en-US" dirty="0" err="1"/>
              <a:t>Netty</a:t>
            </a:r>
            <a:r>
              <a:rPr lang="en-US" dirty="0"/>
              <a:t> also takes advantage of a direct-memory capability in Java which avoids copying between user and kernel space.  Connections are largely managed by </a:t>
            </a:r>
            <a:r>
              <a:rPr lang="en-US" dirty="0" err="1"/>
              <a:t>Netty</a:t>
            </a:r>
            <a:r>
              <a:rPr lang="en-US" dirty="0"/>
              <a:t>.</a:t>
            </a:r>
          </a:p>
          <a:p>
            <a:pPr algn="l" rtl="0"/>
            <a:endParaRPr lang="en-US" dirty="0"/>
          </a:p>
          <a:p>
            <a:pPr algn="l" rtl="0"/>
            <a:r>
              <a:rPr lang="en-US" dirty="0"/>
              <a:t>Most of the Java implementation of </a:t>
            </a:r>
            <a:r>
              <a:rPr lang="en-US" dirty="0" err="1"/>
              <a:t>Xroot</a:t>
            </a:r>
            <a:r>
              <a:rPr lang="en-US" dirty="0"/>
              <a:t> is to be found in the xrootd4j library maintained by </a:t>
            </a:r>
            <a:r>
              <a:rPr lang="en-US" dirty="0" err="1"/>
              <a:t>dCache</a:t>
            </a:r>
            <a:r>
              <a:rPr lang="en-US" dirty="0"/>
              <a:t>.  The door and pool code in </a:t>
            </a:r>
            <a:r>
              <a:rPr lang="en-US" dirty="0" err="1"/>
              <a:t>dCache</a:t>
            </a:r>
            <a:r>
              <a:rPr lang="en-US" dirty="0"/>
              <a:t> itself implement several handlers that are defined by that library, but the objects which are realizations of the protocol are all in xrootd4j.</a:t>
            </a:r>
          </a:p>
          <a:p>
            <a:pPr algn="l" rtl="0"/>
            <a:endParaRPr lang="en-US" dirty="0"/>
          </a:p>
          <a:p>
            <a:pPr algn="l" rtl="0"/>
            <a:r>
              <a:rPr lang="en-US" dirty="0"/>
              <a:t>  </a:t>
            </a:r>
          </a:p>
        </p:txBody>
      </p:sp>
    </p:spTree>
    <p:extLst>
      <p:ext uri="{BB962C8B-B14F-4D97-AF65-F5344CB8AC3E}">
        <p14:creationId xmlns:p14="http://schemas.microsoft.com/office/powerpoint/2010/main" val="2557168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6</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algn="l" rtl="0"/>
            <a:r>
              <a:rPr lang="en-US" dirty="0"/>
              <a:t>As one might guess, there are two main categories of code maintenance (aside from fixing regressions) which I have been involved in.  </a:t>
            </a:r>
          </a:p>
          <a:p>
            <a:pPr algn="l" rtl="0"/>
            <a:endParaRPr lang="en-US" dirty="0"/>
          </a:p>
          <a:p>
            <a:pPr algn="l" rtl="0"/>
            <a:r>
              <a:rPr lang="en-US" dirty="0"/>
              <a:t>On the one hand, a good deal of effort has been spent on keeping </a:t>
            </a:r>
            <a:r>
              <a:rPr lang="en-US" dirty="0" err="1"/>
              <a:t>dCache</a:t>
            </a:r>
            <a:r>
              <a:rPr lang="en-US" dirty="0"/>
              <a:t> current in terms of relevant protocol changes and new features.  I will be going over some of these in a bit more detail momentarily.   </a:t>
            </a:r>
          </a:p>
          <a:p>
            <a:pPr algn="l" rtl="0"/>
            <a:endParaRPr lang="en-US" dirty="0"/>
          </a:p>
          <a:p>
            <a:pPr algn="l" rtl="0"/>
            <a:r>
              <a:rPr lang="en-US" dirty="0"/>
              <a:t>On the other, there have been certain areas of </a:t>
            </a:r>
            <a:r>
              <a:rPr lang="en-US" dirty="0" err="1"/>
              <a:t>dCache</a:t>
            </a:r>
            <a:r>
              <a:rPr lang="en-US" dirty="0"/>
              <a:t>-specific functionality which needed improvement or expansion.   I will look at the three most important of these a bit later.</a:t>
            </a:r>
          </a:p>
          <a:p>
            <a:pPr algn="l" rtl="0"/>
            <a:endParaRPr lang="en-US" dirty="0"/>
          </a:p>
          <a:p>
            <a:pPr algn="l" rtl="0"/>
            <a:r>
              <a:rPr lang="en-US" dirty="0"/>
              <a:t>In what follows I will try to highlight the more significant implementation challenges I encountered.</a:t>
            </a:r>
          </a:p>
        </p:txBody>
      </p:sp>
    </p:spTree>
    <p:extLst>
      <p:ext uri="{BB962C8B-B14F-4D97-AF65-F5344CB8AC3E}">
        <p14:creationId xmlns:p14="http://schemas.microsoft.com/office/powerpoint/2010/main" val="1230929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7</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algn="l" rtl="0"/>
            <a:r>
              <a:rPr lang="en-US" dirty="0"/>
              <a:t>The first task I was given when I started to work on </a:t>
            </a:r>
            <a:r>
              <a:rPr lang="en-US" dirty="0" err="1"/>
              <a:t>xroot</a:t>
            </a:r>
            <a:r>
              <a:rPr lang="en-US" dirty="0"/>
              <a:t> was to add third-party copy capability.</a:t>
            </a:r>
          </a:p>
          <a:p>
            <a:pPr algn="l" rtl="0"/>
            <a:endParaRPr lang="en-US" dirty="0"/>
          </a:p>
          <a:p>
            <a:pPr algn="l" rtl="0"/>
            <a:r>
              <a:rPr lang="en-US" dirty="0"/>
              <a:t>&gt; It would have been a full-time project to implement a full-fledged Java client which one could run as a stand-alone like </a:t>
            </a:r>
            <a:r>
              <a:rPr lang="en-US" dirty="0" err="1"/>
              <a:t>xrdcopy</a:t>
            </a:r>
            <a:r>
              <a:rPr lang="en-US" dirty="0"/>
              <a:t>/</a:t>
            </a:r>
            <a:r>
              <a:rPr lang="en-US" dirty="0" err="1"/>
              <a:t>xrdcp</a:t>
            </a:r>
            <a:r>
              <a:rPr lang="en-US" dirty="0"/>
              <a:t>.   Given that  the immediate needs dictated the implementation of only that functionality serving </a:t>
            </a:r>
            <a:r>
              <a:rPr lang="en-US" dirty="0" err="1"/>
              <a:t>TPC</a:t>
            </a:r>
            <a:r>
              <a:rPr lang="en-US" dirty="0"/>
              <a:t>, I decided that the easiest route was to create an embedded client that runs in a thread on the destination server (pool) and whose lifetime is coextensive with a single transfer.   The client is started during open on the pool and stopped when the transfer completes.</a:t>
            </a:r>
          </a:p>
          <a:p>
            <a:pPr algn="l" rtl="0"/>
            <a:endParaRPr lang="en-US" sz="2000" b="0" i="0" dirty="0">
              <a:solidFill>
                <a:schemeClr val="accent2"/>
              </a:solidFill>
              <a:latin typeface="+mn-lt"/>
            </a:endParaRPr>
          </a:p>
          <a:p>
            <a:pPr algn="l" rtl="0"/>
            <a:r>
              <a:rPr lang="en-US" sz="2000" b="0" i="0" dirty="0">
                <a:solidFill>
                  <a:schemeClr val="accent2"/>
                </a:solidFill>
                <a:latin typeface="+mn-lt"/>
              </a:rPr>
              <a:t>&gt; Prior to this effort, </a:t>
            </a:r>
            <a:r>
              <a:rPr lang="en-US" sz="2000" b="0" i="0" dirty="0" err="1">
                <a:solidFill>
                  <a:schemeClr val="accent2"/>
                </a:solidFill>
                <a:latin typeface="+mn-lt"/>
              </a:rPr>
              <a:t>dCache</a:t>
            </a:r>
            <a:r>
              <a:rPr lang="en-US" sz="2000" b="0" i="0" dirty="0">
                <a:solidFill>
                  <a:schemeClr val="accent2"/>
                </a:solidFill>
                <a:latin typeface="+mn-lt"/>
              </a:rPr>
              <a:t> was asymmetrical and did not implement the client-side protocol objects (requests and responses), so those had to be mirrored from the existing server-side versions.</a:t>
            </a:r>
          </a:p>
          <a:p>
            <a:pPr algn="l" rtl="0"/>
            <a:endParaRPr lang="en-US" sz="2000" b="0" i="0" dirty="0">
              <a:solidFill>
                <a:schemeClr val="accent2"/>
              </a:solidFill>
              <a:latin typeface="+mn-lt"/>
            </a:endParaRPr>
          </a:p>
          <a:p>
            <a:pPr algn="l" rtl="0"/>
            <a:r>
              <a:rPr lang="en-US" sz="2000" b="0" i="0" dirty="0">
                <a:solidFill>
                  <a:schemeClr val="accent2"/>
                </a:solidFill>
                <a:latin typeface="+mn-lt"/>
              </a:rPr>
              <a:t>&gt; The door logic had to be adjusted (particularly for the open handler) to accommodate differences between connections from the initiator and those from the TPC client.</a:t>
            </a:r>
          </a:p>
          <a:p>
            <a:pPr algn="l" rtl="0"/>
            <a:endParaRPr lang="en-US" dirty="0"/>
          </a:p>
          <a:p>
            <a:pPr marL="216000" marR="0" lvl="0" indent="-216000" algn="l" defTabSz="914400" rtl="0" eaLnBrk="1" fontAlgn="auto" latinLnBrk="0" hangingPunct="0">
              <a:lnSpc>
                <a:spcPct val="100000"/>
              </a:lnSpc>
              <a:spcBef>
                <a:spcPts val="0"/>
              </a:spcBef>
              <a:spcAft>
                <a:spcPts val="0"/>
              </a:spcAft>
              <a:buClrTx/>
              <a:buSzTx/>
              <a:buFontTx/>
              <a:buNone/>
              <a:tabLst/>
              <a:defRPr/>
            </a:pPr>
            <a:r>
              <a:rPr lang="en-US" sz="2000" b="0" i="0" dirty="0">
                <a:solidFill>
                  <a:schemeClr val="accent2"/>
                </a:solidFill>
                <a:latin typeface="+mn-lt"/>
              </a:rPr>
              <a:t>&gt; I also soon discovered that one cannot rely upon file size from the initial stat to be passed on to the destination and hence the TPC client, so an extra stat of the source on open in the TPC routine was necessary.</a:t>
            </a:r>
          </a:p>
          <a:p>
            <a:pPr marL="216000" marR="0" lvl="0" indent="-216000" algn="l" defTabSz="914400" rtl="0" eaLnBrk="1" fontAlgn="auto" latinLnBrk="0" hangingPunct="0">
              <a:lnSpc>
                <a:spcPct val="100000"/>
              </a:lnSpc>
              <a:spcBef>
                <a:spcPts val="0"/>
              </a:spcBef>
              <a:spcAft>
                <a:spcPts val="0"/>
              </a:spcAft>
              <a:buClrTx/>
              <a:buSzTx/>
              <a:buFontTx/>
              <a:buNone/>
              <a:tabLst/>
              <a:defRPr/>
            </a:pPr>
            <a:endParaRPr lang="en-US" sz="2000" b="0" i="0" dirty="0">
              <a:solidFill>
                <a:schemeClr val="accent2"/>
              </a:solidFill>
              <a:latin typeface="+mn-lt"/>
            </a:endParaRPr>
          </a:p>
          <a:p>
            <a:pPr marL="216000" marR="0" lvl="0" indent="-216000" algn="l" defTabSz="914400" rtl="0" eaLnBrk="1" fontAlgn="auto" latinLnBrk="0" hangingPunct="0">
              <a:lnSpc>
                <a:spcPct val="100000"/>
              </a:lnSpc>
              <a:spcBef>
                <a:spcPts val="0"/>
              </a:spcBef>
              <a:spcAft>
                <a:spcPts val="0"/>
              </a:spcAft>
              <a:buClrTx/>
              <a:buSzTx/>
              <a:buFontTx/>
              <a:buNone/>
              <a:tabLst/>
              <a:defRPr/>
            </a:pPr>
            <a:r>
              <a:rPr lang="en-US" sz="2000" b="0" i="0" dirty="0">
                <a:solidFill>
                  <a:schemeClr val="accent2"/>
                </a:solidFill>
                <a:latin typeface="+mn-lt"/>
              </a:rPr>
              <a:t>&gt; And of course client-side authentication packages needed to be added.</a:t>
            </a:r>
            <a:endParaRPr lang="en-US" dirty="0"/>
          </a:p>
        </p:txBody>
      </p:sp>
    </p:spTree>
    <p:extLst>
      <p:ext uri="{BB962C8B-B14F-4D97-AF65-F5344CB8AC3E}">
        <p14:creationId xmlns:p14="http://schemas.microsoft.com/office/powerpoint/2010/main" val="354761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8</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marL="342900" lvl="5" indent="-342900">
              <a:spcAft>
                <a:spcPts val="1200"/>
              </a:spcAft>
            </a:pPr>
            <a:r>
              <a:rPr lang="en-US" sz="2000" b="0" dirty="0">
                <a:solidFill>
                  <a:schemeClr val="accent2"/>
                </a:solidFill>
                <a:latin typeface="+mn-lt"/>
              </a:rPr>
              <a:t>&gt; In terms of GSI (the main protocol at the time), refactoring work was necessary:  class hierarchies were changed to support both pre-4.9 and post-4.9 protocols, with the latter accommodating proxy delegation.  The appropriate packages are used depending on the version of the connecting client.   The support for pre-4.9 clients is still there but could be deprecated in the future when older clients are no longer supported. The code base was in general streamlined, with some new features like the ability to dump the security packets/buckets in binary at the TRACE level (I imitated the </a:t>
            </a:r>
            <a:r>
              <a:rPr lang="en-US" sz="2000" b="0" dirty="0" err="1">
                <a:solidFill>
                  <a:schemeClr val="accent2"/>
                </a:solidFill>
                <a:latin typeface="+mn-lt"/>
              </a:rPr>
              <a:t>xrootd</a:t>
            </a:r>
            <a:r>
              <a:rPr lang="en-US" sz="2000" b="0" dirty="0">
                <a:solidFill>
                  <a:schemeClr val="accent2"/>
                </a:solidFill>
                <a:latin typeface="+mn-lt"/>
              </a:rPr>
              <a:t> server here).</a:t>
            </a:r>
          </a:p>
          <a:p>
            <a:pPr marL="342900" lvl="5" indent="-342900">
              <a:spcAft>
                <a:spcPts val="1200"/>
              </a:spcAft>
            </a:pPr>
            <a:endParaRPr lang="en-US" sz="2000" b="0" dirty="0">
              <a:solidFill>
                <a:schemeClr val="accent2"/>
              </a:solidFill>
              <a:latin typeface="+mn-lt"/>
            </a:endParaRPr>
          </a:p>
          <a:p>
            <a:pPr marL="342900" marR="0" lvl="5" indent="-342900" algn="l" defTabSz="914400" rtl="0" eaLnBrk="1" fontAlgn="auto" latinLnBrk="0" hangingPunct="1">
              <a:lnSpc>
                <a:spcPct val="100000"/>
              </a:lnSpc>
              <a:spcBef>
                <a:spcPts val="0"/>
              </a:spcBef>
              <a:spcAft>
                <a:spcPts val="1200"/>
              </a:spcAft>
              <a:buClrTx/>
              <a:buSzTx/>
              <a:buFontTx/>
              <a:buNone/>
              <a:tabLst/>
              <a:defRPr/>
            </a:pPr>
            <a:r>
              <a:rPr lang="en-US" sz="2000" b="0" dirty="0">
                <a:solidFill>
                  <a:schemeClr val="accent2"/>
                </a:solidFill>
                <a:latin typeface="+mn-lt"/>
              </a:rPr>
              <a:t>&gt; For a while (during the WLCG DOMA TPC transition) we had to support the use of </a:t>
            </a:r>
            <a:r>
              <a:rPr lang="en-US" sz="2000" b="0" dirty="0" err="1">
                <a:solidFill>
                  <a:schemeClr val="accent2"/>
                </a:solidFill>
                <a:latin typeface="+mn-lt"/>
              </a:rPr>
              <a:t>robocerts</a:t>
            </a:r>
            <a:r>
              <a:rPr lang="en-US" sz="2000" b="0" dirty="0">
                <a:solidFill>
                  <a:schemeClr val="accent2"/>
                </a:solidFill>
                <a:latin typeface="+mn-lt"/>
              </a:rPr>
              <a:t> or proxies generated from host certs.  This </a:t>
            </a:r>
            <a:r>
              <a:rPr lang="en-US" sz="2000" b="0" i="0" dirty="0">
                <a:solidFill>
                  <a:schemeClr val="accent2"/>
                </a:solidFill>
                <a:latin typeface="+mn-lt"/>
              </a:rPr>
              <a:t>option is still available but I would imagine now largely unused.  The delegated proxy in </a:t>
            </a:r>
            <a:r>
              <a:rPr lang="en-US" sz="2000" b="0" i="0" dirty="0" err="1">
                <a:solidFill>
                  <a:schemeClr val="accent2"/>
                </a:solidFill>
                <a:latin typeface="+mn-lt"/>
              </a:rPr>
              <a:t>dCache</a:t>
            </a:r>
            <a:r>
              <a:rPr lang="en-US" sz="2000" b="0" i="0" dirty="0">
                <a:solidFill>
                  <a:schemeClr val="accent2"/>
                </a:solidFill>
                <a:latin typeface="+mn-lt"/>
              </a:rPr>
              <a:t> is not stored and fetched from disk but is passed in serialized form from door to pool.  The API used in the door was adapted from existing WebDAV code.</a:t>
            </a:r>
          </a:p>
          <a:p>
            <a:pPr marL="342900" marR="0" lvl="5" indent="-342900" algn="l" defTabSz="914400" rtl="0" eaLnBrk="1" fontAlgn="auto" latinLnBrk="0" hangingPunct="1">
              <a:lnSpc>
                <a:spcPct val="100000"/>
              </a:lnSpc>
              <a:spcBef>
                <a:spcPts val="0"/>
              </a:spcBef>
              <a:spcAft>
                <a:spcPts val="1200"/>
              </a:spcAft>
              <a:buClrTx/>
              <a:buSzTx/>
              <a:buFontTx/>
              <a:buNone/>
              <a:tabLst/>
              <a:defRPr/>
            </a:pPr>
            <a:endParaRPr lang="en-US" sz="2000" b="0" i="0" dirty="0">
              <a:solidFill>
                <a:schemeClr val="accent2"/>
              </a:solidFill>
              <a:latin typeface="+mn-lt"/>
            </a:endParaRPr>
          </a:p>
          <a:p>
            <a:pPr marL="342900" marR="0" lvl="5" indent="-342900" algn="l" defTabSz="914400" rtl="0" eaLnBrk="1" fontAlgn="auto" latinLnBrk="0" hangingPunct="1">
              <a:lnSpc>
                <a:spcPct val="100000"/>
              </a:lnSpc>
              <a:spcBef>
                <a:spcPts val="0"/>
              </a:spcBef>
              <a:spcAft>
                <a:spcPts val="1200"/>
              </a:spcAft>
              <a:buClrTx/>
              <a:buSzTx/>
              <a:buFontTx/>
              <a:buNone/>
              <a:tabLst/>
              <a:defRPr/>
            </a:pPr>
            <a:r>
              <a:rPr lang="en-US" sz="2000" b="0" i="0" dirty="0">
                <a:solidFill>
                  <a:schemeClr val="accent2"/>
                </a:solidFill>
                <a:latin typeface="+mn-lt"/>
              </a:rPr>
              <a:t>&gt; Along the way we encountered some issues with the Diffie-Hellman handshake, particularly what needed to be inside the encrypted buckets. There were also problems with matching what was going on between the Java and C++ security libraries, as well as some Java-specific issues regarding zero-padding of the packets and zeros stripped from the CA cert md5 hash.  There were also a couple of</a:t>
            </a:r>
            <a:r>
              <a:rPr lang="en-US" sz="2000" b="0" i="0" dirty="0">
                <a:solidFill>
                  <a:schemeClr val="accent2"/>
                </a:solidFill>
              </a:rPr>
              <a:t> signature length issues (P-value) that needed resolution.</a:t>
            </a:r>
            <a:endParaRPr lang="en-US" sz="2000" b="0" i="0" dirty="0">
              <a:solidFill>
                <a:schemeClr val="accent2"/>
              </a:solidFill>
              <a:latin typeface="+mn-lt"/>
            </a:endParaRPr>
          </a:p>
          <a:p>
            <a:pPr marL="342900" marR="0" lvl="5" indent="-342900" algn="l" defTabSz="914400" rtl="0" eaLnBrk="1" fontAlgn="auto" latinLnBrk="0" hangingPunct="1">
              <a:lnSpc>
                <a:spcPct val="100000"/>
              </a:lnSpc>
              <a:spcBef>
                <a:spcPts val="0"/>
              </a:spcBef>
              <a:spcAft>
                <a:spcPts val="1200"/>
              </a:spcAft>
              <a:buClrTx/>
              <a:buSzTx/>
              <a:buFontTx/>
              <a:buNone/>
              <a:tabLst/>
              <a:defRPr/>
            </a:pPr>
            <a:endParaRPr lang="en-US" sz="2000" b="0" i="0" dirty="0">
              <a:solidFill>
                <a:schemeClr val="accent2"/>
              </a:solidFill>
              <a:latin typeface="+mn-lt"/>
            </a:endParaRPr>
          </a:p>
          <a:p>
            <a:pPr marL="342900" lvl="5" indent="-342900">
              <a:spcAft>
                <a:spcPts val="1200"/>
              </a:spcAft>
            </a:pPr>
            <a:endParaRPr lang="en-US" sz="2000" b="0" dirty="0">
              <a:solidFill>
                <a:schemeClr val="accent2"/>
              </a:solidFill>
              <a:latin typeface="+mn-lt"/>
            </a:endParaRPr>
          </a:p>
        </p:txBody>
      </p:sp>
    </p:spTree>
    <p:extLst>
      <p:ext uri="{BB962C8B-B14F-4D97-AF65-F5344CB8AC3E}">
        <p14:creationId xmlns:p14="http://schemas.microsoft.com/office/powerpoint/2010/main" val="2578380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9</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algn="l" rtl="0"/>
            <a:r>
              <a:rPr lang="en-US" dirty="0"/>
              <a:t>Well before TLS, signed hash verification was added, I believe when certain sites were using </a:t>
            </a:r>
            <a:r>
              <a:rPr lang="en-US" dirty="0" err="1"/>
              <a:t>Xroot</a:t>
            </a:r>
            <a:r>
              <a:rPr lang="en-US" dirty="0"/>
              <a:t> over the WAN, in order to provide some minimal protection against man-in-the-middle attacks.</a:t>
            </a:r>
          </a:p>
          <a:p>
            <a:pPr algn="l" rtl="0"/>
            <a:endParaRPr lang="en-US" dirty="0"/>
          </a:p>
          <a:p>
            <a:pPr algn="l" rtl="0"/>
            <a:r>
              <a:rPr lang="en-US" dirty="0"/>
              <a:t>&gt; The </a:t>
            </a:r>
            <a:r>
              <a:rPr lang="en-US" dirty="0" err="1"/>
              <a:t>dCache</a:t>
            </a:r>
            <a:r>
              <a:rPr lang="en-US" dirty="0"/>
              <a:t> door supported this, but only partially.   We now also needed to add this to our </a:t>
            </a:r>
            <a:r>
              <a:rPr lang="en-US" dirty="0" err="1"/>
              <a:t>TPC</a:t>
            </a:r>
            <a:r>
              <a:rPr lang="en-US" dirty="0"/>
              <a:t> client.</a:t>
            </a:r>
          </a:p>
          <a:p>
            <a:pPr algn="l" rtl="0"/>
            <a:endParaRPr lang="en-US" dirty="0"/>
          </a:p>
          <a:p>
            <a:pPr algn="l" rtl="0"/>
            <a:r>
              <a:rPr lang="en-US" dirty="0"/>
              <a:t>&gt; One of the </a:t>
            </a:r>
            <a:r>
              <a:rPr lang="en-US" dirty="0" err="1"/>
              <a:t>dCache</a:t>
            </a:r>
            <a:r>
              <a:rPr lang="en-US" dirty="0"/>
              <a:t>-specific problems arising with </a:t>
            </a:r>
            <a:r>
              <a:rPr lang="en-US" dirty="0" err="1"/>
              <a:t>sigver</a:t>
            </a:r>
            <a:r>
              <a:rPr lang="en-US" dirty="0"/>
              <a:t> derives from the fact that login to the pools is unauthenticated.  If a site desires </a:t>
            </a:r>
            <a:r>
              <a:rPr lang="en-US" dirty="0" err="1"/>
              <a:t>sigver</a:t>
            </a:r>
            <a:r>
              <a:rPr lang="en-US" dirty="0"/>
              <a:t> protection during data transfer to the pool, however, the client needs to be told to turn it on by the data endpoint.  But the client only reacts to this request if it thinks there is an authentication protocol which has been activated.   </a:t>
            </a:r>
          </a:p>
          <a:p>
            <a:pPr algn="l" rtl="0"/>
            <a:endParaRPr lang="en-US" dirty="0"/>
          </a:p>
          <a:p>
            <a:pPr algn="l" rtl="0"/>
            <a:r>
              <a:rPr lang="en-US" dirty="0"/>
              <a:t>&gt; Thus we had to create a Unix protocol package to be used by the pool.  This was basically a trick (we ignored the Unix credential) used only when the </a:t>
            </a:r>
            <a:r>
              <a:rPr lang="en-US" dirty="0" err="1"/>
              <a:t>sigver</a:t>
            </a:r>
            <a:r>
              <a:rPr lang="en-US" dirty="0"/>
              <a:t> level was &gt; 0.  We also had to create a client-side version of the package to be used during </a:t>
            </a:r>
            <a:r>
              <a:rPr lang="en-US" dirty="0" err="1"/>
              <a:t>TPC</a:t>
            </a:r>
            <a:r>
              <a:rPr lang="en-US" dirty="0"/>
              <a:t>.  It turns out that this was useful even outside the context of </a:t>
            </a:r>
            <a:r>
              <a:rPr lang="en-US" dirty="0" err="1"/>
              <a:t>sigver</a:t>
            </a:r>
            <a:r>
              <a:rPr lang="en-US" dirty="0"/>
              <a:t> when speaking to an EOS endpoint. Because </a:t>
            </a:r>
            <a:r>
              <a:rPr lang="en-US" dirty="0" err="1"/>
              <a:t>dCache</a:t>
            </a:r>
            <a:r>
              <a:rPr lang="en-US" dirty="0"/>
              <a:t> ignores the Unix credential, it took a couple of iterations to figure out its correct structure so that the </a:t>
            </a:r>
            <a:r>
              <a:rPr lang="en-US" dirty="0" err="1"/>
              <a:t>Xrootd</a:t>
            </a:r>
            <a:r>
              <a:rPr lang="en-US" dirty="0"/>
              <a:t> server end would accept it.</a:t>
            </a:r>
          </a:p>
        </p:txBody>
      </p:sp>
    </p:spTree>
    <p:extLst>
      <p:ext uri="{BB962C8B-B14F-4D97-AF65-F5344CB8AC3E}">
        <p14:creationId xmlns:p14="http://schemas.microsoft.com/office/powerpoint/2010/main" val="642369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D43F-E130-434C-A44A-921F5CBD10E2}"/>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11A33A-9B09-1A42-A12A-CA29E57F8F3C}"/>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DA71896D-2F1E-C44F-BA1A-2889263B84E2}"/>
              </a:ext>
            </a:extLst>
          </p:cNvPr>
          <p:cNvSpPr>
            <a:spLocks noGrp="1"/>
          </p:cNvSpPr>
          <p:nvPr>
            <p:ph type="sldNum" sz="quarter" idx="10"/>
          </p:nvPr>
        </p:nvSpPr>
        <p:spPr/>
        <p:txBody>
          <a:bodyPr/>
          <a:lstStyle/>
          <a:p>
            <a:pPr lvl="0"/>
            <a:r>
              <a:rPr lang="en-US" dirty="0"/>
              <a:t> </a:t>
            </a:r>
            <a:fld id="{F5A76A8A-FE6C-2442-B4C1-CCC4C65124FD}" type="slidenum">
              <a:rPr/>
              <a:t>‹#›</a:t>
            </a:fld>
            <a:r>
              <a:rPr lang="en-US" dirty="0"/>
              <a:t>/</a:t>
            </a:r>
          </a:p>
        </p:txBody>
      </p:sp>
      <p:sp>
        <p:nvSpPr>
          <p:cNvPr id="5" name="Footer Placeholder 4">
            <a:extLst>
              <a:ext uri="{FF2B5EF4-FFF2-40B4-BE49-F238E27FC236}">
                <a16:creationId xmlns:a16="http://schemas.microsoft.com/office/drawing/2014/main" id="{328D17D0-5AD0-4542-BB8D-2A0C599F2F21}"/>
              </a:ext>
            </a:extLst>
          </p:cNvPr>
          <p:cNvSpPr>
            <a:spLocks noGrp="1"/>
          </p:cNvSpPr>
          <p:nvPr>
            <p:ph type="ftr" sz="quarter" idx="11"/>
          </p:nvPr>
        </p:nvSpPr>
        <p:spPr/>
        <p:txBody>
          <a:bodyPr/>
          <a:lstStyle/>
          <a:p>
            <a:pPr lvl="0"/>
            <a:endParaRPr lang="en-US" dirty="0"/>
          </a:p>
        </p:txBody>
      </p:sp>
      <p:sp>
        <p:nvSpPr>
          <p:cNvPr id="6" name="Date Placeholder 5">
            <a:extLst>
              <a:ext uri="{FF2B5EF4-FFF2-40B4-BE49-F238E27FC236}">
                <a16:creationId xmlns:a16="http://schemas.microsoft.com/office/drawing/2014/main" id="{75C2CD20-6F56-4444-A3CE-88251CBDBC47}"/>
              </a:ext>
            </a:extLst>
          </p:cNvPr>
          <p:cNvSpPr>
            <a:spLocks noGrp="1"/>
          </p:cNvSpPr>
          <p:nvPr>
            <p:ph type="dt" sz="half" idx="12"/>
          </p:nvPr>
        </p:nvSpPr>
        <p:spPr/>
        <p:txBody>
          <a:bodyPr/>
          <a:lstStyle/>
          <a:p>
            <a:pPr lvl="0"/>
            <a:endParaRPr lang="en-US" dirty="0"/>
          </a:p>
        </p:txBody>
      </p:sp>
    </p:spTree>
    <p:extLst>
      <p:ext uri="{BB962C8B-B14F-4D97-AF65-F5344CB8AC3E}">
        <p14:creationId xmlns:p14="http://schemas.microsoft.com/office/powerpoint/2010/main" val="402571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ECCDD-FF0C-0C44-9B47-ABC6FECC64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12F3E3-78C6-D54A-8DB2-A5E1E61FC5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675A5AB-7072-A24E-A320-86BB72CDA7C6}"/>
              </a:ext>
            </a:extLst>
          </p:cNvPr>
          <p:cNvSpPr>
            <a:spLocks noGrp="1"/>
          </p:cNvSpPr>
          <p:nvPr>
            <p:ph type="sldNum" sz="quarter" idx="10"/>
          </p:nvPr>
        </p:nvSpPr>
        <p:spPr/>
        <p:txBody>
          <a:bodyPr/>
          <a:lstStyle/>
          <a:p>
            <a:pPr lvl="0"/>
            <a:r>
              <a:rPr lang="en-US" dirty="0"/>
              <a:t> </a:t>
            </a:r>
            <a:fld id="{D5AF21D2-0957-7442-9673-61494E03B950}" type="slidenum">
              <a:rPr/>
              <a:t>‹#›</a:t>
            </a:fld>
            <a:r>
              <a:rPr lang="en-US" dirty="0"/>
              <a:t>/</a:t>
            </a:r>
          </a:p>
        </p:txBody>
      </p:sp>
      <p:sp>
        <p:nvSpPr>
          <p:cNvPr id="5" name="Footer Placeholder 4">
            <a:extLst>
              <a:ext uri="{FF2B5EF4-FFF2-40B4-BE49-F238E27FC236}">
                <a16:creationId xmlns:a16="http://schemas.microsoft.com/office/drawing/2014/main" id="{D94E8CE4-BF61-C846-91AD-53D6872928CC}"/>
              </a:ext>
            </a:extLst>
          </p:cNvPr>
          <p:cNvSpPr>
            <a:spLocks noGrp="1"/>
          </p:cNvSpPr>
          <p:nvPr>
            <p:ph type="ftr" sz="quarter" idx="11"/>
          </p:nvPr>
        </p:nvSpPr>
        <p:spPr/>
        <p:txBody>
          <a:bodyPr/>
          <a:lstStyle/>
          <a:p>
            <a:pPr lvl="0"/>
            <a:endParaRPr lang="en-US" dirty="0"/>
          </a:p>
        </p:txBody>
      </p:sp>
      <p:sp>
        <p:nvSpPr>
          <p:cNvPr id="6" name="Date Placeholder 5">
            <a:extLst>
              <a:ext uri="{FF2B5EF4-FFF2-40B4-BE49-F238E27FC236}">
                <a16:creationId xmlns:a16="http://schemas.microsoft.com/office/drawing/2014/main" id="{82166EA3-B0C7-A54B-80A0-947412B79811}"/>
              </a:ext>
            </a:extLst>
          </p:cNvPr>
          <p:cNvSpPr>
            <a:spLocks noGrp="1"/>
          </p:cNvSpPr>
          <p:nvPr>
            <p:ph type="dt" sz="half" idx="12"/>
          </p:nvPr>
        </p:nvSpPr>
        <p:spPr/>
        <p:txBody>
          <a:bodyPr/>
          <a:lstStyle/>
          <a:p>
            <a:pPr lvl="0"/>
            <a:endParaRPr lang="en-US" dirty="0"/>
          </a:p>
        </p:txBody>
      </p:sp>
    </p:spTree>
    <p:extLst>
      <p:ext uri="{BB962C8B-B14F-4D97-AF65-F5344CB8AC3E}">
        <p14:creationId xmlns:p14="http://schemas.microsoft.com/office/powerpoint/2010/main" val="26970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9CDB4D-4769-D242-AF1A-9B861FC5344C}"/>
              </a:ext>
            </a:extLst>
          </p:cNvPr>
          <p:cNvSpPr>
            <a:spLocks noGrp="1"/>
          </p:cNvSpPr>
          <p:nvPr>
            <p:ph type="title" orient="vert"/>
          </p:nvPr>
        </p:nvSpPr>
        <p:spPr>
          <a:xfrm>
            <a:off x="7308850" y="66675"/>
            <a:ext cx="2266950" cy="50450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F707F2-EE7E-5945-9A21-C5F5ABA73788}"/>
              </a:ext>
            </a:extLst>
          </p:cNvPr>
          <p:cNvSpPr>
            <a:spLocks noGrp="1"/>
          </p:cNvSpPr>
          <p:nvPr>
            <p:ph type="body" orient="vert" idx="1"/>
          </p:nvPr>
        </p:nvSpPr>
        <p:spPr>
          <a:xfrm>
            <a:off x="503238" y="66675"/>
            <a:ext cx="6653212" cy="5045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64F4EC4-FA78-C64D-B9EF-655C1867840B}"/>
              </a:ext>
            </a:extLst>
          </p:cNvPr>
          <p:cNvSpPr>
            <a:spLocks noGrp="1"/>
          </p:cNvSpPr>
          <p:nvPr>
            <p:ph type="sldNum" sz="quarter" idx="10"/>
          </p:nvPr>
        </p:nvSpPr>
        <p:spPr/>
        <p:txBody>
          <a:bodyPr/>
          <a:lstStyle/>
          <a:p>
            <a:pPr lvl="0"/>
            <a:r>
              <a:rPr lang="en-US" dirty="0"/>
              <a:t> </a:t>
            </a:r>
            <a:fld id="{92F67E49-D5A6-354E-BB54-14A595709E30}" type="slidenum">
              <a:rPr/>
              <a:t>‹#›</a:t>
            </a:fld>
            <a:r>
              <a:rPr lang="en-US" dirty="0"/>
              <a:t>/</a:t>
            </a:r>
          </a:p>
        </p:txBody>
      </p:sp>
      <p:sp>
        <p:nvSpPr>
          <p:cNvPr id="5" name="Footer Placeholder 4">
            <a:extLst>
              <a:ext uri="{FF2B5EF4-FFF2-40B4-BE49-F238E27FC236}">
                <a16:creationId xmlns:a16="http://schemas.microsoft.com/office/drawing/2014/main" id="{08FAB183-FA32-7148-83CC-290C123F7919}"/>
              </a:ext>
            </a:extLst>
          </p:cNvPr>
          <p:cNvSpPr>
            <a:spLocks noGrp="1"/>
          </p:cNvSpPr>
          <p:nvPr>
            <p:ph type="ftr" sz="quarter" idx="11"/>
          </p:nvPr>
        </p:nvSpPr>
        <p:spPr/>
        <p:txBody>
          <a:bodyPr/>
          <a:lstStyle/>
          <a:p>
            <a:pPr lvl="0"/>
            <a:endParaRPr lang="en-US" dirty="0"/>
          </a:p>
        </p:txBody>
      </p:sp>
      <p:sp>
        <p:nvSpPr>
          <p:cNvPr id="6" name="Date Placeholder 5">
            <a:extLst>
              <a:ext uri="{FF2B5EF4-FFF2-40B4-BE49-F238E27FC236}">
                <a16:creationId xmlns:a16="http://schemas.microsoft.com/office/drawing/2014/main" id="{3B7FEAC1-0E2C-5243-8612-DB7FEA735098}"/>
              </a:ext>
            </a:extLst>
          </p:cNvPr>
          <p:cNvSpPr>
            <a:spLocks noGrp="1"/>
          </p:cNvSpPr>
          <p:nvPr>
            <p:ph type="dt" sz="half" idx="12"/>
          </p:nvPr>
        </p:nvSpPr>
        <p:spPr/>
        <p:txBody>
          <a:bodyPr/>
          <a:lstStyle/>
          <a:p>
            <a:pPr lvl="0"/>
            <a:endParaRPr lang="en-US" dirty="0"/>
          </a:p>
        </p:txBody>
      </p:sp>
    </p:spTree>
    <p:extLst>
      <p:ext uri="{BB962C8B-B14F-4D97-AF65-F5344CB8AC3E}">
        <p14:creationId xmlns:p14="http://schemas.microsoft.com/office/powerpoint/2010/main" val="719150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6BA8F-9F42-014B-9FFF-DD8229B059AE}"/>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096855-7C9B-F346-99D2-BA19B5294FC8}"/>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147690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8819-8CBC-B742-B278-9E746132E1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F1D2DA-42FC-7D4B-8700-3E6A5A9C10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2194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AED5-96FC-E845-8B66-A3CDE045EB23}"/>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2EA4B6-DF8E-3C43-9B1C-8961444C8BD7}"/>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66828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EA2CF-7A5D-6044-BCCF-14CE57E7AB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A51A62-8F51-C546-A93C-FAFC8F76B42E}"/>
              </a:ext>
            </a:extLst>
          </p:cNvPr>
          <p:cNvSpPr>
            <a:spLocks noGrp="1"/>
          </p:cNvSpPr>
          <p:nvPr>
            <p:ph sz="half" idx="1"/>
          </p:nvPr>
        </p:nvSpPr>
        <p:spPr>
          <a:xfrm>
            <a:off x="741363" y="2101850"/>
            <a:ext cx="4227512" cy="4762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0E1053-2DDF-8946-A6ED-93E44DBFA902}"/>
              </a:ext>
            </a:extLst>
          </p:cNvPr>
          <p:cNvSpPr>
            <a:spLocks noGrp="1"/>
          </p:cNvSpPr>
          <p:nvPr>
            <p:ph sz="half" idx="2"/>
          </p:nvPr>
        </p:nvSpPr>
        <p:spPr>
          <a:xfrm>
            <a:off x="5121275" y="2101850"/>
            <a:ext cx="4227513" cy="4762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0559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3209-6150-A54E-9CFF-2F1D09B6A397}"/>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C2069C-EB48-F84C-A3C1-F303B22CE508}"/>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28E4B1-2F0C-EF46-85C6-A38B64721247}"/>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FDF12D-8C7B-0E40-BFD4-12A0522A0111}"/>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3B0E50-EC63-7B4B-8508-1331DAB41663}"/>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7736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E35B-0A62-4149-B527-A07B66A4D02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3141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3276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B514-9690-764C-AC36-0783F03EA119}"/>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25FC0F-EE71-8B48-841B-09C1F23DB786}"/>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685F03-A25A-704B-8116-2F3DB0D661B4}"/>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03737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6072-F72F-9E40-85A6-4FC9B35AB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1DE74B-497C-C54C-918E-543DC170E6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402DE159-9FE0-5141-84C3-D06D7F8190A2}"/>
              </a:ext>
            </a:extLst>
          </p:cNvPr>
          <p:cNvSpPr>
            <a:spLocks noGrp="1"/>
          </p:cNvSpPr>
          <p:nvPr>
            <p:ph type="sldNum" sz="quarter" idx="10"/>
          </p:nvPr>
        </p:nvSpPr>
        <p:spPr/>
        <p:txBody>
          <a:bodyPr/>
          <a:lstStyle/>
          <a:p>
            <a:pPr lvl="0"/>
            <a:r>
              <a:rPr lang="en-US" dirty="0"/>
              <a:t> </a:t>
            </a:r>
            <a:fld id="{C43E0ABD-3F3F-3C40-A6D8-4ED3EDF2841A}" type="slidenum">
              <a:rPr/>
              <a:t>‹#›</a:t>
            </a:fld>
            <a:r>
              <a:rPr lang="en-US" dirty="0"/>
              <a:t>/</a:t>
            </a:r>
          </a:p>
        </p:txBody>
      </p:sp>
      <p:sp>
        <p:nvSpPr>
          <p:cNvPr id="5" name="Footer Placeholder 4">
            <a:extLst>
              <a:ext uri="{FF2B5EF4-FFF2-40B4-BE49-F238E27FC236}">
                <a16:creationId xmlns:a16="http://schemas.microsoft.com/office/drawing/2014/main" id="{2B10E9FB-554C-B44D-9017-40E823716EF8}"/>
              </a:ext>
            </a:extLst>
          </p:cNvPr>
          <p:cNvSpPr>
            <a:spLocks noGrp="1"/>
          </p:cNvSpPr>
          <p:nvPr>
            <p:ph type="ftr" sz="quarter" idx="11"/>
          </p:nvPr>
        </p:nvSpPr>
        <p:spPr/>
        <p:txBody>
          <a:bodyPr/>
          <a:lstStyle/>
          <a:p>
            <a:pPr lvl="0"/>
            <a:endParaRPr lang="en-US" dirty="0"/>
          </a:p>
        </p:txBody>
      </p:sp>
      <p:sp>
        <p:nvSpPr>
          <p:cNvPr id="6" name="Date Placeholder 5">
            <a:extLst>
              <a:ext uri="{FF2B5EF4-FFF2-40B4-BE49-F238E27FC236}">
                <a16:creationId xmlns:a16="http://schemas.microsoft.com/office/drawing/2014/main" id="{61F4E067-F234-DF4B-95A4-D0CEC331167A}"/>
              </a:ext>
            </a:extLst>
          </p:cNvPr>
          <p:cNvSpPr>
            <a:spLocks noGrp="1"/>
          </p:cNvSpPr>
          <p:nvPr>
            <p:ph type="dt" sz="half" idx="12"/>
          </p:nvPr>
        </p:nvSpPr>
        <p:spPr/>
        <p:txBody>
          <a:bodyPr/>
          <a:lstStyle/>
          <a:p>
            <a:pPr lvl="0"/>
            <a:endParaRPr lang="en-US" dirty="0"/>
          </a:p>
        </p:txBody>
      </p:sp>
    </p:spTree>
    <p:extLst>
      <p:ext uri="{BB962C8B-B14F-4D97-AF65-F5344CB8AC3E}">
        <p14:creationId xmlns:p14="http://schemas.microsoft.com/office/powerpoint/2010/main" val="339562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78A8A-43A0-7D44-A2E4-76B4805175D9}"/>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F36CDF-5B33-D240-9BCC-C7901C6EF399}"/>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8992F26-A4D1-9B46-8AF4-8C19B3BC8F54}"/>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719150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784BA-B10E-8C4A-993F-9FBF380DB5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780686-7FDC-7F4F-AE00-73EE9966ED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39036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54F1C8-3159-7046-9A20-0D20FE1B3F71}"/>
              </a:ext>
            </a:extLst>
          </p:cNvPr>
          <p:cNvSpPr>
            <a:spLocks noGrp="1"/>
          </p:cNvSpPr>
          <p:nvPr>
            <p:ph type="title" orient="vert"/>
          </p:nvPr>
        </p:nvSpPr>
        <p:spPr>
          <a:xfrm>
            <a:off x="7197725" y="627063"/>
            <a:ext cx="2151063" cy="62372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249C96-1AE6-464D-86E8-BAE11167B492}"/>
              </a:ext>
            </a:extLst>
          </p:cNvPr>
          <p:cNvSpPr>
            <a:spLocks noGrp="1"/>
          </p:cNvSpPr>
          <p:nvPr>
            <p:ph type="body" orient="vert" idx="1"/>
          </p:nvPr>
        </p:nvSpPr>
        <p:spPr>
          <a:xfrm>
            <a:off x="741363" y="627063"/>
            <a:ext cx="6303962" cy="62372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2783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5722-289F-A842-B065-D69789D058FD}"/>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7F2DAE-33ED-DF44-BF80-7239BCFA1CC0}"/>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0AFD1390-B36A-054A-8D5A-3F68B816192F}"/>
              </a:ext>
            </a:extLst>
          </p:cNvPr>
          <p:cNvSpPr>
            <a:spLocks noGrp="1"/>
          </p:cNvSpPr>
          <p:nvPr>
            <p:ph type="sldNum" sz="quarter" idx="10"/>
          </p:nvPr>
        </p:nvSpPr>
        <p:spPr/>
        <p:txBody>
          <a:bodyPr/>
          <a:lstStyle/>
          <a:p>
            <a:pPr lvl="0"/>
            <a:r>
              <a:rPr lang="en-US" dirty="0"/>
              <a:t> </a:t>
            </a:r>
            <a:fld id="{1E480C36-FA53-C847-8122-5161CA0F5F28}" type="slidenum">
              <a:rPr/>
              <a:t>‹#›</a:t>
            </a:fld>
            <a:r>
              <a:rPr lang="en-US" dirty="0"/>
              <a:t>/</a:t>
            </a:r>
          </a:p>
        </p:txBody>
      </p:sp>
      <p:sp>
        <p:nvSpPr>
          <p:cNvPr id="5" name="Footer Placeholder 4">
            <a:extLst>
              <a:ext uri="{FF2B5EF4-FFF2-40B4-BE49-F238E27FC236}">
                <a16:creationId xmlns:a16="http://schemas.microsoft.com/office/drawing/2014/main" id="{4F393A6E-A9C3-5045-B152-348364F9AB41}"/>
              </a:ext>
            </a:extLst>
          </p:cNvPr>
          <p:cNvSpPr>
            <a:spLocks noGrp="1"/>
          </p:cNvSpPr>
          <p:nvPr>
            <p:ph type="ftr" sz="quarter" idx="11"/>
          </p:nvPr>
        </p:nvSpPr>
        <p:spPr/>
        <p:txBody>
          <a:bodyPr/>
          <a:lstStyle/>
          <a:p>
            <a:pPr lvl="0"/>
            <a:endParaRPr lang="en-US" dirty="0"/>
          </a:p>
        </p:txBody>
      </p:sp>
      <p:sp>
        <p:nvSpPr>
          <p:cNvPr id="6" name="Date Placeholder 5">
            <a:extLst>
              <a:ext uri="{FF2B5EF4-FFF2-40B4-BE49-F238E27FC236}">
                <a16:creationId xmlns:a16="http://schemas.microsoft.com/office/drawing/2014/main" id="{69F646A2-776F-CA44-B88A-44DFB849FF97}"/>
              </a:ext>
            </a:extLst>
          </p:cNvPr>
          <p:cNvSpPr>
            <a:spLocks noGrp="1"/>
          </p:cNvSpPr>
          <p:nvPr>
            <p:ph type="dt" sz="half" idx="12"/>
          </p:nvPr>
        </p:nvSpPr>
        <p:spPr/>
        <p:txBody>
          <a:bodyPr/>
          <a:lstStyle/>
          <a:p>
            <a:pPr lvl="0"/>
            <a:endParaRPr lang="en-US" dirty="0"/>
          </a:p>
        </p:txBody>
      </p:sp>
    </p:spTree>
    <p:extLst>
      <p:ext uri="{BB962C8B-B14F-4D97-AF65-F5344CB8AC3E}">
        <p14:creationId xmlns:p14="http://schemas.microsoft.com/office/powerpoint/2010/main" val="831299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DFE4-E88D-1C4A-963E-39A9CD2AD7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E48520-B845-DD4E-BD9A-6306A4F822B3}"/>
              </a:ext>
            </a:extLst>
          </p:cNvPr>
          <p:cNvSpPr>
            <a:spLocks noGrp="1"/>
          </p:cNvSpPr>
          <p:nvPr>
            <p:ph sz="half" idx="1"/>
          </p:nvPr>
        </p:nvSpPr>
        <p:spPr>
          <a:xfrm>
            <a:off x="503238" y="1019175"/>
            <a:ext cx="4459287"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95F7A9-8F83-794B-9C68-0706515F13C3}"/>
              </a:ext>
            </a:extLst>
          </p:cNvPr>
          <p:cNvSpPr>
            <a:spLocks noGrp="1"/>
          </p:cNvSpPr>
          <p:nvPr>
            <p:ph sz="half" idx="2"/>
          </p:nvPr>
        </p:nvSpPr>
        <p:spPr>
          <a:xfrm>
            <a:off x="5114925" y="1019175"/>
            <a:ext cx="4460875"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F9C195AB-8A05-0048-8867-130E96DDC77C}"/>
              </a:ext>
            </a:extLst>
          </p:cNvPr>
          <p:cNvSpPr>
            <a:spLocks noGrp="1"/>
          </p:cNvSpPr>
          <p:nvPr>
            <p:ph type="sldNum" sz="quarter" idx="10"/>
          </p:nvPr>
        </p:nvSpPr>
        <p:spPr/>
        <p:txBody>
          <a:bodyPr/>
          <a:lstStyle/>
          <a:p>
            <a:pPr lvl="0"/>
            <a:r>
              <a:rPr lang="en-US" dirty="0"/>
              <a:t> </a:t>
            </a:r>
            <a:fld id="{D0B7F2F0-C778-574C-BD5E-C8212C962D91}" type="slidenum">
              <a:rPr/>
              <a:t>‹#›</a:t>
            </a:fld>
            <a:r>
              <a:rPr lang="en-US" dirty="0"/>
              <a:t>/</a:t>
            </a:r>
          </a:p>
        </p:txBody>
      </p:sp>
      <p:sp>
        <p:nvSpPr>
          <p:cNvPr id="6" name="Footer Placeholder 5">
            <a:extLst>
              <a:ext uri="{FF2B5EF4-FFF2-40B4-BE49-F238E27FC236}">
                <a16:creationId xmlns:a16="http://schemas.microsoft.com/office/drawing/2014/main" id="{979C538A-DFD7-C84C-B01C-45877BDCD347}"/>
              </a:ext>
            </a:extLst>
          </p:cNvPr>
          <p:cNvSpPr>
            <a:spLocks noGrp="1"/>
          </p:cNvSpPr>
          <p:nvPr>
            <p:ph type="ftr" sz="quarter" idx="11"/>
          </p:nvPr>
        </p:nvSpPr>
        <p:spPr/>
        <p:txBody>
          <a:bodyPr/>
          <a:lstStyle/>
          <a:p>
            <a:pPr lvl="0"/>
            <a:endParaRPr lang="en-US" dirty="0"/>
          </a:p>
        </p:txBody>
      </p:sp>
      <p:sp>
        <p:nvSpPr>
          <p:cNvPr id="7" name="Date Placeholder 6">
            <a:extLst>
              <a:ext uri="{FF2B5EF4-FFF2-40B4-BE49-F238E27FC236}">
                <a16:creationId xmlns:a16="http://schemas.microsoft.com/office/drawing/2014/main" id="{E559C4B8-C455-7848-9F12-6277F9D97C43}"/>
              </a:ext>
            </a:extLst>
          </p:cNvPr>
          <p:cNvSpPr>
            <a:spLocks noGrp="1"/>
          </p:cNvSpPr>
          <p:nvPr>
            <p:ph type="dt" sz="half" idx="12"/>
          </p:nvPr>
        </p:nvSpPr>
        <p:spPr/>
        <p:txBody>
          <a:bodyPr/>
          <a:lstStyle/>
          <a:p>
            <a:pPr lvl="0"/>
            <a:endParaRPr lang="en-US" dirty="0"/>
          </a:p>
        </p:txBody>
      </p:sp>
    </p:spTree>
    <p:extLst>
      <p:ext uri="{BB962C8B-B14F-4D97-AF65-F5344CB8AC3E}">
        <p14:creationId xmlns:p14="http://schemas.microsoft.com/office/powerpoint/2010/main" val="3966846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F0F3-8D9B-A542-BAFC-59E9C6EF93C0}"/>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875410-2816-3C40-93E2-2823273F74F2}"/>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1B0A57-1872-5845-932B-3D349CC6EBAC}"/>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A58F9E-3289-704A-B03A-CB05F7733F59}"/>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BF1F0A-7236-CC4D-8A73-02B77D72EFA2}"/>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2DE13E1C-A80A-B542-B196-728E527A3B34}"/>
              </a:ext>
            </a:extLst>
          </p:cNvPr>
          <p:cNvSpPr>
            <a:spLocks noGrp="1"/>
          </p:cNvSpPr>
          <p:nvPr>
            <p:ph type="sldNum" sz="quarter" idx="10"/>
          </p:nvPr>
        </p:nvSpPr>
        <p:spPr/>
        <p:txBody>
          <a:bodyPr/>
          <a:lstStyle/>
          <a:p>
            <a:pPr lvl="0"/>
            <a:r>
              <a:rPr lang="en-US" dirty="0"/>
              <a:t> </a:t>
            </a:r>
            <a:fld id="{90C8F8B9-7640-A748-A961-67B1744DB7D3}" type="slidenum">
              <a:rPr/>
              <a:t>‹#›</a:t>
            </a:fld>
            <a:r>
              <a:rPr lang="en-US" dirty="0"/>
              <a:t>/</a:t>
            </a:r>
          </a:p>
        </p:txBody>
      </p:sp>
      <p:sp>
        <p:nvSpPr>
          <p:cNvPr id="8" name="Footer Placeholder 7">
            <a:extLst>
              <a:ext uri="{FF2B5EF4-FFF2-40B4-BE49-F238E27FC236}">
                <a16:creationId xmlns:a16="http://schemas.microsoft.com/office/drawing/2014/main" id="{682A1787-578E-D942-8569-4445618A79D1}"/>
              </a:ext>
            </a:extLst>
          </p:cNvPr>
          <p:cNvSpPr>
            <a:spLocks noGrp="1"/>
          </p:cNvSpPr>
          <p:nvPr>
            <p:ph type="ftr" sz="quarter" idx="11"/>
          </p:nvPr>
        </p:nvSpPr>
        <p:spPr/>
        <p:txBody>
          <a:bodyPr/>
          <a:lstStyle/>
          <a:p>
            <a:pPr lvl="0"/>
            <a:endParaRPr lang="en-US" dirty="0"/>
          </a:p>
        </p:txBody>
      </p:sp>
      <p:sp>
        <p:nvSpPr>
          <p:cNvPr id="9" name="Date Placeholder 8">
            <a:extLst>
              <a:ext uri="{FF2B5EF4-FFF2-40B4-BE49-F238E27FC236}">
                <a16:creationId xmlns:a16="http://schemas.microsoft.com/office/drawing/2014/main" id="{30637349-0230-CA46-B391-8D78A6E31A15}"/>
              </a:ext>
            </a:extLst>
          </p:cNvPr>
          <p:cNvSpPr>
            <a:spLocks noGrp="1"/>
          </p:cNvSpPr>
          <p:nvPr>
            <p:ph type="dt" sz="half" idx="12"/>
          </p:nvPr>
        </p:nvSpPr>
        <p:spPr/>
        <p:txBody>
          <a:bodyPr/>
          <a:lstStyle/>
          <a:p>
            <a:pPr lvl="0"/>
            <a:endParaRPr lang="en-US" dirty="0"/>
          </a:p>
        </p:txBody>
      </p:sp>
    </p:spTree>
    <p:extLst>
      <p:ext uri="{BB962C8B-B14F-4D97-AF65-F5344CB8AC3E}">
        <p14:creationId xmlns:p14="http://schemas.microsoft.com/office/powerpoint/2010/main" val="1145823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1C5B-C5BD-784E-9B89-03049735A63B}"/>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0A7D4218-962F-E242-A37F-8795DB9EA651}"/>
              </a:ext>
            </a:extLst>
          </p:cNvPr>
          <p:cNvSpPr>
            <a:spLocks noGrp="1"/>
          </p:cNvSpPr>
          <p:nvPr>
            <p:ph type="sldNum" sz="quarter" idx="10"/>
          </p:nvPr>
        </p:nvSpPr>
        <p:spPr/>
        <p:txBody>
          <a:bodyPr/>
          <a:lstStyle/>
          <a:p>
            <a:pPr lvl="0"/>
            <a:r>
              <a:rPr lang="en-US" dirty="0"/>
              <a:t> </a:t>
            </a:r>
            <a:fld id="{669B1BE1-7DF5-6640-873E-CE0408108347}" type="slidenum">
              <a:rPr/>
              <a:t>‹#›</a:t>
            </a:fld>
            <a:r>
              <a:rPr lang="en-US" dirty="0"/>
              <a:t>/</a:t>
            </a:r>
          </a:p>
        </p:txBody>
      </p:sp>
      <p:sp>
        <p:nvSpPr>
          <p:cNvPr id="4" name="Footer Placeholder 3">
            <a:extLst>
              <a:ext uri="{FF2B5EF4-FFF2-40B4-BE49-F238E27FC236}">
                <a16:creationId xmlns:a16="http://schemas.microsoft.com/office/drawing/2014/main" id="{E4F587E3-9F2F-3F4B-A3EA-5BDF07A202B0}"/>
              </a:ext>
            </a:extLst>
          </p:cNvPr>
          <p:cNvSpPr>
            <a:spLocks noGrp="1"/>
          </p:cNvSpPr>
          <p:nvPr>
            <p:ph type="ftr" sz="quarter" idx="11"/>
          </p:nvPr>
        </p:nvSpPr>
        <p:spPr/>
        <p:txBody>
          <a:bodyPr/>
          <a:lstStyle/>
          <a:p>
            <a:pPr lvl="0"/>
            <a:endParaRPr lang="en-US" dirty="0"/>
          </a:p>
        </p:txBody>
      </p:sp>
      <p:sp>
        <p:nvSpPr>
          <p:cNvPr id="5" name="Date Placeholder 4">
            <a:extLst>
              <a:ext uri="{FF2B5EF4-FFF2-40B4-BE49-F238E27FC236}">
                <a16:creationId xmlns:a16="http://schemas.microsoft.com/office/drawing/2014/main" id="{CC23AD05-4958-7947-9DB4-55EDD0890859}"/>
              </a:ext>
            </a:extLst>
          </p:cNvPr>
          <p:cNvSpPr>
            <a:spLocks noGrp="1"/>
          </p:cNvSpPr>
          <p:nvPr>
            <p:ph type="dt" sz="half" idx="12"/>
          </p:nvPr>
        </p:nvSpPr>
        <p:spPr/>
        <p:txBody>
          <a:bodyPr/>
          <a:lstStyle/>
          <a:p>
            <a:pPr lvl="0"/>
            <a:endParaRPr lang="en-US" dirty="0"/>
          </a:p>
        </p:txBody>
      </p:sp>
    </p:spTree>
    <p:extLst>
      <p:ext uri="{BB962C8B-B14F-4D97-AF65-F5344CB8AC3E}">
        <p14:creationId xmlns:p14="http://schemas.microsoft.com/office/powerpoint/2010/main" val="381242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A19BB6-3528-6943-B01E-F4B34BF9370D}"/>
              </a:ext>
            </a:extLst>
          </p:cNvPr>
          <p:cNvSpPr>
            <a:spLocks noGrp="1"/>
          </p:cNvSpPr>
          <p:nvPr>
            <p:ph type="sldNum" sz="quarter" idx="10"/>
          </p:nvPr>
        </p:nvSpPr>
        <p:spPr/>
        <p:txBody>
          <a:bodyPr/>
          <a:lstStyle/>
          <a:p>
            <a:pPr lvl="0"/>
            <a:r>
              <a:rPr lang="en-US" dirty="0"/>
              <a:t> </a:t>
            </a:r>
            <a:fld id="{7FA54858-995B-C741-BA0A-DE77AA71B451}" type="slidenum">
              <a:rPr/>
              <a:t>‹#›</a:t>
            </a:fld>
            <a:r>
              <a:rPr lang="en-US" dirty="0"/>
              <a:t>/</a:t>
            </a:r>
          </a:p>
        </p:txBody>
      </p:sp>
      <p:sp>
        <p:nvSpPr>
          <p:cNvPr id="3" name="Footer Placeholder 2">
            <a:extLst>
              <a:ext uri="{FF2B5EF4-FFF2-40B4-BE49-F238E27FC236}">
                <a16:creationId xmlns:a16="http://schemas.microsoft.com/office/drawing/2014/main" id="{DF1EC074-65AF-5041-9A15-05CACBA309E9}"/>
              </a:ext>
            </a:extLst>
          </p:cNvPr>
          <p:cNvSpPr>
            <a:spLocks noGrp="1"/>
          </p:cNvSpPr>
          <p:nvPr>
            <p:ph type="ftr" sz="quarter" idx="11"/>
          </p:nvPr>
        </p:nvSpPr>
        <p:spPr/>
        <p:txBody>
          <a:bodyPr/>
          <a:lstStyle/>
          <a:p>
            <a:pPr lvl="0"/>
            <a:endParaRPr lang="en-US" dirty="0"/>
          </a:p>
        </p:txBody>
      </p:sp>
      <p:sp>
        <p:nvSpPr>
          <p:cNvPr id="4" name="Date Placeholder 3">
            <a:extLst>
              <a:ext uri="{FF2B5EF4-FFF2-40B4-BE49-F238E27FC236}">
                <a16:creationId xmlns:a16="http://schemas.microsoft.com/office/drawing/2014/main" id="{A8F8E0E1-C567-5D4B-9BCD-79211FEFCDA9}"/>
              </a:ext>
            </a:extLst>
          </p:cNvPr>
          <p:cNvSpPr>
            <a:spLocks noGrp="1"/>
          </p:cNvSpPr>
          <p:nvPr>
            <p:ph type="dt" sz="half" idx="12"/>
          </p:nvPr>
        </p:nvSpPr>
        <p:spPr/>
        <p:txBody>
          <a:bodyPr/>
          <a:lstStyle/>
          <a:p>
            <a:pPr lvl="0"/>
            <a:endParaRPr lang="en-US" dirty="0"/>
          </a:p>
        </p:txBody>
      </p:sp>
    </p:spTree>
    <p:extLst>
      <p:ext uri="{BB962C8B-B14F-4D97-AF65-F5344CB8AC3E}">
        <p14:creationId xmlns:p14="http://schemas.microsoft.com/office/powerpoint/2010/main" val="410298152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04ADB-1F73-F84E-AD7C-4BECB6F32E33}"/>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E80F37-360F-954E-93BE-38F7062BC593}"/>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64A74A-5DA5-2349-B9F1-255C9A5149B2}"/>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530A05A8-A8E7-4B41-984E-374CA7D0DC84}"/>
              </a:ext>
            </a:extLst>
          </p:cNvPr>
          <p:cNvSpPr>
            <a:spLocks noGrp="1"/>
          </p:cNvSpPr>
          <p:nvPr>
            <p:ph type="sldNum" sz="quarter" idx="10"/>
          </p:nvPr>
        </p:nvSpPr>
        <p:spPr/>
        <p:txBody>
          <a:bodyPr/>
          <a:lstStyle/>
          <a:p>
            <a:pPr lvl="0"/>
            <a:r>
              <a:rPr lang="en-US" dirty="0"/>
              <a:t> </a:t>
            </a:r>
            <a:fld id="{8DE5EA04-C7F2-9849-95AE-8EEDE400424D}" type="slidenum">
              <a:rPr/>
              <a:t>‹#›</a:t>
            </a:fld>
            <a:r>
              <a:rPr lang="en-US" dirty="0"/>
              <a:t>/</a:t>
            </a:r>
          </a:p>
        </p:txBody>
      </p:sp>
      <p:sp>
        <p:nvSpPr>
          <p:cNvPr id="6" name="Footer Placeholder 5">
            <a:extLst>
              <a:ext uri="{FF2B5EF4-FFF2-40B4-BE49-F238E27FC236}">
                <a16:creationId xmlns:a16="http://schemas.microsoft.com/office/drawing/2014/main" id="{7FA4181A-115F-2A4A-9180-CED57DD08668}"/>
              </a:ext>
            </a:extLst>
          </p:cNvPr>
          <p:cNvSpPr>
            <a:spLocks noGrp="1"/>
          </p:cNvSpPr>
          <p:nvPr>
            <p:ph type="ftr" sz="quarter" idx="11"/>
          </p:nvPr>
        </p:nvSpPr>
        <p:spPr/>
        <p:txBody>
          <a:bodyPr/>
          <a:lstStyle/>
          <a:p>
            <a:pPr lvl="0"/>
            <a:endParaRPr lang="en-US" dirty="0"/>
          </a:p>
        </p:txBody>
      </p:sp>
      <p:sp>
        <p:nvSpPr>
          <p:cNvPr id="7" name="Date Placeholder 6">
            <a:extLst>
              <a:ext uri="{FF2B5EF4-FFF2-40B4-BE49-F238E27FC236}">
                <a16:creationId xmlns:a16="http://schemas.microsoft.com/office/drawing/2014/main" id="{9A98EADF-AB77-684A-A8FB-6B2C371CADAE}"/>
              </a:ext>
            </a:extLst>
          </p:cNvPr>
          <p:cNvSpPr>
            <a:spLocks noGrp="1"/>
          </p:cNvSpPr>
          <p:nvPr>
            <p:ph type="dt" sz="half" idx="12"/>
          </p:nvPr>
        </p:nvSpPr>
        <p:spPr/>
        <p:txBody>
          <a:bodyPr/>
          <a:lstStyle/>
          <a:p>
            <a:pPr lvl="0"/>
            <a:endParaRPr lang="en-US" dirty="0"/>
          </a:p>
        </p:txBody>
      </p:sp>
    </p:spTree>
    <p:extLst>
      <p:ext uri="{BB962C8B-B14F-4D97-AF65-F5344CB8AC3E}">
        <p14:creationId xmlns:p14="http://schemas.microsoft.com/office/powerpoint/2010/main" val="92070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67DA-D3E6-E04E-B1DC-C1955DA69074}"/>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27A82-8EA7-814E-AB03-C790903B41DE}"/>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FB42A498-3F84-C148-AB24-F56D4EB3A8D4}"/>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3261B89D-D440-6F45-BA49-055BC7C54E7A}"/>
              </a:ext>
            </a:extLst>
          </p:cNvPr>
          <p:cNvSpPr>
            <a:spLocks noGrp="1"/>
          </p:cNvSpPr>
          <p:nvPr>
            <p:ph type="sldNum" sz="quarter" idx="10"/>
          </p:nvPr>
        </p:nvSpPr>
        <p:spPr/>
        <p:txBody>
          <a:bodyPr/>
          <a:lstStyle/>
          <a:p>
            <a:pPr lvl="0"/>
            <a:r>
              <a:rPr lang="en-US" dirty="0"/>
              <a:t> </a:t>
            </a:r>
            <a:fld id="{F1C2DABF-2B9A-3C43-9945-47A8117CE157}" type="slidenum">
              <a:rPr/>
              <a:t>‹#›</a:t>
            </a:fld>
            <a:r>
              <a:rPr lang="en-US" dirty="0"/>
              <a:t>/</a:t>
            </a:r>
          </a:p>
        </p:txBody>
      </p:sp>
      <p:sp>
        <p:nvSpPr>
          <p:cNvPr id="6" name="Footer Placeholder 5">
            <a:extLst>
              <a:ext uri="{FF2B5EF4-FFF2-40B4-BE49-F238E27FC236}">
                <a16:creationId xmlns:a16="http://schemas.microsoft.com/office/drawing/2014/main" id="{C738CC2A-4A77-3045-AE77-EA9E4FED359E}"/>
              </a:ext>
            </a:extLst>
          </p:cNvPr>
          <p:cNvSpPr>
            <a:spLocks noGrp="1"/>
          </p:cNvSpPr>
          <p:nvPr>
            <p:ph type="ftr" sz="quarter" idx="11"/>
          </p:nvPr>
        </p:nvSpPr>
        <p:spPr/>
        <p:txBody>
          <a:bodyPr/>
          <a:lstStyle/>
          <a:p>
            <a:pPr lvl="0"/>
            <a:endParaRPr lang="en-US" dirty="0"/>
          </a:p>
        </p:txBody>
      </p:sp>
      <p:sp>
        <p:nvSpPr>
          <p:cNvPr id="7" name="Date Placeholder 6">
            <a:extLst>
              <a:ext uri="{FF2B5EF4-FFF2-40B4-BE49-F238E27FC236}">
                <a16:creationId xmlns:a16="http://schemas.microsoft.com/office/drawing/2014/main" id="{6BA5AD59-6507-E949-B187-D3D2550917DB}"/>
              </a:ext>
            </a:extLst>
          </p:cNvPr>
          <p:cNvSpPr>
            <a:spLocks noGrp="1"/>
          </p:cNvSpPr>
          <p:nvPr>
            <p:ph type="dt" sz="half" idx="12"/>
          </p:nvPr>
        </p:nvSpPr>
        <p:spPr/>
        <p:txBody>
          <a:bodyPr/>
          <a:lstStyle/>
          <a:p>
            <a:pPr lvl="0"/>
            <a:endParaRPr lang="en-US" dirty="0"/>
          </a:p>
        </p:txBody>
      </p:sp>
    </p:spTree>
    <p:extLst>
      <p:ext uri="{BB962C8B-B14F-4D97-AF65-F5344CB8AC3E}">
        <p14:creationId xmlns:p14="http://schemas.microsoft.com/office/powerpoint/2010/main" val="3937565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CE69709E-54B9-0D4E-A7F4-FAB8D900B3EF}"/>
              </a:ext>
            </a:extLst>
          </p:cNvPr>
          <p:cNvSpPr/>
          <p:nvPr/>
        </p:nvSpPr>
        <p:spPr>
          <a:xfrm>
            <a:off x="0" y="0"/>
            <a:ext cx="10080000" cy="648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3C38"/>
          </a:solidFill>
          <a:ln w="25400">
            <a:solidFill>
              <a:schemeClr val="accent1">
                <a:shade val="50000"/>
              </a:schemeClr>
            </a:solidFill>
            <a:prstDash val="solid"/>
          </a:ln>
        </p:spPr>
        <p:txBody>
          <a:bodyPr lIns="0" tIns="0" rIns="0" bIns="0" anchor="ctr" anchorCtr="0">
            <a:noAutofit/>
          </a:bodyPr>
          <a:lstStyle/>
          <a:p>
            <a:pPr lvl="0" hangingPunct="0">
              <a:buNone/>
              <a:tabLst/>
            </a:pPr>
            <a:endParaRPr lang="en-US" sz="2400" kern="1200" dirty="0">
              <a:latin typeface="Times New Roman" pitchFamily="18"/>
              <a:ea typeface="Arial" pitchFamily="2"/>
              <a:cs typeface="Arial" pitchFamily="2"/>
            </a:endParaRPr>
          </a:p>
        </p:txBody>
      </p:sp>
      <p:sp>
        <p:nvSpPr>
          <p:cNvPr id="3" name="Title Placeholder 2">
            <a:extLst>
              <a:ext uri="{FF2B5EF4-FFF2-40B4-BE49-F238E27FC236}">
                <a16:creationId xmlns:a16="http://schemas.microsoft.com/office/drawing/2014/main" id="{93780C5F-BE8C-F840-A7BB-352B6426FDF3}"/>
              </a:ext>
            </a:extLst>
          </p:cNvPr>
          <p:cNvSpPr txBox="1">
            <a:spLocks noGrp="1"/>
          </p:cNvSpPr>
          <p:nvPr>
            <p:ph type="title"/>
          </p:nvPr>
        </p:nvSpPr>
        <p:spPr>
          <a:xfrm>
            <a:off x="509040" y="66240"/>
            <a:ext cx="8586360" cy="547200"/>
          </a:xfrm>
          <a:prstGeom prst="rect">
            <a:avLst/>
          </a:prstGeom>
          <a:noFill/>
          <a:ln>
            <a:noFill/>
          </a:ln>
        </p:spPr>
        <p:txBody>
          <a:bodyPr vert="horz" lIns="0" tIns="0" rIns="0" bIns="0" anchor="ctr">
            <a:noAutofit/>
          </a:bodyPr>
          <a:lstStyle/>
          <a:p>
            <a:pPr lvl="0"/>
            <a:r>
              <a:rPr lang="en-US"/>
              <a:t>Click to edit the title text format</a:t>
            </a:r>
          </a:p>
        </p:txBody>
      </p:sp>
      <p:sp>
        <p:nvSpPr>
          <p:cNvPr id="4" name="Text Placeholder 3">
            <a:extLst>
              <a:ext uri="{FF2B5EF4-FFF2-40B4-BE49-F238E27FC236}">
                <a16:creationId xmlns:a16="http://schemas.microsoft.com/office/drawing/2014/main" id="{7D827CEE-E4D2-484A-8B47-985E55D45E9B}"/>
              </a:ext>
            </a:extLst>
          </p:cNvPr>
          <p:cNvSpPr txBox="1">
            <a:spLocks noGrp="1"/>
          </p:cNvSpPr>
          <p:nvPr>
            <p:ph type="body" idx="1"/>
          </p:nvPr>
        </p:nvSpPr>
        <p:spPr>
          <a:xfrm>
            <a:off x="503999" y="1018439"/>
            <a:ext cx="9071640" cy="4092840"/>
          </a:xfrm>
          <a:prstGeom prst="rect">
            <a:avLst/>
          </a:prstGeom>
          <a:noFill/>
          <a:ln>
            <a:noFill/>
          </a:ln>
        </p:spPr>
        <p:txBody>
          <a:bodyPr vert="horz" lIns="0" tIns="0" rIns="0" bIns="0">
            <a:normAutofit/>
          </a:bodyPr>
          <a:lstStyle/>
          <a:p>
            <a:pPr lvl="0"/>
            <a:r>
              <a:rPr lang="en-US" dirty="0"/>
              <a:t>Click to edit the outline text format</a:t>
            </a:r>
          </a:p>
          <a:p>
            <a:pPr lvl="4"/>
            <a:r>
              <a:rPr lang="en-US" dirty="0"/>
              <a:t>Second Outline Level</a:t>
            </a:r>
          </a:p>
          <a:p>
            <a:pPr lvl="2"/>
            <a:r>
              <a:rPr lang="en-US" dirty="0"/>
              <a:t>Third Outline Level</a:t>
            </a:r>
          </a:p>
          <a:p>
            <a:pPr lvl="3"/>
            <a:r>
              <a:rPr lang="en-US" dirty="0"/>
              <a:t>Fourth Outline Level</a:t>
            </a:r>
          </a:p>
          <a:p>
            <a:pPr lvl="4"/>
            <a:r>
              <a:rPr lang="en-US" dirty="0"/>
              <a:t>Fifth Outline Level</a:t>
            </a:r>
          </a:p>
          <a:p>
            <a:pPr lvl="5"/>
            <a:r>
              <a:rPr lang="en-US" dirty="0"/>
              <a:t>Sixth Outline Level</a:t>
            </a:r>
          </a:p>
          <a:p>
            <a:pPr lvl="6"/>
            <a:r>
              <a:rPr lang="en-US" dirty="0"/>
              <a:t>Seventh Outline Level</a:t>
            </a:r>
          </a:p>
        </p:txBody>
      </p:sp>
      <p:sp>
        <p:nvSpPr>
          <p:cNvPr id="5" name="Slide Number Placeholder 4">
            <a:extLst>
              <a:ext uri="{FF2B5EF4-FFF2-40B4-BE49-F238E27FC236}">
                <a16:creationId xmlns:a16="http://schemas.microsoft.com/office/drawing/2014/main" id="{5BC6E4AB-C3B3-2246-B8EA-FC7B7E2C15B4}"/>
              </a:ext>
            </a:extLst>
          </p:cNvPr>
          <p:cNvSpPr txBox="1">
            <a:spLocks noGrp="1"/>
          </p:cNvSpPr>
          <p:nvPr>
            <p:ph type="sldNum" sz="quarter" idx="4"/>
          </p:nvPr>
        </p:nvSpPr>
        <p:spPr>
          <a:xfrm>
            <a:off x="8252279" y="5348520"/>
            <a:ext cx="1755360" cy="257040"/>
          </a:xfrm>
          <a:prstGeom prst="rect">
            <a:avLst/>
          </a:prstGeom>
          <a:noFill/>
          <a:ln>
            <a:noFill/>
          </a:ln>
        </p:spPr>
        <p:txBody>
          <a:bodyPr vert="horz" lIns="0" tIns="0" rIns="0" bIns="0">
            <a:noAutofit/>
          </a:bodyPr>
          <a:lstStyle>
            <a:lvl1pPr lvl="0" algn="r" rtl="0" hangingPunct="0">
              <a:buNone/>
              <a:tabLst/>
              <a:defRPr lang="en-US" sz="1400" kern="1200">
                <a:solidFill>
                  <a:srgbClr val="403C38"/>
                </a:solidFill>
                <a:latin typeface="Arial" pitchFamily="34"/>
                <a:ea typeface="Arial" pitchFamily="2"/>
                <a:cs typeface="Arial" pitchFamily="2"/>
              </a:defRPr>
            </a:lvl1pPr>
          </a:lstStyle>
          <a:p>
            <a:pPr lvl="0"/>
            <a:r>
              <a:rPr lang="en-US" dirty="0"/>
              <a:t> </a:t>
            </a:r>
            <a:fld id="{35C9E2E4-A15A-DD43-A8E3-16718F780091}" type="slidenum">
              <a:rPr/>
              <a:t>‹#›</a:t>
            </a:fld>
            <a:r>
              <a:rPr lang="en-US" dirty="0"/>
              <a:t>/</a:t>
            </a:r>
          </a:p>
        </p:txBody>
      </p:sp>
      <p:sp>
        <p:nvSpPr>
          <p:cNvPr id="6" name="Straight Connector 5">
            <a:extLst>
              <a:ext uri="{FF2B5EF4-FFF2-40B4-BE49-F238E27FC236}">
                <a16:creationId xmlns:a16="http://schemas.microsoft.com/office/drawing/2014/main" id="{D1048795-1352-C64D-8E8E-ECEA5A812DBB}"/>
              </a:ext>
            </a:extLst>
          </p:cNvPr>
          <p:cNvSpPr/>
          <p:nvPr/>
        </p:nvSpPr>
        <p:spPr>
          <a:xfrm flipH="1">
            <a:off x="0" y="5221800"/>
            <a:ext cx="10080000" cy="33840"/>
          </a:xfrm>
          <a:prstGeom prst="line">
            <a:avLst/>
          </a:prstGeom>
          <a:ln w="18360">
            <a:solidFill>
              <a:srgbClr val="403C38"/>
            </a:solidFill>
            <a:prstDash val="solid"/>
          </a:ln>
        </p:spPr>
        <p:txBody>
          <a:bodyPr lIns="9000" tIns="9000" rIns="9000" bIns="9000" anchor="ctr" anchorCtr="1"/>
          <a:lstStyle/>
          <a:p>
            <a:pPr lvl="0" hangingPunct="0">
              <a:buNone/>
              <a:tabLst/>
            </a:pPr>
            <a:endParaRPr lang="en-US" sz="2400" kern="1200" dirty="0">
              <a:latin typeface="Times New Roman" pitchFamily="18"/>
              <a:ea typeface="Arial" pitchFamily="2"/>
              <a:cs typeface="Arial" pitchFamily="2"/>
            </a:endParaRPr>
          </a:p>
        </p:txBody>
      </p:sp>
      <p:pic>
        <p:nvPicPr>
          <p:cNvPr id="7" name="Graphic 6">
            <a:extLst>
              <a:ext uri="{FF2B5EF4-FFF2-40B4-BE49-F238E27FC236}">
                <a16:creationId xmlns:a16="http://schemas.microsoft.com/office/drawing/2014/main" id="{FE97ECB2-909E-FF4E-9F99-25E97696694F}"/>
              </a:ext>
            </a:extLst>
          </p:cNvPr>
          <p:cNvPicPr>
            <a:picLocks noChangeAspect="1"/>
          </p:cNvPicPr>
          <p:nvPr/>
        </p:nvPicPr>
        <p:blipFill>
          <a:blip r:embed="rId13">
            <a:lum/>
            <a:alphaModFix/>
            <a:extLst>
              <a:ext uri="{96DAC541-7B7A-43D3-8B79-37D633B846F1}">
                <asvg:svgBlip xmlns:asvg="http://schemas.microsoft.com/office/drawing/2016/SVG/main" r:embed="rId14"/>
              </a:ext>
            </a:extLst>
          </a:blip>
          <a:srcRect/>
          <a:stretch>
            <a:fillRect/>
          </a:stretch>
        </p:blipFill>
        <p:spPr>
          <a:xfrm flipH="1">
            <a:off x="9467280" y="89640"/>
            <a:ext cx="529560" cy="437040"/>
          </a:xfrm>
          <a:prstGeom prst="rect">
            <a:avLst/>
          </a:prstGeom>
          <a:noFill/>
          <a:ln>
            <a:noFill/>
          </a:ln>
        </p:spPr>
      </p:pic>
      <p:sp>
        <p:nvSpPr>
          <p:cNvPr id="8" name="Footer Placeholder 7">
            <a:extLst>
              <a:ext uri="{FF2B5EF4-FFF2-40B4-BE49-F238E27FC236}">
                <a16:creationId xmlns:a16="http://schemas.microsoft.com/office/drawing/2014/main" id="{1AFAE37E-08FD-6241-959B-F34F1EF5F217}"/>
              </a:ext>
            </a:extLst>
          </p:cNvPr>
          <p:cNvSpPr txBox="1">
            <a:spLocks noGrp="1"/>
          </p:cNvSpPr>
          <p:nvPr>
            <p:ph type="ftr" sz="quarter" idx="3"/>
          </p:nvPr>
        </p:nvSpPr>
        <p:spPr>
          <a:xfrm>
            <a:off x="3515039" y="5325480"/>
            <a:ext cx="3195000" cy="390600"/>
          </a:xfrm>
          <a:prstGeom prst="rect">
            <a:avLst/>
          </a:prstGeom>
          <a:noFill/>
          <a:ln>
            <a:noFill/>
          </a:ln>
        </p:spPr>
        <p:txBody>
          <a:bodyPr vert="horz" lIns="0" tIns="0" rIns="0" bIns="0">
            <a:noAutofit/>
          </a:bodyPr>
          <a:lstStyle>
            <a:lvl1pPr lvl="0" algn="ctr" rtl="0" hangingPunct="0">
              <a:buNone/>
              <a:tabLst/>
              <a:defRPr lang="en-US" sz="1400" kern="1200">
                <a:solidFill>
                  <a:srgbClr val="403C38"/>
                </a:solidFill>
                <a:latin typeface="Arial" pitchFamily="34"/>
                <a:ea typeface="Arial" pitchFamily="2"/>
                <a:cs typeface="Arial" pitchFamily="2"/>
              </a:defRPr>
            </a:lvl1pPr>
          </a:lstStyle>
          <a:p>
            <a:pPr lvl="0"/>
            <a:endParaRPr lang="en-US" dirty="0"/>
          </a:p>
        </p:txBody>
      </p:sp>
      <p:sp>
        <p:nvSpPr>
          <p:cNvPr id="9" name="Date Placeholder 8">
            <a:extLst>
              <a:ext uri="{FF2B5EF4-FFF2-40B4-BE49-F238E27FC236}">
                <a16:creationId xmlns:a16="http://schemas.microsoft.com/office/drawing/2014/main" id="{4F5BADD0-BA02-344B-8444-4E56B23173D7}"/>
              </a:ext>
            </a:extLst>
          </p:cNvPr>
          <p:cNvSpPr txBox="1">
            <a:spLocks noGrp="1"/>
          </p:cNvSpPr>
          <p:nvPr>
            <p:ph type="dt" sz="half" idx="2"/>
          </p:nvPr>
        </p:nvSpPr>
        <p:spPr>
          <a:xfrm>
            <a:off x="208800" y="5342400"/>
            <a:ext cx="2348280" cy="390600"/>
          </a:xfrm>
          <a:prstGeom prst="rect">
            <a:avLst/>
          </a:prstGeom>
          <a:noFill/>
          <a:ln>
            <a:noFill/>
          </a:ln>
        </p:spPr>
        <p:txBody>
          <a:bodyPr vert="horz" lIns="0" tIns="0" rIns="0" bIns="0">
            <a:noAutofit/>
          </a:bodyPr>
          <a:lstStyle>
            <a:lvl1pPr lvl="0" rtl="0" hangingPunct="0">
              <a:buNone/>
              <a:tabLst/>
              <a:defRPr lang="en-US" sz="1400" kern="1200">
                <a:solidFill>
                  <a:srgbClr val="403C38"/>
                </a:solidFill>
                <a:latin typeface="Arial" pitchFamily="34"/>
                <a:ea typeface="Arial" pitchFamily="2"/>
                <a:cs typeface="Arial" pitchFamily="2"/>
              </a:defRPr>
            </a:lvl1pPr>
          </a:lstStyle>
          <a:p>
            <a:pPr lvl="0"/>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rtl="0" eaLnBrk="1" hangingPunct="1">
        <a:buNone/>
        <a:tabLst/>
        <a:defRPr lang="en-US" sz="3600" b="1" i="0" u="none" strike="noStrike" kern="1200">
          <a:ln>
            <a:noFill/>
          </a:ln>
          <a:solidFill>
            <a:srgbClr val="EAEAEA"/>
          </a:solidFill>
          <a:latin typeface="Arial" pitchFamily="34"/>
          <a:ea typeface="Arial" pitchFamily="2"/>
          <a:cs typeface="Arial" pitchFamily="2"/>
        </a:defRPr>
      </a:lvl1pPr>
    </p:titleStyle>
    <p:bodyStyle>
      <a:lvl1pPr lvl="0"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1pPr>
      <a:lvl2pPr lvl="1"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2pPr>
      <a:lvl3pPr lvl="2"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3pPr>
      <a:lvl4pPr lvl="3"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4pPr>
      <a:lvl5pPr lvl="4"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5pPr>
      <a:lvl6pPr lvl="5"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6pPr>
      <a:lvl7pPr lvl="6"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60B2CA-7C12-9C4F-8973-145FB861A12F}"/>
              </a:ext>
            </a:extLst>
          </p:cNvPr>
          <p:cNvSpPr txBox="1"/>
          <p:nvPr/>
        </p:nvSpPr>
        <p:spPr>
          <a:xfrm>
            <a:off x="0" y="0"/>
            <a:ext cx="10080000" cy="648720"/>
          </a:xfrm>
          <a:prstGeom prst="rect">
            <a:avLst/>
          </a:prstGeom>
          <a:solidFill>
            <a:srgbClr val="403C38"/>
          </a:solidFill>
          <a:ln>
            <a:noFill/>
          </a:ln>
        </p:spPr>
        <p:txBody>
          <a:bodyPr wrap="none" lIns="90000" tIns="45000" rIns="90000" bIns="45000" anchor="ctr"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latin typeface="Arial" pitchFamily="18"/>
              <a:ea typeface="Arial" pitchFamily="2"/>
              <a:cs typeface="Arial" pitchFamily="2"/>
            </a:endParaRPr>
          </a:p>
        </p:txBody>
      </p:sp>
      <p:sp>
        <p:nvSpPr>
          <p:cNvPr id="3" name="Straight Connector 2">
            <a:extLst>
              <a:ext uri="{FF2B5EF4-FFF2-40B4-BE49-F238E27FC236}">
                <a16:creationId xmlns:a16="http://schemas.microsoft.com/office/drawing/2014/main" id="{05060180-F233-FC4F-962E-45628FADF95F}"/>
              </a:ext>
            </a:extLst>
          </p:cNvPr>
          <p:cNvSpPr/>
          <p:nvPr/>
        </p:nvSpPr>
        <p:spPr>
          <a:xfrm flipH="1">
            <a:off x="0" y="5220000"/>
            <a:ext cx="10080000" cy="36000"/>
          </a:xfrm>
          <a:prstGeom prst="line">
            <a:avLst/>
          </a:prstGeom>
          <a:noFill/>
          <a:ln w="18360">
            <a:solidFill>
              <a:srgbClr val="403C38"/>
            </a:solidFill>
            <a:prstDash val="solid"/>
          </a:ln>
        </p:spPr>
        <p:txBody>
          <a:bodyPr wrap="none" lIns="9000" tIns="9000" rIns="9000" bIns="9000" anchor="ctr"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latin typeface="Arial" pitchFamily="18"/>
              <a:ea typeface="Arial" pitchFamily="2"/>
              <a:cs typeface="Arial" pitchFamily="2"/>
            </a:endParaRPr>
          </a:p>
        </p:txBody>
      </p:sp>
      <p:pic>
        <p:nvPicPr>
          <p:cNvPr id="4" name="Picture 3">
            <a:extLst>
              <a:ext uri="{FF2B5EF4-FFF2-40B4-BE49-F238E27FC236}">
                <a16:creationId xmlns:a16="http://schemas.microsoft.com/office/drawing/2014/main" id="{7E337B43-D703-CA42-9E51-3DB0AFD23DDB}"/>
              </a:ext>
            </a:extLst>
          </p:cNvPr>
          <p:cNvPicPr>
            <a:picLocks noChangeAspect="1"/>
          </p:cNvPicPr>
          <p:nvPr/>
        </p:nvPicPr>
        <p:blipFill>
          <a:blip r:embed="rId13">
            <a:alphaModFix/>
          </a:blip>
          <a:stretch>
            <a:fillRect/>
          </a:stretch>
        </p:blipFill>
        <p:spPr>
          <a:xfrm>
            <a:off x="9468000" y="89640"/>
            <a:ext cx="529560" cy="437040"/>
          </a:xfrm>
          <a:prstGeom prst="rect">
            <a:avLst/>
          </a:prstGeom>
          <a:noFill/>
          <a:ln>
            <a:noFill/>
          </a:ln>
        </p:spPr>
      </p:pic>
      <p:sp>
        <p:nvSpPr>
          <p:cNvPr id="5" name="place_holder">
            <a:extLst>
              <a:ext uri="{FF2B5EF4-FFF2-40B4-BE49-F238E27FC236}">
                <a16:creationId xmlns:a16="http://schemas.microsoft.com/office/drawing/2014/main" id="{967C3E68-4D70-F84B-8549-F1ECF8064009}"/>
              </a:ext>
            </a:extLst>
          </p:cNvPr>
          <p:cNvSpPr txBox="1">
            <a:spLocks noGrp="1"/>
          </p:cNvSpPr>
          <p:nvPr>
            <p:ph type="title"/>
          </p:nvPr>
        </p:nvSpPr>
        <p:spPr>
          <a:xfrm>
            <a:off x="740879" y="627480"/>
            <a:ext cx="8607600" cy="1262520"/>
          </a:xfrm>
          <a:prstGeom prst="rect">
            <a:avLst/>
          </a:prstGeom>
          <a:noFill/>
          <a:ln>
            <a:noFill/>
          </a:ln>
        </p:spPr>
        <p:txBody>
          <a:bodyPr vert="horz" lIns="0" tIns="0" rIns="0" bIns="0" anchor="ctr">
            <a:noAutofit/>
          </a:bodyPr>
          <a:lstStyle/>
          <a:p>
            <a:pPr lvl="0"/>
            <a:endParaRPr lang="en-US"/>
          </a:p>
        </p:txBody>
      </p:sp>
      <p:sp>
        <p:nvSpPr>
          <p:cNvPr id="6" name="place_holder">
            <a:extLst>
              <a:ext uri="{FF2B5EF4-FFF2-40B4-BE49-F238E27FC236}">
                <a16:creationId xmlns:a16="http://schemas.microsoft.com/office/drawing/2014/main" id="{7906FB58-6DA6-4344-BE12-D6F91388E07C}"/>
              </a:ext>
            </a:extLst>
          </p:cNvPr>
          <p:cNvSpPr txBox="1">
            <a:spLocks noGrp="1"/>
          </p:cNvSpPr>
          <p:nvPr>
            <p:ph type="body" idx="1"/>
          </p:nvPr>
        </p:nvSpPr>
        <p:spPr>
          <a:xfrm>
            <a:off x="740879" y="2101680"/>
            <a:ext cx="8607600" cy="4762799"/>
          </a:xfrm>
          <a:prstGeom prst="rect">
            <a:avLst/>
          </a:prstGeom>
          <a:noFill/>
          <a:ln>
            <a:noFill/>
          </a:ln>
        </p:spPr>
        <p:txBody>
          <a:bodyPr vert="horz"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lvl="0" algn="ctr" rtl="0" hangingPunct="0">
        <a:buNone/>
        <a:tabLst/>
        <a:defRPr lang="en-US" sz="4400" b="0" i="0" u="none" strike="noStrike" kern="1200" cap="none">
          <a:ln>
            <a:noFill/>
          </a:ln>
          <a:highlight>
            <a:scrgbClr r="0" g="0" b="0">
              <a:alpha val="0"/>
            </a:scrgbClr>
          </a:highlight>
          <a:latin typeface="Liberation Sans" pitchFamily="18"/>
          <a:ea typeface="Noto Sans CJK SC" pitchFamily="2"/>
          <a:cs typeface="Lohit Devanagari" pitchFamily="2"/>
        </a:defRPr>
      </a:lvl1pPr>
    </p:titleStyle>
    <p:bodyStyle>
      <a:lvl1pPr lvl="0" rtl="0" hangingPunct="0">
        <a:spcBef>
          <a:spcPts val="1417"/>
        </a:spcBef>
        <a:spcAft>
          <a:spcPts val="0"/>
        </a:spcAft>
        <a:buNone/>
        <a:tabLst/>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hyperlink" Target="https://github.com/dCache"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hyperlink" Target="https://www.dcache.org/" TargetMode="External"/><Relationship Id="rId5" Type="http://schemas.openxmlformats.org/officeDocument/2006/relationships/hyperlink" Target="mailto:support@dcache.org" TargetMode="External"/><Relationship Id="rId4" Type="http://schemas.openxmlformats.org/officeDocument/2006/relationships/hyperlink" Target="mailto:arossi@fnal.gov"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netty.io/"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github.com/dCache/xrootd4j" TargetMode="External"/><Relationship Id="rId4" Type="http://schemas.openxmlformats.org/officeDocument/2006/relationships/hyperlink" Target="https://en.wikipedia.org/wiki/Non-blocking_I/O_(Java)"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pic>
        <p:nvPicPr>
          <p:cNvPr id="10" name="Picture 9" descr="Map&#10;&#10;Description automatically generated">
            <a:extLst>
              <a:ext uri="{FF2B5EF4-FFF2-40B4-BE49-F238E27FC236}">
                <a16:creationId xmlns:a16="http://schemas.microsoft.com/office/drawing/2014/main" id="{623B05BD-1E22-8A7B-5622-24C37BC45340}"/>
              </a:ext>
            </a:extLst>
          </p:cNvPr>
          <p:cNvPicPr>
            <a:picLocks noChangeAspect="1"/>
          </p:cNvPicPr>
          <p:nvPr/>
        </p:nvPicPr>
        <p:blipFill>
          <a:blip r:embed="rId3">
            <a:alphaModFix amt="70000"/>
          </a:blip>
          <a:stretch>
            <a:fillRect/>
          </a:stretch>
        </p:blipFill>
        <p:spPr>
          <a:xfrm>
            <a:off x="1588901" y="711294"/>
            <a:ext cx="6902196" cy="4475226"/>
          </a:xfrm>
          <a:prstGeom prst="rect">
            <a:avLst/>
          </a:prstGeom>
        </p:spPr>
      </p:pic>
      <p:sp>
        <p:nvSpPr>
          <p:cNvPr id="2" name="Freeform 1">
            <a:extLst>
              <a:ext uri="{FF2B5EF4-FFF2-40B4-BE49-F238E27FC236}">
                <a16:creationId xmlns:a16="http://schemas.microsoft.com/office/drawing/2014/main" id="{3BB7FB44-E3E2-F341-8CCC-A77D9B25E143}"/>
              </a:ext>
            </a:extLst>
          </p:cNvPr>
          <p:cNvSpPr/>
          <p:nvPr/>
        </p:nvSpPr>
        <p:spPr>
          <a:xfrm>
            <a:off x="0" y="1429559"/>
            <a:ext cx="10080000" cy="172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Arial" pitchFamily="2"/>
              <a:cs typeface="Arial" pitchFamily="2"/>
            </a:endParaRPr>
          </a:p>
        </p:txBody>
      </p:sp>
      <p:pic>
        <p:nvPicPr>
          <p:cNvPr id="3" name="Picture 2">
            <a:extLst>
              <a:ext uri="{FF2B5EF4-FFF2-40B4-BE49-F238E27FC236}">
                <a16:creationId xmlns:a16="http://schemas.microsoft.com/office/drawing/2014/main" id="{3D854593-FF73-5341-8D5B-DFA8C1330C05}"/>
              </a:ext>
            </a:extLst>
          </p:cNvPr>
          <p:cNvPicPr>
            <a:picLocks noChangeAspect="1"/>
          </p:cNvPicPr>
          <p:nvPr/>
        </p:nvPicPr>
        <p:blipFill>
          <a:blip r:embed="rId4">
            <a:lum/>
            <a:alphaModFix/>
          </a:blip>
          <a:srcRect/>
          <a:stretch>
            <a:fillRect/>
          </a:stretch>
        </p:blipFill>
        <p:spPr>
          <a:xfrm>
            <a:off x="7784280" y="4555440"/>
            <a:ext cx="597600" cy="596880"/>
          </a:xfrm>
          <a:prstGeom prst="rect">
            <a:avLst/>
          </a:prstGeom>
          <a:noFill/>
          <a:ln>
            <a:noFill/>
          </a:ln>
        </p:spPr>
      </p:pic>
      <p:pic>
        <p:nvPicPr>
          <p:cNvPr id="4" name="Graphic 3">
            <a:extLst>
              <a:ext uri="{FF2B5EF4-FFF2-40B4-BE49-F238E27FC236}">
                <a16:creationId xmlns:a16="http://schemas.microsoft.com/office/drawing/2014/main" id="{4D81BD69-22D3-2248-97B5-12A2E393422A}"/>
              </a:ext>
            </a:extLst>
          </p:cNvPr>
          <p:cNvPicPr>
            <a:picLocks noChangeAspect="1"/>
          </p:cNvPicPr>
          <p:nvPr/>
        </p:nvPicPr>
        <p:blipFill>
          <a:blip r:embed="rId5">
            <a:lum/>
            <a:alphaModFix/>
            <a:extLst>
              <a:ext uri="{96DAC541-7B7A-43D3-8B79-37D633B846F1}">
                <asvg:svgBlip xmlns:asvg="http://schemas.microsoft.com/office/drawing/2016/SVG/main" r:embed="rId6"/>
              </a:ext>
            </a:extLst>
          </a:blip>
          <a:srcRect/>
          <a:stretch>
            <a:fillRect/>
          </a:stretch>
        </p:blipFill>
        <p:spPr>
          <a:xfrm>
            <a:off x="6845400" y="5229000"/>
            <a:ext cx="3035159" cy="274320"/>
          </a:xfrm>
          <a:prstGeom prst="rect">
            <a:avLst/>
          </a:prstGeom>
          <a:noFill/>
          <a:ln>
            <a:noFill/>
          </a:ln>
        </p:spPr>
      </p:pic>
      <p:pic>
        <p:nvPicPr>
          <p:cNvPr id="5" name="Graphic 4">
            <a:extLst>
              <a:ext uri="{FF2B5EF4-FFF2-40B4-BE49-F238E27FC236}">
                <a16:creationId xmlns:a16="http://schemas.microsoft.com/office/drawing/2014/main" id="{D98D6AB2-F322-FE45-807D-EBD89A21A494}"/>
              </a:ext>
            </a:extLst>
          </p:cNvPr>
          <p:cNvPicPr>
            <a:picLocks noChangeAspect="1"/>
          </p:cNvPicPr>
          <p:nvPr/>
        </p:nvPicPr>
        <p:blipFill>
          <a:blip r:embed="rId7">
            <a:lum/>
            <a:alphaModFix/>
            <a:extLst>
              <a:ext uri="{96DAC541-7B7A-43D3-8B79-37D633B846F1}">
                <asvg:svgBlip xmlns:asvg="http://schemas.microsoft.com/office/drawing/2016/SVG/main" r:embed="rId8"/>
              </a:ext>
            </a:extLst>
          </a:blip>
          <a:srcRect/>
          <a:stretch>
            <a:fillRect/>
          </a:stretch>
        </p:blipFill>
        <p:spPr>
          <a:xfrm>
            <a:off x="6994439" y="4506480"/>
            <a:ext cx="680040" cy="680040"/>
          </a:xfrm>
          <a:prstGeom prst="rect">
            <a:avLst/>
          </a:prstGeom>
          <a:noFill/>
          <a:ln>
            <a:noFill/>
          </a:ln>
        </p:spPr>
      </p:pic>
      <p:pic>
        <p:nvPicPr>
          <p:cNvPr id="6" name="Picture 5">
            <a:extLst>
              <a:ext uri="{FF2B5EF4-FFF2-40B4-BE49-F238E27FC236}">
                <a16:creationId xmlns:a16="http://schemas.microsoft.com/office/drawing/2014/main" id="{5110376D-1FF4-CD47-B9CC-68A6C4CE47A4}"/>
              </a:ext>
            </a:extLst>
          </p:cNvPr>
          <p:cNvPicPr>
            <a:picLocks noChangeAspect="1"/>
          </p:cNvPicPr>
          <p:nvPr/>
        </p:nvPicPr>
        <p:blipFill>
          <a:blip r:embed="rId9">
            <a:lum/>
            <a:alphaModFix/>
          </a:blip>
          <a:srcRect/>
          <a:stretch>
            <a:fillRect/>
          </a:stretch>
        </p:blipFill>
        <p:spPr>
          <a:xfrm>
            <a:off x="8531640" y="4493160"/>
            <a:ext cx="1548360" cy="712800"/>
          </a:xfrm>
          <a:prstGeom prst="rect">
            <a:avLst/>
          </a:prstGeom>
          <a:noFill/>
          <a:ln>
            <a:noFill/>
          </a:ln>
        </p:spPr>
      </p:pic>
      <p:sp>
        <p:nvSpPr>
          <p:cNvPr id="8" name="Rectangle 7">
            <a:extLst>
              <a:ext uri="{FF2B5EF4-FFF2-40B4-BE49-F238E27FC236}">
                <a16:creationId xmlns:a16="http://schemas.microsoft.com/office/drawing/2014/main" id="{874F3B27-EE14-3947-BF79-6FAB70F541CA}"/>
              </a:ext>
            </a:extLst>
          </p:cNvPr>
          <p:cNvSpPr/>
          <p:nvPr/>
        </p:nvSpPr>
        <p:spPr>
          <a:xfrm>
            <a:off x="1499607" y="1203409"/>
            <a:ext cx="7080785" cy="1446550"/>
          </a:xfrm>
          <a:prstGeom prst="rect">
            <a:avLst/>
          </a:prstGeom>
        </p:spPr>
        <p:txBody>
          <a:bodyPr wrap="none">
            <a:spAutoFit/>
          </a:bodyPr>
          <a:lstStyle/>
          <a:p>
            <a:pPr algn="ctr"/>
            <a:r>
              <a:rPr lang="en-US" sz="4400" b="1" dirty="0">
                <a:solidFill>
                  <a:schemeClr val="tx1">
                    <a:lumMod val="75000"/>
                    <a:lumOff val="25000"/>
                  </a:schemeClr>
                </a:solidFill>
                <a:latin typeface="Times New Roman" panose="02020603050405020304" pitchFamily="18" charset="0"/>
                <a:cs typeface="Times New Roman" panose="02020603050405020304" pitchFamily="18" charset="0"/>
              </a:rPr>
              <a:t>The </a:t>
            </a:r>
            <a:r>
              <a:rPr lang="en-US" sz="4400" b="1" dirty="0" err="1">
                <a:solidFill>
                  <a:schemeClr val="tx1">
                    <a:lumMod val="75000"/>
                    <a:lumOff val="25000"/>
                  </a:schemeClr>
                </a:solidFill>
                <a:latin typeface="Times New Roman" panose="02020603050405020304" pitchFamily="18" charset="0"/>
                <a:cs typeface="Times New Roman" panose="02020603050405020304" pitchFamily="18" charset="0"/>
              </a:rPr>
              <a:t>dCache</a:t>
            </a:r>
            <a:r>
              <a:rPr lang="en-US" sz="4400" b="1" dirty="0">
                <a:solidFill>
                  <a:schemeClr val="tx1">
                    <a:lumMod val="75000"/>
                    <a:lumOff val="25000"/>
                  </a:schemeClr>
                </a:solidFill>
                <a:latin typeface="Times New Roman" panose="02020603050405020304" pitchFamily="18" charset="0"/>
                <a:cs typeface="Times New Roman" panose="02020603050405020304" pitchFamily="18" charset="0"/>
              </a:rPr>
              <a:t> Implementation</a:t>
            </a:r>
          </a:p>
          <a:p>
            <a:pPr algn="ctr"/>
            <a:r>
              <a:rPr lang="en-US" sz="4400" b="1" dirty="0">
                <a:solidFill>
                  <a:schemeClr val="tx1">
                    <a:lumMod val="75000"/>
                    <a:lumOff val="25000"/>
                  </a:schemeClr>
                </a:solidFill>
                <a:latin typeface="Times New Roman" panose="02020603050405020304" pitchFamily="18" charset="0"/>
                <a:cs typeface="Times New Roman" panose="02020603050405020304" pitchFamily="18" charset="0"/>
              </a:rPr>
              <a:t>of the </a:t>
            </a:r>
            <a:r>
              <a:rPr lang="en-US" sz="4400" b="1" dirty="0" err="1">
                <a:solidFill>
                  <a:schemeClr val="tx1">
                    <a:lumMod val="75000"/>
                    <a:lumOff val="25000"/>
                  </a:schemeClr>
                </a:solidFill>
                <a:latin typeface="Times New Roman" panose="02020603050405020304" pitchFamily="18" charset="0"/>
                <a:cs typeface="Times New Roman" panose="02020603050405020304" pitchFamily="18" charset="0"/>
              </a:rPr>
              <a:t>Xroot</a:t>
            </a:r>
            <a:r>
              <a:rPr lang="en-US" sz="4400" b="1" dirty="0">
                <a:solidFill>
                  <a:schemeClr val="tx1">
                    <a:lumMod val="75000"/>
                    <a:lumOff val="25000"/>
                  </a:schemeClr>
                </a:solidFill>
                <a:latin typeface="Times New Roman" panose="02020603050405020304" pitchFamily="18" charset="0"/>
                <a:cs typeface="Times New Roman" panose="02020603050405020304" pitchFamily="18" charset="0"/>
              </a:rPr>
              <a:t> Protocol</a:t>
            </a:r>
          </a:p>
        </p:txBody>
      </p:sp>
      <p:sp>
        <p:nvSpPr>
          <p:cNvPr id="9" name="Rectangle 8">
            <a:extLst>
              <a:ext uri="{FF2B5EF4-FFF2-40B4-BE49-F238E27FC236}">
                <a16:creationId xmlns:a16="http://schemas.microsoft.com/office/drawing/2014/main" id="{C30CCAE3-074D-9E4E-9691-6C84D27ECDEC}"/>
              </a:ext>
            </a:extLst>
          </p:cNvPr>
          <p:cNvSpPr/>
          <p:nvPr/>
        </p:nvSpPr>
        <p:spPr>
          <a:xfrm>
            <a:off x="3391151" y="3394474"/>
            <a:ext cx="3297698" cy="461665"/>
          </a:xfrm>
          <a:prstGeom prst="rect">
            <a:avLst/>
          </a:prstGeom>
        </p:spPr>
        <p:txBody>
          <a:bodyPr wrap="none">
            <a:spAutoFit/>
          </a:bodyPr>
          <a:lstStyle/>
          <a:p>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Albert L. Rossi (FNAL)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a:t>TLS (protocol version 5)	</a:t>
            </a:r>
          </a:p>
        </p:txBody>
      </p:sp>
      <p:sp>
        <p:nvSpPr>
          <p:cNvPr id="3" name="Text Placeholder 2">
            <a:extLst>
              <a:ext uri="{FF2B5EF4-FFF2-40B4-BE49-F238E27FC236}">
                <a16:creationId xmlns:a16="http://schemas.microsoft.com/office/drawing/2014/main" id="{7A6C2A2F-B0DF-9F48-8139-406C9FA23926}"/>
              </a:ext>
            </a:extLst>
          </p:cNvPr>
          <p:cNvSpPr txBox="1">
            <a:spLocks noGrp="1"/>
          </p:cNvSpPr>
          <p:nvPr>
            <p:ph type="body" idx="4294967295"/>
          </p:nvPr>
        </p:nvSpPr>
        <p:spPr>
          <a:xfrm>
            <a:off x="418470" y="934560"/>
            <a:ext cx="9243683" cy="4226376"/>
          </a:xfrm>
        </p:spPr>
        <p:txBody>
          <a:bodyPr/>
          <a:lstStyle/>
          <a:p>
            <a:pPr>
              <a:buNone/>
            </a:pPr>
            <a:r>
              <a:rPr lang="en-US" sz="2800" b="1" dirty="0">
                <a:solidFill>
                  <a:schemeClr val="accent2"/>
                </a:solidFill>
                <a:latin typeface="+mn-lt"/>
              </a:rPr>
              <a:t>Implementation challenges</a:t>
            </a:r>
          </a:p>
          <a:p>
            <a:pPr marL="342900" lvl="5" indent="-342900">
              <a:spcAft>
                <a:spcPts val="1200"/>
              </a:spcAft>
            </a:pPr>
            <a:r>
              <a:rPr lang="en-US" sz="2400" b="1" dirty="0">
                <a:solidFill>
                  <a:schemeClr val="accent2"/>
                </a:solidFill>
                <a:latin typeface="+mn-lt"/>
              </a:rPr>
              <a:t>Several iterations were necessary to adapt to an evolving specification</a:t>
            </a:r>
            <a:endParaRPr lang="en-US" sz="2400" b="1" i="1" dirty="0">
              <a:solidFill>
                <a:schemeClr val="accent2"/>
              </a:solidFill>
              <a:latin typeface="+mn-lt"/>
            </a:endParaRPr>
          </a:p>
          <a:p>
            <a:pPr marL="342900" lvl="2" indent="-342900">
              <a:spcAft>
                <a:spcPts val="1200"/>
              </a:spcAft>
            </a:pPr>
            <a:r>
              <a:rPr lang="en-US" sz="2400" b="1" dirty="0">
                <a:solidFill>
                  <a:schemeClr val="accent2"/>
                </a:solidFill>
                <a:latin typeface="+mn-lt"/>
              </a:rPr>
              <a:t>Also implemented support in the </a:t>
            </a:r>
            <a:r>
              <a:rPr lang="en-US" sz="2400" b="1" dirty="0" err="1">
                <a:solidFill>
                  <a:schemeClr val="accent2"/>
                </a:solidFill>
                <a:latin typeface="+mn-lt"/>
              </a:rPr>
              <a:t>TPC</a:t>
            </a:r>
            <a:r>
              <a:rPr lang="en-US" sz="2400" b="1" dirty="0">
                <a:solidFill>
                  <a:schemeClr val="accent2"/>
                </a:solidFill>
                <a:latin typeface="+mn-lt"/>
              </a:rPr>
              <a:t> client for the </a:t>
            </a:r>
            <a:r>
              <a:rPr lang="en-US" sz="2400" b="1" dirty="0">
                <a:solidFill>
                  <a:schemeClr val="accent2"/>
                </a:solidFill>
                <a:latin typeface="Courier New" panose="02070309020205020404" pitchFamily="49" charset="0"/>
                <a:cs typeface="Courier New" panose="02070309020205020404" pitchFamily="49" charset="0"/>
              </a:rPr>
              <a:t>expect</a:t>
            </a:r>
            <a:r>
              <a:rPr lang="en-US" sz="2400" b="1" dirty="0">
                <a:solidFill>
                  <a:schemeClr val="accent2"/>
                </a:solidFill>
                <a:latin typeface="+mn-lt"/>
              </a:rPr>
              <a:t> flag</a:t>
            </a:r>
          </a:p>
          <a:p>
            <a:pPr marL="342900" lvl="1" indent="-342900">
              <a:spcAft>
                <a:spcPts val="1200"/>
              </a:spcAft>
            </a:pPr>
            <a:r>
              <a:rPr lang="en-US" sz="2400" b="1" dirty="0">
                <a:solidFill>
                  <a:schemeClr val="accent2"/>
                </a:solidFill>
                <a:latin typeface="+mn-lt"/>
              </a:rPr>
              <a:t>Switched from native Java to </a:t>
            </a:r>
            <a:r>
              <a:rPr lang="en-US" sz="2400" b="1" dirty="0" err="1">
                <a:solidFill>
                  <a:schemeClr val="accent2"/>
                </a:solidFill>
                <a:latin typeface="+mn-lt"/>
              </a:rPr>
              <a:t>Netty</a:t>
            </a:r>
            <a:r>
              <a:rPr lang="en-US" sz="2400" b="1" dirty="0">
                <a:solidFill>
                  <a:schemeClr val="accent2"/>
                </a:solidFill>
                <a:latin typeface="+mn-lt"/>
              </a:rPr>
              <a:t> implementation of the SSL</a:t>
            </a:r>
          </a:p>
          <a:p>
            <a:pPr marL="342900" lvl="1" indent="-342900">
              <a:spcAft>
                <a:spcPts val="1200"/>
              </a:spcAft>
            </a:pPr>
            <a:r>
              <a:rPr lang="en-US" sz="2400" b="1" dirty="0">
                <a:solidFill>
                  <a:schemeClr val="accent2"/>
                </a:solidFill>
                <a:latin typeface="+mn-lt"/>
              </a:rPr>
              <a:t>Changed returned URL to use hostname instead of IP on redirect to pool (TLS requirement)</a:t>
            </a:r>
          </a:p>
        </p:txBody>
      </p:sp>
      <p:sp>
        <p:nvSpPr>
          <p:cNvPr id="5" name="Slide Number Placeholder 19">
            <a:extLst>
              <a:ext uri="{FF2B5EF4-FFF2-40B4-BE49-F238E27FC236}">
                <a16:creationId xmlns:a16="http://schemas.microsoft.com/office/drawing/2014/main" id="{C021643D-EBDF-A40E-C9E5-CE843A890B8C}"/>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10</a:t>
            </a:fld>
            <a:endParaRPr lang="en-US" dirty="0"/>
          </a:p>
        </p:txBody>
      </p:sp>
    </p:spTree>
    <p:extLst>
      <p:ext uri="{BB962C8B-B14F-4D97-AF65-F5344CB8AC3E}">
        <p14:creationId xmlns:p14="http://schemas.microsoft.com/office/powerpoint/2010/main" val="412269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sz="3200" dirty="0" err="1"/>
              <a:t>dCache</a:t>
            </a:r>
            <a:r>
              <a:rPr lang="en-US" sz="3200" dirty="0"/>
              <a:t> TLS settings (OPTIONAL, STRICT)	</a:t>
            </a:r>
          </a:p>
        </p:txBody>
      </p:sp>
      <p:sp>
        <p:nvSpPr>
          <p:cNvPr id="4" name="Rounded Rectangle 3">
            <a:extLst>
              <a:ext uri="{FF2B5EF4-FFF2-40B4-BE49-F238E27FC236}">
                <a16:creationId xmlns:a16="http://schemas.microsoft.com/office/drawing/2014/main" id="{623BC863-F9FE-1C4E-93B5-16FB328802F1}"/>
              </a:ext>
            </a:extLst>
          </p:cNvPr>
          <p:cNvSpPr/>
          <p:nvPr/>
        </p:nvSpPr>
        <p:spPr>
          <a:xfrm>
            <a:off x="1519788" y="1044691"/>
            <a:ext cx="1532772" cy="40786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5754888-70E2-FC41-9411-B6AA775A55E7}"/>
              </a:ext>
            </a:extLst>
          </p:cNvPr>
          <p:cNvSpPr txBox="1"/>
          <p:nvPr/>
        </p:nvSpPr>
        <p:spPr>
          <a:xfrm>
            <a:off x="1519788" y="1064425"/>
            <a:ext cx="1532772" cy="369332"/>
          </a:xfrm>
          <a:prstGeom prst="rect">
            <a:avLst/>
          </a:prstGeom>
          <a:noFill/>
        </p:spPr>
        <p:txBody>
          <a:bodyPr wrap="square" rtlCol="0">
            <a:spAutoFit/>
          </a:bodyPr>
          <a:lstStyle/>
          <a:p>
            <a:pPr algn="ctr"/>
            <a:r>
              <a:rPr lang="en-US" b="1" dirty="0">
                <a:solidFill>
                  <a:schemeClr val="bg1">
                    <a:lumMod val="95000"/>
                  </a:schemeClr>
                </a:solidFill>
              </a:rPr>
              <a:t>OPTIONAL</a:t>
            </a:r>
          </a:p>
        </p:txBody>
      </p:sp>
      <p:sp>
        <p:nvSpPr>
          <p:cNvPr id="9" name="Rounded Rectangle 8">
            <a:extLst>
              <a:ext uri="{FF2B5EF4-FFF2-40B4-BE49-F238E27FC236}">
                <a16:creationId xmlns:a16="http://schemas.microsoft.com/office/drawing/2014/main" id="{45E059CA-5E98-7B40-8E86-A6B020890231}"/>
              </a:ext>
            </a:extLst>
          </p:cNvPr>
          <p:cNvSpPr/>
          <p:nvPr/>
        </p:nvSpPr>
        <p:spPr>
          <a:xfrm>
            <a:off x="3711645" y="1059365"/>
            <a:ext cx="1532772" cy="40786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2266A53D-7E18-7F42-AB2E-C237FA7465E9}"/>
              </a:ext>
            </a:extLst>
          </p:cNvPr>
          <p:cNvSpPr txBox="1"/>
          <p:nvPr/>
        </p:nvSpPr>
        <p:spPr>
          <a:xfrm>
            <a:off x="3711645" y="1079099"/>
            <a:ext cx="1532772" cy="369332"/>
          </a:xfrm>
          <a:prstGeom prst="rect">
            <a:avLst/>
          </a:prstGeom>
          <a:noFill/>
        </p:spPr>
        <p:txBody>
          <a:bodyPr wrap="square" rtlCol="0">
            <a:spAutoFit/>
          </a:bodyPr>
          <a:lstStyle/>
          <a:p>
            <a:pPr algn="ctr"/>
            <a:r>
              <a:rPr lang="en-US" b="1" dirty="0">
                <a:solidFill>
                  <a:schemeClr val="bg1">
                    <a:lumMod val="95000"/>
                  </a:schemeClr>
                </a:solidFill>
              </a:rPr>
              <a:t>STRICT</a:t>
            </a:r>
          </a:p>
        </p:txBody>
      </p:sp>
      <p:sp>
        <p:nvSpPr>
          <p:cNvPr id="11" name="Rectangle 10">
            <a:extLst>
              <a:ext uri="{FF2B5EF4-FFF2-40B4-BE49-F238E27FC236}">
                <a16:creationId xmlns:a16="http://schemas.microsoft.com/office/drawing/2014/main" id="{397224CA-4997-6E43-8CBA-5F1C3FFB8BBF}"/>
              </a:ext>
            </a:extLst>
          </p:cNvPr>
          <p:cNvSpPr/>
          <p:nvPr/>
        </p:nvSpPr>
        <p:spPr>
          <a:xfrm>
            <a:off x="6753976" y="1684608"/>
            <a:ext cx="2032731" cy="34207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4269E85-F2BB-A245-BDED-27779262FAC7}"/>
              </a:ext>
            </a:extLst>
          </p:cNvPr>
          <p:cNvSpPr/>
          <p:nvPr/>
        </p:nvSpPr>
        <p:spPr>
          <a:xfrm>
            <a:off x="6760554" y="2534320"/>
            <a:ext cx="2032731" cy="34207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85D9070-1F0F-1B49-BDD8-D96C0B349A9C}"/>
              </a:ext>
            </a:extLst>
          </p:cNvPr>
          <p:cNvSpPr/>
          <p:nvPr/>
        </p:nvSpPr>
        <p:spPr>
          <a:xfrm>
            <a:off x="6767132" y="3384032"/>
            <a:ext cx="2032731" cy="34207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60DAE3-D475-D94B-B5CE-712E00785682}"/>
              </a:ext>
            </a:extLst>
          </p:cNvPr>
          <p:cNvSpPr/>
          <p:nvPr/>
        </p:nvSpPr>
        <p:spPr>
          <a:xfrm>
            <a:off x="6773710" y="4233744"/>
            <a:ext cx="2032731" cy="34207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BC2B5BAE-11E4-EB40-B2DF-98E8581D7EE4}"/>
              </a:ext>
            </a:extLst>
          </p:cNvPr>
          <p:cNvSpPr txBox="1"/>
          <p:nvPr/>
        </p:nvSpPr>
        <p:spPr>
          <a:xfrm>
            <a:off x="6760554" y="1717148"/>
            <a:ext cx="2034911" cy="276999"/>
          </a:xfrm>
          <a:prstGeom prst="rect">
            <a:avLst/>
          </a:prstGeom>
          <a:noFill/>
        </p:spPr>
        <p:txBody>
          <a:bodyPr wrap="square" rtlCol="0">
            <a:spAutoFit/>
          </a:bodyPr>
          <a:lstStyle/>
          <a:p>
            <a:pPr algn="ctr"/>
            <a:r>
              <a:rPr lang="en-US" sz="1200" dirty="0">
                <a:solidFill>
                  <a:schemeClr val="bg1">
                    <a:lumMod val="95000"/>
                  </a:schemeClr>
                </a:solidFill>
                <a:latin typeface="Consolas" panose="020B0609020204030204" pitchFamily="49" charset="0"/>
                <a:cs typeface="Consolas" panose="020B0609020204030204" pitchFamily="49" charset="0"/>
              </a:rPr>
              <a:t>Protocol (handshake)</a:t>
            </a:r>
          </a:p>
        </p:txBody>
      </p:sp>
      <p:sp>
        <p:nvSpPr>
          <p:cNvPr id="16" name="TextBox 15">
            <a:extLst>
              <a:ext uri="{FF2B5EF4-FFF2-40B4-BE49-F238E27FC236}">
                <a16:creationId xmlns:a16="http://schemas.microsoft.com/office/drawing/2014/main" id="{90B58190-8134-A14A-AD6F-AD9F65FC3627}"/>
              </a:ext>
            </a:extLst>
          </p:cNvPr>
          <p:cNvSpPr txBox="1"/>
          <p:nvPr/>
        </p:nvSpPr>
        <p:spPr>
          <a:xfrm>
            <a:off x="6760555" y="2566860"/>
            <a:ext cx="2026152" cy="276999"/>
          </a:xfrm>
          <a:prstGeom prst="rect">
            <a:avLst/>
          </a:prstGeom>
          <a:noFill/>
        </p:spPr>
        <p:txBody>
          <a:bodyPr wrap="square" rtlCol="0">
            <a:spAutoFit/>
          </a:bodyPr>
          <a:lstStyle/>
          <a:p>
            <a:pPr algn="ctr"/>
            <a:r>
              <a:rPr lang="en-US" sz="1200" dirty="0">
                <a:solidFill>
                  <a:schemeClr val="bg1">
                    <a:lumMod val="95000"/>
                  </a:schemeClr>
                </a:solidFill>
                <a:latin typeface="Consolas" panose="020B0609020204030204" pitchFamily="49" charset="0"/>
                <a:cs typeface="Consolas" panose="020B0609020204030204" pitchFamily="49" charset="0"/>
              </a:rPr>
              <a:t>Login + Authn</a:t>
            </a:r>
          </a:p>
        </p:txBody>
      </p:sp>
      <p:sp>
        <p:nvSpPr>
          <p:cNvPr id="17" name="TextBox 16">
            <a:extLst>
              <a:ext uri="{FF2B5EF4-FFF2-40B4-BE49-F238E27FC236}">
                <a16:creationId xmlns:a16="http://schemas.microsoft.com/office/drawing/2014/main" id="{7E4C5CA1-A48D-344E-AA4E-FAD29B9BBF42}"/>
              </a:ext>
            </a:extLst>
          </p:cNvPr>
          <p:cNvSpPr txBox="1"/>
          <p:nvPr/>
        </p:nvSpPr>
        <p:spPr>
          <a:xfrm>
            <a:off x="6767133" y="3409656"/>
            <a:ext cx="2026152" cy="276999"/>
          </a:xfrm>
          <a:prstGeom prst="rect">
            <a:avLst/>
          </a:prstGeom>
          <a:noFill/>
        </p:spPr>
        <p:txBody>
          <a:bodyPr wrap="square" rtlCol="0">
            <a:spAutoFit/>
          </a:bodyPr>
          <a:lstStyle/>
          <a:p>
            <a:pPr algn="ctr"/>
            <a:r>
              <a:rPr lang="en-US" sz="1200" dirty="0">
                <a:solidFill>
                  <a:schemeClr val="bg1">
                    <a:lumMod val="95000"/>
                  </a:schemeClr>
                </a:solidFill>
                <a:latin typeface="Consolas" panose="020B0609020204030204" pitchFamily="49" charset="0"/>
                <a:cs typeface="Consolas" panose="020B0609020204030204" pitchFamily="49" charset="0"/>
              </a:rPr>
              <a:t>Session</a:t>
            </a:r>
          </a:p>
        </p:txBody>
      </p:sp>
      <p:sp>
        <p:nvSpPr>
          <p:cNvPr id="18" name="TextBox 17">
            <a:extLst>
              <a:ext uri="{FF2B5EF4-FFF2-40B4-BE49-F238E27FC236}">
                <a16:creationId xmlns:a16="http://schemas.microsoft.com/office/drawing/2014/main" id="{887B0C22-F8DE-5341-91EC-5D53BB223549}"/>
              </a:ext>
            </a:extLst>
          </p:cNvPr>
          <p:cNvSpPr txBox="1"/>
          <p:nvPr/>
        </p:nvSpPr>
        <p:spPr>
          <a:xfrm>
            <a:off x="6767132" y="4266284"/>
            <a:ext cx="2032731" cy="276999"/>
          </a:xfrm>
          <a:prstGeom prst="rect">
            <a:avLst/>
          </a:prstGeom>
          <a:noFill/>
        </p:spPr>
        <p:txBody>
          <a:bodyPr wrap="square" rtlCol="0">
            <a:spAutoFit/>
          </a:bodyPr>
          <a:lstStyle/>
          <a:p>
            <a:pPr algn="ctr"/>
            <a:r>
              <a:rPr lang="en-US" sz="1200" dirty="0">
                <a:solidFill>
                  <a:schemeClr val="bg1">
                    <a:lumMod val="95000"/>
                  </a:schemeClr>
                </a:solidFill>
                <a:latin typeface="Consolas" panose="020B0609020204030204" pitchFamily="49" charset="0"/>
                <a:cs typeface="Consolas" panose="020B0609020204030204" pitchFamily="49" charset="0"/>
              </a:rPr>
              <a:t>Data</a:t>
            </a:r>
          </a:p>
        </p:txBody>
      </p:sp>
      <p:cxnSp>
        <p:nvCxnSpPr>
          <p:cNvPr id="27" name="Straight Arrow Connector 26">
            <a:extLst>
              <a:ext uri="{FF2B5EF4-FFF2-40B4-BE49-F238E27FC236}">
                <a16:creationId xmlns:a16="http://schemas.microsoft.com/office/drawing/2014/main" id="{A395E5DF-5011-124E-8F87-4604E0A7187C}"/>
              </a:ext>
            </a:extLst>
          </p:cNvPr>
          <p:cNvCxnSpPr>
            <a:cxnSpLocks/>
            <a:stCxn id="11" idx="2"/>
            <a:endCxn id="12" idx="0"/>
          </p:cNvCxnSpPr>
          <p:nvPr/>
        </p:nvCxnSpPr>
        <p:spPr>
          <a:xfrm>
            <a:off x="7770342" y="2026686"/>
            <a:ext cx="6578" cy="507634"/>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FD1EF4C-920C-774A-A273-270133D1A97F}"/>
              </a:ext>
            </a:extLst>
          </p:cNvPr>
          <p:cNvCxnSpPr>
            <a:cxnSpLocks/>
            <a:stCxn id="12" idx="2"/>
            <a:endCxn id="13" idx="0"/>
          </p:cNvCxnSpPr>
          <p:nvPr/>
        </p:nvCxnSpPr>
        <p:spPr>
          <a:xfrm>
            <a:off x="7776920" y="2876398"/>
            <a:ext cx="6578" cy="507634"/>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A86F31D-F7DB-0F40-9A66-91D94995FFEE}"/>
              </a:ext>
            </a:extLst>
          </p:cNvPr>
          <p:cNvCxnSpPr>
            <a:cxnSpLocks/>
            <a:stCxn id="13" idx="2"/>
            <a:endCxn id="14" idx="0"/>
          </p:cNvCxnSpPr>
          <p:nvPr/>
        </p:nvCxnSpPr>
        <p:spPr>
          <a:xfrm>
            <a:off x="7783498" y="3726110"/>
            <a:ext cx="6578" cy="507634"/>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ight Arrow Callout 42">
            <a:extLst>
              <a:ext uri="{FF2B5EF4-FFF2-40B4-BE49-F238E27FC236}">
                <a16:creationId xmlns:a16="http://schemas.microsoft.com/office/drawing/2014/main" id="{ED5A4569-8208-B448-8B98-14EB137F599F}"/>
              </a:ext>
            </a:extLst>
          </p:cNvPr>
          <p:cNvSpPr/>
          <p:nvPr/>
        </p:nvSpPr>
        <p:spPr>
          <a:xfrm>
            <a:off x="1372831" y="2077519"/>
            <a:ext cx="6397510" cy="337359"/>
          </a:xfrm>
          <a:prstGeom prst="right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ight Arrow Callout 43">
            <a:extLst>
              <a:ext uri="{FF2B5EF4-FFF2-40B4-BE49-F238E27FC236}">
                <a16:creationId xmlns:a16="http://schemas.microsoft.com/office/drawing/2014/main" id="{7CD4DB3B-B667-C44A-AD4E-0E62997C221E}"/>
              </a:ext>
            </a:extLst>
          </p:cNvPr>
          <p:cNvSpPr/>
          <p:nvPr/>
        </p:nvSpPr>
        <p:spPr>
          <a:xfrm>
            <a:off x="1372831" y="2941141"/>
            <a:ext cx="6397510" cy="337359"/>
          </a:xfrm>
          <a:prstGeom prst="right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ight Arrow Callout 44">
            <a:extLst>
              <a:ext uri="{FF2B5EF4-FFF2-40B4-BE49-F238E27FC236}">
                <a16:creationId xmlns:a16="http://schemas.microsoft.com/office/drawing/2014/main" id="{6D9DC032-6C86-DA4A-9703-606498F63F5A}"/>
              </a:ext>
            </a:extLst>
          </p:cNvPr>
          <p:cNvSpPr/>
          <p:nvPr/>
        </p:nvSpPr>
        <p:spPr>
          <a:xfrm>
            <a:off x="1372831" y="3794978"/>
            <a:ext cx="6397510" cy="337359"/>
          </a:xfrm>
          <a:prstGeom prst="right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Arrow Connector 47">
            <a:extLst>
              <a:ext uri="{FF2B5EF4-FFF2-40B4-BE49-F238E27FC236}">
                <a16:creationId xmlns:a16="http://schemas.microsoft.com/office/drawing/2014/main" id="{2AA9EB59-7366-E047-9F4B-F70D29E66C47}"/>
              </a:ext>
            </a:extLst>
          </p:cNvPr>
          <p:cNvCxnSpPr>
            <a:cxnSpLocks/>
          </p:cNvCxnSpPr>
          <p:nvPr/>
        </p:nvCxnSpPr>
        <p:spPr>
          <a:xfrm>
            <a:off x="2526398" y="1451729"/>
            <a:ext cx="0" cy="2342425"/>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F46F2A6-F4F4-1C4B-94D2-C0E5190CE6CD}"/>
              </a:ext>
            </a:extLst>
          </p:cNvPr>
          <p:cNvSpPr txBox="1"/>
          <p:nvPr/>
        </p:nvSpPr>
        <p:spPr>
          <a:xfrm>
            <a:off x="1361953" y="2077519"/>
            <a:ext cx="4175017" cy="338554"/>
          </a:xfrm>
          <a:prstGeom prst="rect">
            <a:avLst/>
          </a:prstGeom>
          <a:noFill/>
        </p:spPr>
        <p:txBody>
          <a:bodyPr wrap="square" rtlCol="0">
            <a:spAutoFit/>
          </a:bodyPr>
          <a:lstStyle/>
          <a:p>
            <a:pPr algn="ctr"/>
            <a:r>
              <a:rPr lang="en-US" sz="1600" dirty="0">
                <a:solidFill>
                  <a:schemeClr val="tx1">
                    <a:lumMod val="75000"/>
                    <a:lumOff val="25000"/>
                  </a:schemeClr>
                </a:solidFill>
              </a:rPr>
              <a:t>require-login</a:t>
            </a:r>
          </a:p>
        </p:txBody>
      </p:sp>
      <p:sp>
        <p:nvSpPr>
          <p:cNvPr id="56" name="TextBox 55">
            <a:extLst>
              <a:ext uri="{FF2B5EF4-FFF2-40B4-BE49-F238E27FC236}">
                <a16:creationId xmlns:a16="http://schemas.microsoft.com/office/drawing/2014/main" id="{208C284B-7976-C04A-8F37-BD05118DB9CE}"/>
              </a:ext>
            </a:extLst>
          </p:cNvPr>
          <p:cNvSpPr txBox="1"/>
          <p:nvPr/>
        </p:nvSpPr>
        <p:spPr>
          <a:xfrm>
            <a:off x="1361952" y="2937057"/>
            <a:ext cx="4175017" cy="338554"/>
          </a:xfrm>
          <a:prstGeom prst="rect">
            <a:avLst/>
          </a:prstGeom>
          <a:noFill/>
        </p:spPr>
        <p:txBody>
          <a:bodyPr wrap="square" rtlCol="0">
            <a:spAutoFit/>
          </a:bodyPr>
          <a:lstStyle/>
          <a:p>
            <a:pPr algn="ctr"/>
            <a:r>
              <a:rPr lang="en-US" sz="1600" dirty="0">
                <a:solidFill>
                  <a:schemeClr val="tx1">
                    <a:lumMod val="75000"/>
                    <a:lumOff val="25000"/>
                  </a:schemeClr>
                </a:solidFill>
              </a:rPr>
              <a:t>require-session</a:t>
            </a:r>
          </a:p>
        </p:txBody>
      </p:sp>
      <p:sp>
        <p:nvSpPr>
          <p:cNvPr id="57" name="TextBox 56">
            <a:extLst>
              <a:ext uri="{FF2B5EF4-FFF2-40B4-BE49-F238E27FC236}">
                <a16:creationId xmlns:a16="http://schemas.microsoft.com/office/drawing/2014/main" id="{A2D81750-AC5B-AC4F-9280-8D6F9D8D1294}"/>
              </a:ext>
            </a:extLst>
          </p:cNvPr>
          <p:cNvSpPr txBox="1"/>
          <p:nvPr/>
        </p:nvSpPr>
        <p:spPr>
          <a:xfrm>
            <a:off x="1372831" y="3781375"/>
            <a:ext cx="4175017" cy="338554"/>
          </a:xfrm>
          <a:prstGeom prst="rect">
            <a:avLst/>
          </a:prstGeom>
          <a:noFill/>
        </p:spPr>
        <p:txBody>
          <a:bodyPr wrap="square" rtlCol="0">
            <a:spAutoFit/>
          </a:bodyPr>
          <a:lstStyle/>
          <a:p>
            <a:pPr algn="ctr"/>
            <a:r>
              <a:rPr lang="en-US" sz="1600" dirty="0">
                <a:solidFill>
                  <a:schemeClr val="tx1">
                    <a:lumMod val="75000"/>
                    <a:lumOff val="25000"/>
                  </a:schemeClr>
                </a:solidFill>
              </a:rPr>
              <a:t>require-data</a:t>
            </a:r>
          </a:p>
        </p:txBody>
      </p:sp>
      <p:sp>
        <p:nvSpPr>
          <p:cNvPr id="7" name="TextBox 6">
            <a:extLst>
              <a:ext uri="{FF2B5EF4-FFF2-40B4-BE49-F238E27FC236}">
                <a16:creationId xmlns:a16="http://schemas.microsoft.com/office/drawing/2014/main" id="{926B3240-A450-F464-88DE-491324B0E3D1}"/>
              </a:ext>
            </a:extLst>
          </p:cNvPr>
          <p:cNvSpPr txBox="1"/>
          <p:nvPr/>
        </p:nvSpPr>
        <p:spPr>
          <a:xfrm>
            <a:off x="2885287" y="4561061"/>
            <a:ext cx="3527697" cy="523220"/>
          </a:xfrm>
          <a:prstGeom prst="rect">
            <a:avLst/>
          </a:prstGeom>
          <a:noFill/>
        </p:spPr>
        <p:txBody>
          <a:bodyPr wrap="none" rtlCol="0">
            <a:spAutoFit/>
          </a:bodyPr>
          <a:lstStyle/>
          <a:p>
            <a:r>
              <a:rPr lang="en-US" sz="1400" b="1" dirty="0">
                <a:solidFill>
                  <a:schemeClr val="accent2"/>
                </a:solidFill>
              </a:rPr>
              <a:t>=&gt; OFF if client does not support/request TLS</a:t>
            </a:r>
          </a:p>
          <a:p>
            <a:r>
              <a:rPr lang="en-US" sz="1400" b="1" dirty="0" err="1">
                <a:solidFill>
                  <a:schemeClr val="accent2"/>
                </a:solidFill>
              </a:rPr>
              <a:t>ZTN</a:t>
            </a:r>
            <a:r>
              <a:rPr lang="en-US" sz="1400" b="1" dirty="0">
                <a:solidFill>
                  <a:schemeClr val="accent2"/>
                </a:solidFill>
              </a:rPr>
              <a:t> is not included as possible protocol</a:t>
            </a:r>
          </a:p>
        </p:txBody>
      </p:sp>
      <p:sp>
        <p:nvSpPr>
          <p:cNvPr id="19" name="TextBox 18">
            <a:extLst>
              <a:ext uri="{FF2B5EF4-FFF2-40B4-BE49-F238E27FC236}">
                <a16:creationId xmlns:a16="http://schemas.microsoft.com/office/drawing/2014/main" id="{B8E2E191-22DC-5F59-14F0-C819D3782127}"/>
              </a:ext>
            </a:extLst>
          </p:cNvPr>
          <p:cNvSpPr txBox="1"/>
          <p:nvPr/>
        </p:nvSpPr>
        <p:spPr>
          <a:xfrm>
            <a:off x="1019097" y="4638005"/>
            <a:ext cx="1859612" cy="369332"/>
          </a:xfrm>
          <a:prstGeom prst="rect">
            <a:avLst/>
          </a:prstGeom>
          <a:noFill/>
        </p:spPr>
        <p:txBody>
          <a:bodyPr wrap="none" rtlCol="0">
            <a:spAutoFit/>
          </a:bodyPr>
          <a:lstStyle/>
          <a:p>
            <a:r>
              <a:rPr lang="en-US" b="1" dirty="0">
                <a:solidFill>
                  <a:schemeClr val="accent2"/>
                </a:solidFill>
              </a:rPr>
              <a:t>RECENT CHANGE:</a:t>
            </a:r>
          </a:p>
        </p:txBody>
      </p:sp>
      <p:cxnSp>
        <p:nvCxnSpPr>
          <p:cNvPr id="23" name="Straight Arrow Connector 22">
            <a:extLst>
              <a:ext uri="{FF2B5EF4-FFF2-40B4-BE49-F238E27FC236}">
                <a16:creationId xmlns:a16="http://schemas.microsoft.com/office/drawing/2014/main" id="{BC4ACA7B-2B9E-EF01-CAB2-AFB908977181}"/>
              </a:ext>
            </a:extLst>
          </p:cNvPr>
          <p:cNvCxnSpPr>
            <a:cxnSpLocks/>
          </p:cNvCxnSpPr>
          <p:nvPr/>
        </p:nvCxnSpPr>
        <p:spPr>
          <a:xfrm>
            <a:off x="2221773" y="1448431"/>
            <a:ext cx="0" cy="1488626"/>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D9907E5-DAC9-B464-7EAB-480A00E90CC7}"/>
              </a:ext>
            </a:extLst>
          </p:cNvPr>
          <p:cNvCxnSpPr>
            <a:cxnSpLocks/>
          </p:cNvCxnSpPr>
          <p:nvPr/>
        </p:nvCxnSpPr>
        <p:spPr>
          <a:xfrm>
            <a:off x="1932470" y="1448431"/>
            <a:ext cx="0" cy="629088"/>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F68E73D9-F3E5-C760-210F-03B791C3CF78}"/>
              </a:ext>
            </a:extLst>
          </p:cNvPr>
          <p:cNvSpPr/>
          <p:nvPr/>
        </p:nvSpPr>
        <p:spPr>
          <a:xfrm>
            <a:off x="891567" y="4449262"/>
            <a:ext cx="5970479" cy="788485"/>
          </a:xfrm>
          <a:prstGeom prst="ellipse">
            <a:avLst/>
          </a:prstGeom>
          <a:noFill/>
          <a:ln w="444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Arrow Connector 4">
            <a:extLst>
              <a:ext uri="{FF2B5EF4-FFF2-40B4-BE49-F238E27FC236}">
                <a16:creationId xmlns:a16="http://schemas.microsoft.com/office/drawing/2014/main" id="{AF8A09AA-F8CB-1203-03AA-A6579D0E4698}"/>
              </a:ext>
            </a:extLst>
          </p:cNvPr>
          <p:cNvCxnSpPr>
            <a:cxnSpLocks/>
          </p:cNvCxnSpPr>
          <p:nvPr/>
        </p:nvCxnSpPr>
        <p:spPr>
          <a:xfrm>
            <a:off x="4480113" y="1467227"/>
            <a:ext cx="0" cy="629088"/>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534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a:t>Tokens	</a:t>
            </a:r>
          </a:p>
        </p:txBody>
      </p:sp>
      <p:sp>
        <p:nvSpPr>
          <p:cNvPr id="3" name="Text Placeholder 2">
            <a:extLst>
              <a:ext uri="{FF2B5EF4-FFF2-40B4-BE49-F238E27FC236}">
                <a16:creationId xmlns:a16="http://schemas.microsoft.com/office/drawing/2014/main" id="{7A6C2A2F-B0DF-9F48-8139-406C9FA23926}"/>
              </a:ext>
            </a:extLst>
          </p:cNvPr>
          <p:cNvSpPr txBox="1">
            <a:spLocks noGrp="1"/>
          </p:cNvSpPr>
          <p:nvPr>
            <p:ph type="body" idx="4294967295"/>
          </p:nvPr>
        </p:nvSpPr>
        <p:spPr>
          <a:xfrm>
            <a:off x="418470" y="934560"/>
            <a:ext cx="9243683" cy="4226376"/>
          </a:xfrm>
        </p:spPr>
        <p:txBody>
          <a:bodyPr/>
          <a:lstStyle/>
          <a:p>
            <a:pPr>
              <a:buNone/>
            </a:pPr>
            <a:r>
              <a:rPr lang="en-US" sz="2800" b="1" dirty="0">
                <a:solidFill>
                  <a:schemeClr val="accent2"/>
                </a:solidFill>
                <a:latin typeface="+mn-lt"/>
              </a:rPr>
              <a:t>Implementation challenges</a:t>
            </a:r>
          </a:p>
          <a:p>
            <a:pPr marL="342900" lvl="5" indent="-342900">
              <a:spcAft>
                <a:spcPts val="1200"/>
              </a:spcAft>
            </a:pPr>
            <a:r>
              <a:rPr lang="en-US" sz="2400" b="1" dirty="0" err="1">
                <a:solidFill>
                  <a:schemeClr val="accent2"/>
                </a:solidFill>
                <a:latin typeface="+mn-lt"/>
              </a:rPr>
              <a:t>SciToken</a:t>
            </a:r>
            <a:r>
              <a:rPr lang="en-US" sz="2400" b="1" dirty="0">
                <a:solidFill>
                  <a:schemeClr val="accent2"/>
                </a:solidFill>
                <a:latin typeface="+mn-lt"/>
              </a:rPr>
              <a:t>/</a:t>
            </a:r>
            <a:r>
              <a:rPr lang="en-US" sz="2400" b="1" dirty="0" err="1">
                <a:solidFill>
                  <a:schemeClr val="accent2"/>
                </a:solidFill>
                <a:latin typeface="+mn-lt"/>
              </a:rPr>
              <a:t>JWT</a:t>
            </a:r>
            <a:r>
              <a:rPr lang="en-US" sz="2400" b="1" dirty="0">
                <a:solidFill>
                  <a:schemeClr val="accent2"/>
                </a:solidFill>
                <a:latin typeface="+mn-lt"/>
              </a:rPr>
              <a:t>/</a:t>
            </a:r>
            <a:r>
              <a:rPr lang="en-US" sz="2400" b="1" dirty="0" err="1">
                <a:solidFill>
                  <a:schemeClr val="accent2"/>
                </a:solidFill>
                <a:latin typeface="+mn-lt"/>
              </a:rPr>
              <a:t>OIDC</a:t>
            </a:r>
            <a:r>
              <a:rPr lang="en-US" sz="2400" b="1" dirty="0">
                <a:solidFill>
                  <a:schemeClr val="accent2"/>
                </a:solidFill>
                <a:latin typeface="+mn-lt"/>
              </a:rPr>
              <a:t> modules already existed in </a:t>
            </a:r>
            <a:r>
              <a:rPr lang="en-US" sz="2400" b="1" i="1" dirty="0" err="1">
                <a:solidFill>
                  <a:schemeClr val="accent2"/>
                </a:solidFill>
                <a:latin typeface="+mn-lt"/>
              </a:rPr>
              <a:t>gPlazma</a:t>
            </a:r>
            <a:endParaRPr lang="en-US" sz="2400" b="1" dirty="0">
              <a:solidFill>
                <a:schemeClr val="accent2"/>
              </a:solidFill>
              <a:latin typeface="+mn-lt"/>
            </a:endParaRPr>
          </a:p>
          <a:p>
            <a:pPr marL="342900" lvl="2" indent="-342900">
              <a:spcAft>
                <a:spcPts val="1200"/>
              </a:spcAft>
            </a:pPr>
            <a:r>
              <a:rPr lang="en-US" sz="2400" b="1" dirty="0">
                <a:solidFill>
                  <a:schemeClr val="accent2"/>
                </a:solidFill>
                <a:latin typeface="+mn-lt"/>
              </a:rPr>
              <a:t>More refactoring of </a:t>
            </a:r>
            <a:r>
              <a:rPr lang="en-US" sz="2400" b="1" dirty="0" err="1">
                <a:solidFill>
                  <a:schemeClr val="accent2"/>
                </a:solidFill>
                <a:latin typeface="+mn-lt"/>
              </a:rPr>
              <a:t>GSI</a:t>
            </a:r>
            <a:r>
              <a:rPr lang="en-US" sz="2400" b="1" dirty="0">
                <a:solidFill>
                  <a:schemeClr val="accent2"/>
                </a:solidFill>
                <a:latin typeface="+mn-lt"/>
              </a:rPr>
              <a:t> package necessary</a:t>
            </a:r>
          </a:p>
          <a:p>
            <a:pPr marL="342900" lvl="2" indent="-342900">
              <a:spcAft>
                <a:spcPts val="1200"/>
              </a:spcAft>
            </a:pPr>
            <a:r>
              <a:rPr lang="en-US" sz="2400" b="1" dirty="0">
                <a:solidFill>
                  <a:schemeClr val="accent2"/>
                </a:solidFill>
                <a:latin typeface="+mn-lt"/>
              </a:rPr>
              <a:t>Question of what to do in the case of </a:t>
            </a:r>
            <a:r>
              <a:rPr lang="en-US" sz="2400" b="1" dirty="0" err="1">
                <a:solidFill>
                  <a:schemeClr val="accent2"/>
                </a:solidFill>
                <a:latin typeface="+mn-lt"/>
              </a:rPr>
              <a:t>TPC</a:t>
            </a:r>
            <a:endParaRPr lang="en-US" sz="2400" b="1" dirty="0">
              <a:solidFill>
                <a:schemeClr val="accent2"/>
              </a:solidFill>
              <a:latin typeface="+mn-lt"/>
            </a:endParaRPr>
          </a:p>
          <a:p>
            <a:pPr marL="342900" lvl="2" indent="-342900">
              <a:spcAft>
                <a:spcPts val="1200"/>
              </a:spcAft>
            </a:pPr>
            <a:r>
              <a:rPr lang="en-US" sz="2400" b="1" dirty="0">
                <a:solidFill>
                  <a:schemeClr val="accent2"/>
                </a:solidFill>
                <a:latin typeface="+mn-lt"/>
              </a:rPr>
              <a:t>Example of ALICE plugin	</a:t>
            </a:r>
          </a:p>
          <a:p>
            <a:pPr marL="342900" lvl="2" indent="-342900">
              <a:spcAft>
                <a:spcPts val="1200"/>
              </a:spcAft>
            </a:pPr>
            <a:r>
              <a:rPr lang="en-US" sz="2400" b="1" dirty="0">
                <a:solidFill>
                  <a:schemeClr val="accent2"/>
                </a:solidFill>
                <a:latin typeface="+mn-lt"/>
              </a:rPr>
              <a:t>Discussion finally converged on </a:t>
            </a:r>
            <a:r>
              <a:rPr lang="en-US" sz="2400" b="1" dirty="0">
                <a:solidFill>
                  <a:schemeClr val="accent2"/>
                </a:solidFill>
                <a:latin typeface="Courier New" panose="02070309020205020404" pitchFamily="49" charset="0"/>
                <a:cs typeface="Courier New" panose="02070309020205020404" pitchFamily="49" charset="0"/>
              </a:rPr>
              <a:t>––</a:t>
            </a:r>
            <a:r>
              <a:rPr lang="en-US" sz="2400" b="1" dirty="0" err="1">
                <a:solidFill>
                  <a:schemeClr val="accent2"/>
                </a:solidFill>
                <a:latin typeface="Courier New" panose="02070309020205020404" pitchFamily="49" charset="0"/>
                <a:cs typeface="Courier New" panose="02070309020205020404" pitchFamily="49" charset="0"/>
              </a:rPr>
              <a:t>tpc</a:t>
            </a:r>
            <a:r>
              <a:rPr lang="en-US" sz="2400" b="1" dirty="0">
                <a:solidFill>
                  <a:schemeClr val="accent2"/>
                </a:solidFill>
                <a:latin typeface="Courier New" panose="02070309020205020404" pitchFamily="49" charset="0"/>
                <a:cs typeface="Courier New" panose="02070309020205020404" pitchFamily="49" charset="0"/>
              </a:rPr>
              <a:t> only </a:t>
            </a:r>
            <a:r>
              <a:rPr lang="en-US" sz="2400" b="1" dirty="0">
                <a:solidFill>
                  <a:schemeClr val="accent2"/>
                </a:solidFill>
                <a:latin typeface="+mn-lt"/>
                <a:cs typeface="Courier New" panose="02070309020205020404" pitchFamily="49" charset="0"/>
              </a:rPr>
              <a:t>with rendezvous token</a:t>
            </a:r>
          </a:p>
          <a:p>
            <a:pPr lvl="2">
              <a:spcAft>
                <a:spcPts val="1200"/>
              </a:spcAft>
              <a:buNone/>
            </a:pPr>
            <a:r>
              <a:rPr lang="en-US" sz="1600" b="1" dirty="0">
                <a:solidFill>
                  <a:schemeClr val="accent2"/>
                </a:solidFill>
                <a:latin typeface="+mn-lt"/>
                <a:cs typeface="Courier New" panose="02070309020205020404" pitchFamily="49" charset="0"/>
              </a:rPr>
              <a:t>	</a:t>
            </a:r>
            <a:endParaRPr lang="en-US" sz="1400" b="1" i="1" dirty="0">
              <a:solidFill>
                <a:schemeClr val="accent2"/>
              </a:solidFill>
              <a:latin typeface="+mn-lt"/>
            </a:endParaRPr>
          </a:p>
        </p:txBody>
      </p:sp>
      <p:sp>
        <p:nvSpPr>
          <p:cNvPr id="5" name="Slide Number Placeholder 19">
            <a:extLst>
              <a:ext uri="{FF2B5EF4-FFF2-40B4-BE49-F238E27FC236}">
                <a16:creationId xmlns:a16="http://schemas.microsoft.com/office/drawing/2014/main" id="{C021643D-EBDF-A40E-C9E5-CE843A890B8C}"/>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12</a:t>
            </a:fld>
            <a:endParaRPr lang="en-US" dirty="0"/>
          </a:p>
        </p:txBody>
      </p:sp>
    </p:spTree>
    <p:extLst>
      <p:ext uri="{BB962C8B-B14F-4D97-AF65-F5344CB8AC3E}">
        <p14:creationId xmlns:p14="http://schemas.microsoft.com/office/powerpoint/2010/main" val="46610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err="1"/>
              <a:t>ZTN</a:t>
            </a:r>
            <a:r>
              <a:rPr lang="en-US" dirty="0"/>
              <a:t> token authentication</a:t>
            </a:r>
          </a:p>
        </p:txBody>
      </p:sp>
      <p:sp>
        <p:nvSpPr>
          <p:cNvPr id="3" name="Text Placeholder 2">
            <a:extLst>
              <a:ext uri="{FF2B5EF4-FFF2-40B4-BE49-F238E27FC236}">
                <a16:creationId xmlns:a16="http://schemas.microsoft.com/office/drawing/2014/main" id="{7A6C2A2F-B0DF-9F48-8139-406C9FA23926}"/>
              </a:ext>
            </a:extLst>
          </p:cNvPr>
          <p:cNvSpPr txBox="1">
            <a:spLocks noGrp="1"/>
          </p:cNvSpPr>
          <p:nvPr>
            <p:ph type="body" idx="4294967295"/>
          </p:nvPr>
        </p:nvSpPr>
        <p:spPr>
          <a:xfrm>
            <a:off x="418470" y="934560"/>
            <a:ext cx="9243683" cy="4226376"/>
          </a:xfrm>
        </p:spPr>
        <p:txBody>
          <a:bodyPr/>
          <a:lstStyle/>
          <a:p>
            <a:pPr>
              <a:buNone/>
            </a:pPr>
            <a:r>
              <a:rPr lang="en-US" sz="2800" b="1" dirty="0">
                <a:solidFill>
                  <a:schemeClr val="accent2"/>
                </a:solidFill>
                <a:latin typeface="+mn-lt"/>
              </a:rPr>
              <a:t>Implementation challenges</a:t>
            </a:r>
            <a:endParaRPr lang="en-US" sz="1800" b="1" dirty="0">
              <a:solidFill>
                <a:schemeClr val="accent2"/>
              </a:solidFill>
              <a:latin typeface="+mn-lt"/>
            </a:endParaRPr>
          </a:p>
          <a:p>
            <a:pPr marL="342900" lvl="2" indent="-342900">
              <a:spcAft>
                <a:spcPts val="1200"/>
              </a:spcAft>
            </a:pPr>
            <a:r>
              <a:rPr lang="en-US" sz="2400" b="1" dirty="0">
                <a:solidFill>
                  <a:schemeClr val="accent2"/>
                </a:solidFill>
                <a:latin typeface="+mn-lt"/>
              </a:rPr>
              <a:t>Not strictly required in </a:t>
            </a:r>
            <a:r>
              <a:rPr lang="en-US" sz="2400" b="1" dirty="0" err="1">
                <a:solidFill>
                  <a:schemeClr val="accent2"/>
                </a:solidFill>
                <a:latin typeface="+mn-lt"/>
              </a:rPr>
              <a:t>dCache</a:t>
            </a:r>
            <a:endParaRPr lang="en-US" sz="2400" b="1" dirty="0">
              <a:solidFill>
                <a:schemeClr val="accent2"/>
              </a:solidFill>
              <a:latin typeface="+mn-lt"/>
            </a:endParaRPr>
          </a:p>
          <a:p>
            <a:pPr marL="342900" lvl="2" indent="-342900">
              <a:spcAft>
                <a:spcPts val="1200"/>
              </a:spcAft>
            </a:pPr>
            <a:r>
              <a:rPr lang="en-US" sz="2400" b="1" dirty="0">
                <a:solidFill>
                  <a:schemeClr val="accent2"/>
                </a:solidFill>
                <a:latin typeface="+mn-lt"/>
              </a:rPr>
              <a:t>Originally defaulted to this token if bearer token for authorization was missing from the URL path query</a:t>
            </a:r>
          </a:p>
          <a:p>
            <a:pPr marL="342900" lvl="2" indent="-342900">
              <a:spcAft>
                <a:spcPts val="1200"/>
              </a:spcAft>
            </a:pPr>
            <a:r>
              <a:rPr lang="en-US" sz="2400" b="1" dirty="0">
                <a:solidFill>
                  <a:schemeClr val="accent2"/>
                </a:solidFill>
                <a:latin typeface="+mn-lt"/>
              </a:rPr>
              <a:t>Removed because SLAC was not (initially) doing this</a:t>
            </a:r>
          </a:p>
          <a:p>
            <a:pPr marL="342900" lvl="2" indent="-342900">
              <a:spcAft>
                <a:spcPts val="1200"/>
              </a:spcAft>
            </a:pPr>
            <a:r>
              <a:rPr lang="en-US" sz="2400" b="1" dirty="0">
                <a:solidFill>
                  <a:schemeClr val="accent2"/>
                </a:solidFill>
                <a:latin typeface="+mn-lt"/>
              </a:rPr>
              <a:t>Further discussion by the </a:t>
            </a:r>
            <a:r>
              <a:rPr lang="en-US" sz="2400" b="1" dirty="0" err="1">
                <a:solidFill>
                  <a:schemeClr val="accent2"/>
                </a:solidFill>
                <a:latin typeface="+mn-lt"/>
              </a:rPr>
              <a:t>WLCG</a:t>
            </a:r>
            <a:r>
              <a:rPr lang="en-US" sz="2400" b="1" dirty="0">
                <a:solidFill>
                  <a:schemeClr val="accent2"/>
                </a:solidFill>
                <a:latin typeface="+mn-lt"/>
              </a:rPr>
              <a:t> group, however, led to a decision to follow that model, so it was restored</a:t>
            </a:r>
          </a:p>
          <a:p>
            <a:pPr marL="342900" lvl="6" indent="-342900">
              <a:spcAft>
                <a:spcPts val="1200"/>
              </a:spcAft>
            </a:pPr>
            <a:endParaRPr lang="en-US" sz="1400" b="1" i="1" dirty="0">
              <a:solidFill>
                <a:schemeClr val="accent2"/>
              </a:solidFill>
              <a:latin typeface="+mn-lt"/>
            </a:endParaRPr>
          </a:p>
        </p:txBody>
      </p:sp>
      <p:sp>
        <p:nvSpPr>
          <p:cNvPr id="5" name="Slide Number Placeholder 19">
            <a:extLst>
              <a:ext uri="{FF2B5EF4-FFF2-40B4-BE49-F238E27FC236}">
                <a16:creationId xmlns:a16="http://schemas.microsoft.com/office/drawing/2014/main" id="{C021643D-EBDF-A40E-C9E5-CE843A890B8C}"/>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13</a:t>
            </a:fld>
            <a:endParaRPr lang="en-US" dirty="0"/>
          </a:p>
        </p:txBody>
      </p:sp>
    </p:spTree>
    <p:extLst>
      <p:ext uri="{BB962C8B-B14F-4D97-AF65-F5344CB8AC3E}">
        <p14:creationId xmlns:p14="http://schemas.microsoft.com/office/powerpoint/2010/main" val="160147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a:t>Previously missing support	</a:t>
            </a:r>
          </a:p>
        </p:txBody>
      </p:sp>
      <p:sp>
        <p:nvSpPr>
          <p:cNvPr id="3" name="Text Placeholder 2">
            <a:extLst>
              <a:ext uri="{FF2B5EF4-FFF2-40B4-BE49-F238E27FC236}">
                <a16:creationId xmlns:a16="http://schemas.microsoft.com/office/drawing/2014/main" id="{7A6C2A2F-B0DF-9F48-8139-406C9FA23926}"/>
              </a:ext>
            </a:extLst>
          </p:cNvPr>
          <p:cNvSpPr txBox="1">
            <a:spLocks noGrp="1"/>
          </p:cNvSpPr>
          <p:nvPr>
            <p:ph type="body" idx="4294967295"/>
          </p:nvPr>
        </p:nvSpPr>
        <p:spPr>
          <a:xfrm>
            <a:off x="418470" y="934560"/>
            <a:ext cx="9243683" cy="4226376"/>
          </a:xfrm>
        </p:spPr>
        <p:txBody>
          <a:bodyPr>
            <a:normAutofit/>
          </a:bodyPr>
          <a:lstStyle/>
          <a:p>
            <a:pPr marL="342900" lvl="5" indent="-342900">
              <a:spcAft>
                <a:spcPts val="1200"/>
              </a:spcAft>
            </a:pPr>
            <a:r>
              <a:rPr lang="en-US" sz="2400" b="1" dirty="0">
                <a:solidFill>
                  <a:schemeClr val="accent2"/>
                </a:solidFill>
                <a:latin typeface="+mn-lt"/>
              </a:rPr>
              <a:t>Added checksum info to support CGI element and checksum CGI handling to door query</a:t>
            </a:r>
          </a:p>
          <a:p>
            <a:pPr marL="342900" lvl="5" indent="-342900">
              <a:spcAft>
                <a:spcPts val="1200"/>
              </a:spcAft>
            </a:pPr>
            <a:r>
              <a:rPr lang="en-US" sz="2400" b="1" dirty="0">
                <a:solidFill>
                  <a:schemeClr val="accent2"/>
                </a:solidFill>
                <a:latin typeface="+mn-lt"/>
              </a:rPr>
              <a:t>Added missing support for </a:t>
            </a:r>
            <a:r>
              <a:rPr lang="en-US" sz="2400" b="1" dirty="0" err="1">
                <a:solidFill>
                  <a:schemeClr val="accent2"/>
                </a:solidFill>
                <a:latin typeface="+mn-lt"/>
              </a:rPr>
              <a:t>TPC</a:t>
            </a:r>
            <a:r>
              <a:rPr lang="en-US" sz="2400" b="1" dirty="0">
                <a:solidFill>
                  <a:schemeClr val="accent2"/>
                </a:solidFill>
                <a:latin typeface="+mn-lt"/>
              </a:rPr>
              <a:t> query on pools</a:t>
            </a:r>
          </a:p>
          <a:p>
            <a:pPr marL="342900" lvl="5" indent="-342900">
              <a:spcAft>
                <a:spcPts val="1200"/>
              </a:spcAft>
            </a:pPr>
            <a:r>
              <a:rPr lang="en-US" sz="2400" b="1" dirty="0">
                <a:solidFill>
                  <a:schemeClr val="accent2"/>
                </a:solidFill>
                <a:latin typeface="+mn-lt"/>
              </a:rPr>
              <a:t>Added </a:t>
            </a:r>
            <a:r>
              <a:rPr lang="en-US" sz="2400" b="1" dirty="0">
                <a:solidFill>
                  <a:schemeClr val="accent2"/>
                </a:solidFill>
                <a:latin typeface="+mn-lt"/>
                <a:cs typeface="Courier New" panose="02070309020205020404" pitchFamily="49" charset="0"/>
              </a:rPr>
              <a:t>tried/</a:t>
            </a:r>
            <a:r>
              <a:rPr lang="en-US" sz="2400" b="1" dirty="0" err="1">
                <a:solidFill>
                  <a:schemeClr val="accent2"/>
                </a:solidFill>
                <a:latin typeface="+mn-lt"/>
                <a:cs typeface="Courier New" panose="02070309020205020404" pitchFamily="49" charset="0"/>
              </a:rPr>
              <a:t>rc</a:t>
            </a:r>
            <a:r>
              <a:rPr lang="en-US" sz="2400" b="1" dirty="0">
                <a:solidFill>
                  <a:schemeClr val="accent2"/>
                </a:solidFill>
                <a:latin typeface="+mn-lt"/>
              </a:rPr>
              <a:t> </a:t>
            </a:r>
          </a:p>
          <a:p>
            <a:pPr marL="342900" lvl="5" indent="-342900">
              <a:spcAft>
                <a:spcPts val="1200"/>
              </a:spcAft>
            </a:pPr>
            <a:r>
              <a:rPr lang="en-US" sz="2400" b="1" dirty="0">
                <a:solidFill>
                  <a:schemeClr val="accent2"/>
                </a:solidFill>
                <a:latin typeface="+mn-lt"/>
              </a:rPr>
              <a:t>Added support for </a:t>
            </a:r>
            <a:r>
              <a:rPr lang="en-US" sz="2400" b="1" dirty="0" err="1">
                <a:solidFill>
                  <a:schemeClr val="accent2"/>
                </a:solidFill>
                <a:latin typeface="+mn-lt"/>
                <a:cs typeface="Courier New" panose="02070309020205020404" pitchFamily="49" charset="0"/>
              </a:rPr>
              <a:t>kXR_prefname</a:t>
            </a:r>
            <a:r>
              <a:rPr lang="en-US" sz="2400" b="1" dirty="0">
                <a:solidFill>
                  <a:schemeClr val="accent2"/>
                </a:solidFill>
                <a:latin typeface="+mn-lt"/>
              </a:rPr>
              <a:t> in the </a:t>
            </a:r>
            <a:r>
              <a:rPr lang="en-US" sz="2400" b="1" dirty="0" err="1">
                <a:solidFill>
                  <a:schemeClr val="accent2"/>
                </a:solidFill>
                <a:latin typeface="+mn-lt"/>
                <a:cs typeface="Courier New" panose="02070309020205020404" pitchFamily="49" charset="0"/>
              </a:rPr>
              <a:t>kXR_locate</a:t>
            </a:r>
            <a:r>
              <a:rPr lang="en-US" sz="2400" b="1" dirty="0">
                <a:solidFill>
                  <a:schemeClr val="accent2"/>
                </a:solidFill>
                <a:latin typeface="+mn-lt"/>
              </a:rPr>
              <a:t> request (required by TLS)</a:t>
            </a:r>
          </a:p>
          <a:p>
            <a:pPr marL="342900" lvl="5" indent="-342900">
              <a:spcAft>
                <a:spcPts val="1200"/>
              </a:spcAft>
            </a:pPr>
            <a:r>
              <a:rPr lang="en-US" sz="2400" b="1" dirty="0">
                <a:solidFill>
                  <a:schemeClr val="accent2"/>
                </a:solidFill>
                <a:latin typeface="+mn-lt"/>
              </a:rPr>
              <a:t>Added </a:t>
            </a:r>
            <a:r>
              <a:rPr lang="en-US" sz="2400" b="1" dirty="0" err="1">
                <a:solidFill>
                  <a:schemeClr val="accent2"/>
                </a:solidFill>
                <a:latin typeface="+mn-lt"/>
                <a:cs typeface="Courier New" panose="02070309020205020404" pitchFamily="49" charset="0"/>
              </a:rPr>
              <a:t>kXR_fattr</a:t>
            </a:r>
            <a:r>
              <a:rPr lang="en-US" sz="2400" b="1" dirty="0">
                <a:solidFill>
                  <a:schemeClr val="accent2"/>
                </a:solidFill>
                <a:latin typeface="+mn-lt"/>
                <a:cs typeface="Courier New" panose="02070309020205020404" pitchFamily="49" charset="0"/>
              </a:rPr>
              <a:t> request and response to library (outside contributor)</a:t>
            </a:r>
            <a:endParaRPr lang="en-US" sz="2400" b="1" dirty="0">
              <a:solidFill>
                <a:schemeClr val="accent2"/>
              </a:solidFill>
              <a:latin typeface="+mn-lt"/>
            </a:endParaRPr>
          </a:p>
          <a:p>
            <a:pPr marL="342900" lvl="5" indent="-342900">
              <a:spcAft>
                <a:spcPts val="1200"/>
              </a:spcAft>
            </a:pPr>
            <a:r>
              <a:rPr lang="en-US" sz="2400" b="1" dirty="0">
                <a:solidFill>
                  <a:schemeClr val="accent2"/>
                </a:solidFill>
                <a:latin typeface="+mn-lt"/>
              </a:rPr>
              <a:t>Regularized the error codes and messages returned</a:t>
            </a:r>
          </a:p>
        </p:txBody>
      </p:sp>
      <p:sp>
        <p:nvSpPr>
          <p:cNvPr id="5" name="Slide Number Placeholder 19">
            <a:extLst>
              <a:ext uri="{FF2B5EF4-FFF2-40B4-BE49-F238E27FC236}">
                <a16:creationId xmlns:a16="http://schemas.microsoft.com/office/drawing/2014/main" id="{C021643D-EBDF-A40E-C9E5-CE843A890B8C}"/>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14</a:t>
            </a:fld>
            <a:endParaRPr lang="en-US" dirty="0"/>
          </a:p>
        </p:txBody>
      </p:sp>
    </p:spTree>
    <p:extLst>
      <p:ext uri="{BB962C8B-B14F-4D97-AF65-F5344CB8AC3E}">
        <p14:creationId xmlns:p14="http://schemas.microsoft.com/office/powerpoint/2010/main" val="555582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err="1"/>
              <a:t>dCache</a:t>
            </a:r>
            <a:r>
              <a:rPr lang="en-US" dirty="0"/>
              <a:t> multiprotocol door (issues)	</a:t>
            </a:r>
          </a:p>
        </p:txBody>
      </p:sp>
      <p:sp>
        <p:nvSpPr>
          <p:cNvPr id="3" name="Text Placeholder 2">
            <a:extLst>
              <a:ext uri="{FF2B5EF4-FFF2-40B4-BE49-F238E27FC236}">
                <a16:creationId xmlns:a16="http://schemas.microsoft.com/office/drawing/2014/main" id="{7A6C2A2F-B0DF-9F48-8139-406C9FA23926}"/>
              </a:ext>
            </a:extLst>
          </p:cNvPr>
          <p:cNvSpPr txBox="1">
            <a:spLocks noGrp="1"/>
          </p:cNvSpPr>
          <p:nvPr>
            <p:ph type="body" idx="4294967295"/>
          </p:nvPr>
        </p:nvSpPr>
        <p:spPr>
          <a:xfrm>
            <a:off x="180379" y="1401199"/>
            <a:ext cx="3356532" cy="1074815"/>
          </a:xfrm>
        </p:spPr>
        <p:txBody>
          <a:bodyPr>
            <a:normAutofit/>
          </a:bodyPr>
          <a:lstStyle/>
          <a:p>
            <a:pPr lvl="5">
              <a:spcAft>
                <a:spcPts val="1200"/>
              </a:spcAft>
              <a:buSzPct val="75000"/>
              <a:buNone/>
            </a:pPr>
            <a:r>
              <a:rPr lang="en-US" sz="1600" b="1" dirty="0">
                <a:solidFill>
                  <a:schemeClr val="accent2"/>
                </a:solidFill>
                <a:latin typeface="+mn-lt"/>
              </a:rPr>
              <a:t>1096:  </a:t>
            </a:r>
            <a:r>
              <a:rPr lang="en-US" sz="1400" b="1" dirty="0" err="1">
                <a:solidFill>
                  <a:schemeClr val="accent2"/>
                </a:solidFill>
                <a:latin typeface="Courier New" panose="02070309020205020404" pitchFamily="49" charset="0"/>
                <a:cs typeface="Courier New" panose="02070309020205020404" pitchFamily="49" charset="0"/>
              </a:rPr>
              <a:t>ztn,gsi,unix</a:t>
            </a:r>
            <a:r>
              <a:rPr lang="en-US" sz="1600" b="1" dirty="0">
                <a:solidFill>
                  <a:schemeClr val="accent2"/>
                </a:solidFill>
                <a:latin typeface="+mn-lt"/>
              </a:rPr>
              <a:t>  TLS is optional</a:t>
            </a:r>
          </a:p>
          <a:p>
            <a:pPr lvl="5">
              <a:spcAft>
                <a:spcPts val="1200"/>
              </a:spcAft>
              <a:buSzPct val="75000"/>
              <a:buNone/>
            </a:pPr>
            <a:r>
              <a:rPr lang="en-US" sz="1600" b="1" dirty="0">
                <a:solidFill>
                  <a:schemeClr val="accent2"/>
                </a:solidFill>
                <a:latin typeface="+mn-lt"/>
              </a:rPr>
              <a:t>1095:  </a:t>
            </a:r>
            <a:r>
              <a:rPr lang="en-US" sz="1400" b="1" dirty="0" err="1">
                <a:solidFill>
                  <a:schemeClr val="accent2"/>
                </a:solidFill>
                <a:latin typeface="Courier New" panose="02070309020205020404" pitchFamily="49" charset="0"/>
                <a:cs typeface="Courier New" panose="02070309020205020404" pitchFamily="49" charset="0"/>
              </a:rPr>
              <a:t>gsi,ztn,unix</a:t>
            </a:r>
            <a:r>
              <a:rPr lang="en-US" sz="1400" b="1" dirty="0">
                <a:solidFill>
                  <a:schemeClr val="accent2"/>
                </a:solidFill>
                <a:latin typeface="Courier New" panose="02070309020205020404" pitchFamily="49" charset="0"/>
                <a:cs typeface="Courier New" panose="02070309020205020404" pitchFamily="49" charset="0"/>
              </a:rPr>
              <a:t> </a:t>
            </a:r>
            <a:r>
              <a:rPr lang="en-US" sz="1600" b="1" dirty="0">
                <a:solidFill>
                  <a:schemeClr val="accent2"/>
                </a:solidFill>
                <a:latin typeface="+mn-lt"/>
              </a:rPr>
              <a:t>TLS is optional</a:t>
            </a:r>
          </a:p>
          <a:p>
            <a:pPr lvl="5">
              <a:spcAft>
                <a:spcPts val="1200"/>
              </a:spcAft>
              <a:buSzPct val="75000"/>
              <a:buNone/>
            </a:pPr>
            <a:r>
              <a:rPr lang="en-US" sz="1600" b="1" dirty="0">
                <a:solidFill>
                  <a:schemeClr val="accent2"/>
                </a:solidFill>
                <a:latin typeface="+mn-lt"/>
              </a:rPr>
              <a:t>using </a:t>
            </a:r>
            <a:r>
              <a:rPr lang="en-US" sz="1600" b="1" dirty="0" err="1">
                <a:solidFill>
                  <a:schemeClr val="accent2"/>
                </a:solidFill>
                <a:latin typeface="+mn-lt"/>
              </a:rPr>
              <a:t>voms</a:t>
            </a:r>
            <a:r>
              <a:rPr lang="en-US" sz="1600" b="1" dirty="0">
                <a:solidFill>
                  <a:schemeClr val="accent2"/>
                </a:solidFill>
                <a:latin typeface="+mn-lt"/>
              </a:rPr>
              <a:t> proxy</a:t>
            </a:r>
          </a:p>
        </p:txBody>
      </p:sp>
      <p:sp>
        <p:nvSpPr>
          <p:cNvPr id="5" name="Slide Number Placeholder 19">
            <a:extLst>
              <a:ext uri="{FF2B5EF4-FFF2-40B4-BE49-F238E27FC236}">
                <a16:creationId xmlns:a16="http://schemas.microsoft.com/office/drawing/2014/main" id="{C021643D-EBDF-A40E-C9E5-CE843A890B8C}"/>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15</a:t>
            </a:fld>
            <a:endParaRPr lang="en-US" dirty="0"/>
          </a:p>
        </p:txBody>
      </p:sp>
      <p:pic>
        <p:nvPicPr>
          <p:cNvPr id="9" name="Picture 8" descr="Text, letter&#10;&#10;Description automatically generated">
            <a:extLst>
              <a:ext uri="{FF2B5EF4-FFF2-40B4-BE49-F238E27FC236}">
                <a16:creationId xmlns:a16="http://schemas.microsoft.com/office/drawing/2014/main" id="{D2D0D8F4-A599-3626-E930-A88D9F90495D}"/>
              </a:ext>
            </a:extLst>
          </p:cNvPr>
          <p:cNvPicPr>
            <a:picLocks noChangeAspect="1"/>
          </p:cNvPicPr>
          <p:nvPr/>
        </p:nvPicPr>
        <p:blipFill>
          <a:blip r:embed="rId3"/>
          <a:stretch>
            <a:fillRect/>
          </a:stretch>
        </p:blipFill>
        <p:spPr>
          <a:xfrm>
            <a:off x="3536911" y="1480744"/>
            <a:ext cx="6363335" cy="810260"/>
          </a:xfrm>
          <a:prstGeom prst="rect">
            <a:avLst/>
          </a:prstGeom>
        </p:spPr>
      </p:pic>
      <p:sp>
        <p:nvSpPr>
          <p:cNvPr id="10" name="Text Placeholder 2">
            <a:extLst>
              <a:ext uri="{FF2B5EF4-FFF2-40B4-BE49-F238E27FC236}">
                <a16:creationId xmlns:a16="http://schemas.microsoft.com/office/drawing/2014/main" id="{AE4505A0-1AC5-051F-0682-AD42E8294584}"/>
              </a:ext>
            </a:extLst>
          </p:cNvPr>
          <p:cNvSpPr txBox="1">
            <a:spLocks/>
          </p:cNvSpPr>
          <p:nvPr/>
        </p:nvSpPr>
        <p:spPr>
          <a:xfrm>
            <a:off x="180378" y="2668765"/>
            <a:ext cx="8915021" cy="333019"/>
          </a:xfrm>
          <a:prstGeom prst="rect">
            <a:avLst/>
          </a:prstGeom>
          <a:noFill/>
          <a:ln>
            <a:noFill/>
          </a:ln>
        </p:spPr>
        <p:txBody>
          <a:bodyPr vert="horz" lIns="0" tIns="0" rIns="0" bIns="0">
            <a:noAutofit/>
          </a:bodyPr>
          <a:lstStyle>
            <a:lvl1pPr lvl="0"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1pPr>
            <a:lvl2pPr lvl="1"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2pPr>
            <a:lvl3pPr lvl="2"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3pPr>
            <a:lvl4pPr lvl="3"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4pPr>
            <a:lvl5pPr lvl="4"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5pPr>
            <a:lvl6pPr lvl="5"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6pPr>
            <a:lvl7pPr lvl="6"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5">
              <a:spcAft>
                <a:spcPts val="1200"/>
              </a:spcAft>
              <a:buSzPct val="75000"/>
              <a:buFont typeface="StarSymbol"/>
              <a:buNone/>
            </a:pPr>
            <a:r>
              <a:rPr lang="en-US" sz="1600" b="1" u="sng" dirty="0">
                <a:solidFill>
                  <a:schemeClr val="accent2"/>
                </a:solidFill>
                <a:latin typeface="+mn-lt"/>
              </a:rPr>
              <a:t> NOW:  checks whether client has activated or is capable of TLS (see slide 11) and omits </a:t>
            </a:r>
            <a:r>
              <a:rPr lang="en-US" sz="1400" b="1" u="sng" dirty="0" err="1">
                <a:solidFill>
                  <a:schemeClr val="accent2"/>
                </a:solidFill>
                <a:latin typeface="Courier New" panose="02070309020205020404" pitchFamily="49" charset="0"/>
                <a:cs typeface="Courier New" panose="02070309020205020404" pitchFamily="49" charset="0"/>
              </a:rPr>
              <a:t>ztn</a:t>
            </a:r>
            <a:r>
              <a:rPr lang="en-US" sz="1600" b="1" u="sng" dirty="0">
                <a:solidFill>
                  <a:schemeClr val="accent2"/>
                </a:solidFill>
                <a:latin typeface="+mn-lt"/>
              </a:rPr>
              <a:t> from the list:</a:t>
            </a:r>
          </a:p>
          <a:p>
            <a:pPr marL="0" lvl="5">
              <a:spcAft>
                <a:spcPts val="1200"/>
              </a:spcAft>
              <a:buSzPct val="75000"/>
              <a:buFont typeface="StarSymbol"/>
              <a:buNone/>
            </a:pPr>
            <a:endParaRPr lang="en-US" sz="1600" b="1" u="sng" dirty="0">
              <a:solidFill>
                <a:schemeClr val="accent2"/>
              </a:solidFill>
              <a:latin typeface="+mn-lt"/>
            </a:endParaRPr>
          </a:p>
          <a:p>
            <a:pPr marL="0" lvl="5">
              <a:spcAft>
                <a:spcPts val="1200"/>
              </a:spcAft>
              <a:buSzPct val="75000"/>
              <a:buFont typeface="StarSymbol"/>
              <a:buNone/>
            </a:pPr>
            <a:endParaRPr lang="en-US" sz="1600" b="1" u="sng" dirty="0">
              <a:solidFill>
                <a:schemeClr val="accent2"/>
              </a:solidFill>
              <a:latin typeface="+mn-lt"/>
            </a:endParaRPr>
          </a:p>
        </p:txBody>
      </p:sp>
      <p:pic>
        <p:nvPicPr>
          <p:cNvPr id="12" name="Picture 11">
            <a:extLst>
              <a:ext uri="{FF2B5EF4-FFF2-40B4-BE49-F238E27FC236}">
                <a16:creationId xmlns:a16="http://schemas.microsoft.com/office/drawing/2014/main" id="{504CCA5A-035C-B53D-9005-E0C4229DE207}"/>
              </a:ext>
            </a:extLst>
          </p:cNvPr>
          <p:cNvPicPr>
            <a:picLocks noChangeAspect="1"/>
          </p:cNvPicPr>
          <p:nvPr/>
        </p:nvPicPr>
        <p:blipFill>
          <a:blip r:embed="rId4"/>
          <a:stretch>
            <a:fillRect/>
          </a:stretch>
        </p:blipFill>
        <p:spPr>
          <a:xfrm>
            <a:off x="3536911" y="3176139"/>
            <a:ext cx="6363335" cy="216535"/>
          </a:xfrm>
          <a:prstGeom prst="rect">
            <a:avLst/>
          </a:prstGeom>
        </p:spPr>
      </p:pic>
      <p:sp>
        <p:nvSpPr>
          <p:cNvPr id="13" name="Text Placeholder 2">
            <a:extLst>
              <a:ext uri="{FF2B5EF4-FFF2-40B4-BE49-F238E27FC236}">
                <a16:creationId xmlns:a16="http://schemas.microsoft.com/office/drawing/2014/main" id="{0BE25085-EC16-42DC-F1DB-C0738F96C28A}"/>
              </a:ext>
            </a:extLst>
          </p:cNvPr>
          <p:cNvSpPr txBox="1">
            <a:spLocks/>
          </p:cNvSpPr>
          <p:nvPr/>
        </p:nvSpPr>
        <p:spPr>
          <a:xfrm>
            <a:off x="180377" y="3614079"/>
            <a:ext cx="7347474" cy="333019"/>
          </a:xfrm>
          <a:prstGeom prst="rect">
            <a:avLst/>
          </a:prstGeom>
          <a:noFill/>
          <a:ln>
            <a:noFill/>
          </a:ln>
        </p:spPr>
        <p:txBody>
          <a:bodyPr vert="horz" lIns="0" tIns="0" rIns="0" bIns="0">
            <a:noAutofit/>
          </a:bodyPr>
          <a:lstStyle>
            <a:lvl1pPr lvl="0"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1pPr>
            <a:lvl2pPr lvl="1"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2pPr>
            <a:lvl3pPr lvl="2"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3pPr>
            <a:lvl4pPr lvl="3"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4pPr>
            <a:lvl5pPr lvl="4"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5pPr>
            <a:lvl6pPr lvl="5"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6pPr>
            <a:lvl7pPr lvl="6"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5">
              <a:spcAft>
                <a:spcPts val="1200"/>
              </a:spcAft>
              <a:buSzPct val="75000"/>
              <a:buFont typeface="StarSymbol"/>
              <a:buNone/>
            </a:pPr>
            <a:r>
              <a:rPr lang="en-US" sz="1600" b="1" dirty="0">
                <a:solidFill>
                  <a:schemeClr val="accent2"/>
                </a:solidFill>
                <a:latin typeface="+mn-lt"/>
              </a:rPr>
              <a:t> Of course, without </a:t>
            </a:r>
            <a:r>
              <a:rPr lang="en-US" sz="1400" b="1" dirty="0" err="1">
                <a:solidFill>
                  <a:schemeClr val="accent2"/>
                </a:solidFill>
                <a:latin typeface="Courier New" panose="02070309020205020404" pitchFamily="49" charset="0"/>
                <a:cs typeface="Courier New" panose="02070309020205020404" pitchFamily="49" charset="0"/>
              </a:rPr>
              <a:t>xroots</a:t>
            </a:r>
            <a:r>
              <a:rPr lang="en-US" sz="1600" b="1" dirty="0">
                <a:solidFill>
                  <a:schemeClr val="accent2"/>
                </a:solidFill>
                <a:latin typeface="+mn-lt"/>
              </a:rPr>
              <a:t>, token authentication still fails on the TLS optional doors:</a:t>
            </a:r>
          </a:p>
          <a:p>
            <a:pPr marL="0" lvl="5">
              <a:spcAft>
                <a:spcPts val="1200"/>
              </a:spcAft>
              <a:buSzPct val="75000"/>
              <a:buFont typeface="StarSymbol"/>
              <a:buNone/>
            </a:pPr>
            <a:endParaRPr lang="en-US" sz="1600" b="1" dirty="0">
              <a:solidFill>
                <a:schemeClr val="accent2"/>
              </a:solidFill>
              <a:latin typeface="+mn-lt"/>
            </a:endParaRPr>
          </a:p>
          <a:p>
            <a:pPr marL="0" lvl="5">
              <a:spcAft>
                <a:spcPts val="1200"/>
              </a:spcAft>
              <a:buSzPct val="75000"/>
              <a:buFont typeface="StarSymbol"/>
              <a:buNone/>
            </a:pPr>
            <a:endParaRPr lang="en-US" sz="1600" b="1" dirty="0">
              <a:solidFill>
                <a:schemeClr val="accent2"/>
              </a:solidFill>
              <a:latin typeface="+mn-lt"/>
            </a:endParaRPr>
          </a:p>
        </p:txBody>
      </p:sp>
      <p:pic>
        <p:nvPicPr>
          <p:cNvPr id="15" name="Picture 14" descr="Text, letter&#10;&#10;Description automatically generated">
            <a:extLst>
              <a:ext uri="{FF2B5EF4-FFF2-40B4-BE49-F238E27FC236}">
                <a16:creationId xmlns:a16="http://schemas.microsoft.com/office/drawing/2014/main" id="{58B8F004-7A59-2B4C-73D6-9FB091362F32}"/>
              </a:ext>
            </a:extLst>
          </p:cNvPr>
          <p:cNvPicPr>
            <a:picLocks noChangeAspect="1"/>
          </p:cNvPicPr>
          <p:nvPr/>
        </p:nvPicPr>
        <p:blipFill>
          <a:blip r:embed="rId5"/>
          <a:stretch>
            <a:fillRect/>
          </a:stretch>
        </p:blipFill>
        <p:spPr>
          <a:xfrm>
            <a:off x="3536911" y="3968364"/>
            <a:ext cx="6347333" cy="1181989"/>
          </a:xfrm>
          <a:prstGeom prst="rect">
            <a:avLst/>
          </a:prstGeom>
        </p:spPr>
      </p:pic>
      <p:sp>
        <p:nvSpPr>
          <p:cNvPr id="19" name="TextBox 18">
            <a:extLst>
              <a:ext uri="{FF2B5EF4-FFF2-40B4-BE49-F238E27FC236}">
                <a16:creationId xmlns:a16="http://schemas.microsoft.com/office/drawing/2014/main" id="{47B0FDD3-3C34-3A15-0392-C1616FDC9F1E}"/>
              </a:ext>
            </a:extLst>
          </p:cNvPr>
          <p:cNvSpPr txBox="1"/>
          <p:nvPr/>
        </p:nvSpPr>
        <p:spPr>
          <a:xfrm>
            <a:off x="62975" y="668608"/>
            <a:ext cx="9837271" cy="523220"/>
          </a:xfrm>
          <a:prstGeom prst="rect">
            <a:avLst/>
          </a:prstGeom>
          <a:noFill/>
        </p:spPr>
        <p:txBody>
          <a:bodyPr wrap="square">
            <a:spAutoFit/>
          </a:bodyPr>
          <a:lstStyle/>
          <a:p>
            <a:pPr>
              <a:spcAft>
                <a:spcPts val="1200"/>
              </a:spcAft>
              <a:buSzPct val="75000"/>
            </a:pPr>
            <a:r>
              <a:rPr lang="en-US" sz="2800" b="1" dirty="0">
                <a:solidFill>
                  <a:schemeClr val="accent2"/>
                </a:solidFill>
                <a:latin typeface="+mn-lt"/>
              </a:rPr>
              <a:t>1)  Suppressing the TLS warning</a:t>
            </a:r>
          </a:p>
        </p:txBody>
      </p:sp>
    </p:spTree>
    <p:extLst>
      <p:ext uri="{BB962C8B-B14F-4D97-AF65-F5344CB8AC3E}">
        <p14:creationId xmlns:p14="http://schemas.microsoft.com/office/powerpoint/2010/main" val="2878401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err="1"/>
              <a:t>dCache</a:t>
            </a:r>
            <a:r>
              <a:rPr lang="en-US" dirty="0"/>
              <a:t> multiprotocol door (issues)	</a:t>
            </a:r>
          </a:p>
        </p:txBody>
      </p:sp>
      <p:sp>
        <p:nvSpPr>
          <p:cNvPr id="3" name="Text Placeholder 2">
            <a:extLst>
              <a:ext uri="{FF2B5EF4-FFF2-40B4-BE49-F238E27FC236}">
                <a16:creationId xmlns:a16="http://schemas.microsoft.com/office/drawing/2014/main" id="{7A6C2A2F-B0DF-9F48-8139-406C9FA23926}"/>
              </a:ext>
            </a:extLst>
          </p:cNvPr>
          <p:cNvSpPr txBox="1">
            <a:spLocks noGrp="1"/>
          </p:cNvSpPr>
          <p:nvPr>
            <p:ph type="body" idx="4294967295"/>
          </p:nvPr>
        </p:nvSpPr>
        <p:spPr>
          <a:xfrm>
            <a:off x="418470" y="934560"/>
            <a:ext cx="9243683" cy="4226376"/>
          </a:xfrm>
        </p:spPr>
        <p:txBody>
          <a:bodyPr>
            <a:normAutofit/>
          </a:bodyPr>
          <a:lstStyle/>
          <a:p>
            <a:pPr lvl="5">
              <a:spcAft>
                <a:spcPts val="1200"/>
              </a:spcAft>
              <a:buSzPct val="75000"/>
              <a:buNone/>
            </a:pPr>
            <a:r>
              <a:rPr lang="en-US" sz="2800" b="1" dirty="0">
                <a:solidFill>
                  <a:schemeClr val="accent2"/>
                </a:solidFill>
                <a:latin typeface="+mn-lt"/>
              </a:rPr>
              <a:t>2)  Client holds multiple credentials (both </a:t>
            </a:r>
            <a:r>
              <a:rPr lang="en-US" sz="2800" b="1" dirty="0" err="1">
                <a:solidFill>
                  <a:schemeClr val="accent2"/>
                </a:solidFill>
                <a:latin typeface="+mn-lt"/>
              </a:rPr>
              <a:t>x509</a:t>
            </a:r>
            <a:r>
              <a:rPr lang="en-US" sz="2800" b="1" dirty="0">
                <a:solidFill>
                  <a:schemeClr val="accent2"/>
                </a:solidFill>
                <a:latin typeface="+mn-lt"/>
              </a:rPr>
              <a:t> and token)</a:t>
            </a:r>
          </a:p>
          <a:p>
            <a:pPr lvl="5">
              <a:spcAft>
                <a:spcPts val="1200"/>
              </a:spcAft>
              <a:buSzPct val="75000"/>
              <a:buNone/>
            </a:pPr>
            <a:endParaRPr lang="en-US" sz="2800" b="1" dirty="0">
              <a:solidFill>
                <a:schemeClr val="accent2"/>
              </a:solidFill>
              <a:latin typeface="+mn-lt"/>
            </a:endParaRPr>
          </a:p>
          <a:p>
            <a:pPr marL="457200" lvl="5" indent="-457200">
              <a:spcAft>
                <a:spcPts val="1200"/>
              </a:spcAft>
              <a:buSzPct val="75000"/>
            </a:pPr>
            <a:r>
              <a:rPr lang="en-US" sz="2400" b="1" dirty="0">
                <a:solidFill>
                  <a:schemeClr val="accent2"/>
                </a:solidFill>
                <a:latin typeface="+mn-lt"/>
              </a:rPr>
              <a:t>Depending on the order of the protocols, client will always log in with either </a:t>
            </a:r>
            <a:r>
              <a:rPr lang="en-US" sz="2400" b="1" dirty="0" err="1">
                <a:solidFill>
                  <a:schemeClr val="accent2"/>
                </a:solidFill>
                <a:latin typeface="+mn-lt"/>
              </a:rPr>
              <a:t>x509</a:t>
            </a:r>
            <a:r>
              <a:rPr lang="en-US" sz="2400" b="1" dirty="0">
                <a:solidFill>
                  <a:schemeClr val="accent2"/>
                </a:solidFill>
                <a:latin typeface="+mn-lt"/>
              </a:rPr>
              <a:t> (for 1095, as above) or token (for 1096, as above)</a:t>
            </a:r>
          </a:p>
          <a:p>
            <a:pPr marL="457200" lvl="5" indent="-457200">
              <a:spcAft>
                <a:spcPts val="1200"/>
              </a:spcAft>
              <a:buSzPct val="75000"/>
            </a:pPr>
            <a:r>
              <a:rPr lang="en-US" sz="2400" b="1" dirty="0">
                <a:solidFill>
                  <a:schemeClr val="accent2"/>
                </a:solidFill>
                <a:latin typeface="+mn-lt"/>
              </a:rPr>
              <a:t>Can be forced by having the client set the env variable </a:t>
            </a:r>
            <a:r>
              <a:rPr lang="en-US" sz="2000" b="1" dirty="0" err="1">
                <a:solidFill>
                  <a:schemeClr val="accent2"/>
                </a:solidFill>
                <a:latin typeface="Courier New" panose="02070309020205020404" pitchFamily="49" charset="0"/>
                <a:cs typeface="Courier New" panose="02070309020205020404" pitchFamily="49" charset="0"/>
              </a:rPr>
              <a:t>XrdSecPROTOCOL</a:t>
            </a:r>
            <a:r>
              <a:rPr lang="en-US" sz="2400" b="1" dirty="0">
                <a:solidFill>
                  <a:schemeClr val="accent2"/>
                </a:solidFill>
                <a:latin typeface="+mn-lt"/>
              </a:rPr>
              <a:t> to the comma separated list of protocols the client actually wants to use</a:t>
            </a:r>
          </a:p>
          <a:p>
            <a:pPr lvl="5">
              <a:spcAft>
                <a:spcPts val="1200"/>
              </a:spcAft>
              <a:buSzPct val="75000"/>
              <a:buNone/>
            </a:pPr>
            <a:endParaRPr lang="en-US" sz="2400" b="1" dirty="0">
              <a:solidFill>
                <a:schemeClr val="accent2"/>
              </a:solidFill>
              <a:latin typeface="+mn-lt"/>
            </a:endParaRPr>
          </a:p>
        </p:txBody>
      </p:sp>
      <p:sp>
        <p:nvSpPr>
          <p:cNvPr id="5" name="Slide Number Placeholder 19">
            <a:extLst>
              <a:ext uri="{FF2B5EF4-FFF2-40B4-BE49-F238E27FC236}">
                <a16:creationId xmlns:a16="http://schemas.microsoft.com/office/drawing/2014/main" id="{C021643D-EBDF-A40E-C9E5-CE843A890B8C}"/>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16</a:t>
            </a:fld>
            <a:endParaRPr lang="en-US" dirty="0"/>
          </a:p>
        </p:txBody>
      </p:sp>
    </p:spTree>
    <p:extLst>
      <p:ext uri="{BB962C8B-B14F-4D97-AF65-F5344CB8AC3E}">
        <p14:creationId xmlns:p14="http://schemas.microsoft.com/office/powerpoint/2010/main" val="252733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a:t>Proxying transfers through door	</a:t>
            </a:r>
          </a:p>
        </p:txBody>
      </p:sp>
      <p:sp>
        <p:nvSpPr>
          <p:cNvPr id="3" name="Text Placeholder 2">
            <a:extLst>
              <a:ext uri="{FF2B5EF4-FFF2-40B4-BE49-F238E27FC236}">
                <a16:creationId xmlns:a16="http://schemas.microsoft.com/office/drawing/2014/main" id="{7A6C2A2F-B0DF-9F48-8139-406C9FA23926}"/>
              </a:ext>
            </a:extLst>
          </p:cNvPr>
          <p:cNvSpPr txBox="1">
            <a:spLocks noGrp="1"/>
          </p:cNvSpPr>
          <p:nvPr>
            <p:ph type="body" idx="4294967295"/>
          </p:nvPr>
        </p:nvSpPr>
        <p:spPr>
          <a:xfrm>
            <a:off x="418470" y="934560"/>
            <a:ext cx="9243683" cy="4226376"/>
          </a:xfrm>
        </p:spPr>
        <p:txBody>
          <a:bodyPr>
            <a:normAutofit/>
          </a:bodyPr>
          <a:lstStyle/>
          <a:p>
            <a:pPr lvl="5">
              <a:spcAft>
                <a:spcPts val="1200"/>
              </a:spcAft>
              <a:buSzPct val="75000"/>
              <a:buNone/>
            </a:pPr>
            <a:r>
              <a:rPr lang="en-US" sz="2800" b="1" dirty="0">
                <a:solidFill>
                  <a:schemeClr val="accent2"/>
                </a:solidFill>
                <a:latin typeface="+mn-lt"/>
              </a:rPr>
              <a:t>Use case:  all external connections blocked from internal network on which the pools reside</a:t>
            </a:r>
          </a:p>
          <a:p>
            <a:pPr marL="514350" lvl="5" indent="-514350">
              <a:spcAft>
                <a:spcPts val="1200"/>
              </a:spcAft>
              <a:buSzPct val="75000"/>
              <a:buFont typeface="+mj-lt"/>
              <a:buAutoNum type="arabicPeriod"/>
            </a:pPr>
            <a:r>
              <a:rPr lang="en-US" sz="2400" b="1" dirty="0">
                <a:solidFill>
                  <a:schemeClr val="accent2"/>
                </a:solidFill>
                <a:latin typeface="+mn-lt"/>
              </a:rPr>
              <a:t>Door proxy requests a pool source accessible from its address, not the client's</a:t>
            </a:r>
          </a:p>
          <a:p>
            <a:pPr marL="514350" lvl="5" indent="-514350">
              <a:spcAft>
                <a:spcPts val="1200"/>
              </a:spcAft>
              <a:buSzPct val="75000"/>
              <a:buFont typeface="+mj-lt"/>
              <a:buAutoNum type="arabicPeriod"/>
            </a:pPr>
            <a:r>
              <a:rPr lang="en-US" sz="2400" b="1" dirty="0">
                <a:solidFill>
                  <a:schemeClr val="accent2"/>
                </a:solidFill>
                <a:latin typeface="+mn-lt"/>
              </a:rPr>
              <a:t>Door proxy must return address to client on basis of its own reachability (i.e., </a:t>
            </a:r>
            <a:r>
              <a:rPr lang="en-US" sz="2400" b="1" dirty="0" err="1">
                <a:solidFill>
                  <a:schemeClr val="accent2"/>
                </a:solidFill>
                <a:latin typeface="+mn-lt"/>
              </a:rPr>
              <a:t>IPv4</a:t>
            </a:r>
            <a:r>
              <a:rPr lang="en-US" sz="2400" b="1" dirty="0">
                <a:solidFill>
                  <a:schemeClr val="accent2"/>
                </a:solidFill>
                <a:latin typeface="+mn-lt"/>
              </a:rPr>
              <a:t> vs </a:t>
            </a:r>
            <a:r>
              <a:rPr lang="en-US" sz="2400" b="1" dirty="0" err="1">
                <a:solidFill>
                  <a:schemeClr val="accent2"/>
                </a:solidFill>
                <a:latin typeface="+mn-lt"/>
              </a:rPr>
              <a:t>IPv6</a:t>
            </a:r>
            <a:r>
              <a:rPr lang="en-US" sz="2400" b="1" dirty="0">
                <a:solidFill>
                  <a:schemeClr val="accent2"/>
                </a:solidFill>
                <a:latin typeface="+mn-lt"/>
              </a:rPr>
              <a:t>)</a:t>
            </a:r>
          </a:p>
          <a:p>
            <a:pPr marL="514350" lvl="5" indent="-514350">
              <a:spcAft>
                <a:spcPts val="1200"/>
              </a:spcAft>
              <a:buSzPct val="75000"/>
              <a:buFont typeface="+mj-lt"/>
              <a:buAutoNum type="arabicPeriod"/>
            </a:pPr>
            <a:r>
              <a:rPr lang="en-US" sz="2400" b="1" dirty="0">
                <a:solidFill>
                  <a:schemeClr val="accent2"/>
                </a:solidFill>
                <a:latin typeface="+mn-lt"/>
              </a:rPr>
              <a:t>Internal address for the proxy to use  is configurable (like our https implementation)</a:t>
            </a:r>
          </a:p>
        </p:txBody>
      </p:sp>
      <p:sp>
        <p:nvSpPr>
          <p:cNvPr id="5" name="Slide Number Placeholder 19">
            <a:extLst>
              <a:ext uri="{FF2B5EF4-FFF2-40B4-BE49-F238E27FC236}">
                <a16:creationId xmlns:a16="http://schemas.microsoft.com/office/drawing/2014/main" id="{C021643D-EBDF-A40E-C9E5-CE843A890B8C}"/>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17</a:t>
            </a:fld>
            <a:endParaRPr lang="en-US" dirty="0"/>
          </a:p>
        </p:txBody>
      </p:sp>
    </p:spTree>
    <p:extLst>
      <p:ext uri="{BB962C8B-B14F-4D97-AF65-F5344CB8AC3E}">
        <p14:creationId xmlns:p14="http://schemas.microsoft.com/office/powerpoint/2010/main" val="132111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a:t>Use of relative paths	</a:t>
            </a:r>
          </a:p>
        </p:txBody>
      </p:sp>
      <p:sp>
        <p:nvSpPr>
          <p:cNvPr id="3" name="Text Placeholder 2">
            <a:extLst>
              <a:ext uri="{FF2B5EF4-FFF2-40B4-BE49-F238E27FC236}">
                <a16:creationId xmlns:a16="http://schemas.microsoft.com/office/drawing/2014/main" id="{7A6C2A2F-B0DF-9F48-8139-406C9FA23926}"/>
              </a:ext>
            </a:extLst>
          </p:cNvPr>
          <p:cNvSpPr txBox="1">
            <a:spLocks noGrp="1"/>
          </p:cNvSpPr>
          <p:nvPr>
            <p:ph type="body" idx="4294967295"/>
          </p:nvPr>
        </p:nvSpPr>
        <p:spPr>
          <a:xfrm>
            <a:off x="418470" y="934560"/>
            <a:ext cx="9243683" cy="4226376"/>
          </a:xfrm>
        </p:spPr>
        <p:txBody>
          <a:bodyPr>
            <a:normAutofit/>
          </a:bodyPr>
          <a:lstStyle/>
          <a:p>
            <a:pPr lvl="5">
              <a:spcAft>
                <a:spcPts val="1200"/>
              </a:spcAft>
              <a:buSzPct val="75000"/>
              <a:buNone/>
            </a:pPr>
            <a:r>
              <a:rPr lang="en-US" b="1" dirty="0" err="1">
                <a:solidFill>
                  <a:schemeClr val="accent2"/>
                </a:solidFill>
                <a:latin typeface="+mn-lt"/>
              </a:rPr>
              <a:t>dCache</a:t>
            </a:r>
            <a:r>
              <a:rPr lang="en-US" b="1" dirty="0">
                <a:solidFill>
                  <a:schemeClr val="accent2"/>
                </a:solidFill>
                <a:latin typeface="+mn-lt"/>
              </a:rPr>
              <a:t> establishes a user root or home</a:t>
            </a:r>
          </a:p>
          <a:p>
            <a:pPr marL="457200" lvl="5" indent="-457200">
              <a:spcAft>
                <a:spcPts val="1200"/>
              </a:spcAft>
              <a:buSzPct val="75000"/>
            </a:pPr>
            <a:r>
              <a:rPr lang="en-US" sz="2400" b="1" dirty="0">
                <a:solidFill>
                  <a:schemeClr val="accent2"/>
                </a:solidFill>
                <a:latin typeface="+mn-lt"/>
              </a:rPr>
              <a:t>This depends on login authentication used (mapping files, token configurations)</a:t>
            </a:r>
          </a:p>
          <a:p>
            <a:pPr marL="457200" lvl="5" indent="-457200">
              <a:spcAft>
                <a:spcPts val="1200"/>
              </a:spcAft>
              <a:buSzPct val="75000"/>
            </a:pPr>
            <a:r>
              <a:rPr lang="en-US" sz="2400" b="1" dirty="0">
                <a:solidFill>
                  <a:schemeClr val="accent2"/>
                </a:solidFill>
                <a:latin typeface="+mn-lt"/>
              </a:rPr>
              <a:t>Other protocols express the target in terms of what the user thinks is its root, but </a:t>
            </a:r>
            <a:r>
              <a:rPr lang="en-US" sz="2400" b="1" dirty="0" err="1">
                <a:solidFill>
                  <a:schemeClr val="accent2"/>
                </a:solidFill>
                <a:latin typeface="+mn-lt"/>
              </a:rPr>
              <a:t>dCache</a:t>
            </a:r>
            <a:r>
              <a:rPr lang="en-US" sz="2400" b="1" dirty="0">
                <a:solidFill>
                  <a:schemeClr val="accent2"/>
                </a:solidFill>
                <a:latin typeface="+mn-lt"/>
              </a:rPr>
              <a:t> </a:t>
            </a:r>
            <a:r>
              <a:rPr lang="en-US" sz="2400" b="1" dirty="0" err="1">
                <a:solidFill>
                  <a:schemeClr val="accent2"/>
                </a:solidFill>
                <a:latin typeface="+mn-lt"/>
              </a:rPr>
              <a:t>xroot</a:t>
            </a:r>
            <a:r>
              <a:rPr lang="en-US" sz="2400" b="1" dirty="0">
                <a:solidFill>
                  <a:schemeClr val="accent2"/>
                </a:solidFill>
                <a:latin typeface="+mn-lt"/>
              </a:rPr>
              <a:t> has always required the full path from the namespace root</a:t>
            </a:r>
          </a:p>
          <a:p>
            <a:pPr marL="457200" lvl="5" indent="-457200">
              <a:spcAft>
                <a:spcPts val="1200"/>
              </a:spcAft>
              <a:buSzPct val="75000"/>
            </a:pPr>
            <a:r>
              <a:rPr lang="en-US" sz="2400" b="1" dirty="0">
                <a:solidFill>
                  <a:schemeClr val="accent2"/>
                </a:solidFill>
                <a:latin typeface="+mn-lt"/>
              </a:rPr>
              <a:t>No longer the case (here, </a:t>
            </a:r>
            <a:r>
              <a:rPr lang="en-US" sz="2000" b="1" dirty="0">
                <a:solidFill>
                  <a:schemeClr val="accent2"/>
                </a:solidFill>
                <a:latin typeface="Courier New" panose="02070309020205020404" pitchFamily="49" charset="0"/>
                <a:cs typeface="Courier New" panose="02070309020205020404" pitchFamily="49" charset="0"/>
              </a:rPr>
              <a:t>/</a:t>
            </a:r>
            <a:r>
              <a:rPr lang="en-US" sz="2000" b="1" dirty="0" err="1">
                <a:solidFill>
                  <a:schemeClr val="accent2"/>
                </a:solidFill>
                <a:latin typeface="Courier New" panose="02070309020205020404" pitchFamily="49" charset="0"/>
                <a:cs typeface="Courier New" panose="02070309020205020404" pitchFamily="49" charset="0"/>
              </a:rPr>
              <a:t>pnfs</a:t>
            </a:r>
            <a:r>
              <a:rPr lang="en-US" sz="2000" b="1" dirty="0">
                <a:solidFill>
                  <a:schemeClr val="accent2"/>
                </a:solidFill>
                <a:latin typeface="Courier New" panose="02070309020205020404" pitchFamily="49" charset="0"/>
                <a:cs typeface="Courier New" panose="02070309020205020404" pitchFamily="49" charset="0"/>
              </a:rPr>
              <a:t>/fs/</a:t>
            </a:r>
            <a:r>
              <a:rPr lang="en-US" sz="2000" b="1" dirty="0" err="1">
                <a:solidFill>
                  <a:schemeClr val="accent2"/>
                </a:solidFill>
                <a:latin typeface="Courier New" panose="02070309020205020404" pitchFamily="49" charset="0"/>
                <a:cs typeface="Courier New" panose="02070309020205020404" pitchFamily="49" charset="0"/>
              </a:rPr>
              <a:t>usr</a:t>
            </a:r>
            <a:r>
              <a:rPr lang="en-US" sz="2000" b="1" dirty="0">
                <a:solidFill>
                  <a:schemeClr val="accent2"/>
                </a:solidFill>
                <a:latin typeface="+mn-lt"/>
              </a:rPr>
              <a:t> </a:t>
            </a:r>
            <a:r>
              <a:rPr lang="en-US" sz="2400" b="1" dirty="0">
                <a:solidFill>
                  <a:schemeClr val="accent2"/>
                </a:solidFill>
                <a:latin typeface="+mn-lt"/>
              </a:rPr>
              <a:t>is the root for</a:t>
            </a:r>
            <a:r>
              <a:rPr lang="en-US" sz="2800" b="1" dirty="0">
                <a:solidFill>
                  <a:schemeClr val="accent2"/>
                </a:solidFill>
                <a:latin typeface="+mn-lt"/>
              </a:rPr>
              <a:t> </a:t>
            </a:r>
            <a:r>
              <a:rPr lang="en-US" sz="2000" b="1" dirty="0" err="1">
                <a:solidFill>
                  <a:schemeClr val="accent2"/>
                </a:solidFill>
                <a:latin typeface="Courier New" panose="02070309020205020404" pitchFamily="49" charset="0"/>
                <a:cs typeface="Courier New" panose="02070309020205020404" pitchFamily="49" charset="0"/>
              </a:rPr>
              <a:t>arossi</a:t>
            </a:r>
            <a:r>
              <a:rPr lang="en-US" sz="2400" b="1" dirty="0">
                <a:solidFill>
                  <a:schemeClr val="accent2"/>
                </a:solidFill>
                <a:latin typeface="+mn-lt"/>
              </a:rPr>
              <a:t>):</a:t>
            </a:r>
          </a:p>
        </p:txBody>
      </p:sp>
      <p:sp>
        <p:nvSpPr>
          <p:cNvPr id="5" name="Slide Number Placeholder 19">
            <a:extLst>
              <a:ext uri="{FF2B5EF4-FFF2-40B4-BE49-F238E27FC236}">
                <a16:creationId xmlns:a16="http://schemas.microsoft.com/office/drawing/2014/main" id="{C021643D-EBDF-A40E-C9E5-CE843A890B8C}"/>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18</a:t>
            </a:fld>
            <a:endParaRPr lang="en-US" dirty="0"/>
          </a:p>
        </p:txBody>
      </p:sp>
      <p:pic>
        <p:nvPicPr>
          <p:cNvPr id="6" name="Picture 5">
            <a:extLst>
              <a:ext uri="{FF2B5EF4-FFF2-40B4-BE49-F238E27FC236}">
                <a16:creationId xmlns:a16="http://schemas.microsoft.com/office/drawing/2014/main" id="{AA906060-33BA-8699-1BBB-42F756D21274}"/>
              </a:ext>
            </a:extLst>
          </p:cNvPr>
          <p:cNvPicPr>
            <a:picLocks noChangeAspect="1"/>
          </p:cNvPicPr>
          <p:nvPr/>
        </p:nvPicPr>
        <p:blipFill>
          <a:blip r:embed="rId3"/>
          <a:stretch>
            <a:fillRect/>
          </a:stretch>
        </p:blipFill>
        <p:spPr>
          <a:xfrm>
            <a:off x="849877" y="4300941"/>
            <a:ext cx="8812276" cy="579120"/>
          </a:xfrm>
          <a:prstGeom prst="rect">
            <a:avLst/>
          </a:prstGeom>
        </p:spPr>
      </p:pic>
    </p:spTree>
    <p:extLst>
      <p:ext uri="{BB962C8B-B14F-4D97-AF65-F5344CB8AC3E}">
        <p14:creationId xmlns:p14="http://schemas.microsoft.com/office/powerpoint/2010/main" val="3512333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a:t>Currently not supported by </a:t>
            </a:r>
            <a:r>
              <a:rPr lang="en-US" dirty="0" err="1"/>
              <a:t>dCache</a:t>
            </a:r>
            <a:r>
              <a:rPr lang="en-US" dirty="0"/>
              <a:t>	</a:t>
            </a:r>
          </a:p>
        </p:txBody>
      </p:sp>
      <p:sp>
        <p:nvSpPr>
          <p:cNvPr id="5" name="Slide Number Placeholder 19">
            <a:extLst>
              <a:ext uri="{FF2B5EF4-FFF2-40B4-BE49-F238E27FC236}">
                <a16:creationId xmlns:a16="http://schemas.microsoft.com/office/drawing/2014/main" id="{C021643D-EBDF-A40E-C9E5-CE843A890B8C}"/>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19</a:t>
            </a:fld>
            <a:endParaRPr lang="en-US" dirty="0"/>
          </a:p>
        </p:txBody>
      </p:sp>
      <p:sp>
        <p:nvSpPr>
          <p:cNvPr id="7" name="TextBox 6">
            <a:extLst>
              <a:ext uri="{FF2B5EF4-FFF2-40B4-BE49-F238E27FC236}">
                <a16:creationId xmlns:a16="http://schemas.microsoft.com/office/drawing/2014/main" id="{FD06AD51-E90F-6D3B-DA3F-0F148E746FD2}"/>
              </a:ext>
            </a:extLst>
          </p:cNvPr>
          <p:cNvSpPr txBox="1"/>
          <p:nvPr/>
        </p:nvSpPr>
        <p:spPr>
          <a:xfrm>
            <a:off x="283993" y="1408178"/>
            <a:ext cx="2676441" cy="2652124"/>
          </a:xfrm>
          <a:prstGeom prst="rect">
            <a:avLst/>
          </a:prstGeom>
          <a:noFill/>
        </p:spPr>
        <p:txBody>
          <a:bodyPr wrap="square">
            <a:spAutoFit/>
          </a:bodyPr>
          <a:lstStyle/>
          <a:p>
            <a:r>
              <a:rPr lang="en-US" b="1" dirty="0">
                <a:solidFill>
                  <a:schemeClr val="accent2"/>
                </a:solidFill>
              </a:rPr>
              <a:t>CLIENT REQUEST TYPES</a:t>
            </a:r>
          </a:p>
          <a:p>
            <a:endParaRPr lang="en-US" dirty="0">
              <a:solidFill>
                <a:schemeClr val="bg2">
                  <a:lumMod val="25000"/>
                </a:schemeClr>
              </a:solidFill>
            </a:endParaRPr>
          </a:p>
          <a:p>
            <a:r>
              <a:rPr lang="en-US" b="1" dirty="0" err="1">
                <a:solidFill>
                  <a:schemeClr val="bg2">
                    <a:lumMod val="25000"/>
                  </a:schemeClr>
                </a:solidFill>
                <a:latin typeface="Courier New" panose="02070309020205020404" pitchFamily="49" charset="0"/>
                <a:cs typeface="Courier New" panose="02070309020205020404" pitchFamily="49" charset="0"/>
              </a:rPr>
              <a:t>kXR_gpfile</a:t>
            </a:r>
            <a:endParaRPr lang="en-US" b="1" dirty="0">
              <a:solidFill>
                <a:schemeClr val="bg2">
                  <a:lumMod val="25000"/>
                </a:schemeClr>
              </a:solidFill>
              <a:latin typeface="Courier New" panose="02070309020205020404" pitchFamily="49" charset="0"/>
              <a:cs typeface="Courier New" panose="02070309020205020404" pitchFamily="49" charset="0"/>
            </a:endParaRPr>
          </a:p>
          <a:p>
            <a:r>
              <a:rPr lang="en-US" dirty="0" err="1">
                <a:solidFill>
                  <a:schemeClr val="bg2">
                    <a:lumMod val="25000"/>
                  </a:schemeClr>
                </a:solidFill>
                <a:latin typeface="Courier New" panose="02070309020205020404" pitchFamily="49" charset="0"/>
                <a:cs typeface="Courier New" panose="02070309020205020404" pitchFamily="49" charset="0"/>
              </a:rPr>
              <a:t>kXR_prepare</a:t>
            </a:r>
            <a:endParaRPr lang="en-US" dirty="0">
              <a:solidFill>
                <a:schemeClr val="bg2">
                  <a:lumMod val="25000"/>
                </a:schemeClr>
              </a:solidFill>
              <a:latin typeface="Courier New" panose="02070309020205020404" pitchFamily="49" charset="0"/>
              <a:cs typeface="Courier New" panose="02070309020205020404" pitchFamily="49" charset="0"/>
            </a:endParaRPr>
          </a:p>
          <a:p>
            <a:r>
              <a:rPr lang="en-US" b="1" dirty="0" err="1">
                <a:solidFill>
                  <a:schemeClr val="bg2">
                    <a:lumMod val="25000"/>
                  </a:schemeClr>
                </a:solidFill>
                <a:latin typeface="Courier New" panose="02070309020205020404" pitchFamily="49" charset="0"/>
                <a:cs typeface="Courier New" panose="02070309020205020404" pitchFamily="49" charset="0"/>
              </a:rPr>
              <a:t>kXR_bind</a:t>
            </a:r>
            <a:endParaRPr lang="en-US" b="1" dirty="0">
              <a:solidFill>
                <a:schemeClr val="bg2">
                  <a:lumMod val="25000"/>
                </a:schemeClr>
              </a:solidFill>
              <a:latin typeface="Courier New" panose="02070309020205020404" pitchFamily="49" charset="0"/>
              <a:cs typeface="Courier New" panose="02070309020205020404" pitchFamily="49" charset="0"/>
            </a:endParaRPr>
          </a:p>
          <a:p>
            <a:r>
              <a:rPr lang="en-US" b="1" dirty="0" err="1">
                <a:solidFill>
                  <a:schemeClr val="bg2">
                    <a:lumMod val="25000"/>
                  </a:schemeClr>
                </a:solidFill>
                <a:latin typeface="Courier New" panose="02070309020205020404" pitchFamily="49" charset="0"/>
                <a:cs typeface="Courier New" panose="02070309020205020404" pitchFamily="49" charset="0"/>
              </a:rPr>
              <a:t>kXR_pgwrite</a:t>
            </a:r>
            <a:endParaRPr lang="en-US" b="1" dirty="0">
              <a:solidFill>
                <a:schemeClr val="bg2">
                  <a:lumMod val="25000"/>
                </a:schemeClr>
              </a:solidFill>
              <a:latin typeface="Courier New" panose="02070309020205020404" pitchFamily="49" charset="0"/>
              <a:cs typeface="Courier New" panose="02070309020205020404" pitchFamily="49" charset="0"/>
            </a:endParaRPr>
          </a:p>
          <a:p>
            <a:r>
              <a:rPr lang="en-US" dirty="0" err="1">
                <a:solidFill>
                  <a:schemeClr val="bg2">
                    <a:lumMod val="25000"/>
                  </a:schemeClr>
                </a:solidFill>
                <a:latin typeface="Courier New" panose="02070309020205020404" pitchFamily="49" charset="0"/>
                <a:cs typeface="Courier New" panose="02070309020205020404" pitchFamily="49" charset="0"/>
              </a:rPr>
              <a:t>kXR_truncate</a:t>
            </a:r>
            <a:endParaRPr lang="en-US" dirty="0">
              <a:solidFill>
                <a:schemeClr val="bg2">
                  <a:lumMod val="25000"/>
                </a:schemeClr>
              </a:solidFill>
              <a:latin typeface="Courier New" panose="02070309020205020404" pitchFamily="49" charset="0"/>
              <a:cs typeface="Courier New" panose="02070309020205020404" pitchFamily="49" charset="0"/>
            </a:endParaRPr>
          </a:p>
          <a:p>
            <a:r>
              <a:rPr lang="en-US" b="1" dirty="0" err="1">
                <a:solidFill>
                  <a:schemeClr val="bg2">
                    <a:lumMod val="25000"/>
                  </a:schemeClr>
                </a:solidFill>
                <a:latin typeface="Courier New" panose="02070309020205020404" pitchFamily="49" charset="0"/>
                <a:cs typeface="Courier New" panose="02070309020205020404" pitchFamily="49" charset="0"/>
              </a:rPr>
              <a:t>kXR_pgread</a:t>
            </a:r>
            <a:r>
              <a:rPr lang="en-US" b="1" dirty="0">
                <a:solidFill>
                  <a:schemeClr val="bg2">
                    <a:lumMod val="25000"/>
                  </a:schemeClr>
                </a:solidFill>
                <a:latin typeface="Courier New" panose="02070309020205020404" pitchFamily="49" charset="0"/>
                <a:cs typeface="Courier New" panose="02070309020205020404" pitchFamily="49" charset="0"/>
              </a:rPr>
              <a:t> </a:t>
            </a:r>
          </a:p>
          <a:p>
            <a:r>
              <a:rPr lang="en-US" dirty="0" err="1">
                <a:solidFill>
                  <a:schemeClr val="bg2">
                    <a:lumMod val="25000"/>
                  </a:schemeClr>
                </a:solidFill>
                <a:latin typeface="Courier New" panose="02070309020205020404" pitchFamily="49" charset="0"/>
                <a:cs typeface="Courier New" panose="02070309020205020404" pitchFamily="49" charset="0"/>
              </a:rPr>
              <a:t>kXR_writev</a:t>
            </a:r>
            <a:endParaRPr lang="en-US" dirty="0">
              <a:solidFill>
                <a:schemeClr val="bg2">
                  <a:lumMod val="2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59BC7713-6797-B8D1-1046-F24B43AD4897}"/>
              </a:ext>
            </a:extLst>
          </p:cNvPr>
          <p:cNvSpPr txBox="1"/>
          <p:nvPr/>
        </p:nvSpPr>
        <p:spPr>
          <a:xfrm>
            <a:off x="3594942" y="1400019"/>
            <a:ext cx="3201996" cy="2854425"/>
          </a:xfrm>
          <a:prstGeom prst="rect">
            <a:avLst/>
          </a:prstGeom>
          <a:noFill/>
        </p:spPr>
        <p:txBody>
          <a:bodyPr wrap="square">
            <a:spAutoFit/>
          </a:bodyPr>
          <a:lstStyle/>
          <a:p>
            <a:r>
              <a:rPr lang="en-US" b="1" dirty="0">
                <a:solidFill>
                  <a:schemeClr val="accent2"/>
                </a:solidFill>
              </a:rPr>
              <a:t>QUERY REQUEST TYPES</a:t>
            </a:r>
          </a:p>
          <a:p>
            <a:endParaRPr lang="en-US" dirty="0">
              <a:solidFill>
                <a:schemeClr val="bg2">
                  <a:lumMod val="25000"/>
                </a:schemeClr>
              </a:solidFill>
            </a:endParaRPr>
          </a:p>
          <a:p>
            <a:r>
              <a:rPr lang="en-US" dirty="0" err="1">
                <a:solidFill>
                  <a:schemeClr val="bg2">
                    <a:lumMod val="25000"/>
                  </a:schemeClr>
                </a:solidFill>
                <a:latin typeface="Courier New" panose="02070309020205020404" pitchFamily="49" charset="0"/>
                <a:cs typeface="Courier New" panose="02070309020205020404" pitchFamily="49" charset="0"/>
              </a:rPr>
              <a:t>kXR_QStats</a:t>
            </a:r>
            <a:endParaRPr lang="en-US" dirty="0">
              <a:solidFill>
                <a:schemeClr val="bg2">
                  <a:lumMod val="25000"/>
                </a:schemeClr>
              </a:solidFill>
              <a:latin typeface="Courier New" panose="02070309020205020404" pitchFamily="49" charset="0"/>
              <a:cs typeface="Courier New" panose="02070309020205020404" pitchFamily="49" charset="0"/>
            </a:endParaRPr>
          </a:p>
          <a:p>
            <a:r>
              <a:rPr lang="en-US" dirty="0" err="1">
                <a:solidFill>
                  <a:schemeClr val="bg2">
                    <a:lumMod val="25000"/>
                  </a:schemeClr>
                </a:solidFill>
                <a:latin typeface="Courier New" panose="02070309020205020404" pitchFamily="49" charset="0"/>
                <a:cs typeface="Courier New" panose="02070309020205020404" pitchFamily="49" charset="0"/>
              </a:rPr>
              <a:t>kXR_QPrep</a:t>
            </a:r>
            <a:endParaRPr lang="en-US" dirty="0">
              <a:solidFill>
                <a:schemeClr val="bg2">
                  <a:lumMod val="25000"/>
                </a:schemeClr>
              </a:solidFill>
              <a:latin typeface="Courier New" panose="02070309020205020404" pitchFamily="49" charset="0"/>
              <a:cs typeface="Courier New" panose="02070309020205020404" pitchFamily="49" charset="0"/>
            </a:endParaRPr>
          </a:p>
          <a:p>
            <a:r>
              <a:rPr lang="en-US" dirty="0" err="1">
                <a:solidFill>
                  <a:schemeClr val="bg2">
                    <a:lumMod val="25000"/>
                  </a:schemeClr>
                </a:solidFill>
                <a:latin typeface="Courier New" panose="02070309020205020404" pitchFamily="49" charset="0"/>
                <a:cs typeface="Courier New" panose="02070309020205020404" pitchFamily="49" charset="0"/>
              </a:rPr>
              <a:t>kXR_Qspace</a:t>
            </a:r>
            <a:endParaRPr lang="en-US" dirty="0">
              <a:solidFill>
                <a:schemeClr val="bg2">
                  <a:lumMod val="25000"/>
                </a:schemeClr>
              </a:solidFill>
              <a:latin typeface="Courier New" panose="02070309020205020404" pitchFamily="49" charset="0"/>
              <a:cs typeface="Courier New" panose="02070309020205020404" pitchFamily="49" charset="0"/>
            </a:endParaRPr>
          </a:p>
          <a:p>
            <a:r>
              <a:rPr lang="en-US" dirty="0" err="1">
                <a:solidFill>
                  <a:schemeClr val="bg2">
                    <a:lumMod val="25000"/>
                  </a:schemeClr>
                </a:solidFill>
                <a:latin typeface="Courier New" panose="02070309020205020404" pitchFamily="49" charset="0"/>
                <a:cs typeface="Courier New" panose="02070309020205020404" pitchFamily="49" charset="0"/>
              </a:rPr>
              <a:t>kXR_Qckscan</a:t>
            </a:r>
            <a:endParaRPr lang="en-US" dirty="0">
              <a:solidFill>
                <a:schemeClr val="bg2">
                  <a:lumMod val="25000"/>
                </a:schemeClr>
              </a:solidFill>
              <a:latin typeface="Courier New" panose="02070309020205020404" pitchFamily="49" charset="0"/>
              <a:cs typeface="Courier New" panose="02070309020205020404" pitchFamily="49" charset="0"/>
            </a:endParaRPr>
          </a:p>
          <a:p>
            <a:r>
              <a:rPr lang="en-US" dirty="0" err="1">
                <a:solidFill>
                  <a:schemeClr val="bg2">
                    <a:lumMod val="25000"/>
                  </a:schemeClr>
                </a:solidFill>
                <a:latin typeface="Courier New" panose="02070309020205020404" pitchFamily="49" charset="0"/>
                <a:cs typeface="Courier New" panose="02070309020205020404" pitchFamily="49" charset="0"/>
              </a:rPr>
              <a:t>kXR_Qvisa</a:t>
            </a:r>
            <a:endParaRPr lang="en-US" dirty="0">
              <a:solidFill>
                <a:schemeClr val="bg2">
                  <a:lumMod val="25000"/>
                </a:schemeClr>
              </a:solidFill>
              <a:latin typeface="Courier New" panose="02070309020205020404" pitchFamily="49" charset="0"/>
              <a:cs typeface="Courier New" panose="02070309020205020404" pitchFamily="49" charset="0"/>
            </a:endParaRPr>
          </a:p>
          <a:p>
            <a:r>
              <a:rPr lang="en-US" dirty="0" err="1">
                <a:solidFill>
                  <a:schemeClr val="bg2">
                    <a:lumMod val="25000"/>
                  </a:schemeClr>
                </a:solidFill>
                <a:latin typeface="Courier New" panose="02070309020205020404" pitchFamily="49" charset="0"/>
                <a:cs typeface="Courier New" panose="02070309020205020404" pitchFamily="49" charset="0"/>
              </a:rPr>
              <a:t>kXR_Qopaque</a:t>
            </a:r>
            <a:endParaRPr lang="en-US" dirty="0">
              <a:solidFill>
                <a:schemeClr val="bg2">
                  <a:lumMod val="25000"/>
                </a:schemeClr>
              </a:solidFill>
              <a:latin typeface="Courier New" panose="02070309020205020404" pitchFamily="49" charset="0"/>
              <a:cs typeface="Courier New" panose="02070309020205020404" pitchFamily="49" charset="0"/>
            </a:endParaRPr>
          </a:p>
          <a:p>
            <a:r>
              <a:rPr lang="en-US" dirty="0" err="1">
                <a:solidFill>
                  <a:schemeClr val="bg2">
                    <a:lumMod val="25000"/>
                  </a:schemeClr>
                </a:solidFill>
                <a:latin typeface="Courier New" panose="02070309020205020404" pitchFamily="49" charset="0"/>
                <a:cs typeface="Courier New" panose="02070309020205020404" pitchFamily="49" charset="0"/>
              </a:rPr>
              <a:t>kXR_Qopaquf</a:t>
            </a:r>
            <a:endParaRPr lang="en-US" dirty="0">
              <a:solidFill>
                <a:schemeClr val="bg2">
                  <a:lumMod val="25000"/>
                </a:schemeClr>
              </a:solidFill>
              <a:latin typeface="Courier New" panose="02070309020205020404" pitchFamily="49" charset="0"/>
              <a:cs typeface="Courier New" panose="02070309020205020404" pitchFamily="49" charset="0"/>
            </a:endParaRPr>
          </a:p>
          <a:p>
            <a:r>
              <a:rPr lang="en-US" dirty="0" err="1">
                <a:solidFill>
                  <a:schemeClr val="bg2">
                    <a:lumMod val="25000"/>
                  </a:schemeClr>
                </a:solidFill>
                <a:latin typeface="Courier New" panose="02070309020205020404" pitchFamily="49" charset="0"/>
                <a:cs typeface="Courier New" panose="02070309020205020404" pitchFamily="49" charset="0"/>
              </a:rPr>
              <a:t>kXR_Qopaqug</a:t>
            </a:r>
            <a:endParaRPr lang="en-US" dirty="0">
              <a:solidFill>
                <a:schemeClr val="bg2">
                  <a:lumMod val="25000"/>
                </a:schemeClr>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0DCA09DB-DD18-B270-52BD-8F4DB5431D91}"/>
              </a:ext>
            </a:extLst>
          </p:cNvPr>
          <p:cNvSpPr txBox="1"/>
          <p:nvPr/>
        </p:nvSpPr>
        <p:spPr>
          <a:xfrm>
            <a:off x="6707926" y="1408178"/>
            <a:ext cx="3201996" cy="1138773"/>
          </a:xfrm>
          <a:prstGeom prst="rect">
            <a:avLst/>
          </a:prstGeom>
          <a:noFill/>
        </p:spPr>
        <p:txBody>
          <a:bodyPr wrap="square">
            <a:spAutoFit/>
          </a:bodyPr>
          <a:lstStyle/>
          <a:p>
            <a:r>
              <a:rPr lang="en-US" b="1" dirty="0">
                <a:solidFill>
                  <a:schemeClr val="accent2"/>
                </a:solidFill>
              </a:rPr>
              <a:t>OPEN REQUEST OPTIONS</a:t>
            </a:r>
          </a:p>
          <a:p>
            <a:endParaRPr lang="en-US" dirty="0">
              <a:solidFill>
                <a:schemeClr val="bg2">
                  <a:lumMod val="25000"/>
                </a:schemeClr>
              </a:solidFill>
            </a:endParaRPr>
          </a:p>
          <a:p>
            <a:r>
              <a:rPr lang="en-US" sz="1600" dirty="0">
                <a:solidFill>
                  <a:schemeClr val="accent2"/>
                </a:solidFill>
              </a:rPr>
              <a:t>most of them are ignored and fall over to default behavior</a:t>
            </a:r>
          </a:p>
        </p:txBody>
      </p:sp>
    </p:spTree>
    <p:extLst>
      <p:ext uri="{BB962C8B-B14F-4D97-AF65-F5344CB8AC3E}">
        <p14:creationId xmlns:p14="http://schemas.microsoft.com/office/powerpoint/2010/main" val="1836924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sz="3200" dirty="0" err="1"/>
              <a:t>dCache</a:t>
            </a:r>
            <a:r>
              <a:rPr lang="en-US" sz="3200" dirty="0"/>
              <a:t> </a:t>
            </a:r>
            <a:r>
              <a:rPr lang="en-US" sz="3200" dirty="0" err="1"/>
              <a:t>xroot</a:t>
            </a:r>
            <a:r>
              <a:rPr lang="en-US" sz="3200" dirty="0"/>
              <a:t> protocol usage	</a:t>
            </a:r>
          </a:p>
        </p:txBody>
      </p:sp>
      <p:sp>
        <p:nvSpPr>
          <p:cNvPr id="21" name="Slide Number Placeholder 19">
            <a:extLst>
              <a:ext uri="{FF2B5EF4-FFF2-40B4-BE49-F238E27FC236}">
                <a16:creationId xmlns:a16="http://schemas.microsoft.com/office/drawing/2014/main" id="{597F8E72-5699-F964-6454-3AD425028B14}"/>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2</a:t>
            </a:fld>
            <a:endParaRPr lang="en-US" dirty="0"/>
          </a:p>
        </p:txBody>
      </p:sp>
      <p:pic>
        <p:nvPicPr>
          <p:cNvPr id="4" name="Picture 3">
            <a:extLst>
              <a:ext uri="{FF2B5EF4-FFF2-40B4-BE49-F238E27FC236}">
                <a16:creationId xmlns:a16="http://schemas.microsoft.com/office/drawing/2014/main" id="{F2521CBF-CD05-9CA0-A19F-F4BC77C97547}"/>
              </a:ext>
            </a:extLst>
          </p:cNvPr>
          <p:cNvPicPr>
            <a:picLocks noChangeAspect="1"/>
          </p:cNvPicPr>
          <p:nvPr/>
        </p:nvPicPr>
        <p:blipFill rotWithShape="1">
          <a:blip r:embed="rId3"/>
          <a:srcRect l="19451" r="19252"/>
          <a:stretch/>
        </p:blipFill>
        <p:spPr>
          <a:xfrm>
            <a:off x="7437402" y="2597946"/>
            <a:ext cx="2487827" cy="2530221"/>
          </a:xfrm>
          <a:prstGeom prst="rect">
            <a:avLst/>
          </a:prstGeom>
        </p:spPr>
      </p:pic>
      <p:sp>
        <p:nvSpPr>
          <p:cNvPr id="8" name="TextBox 7">
            <a:extLst>
              <a:ext uri="{FF2B5EF4-FFF2-40B4-BE49-F238E27FC236}">
                <a16:creationId xmlns:a16="http://schemas.microsoft.com/office/drawing/2014/main" id="{E7AE7122-FAF0-D969-861A-17AE0C6578BE}"/>
              </a:ext>
            </a:extLst>
          </p:cNvPr>
          <p:cNvSpPr txBox="1"/>
          <p:nvPr/>
        </p:nvSpPr>
        <p:spPr>
          <a:xfrm>
            <a:off x="2258631" y="4364607"/>
            <a:ext cx="5287456" cy="369332"/>
          </a:xfrm>
          <a:prstGeom prst="rect">
            <a:avLst/>
          </a:prstGeom>
          <a:noFill/>
        </p:spPr>
        <p:txBody>
          <a:bodyPr wrap="square" rtlCol="0">
            <a:spAutoFit/>
          </a:bodyPr>
          <a:lstStyle/>
          <a:p>
            <a:pPr algn="ctr"/>
            <a:r>
              <a:rPr lang="en-US" b="1" dirty="0">
                <a:solidFill>
                  <a:schemeClr val="accent2"/>
                </a:solidFill>
              </a:rPr>
              <a:t>DESY all experiments, 7 days ending 28/03/2023</a:t>
            </a:r>
          </a:p>
        </p:txBody>
      </p:sp>
      <p:sp>
        <p:nvSpPr>
          <p:cNvPr id="10" name="TextBox 9">
            <a:extLst>
              <a:ext uri="{FF2B5EF4-FFF2-40B4-BE49-F238E27FC236}">
                <a16:creationId xmlns:a16="http://schemas.microsoft.com/office/drawing/2014/main" id="{8C4DD749-116A-DDB3-517B-E403BD322B7B}"/>
              </a:ext>
            </a:extLst>
          </p:cNvPr>
          <p:cNvSpPr txBox="1"/>
          <p:nvPr/>
        </p:nvSpPr>
        <p:spPr>
          <a:xfrm>
            <a:off x="155396" y="842945"/>
            <a:ext cx="6995160" cy="369332"/>
          </a:xfrm>
          <a:prstGeom prst="rect">
            <a:avLst/>
          </a:prstGeom>
          <a:noFill/>
        </p:spPr>
        <p:txBody>
          <a:bodyPr wrap="square" rtlCol="0">
            <a:spAutoFit/>
          </a:bodyPr>
          <a:lstStyle/>
          <a:p>
            <a:pPr algn="ctr"/>
            <a:r>
              <a:rPr lang="en-US" b="1" dirty="0">
                <a:solidFill>
                  <a:schemeClr val="accent2"/>
                </a:solidFill>
              </a:rPr>
              <a:t>FNAL Public </a:t>
            </a:r>
            <a:r>
              <a:rPr lang="en-US" b="1" dirty="0" err="1">
                <a:solidFill>
                  <a:schemeClr val="accent2"/>
                </a:solidFill>
              </a:rPr>
              <a:t>dCache</a:t>
            </a:r>
            <a:r>
              <a:rPr lang="en-US" b="1" dirty="0">
                <a:solidFill>
                  <a:schemeClr val="accent2"/>
                </a:solidFill>
              </a:rPr>
              <a:t> all experiments, 7 days ending 28/03/2023</a:t>
            </a:r>
          </a:p>
        </p:txBody>
      </p:sp>
      <p:pic>
        <p:nvPicPr>
          <p:cNvPr id="11" name="Picture 10">
            <a:extLst>
              <a:ext uri="{FF2B5EF4-FFF2-40B4-BE49-F238E27FC236}">
                <a16:creationId xmlns:a16="http://schemas.microsoft.com/office/drawing/2014/main" id="{3E2A840F-5E2C-B2E5-7D97-39C2A644E1C2}"/>
              </a:ext>
            </a:extLst>
          </p:cNvPr>
          <p:cNvPicPr>
            <a:picLocks noChangeAspect="1"/>
          </p:cNvPicPr>
          <p:nvPr/>
        </p:nvPicPr>
        <p:blipFill>
          <a:blip r:embed="rId4"/>
          <a:stretch>
            <a:fillRect/>
          </a:stretch>
        </p:blipFill>
        <p:spPr>
          <a:xfrm>
            <a:off x="155396" y="1305943"/>
            <a:ext cx="6995160" cy="2103120"/>
          </a:xfrm>
          <a:prstGeom prst="rect">
            <a:avLst/>
          </a:prstGeom>
        </p:spPr>
      </p:pic>
    </p:spTree>
    <p:extLst>
      <p:ext uri="{BB962C8B-B14F-4D97-AF65-F5344CB8AC3E}">
        <p14:creationId xmlns:p14="http://schemas.microsoft.com/office/powerpoint/2010/main" val="2556110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a:t>	</a:t>
            </a:r>
          </a:p>
        </p:txBody>
      </p:sp>
      <p:sp>
        <p:nvSpPr>
          <p:cNvPr id="5" name="Slide Number Placeholder 19">
            <a:extLst>
              <a:ext uri="{FF2B5EF4-FFF2-40B4-BE49-F238E27FC236}">
                <a16:creationId xmlns:a16="http://schemas.microsoft.com/office/drawing/2014/main" id="{C021643D-EBDF-A40E-C9E5-CE843A890B8C}"/>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20</a:t>
            </a:fld>
            <a:endParaRPr lang="en-US" dirty="0"/>
          </a:p>
        </p:txBody>
      </p:sp>
      <p:pic>
        <p:nvPicPr>
          <p:cNvPr id="6" name="Picture 5">
            <a:extLst>
              <a:ext uri="{FF2B5EF4-FFF2-40B4-BE49-F238E27FC236}">
                <a16:creationId xmlns:a16="http://schemas.microsoft.com/office/drawing/2014/main" id="{007AF055-6052-3BF2-61D3-768D52A913D3}"/>
              </a:ext>
            </a:extLst>
          </p:cNvPr>
          <p:cNvPicPr>
            <a:picLocks noChangeAspect="1"/>
          </p:cNvPicPr>
          <p:nvPr/>
        </p:nvPicPr>
        <p:blipFill>
          <a:blip r:embed="rId3"/>
          <a:stretch>
            <a:fillRect/>
          </a:stretch>
        </p:blipFill>
        <p:spPr>
          <a:xfrm>
            <a:off x="81507" y="697565"/>
            <a:ext cx="3555873" cy="4501515"/>
          </a:xfrm>
          <a:prstGeom prst="rect">
            <a:avLst/>
          </a:prstGeom>
        </p:spPr>
      </p:pic>
      <p:sp>
        <p:nvSpPr>
          <p:cNvPr id="9" name="Text Placeholder 2">
            <a:extLst>
              <a:ext uri="{FF2B5EF4-FFF2-40B4-BE49-F238E27FC236}">
                <a16:creationId xmlns:a16="http://schemas.microsoft.com/office/drawing/2014/main" id="{1B2726D8-B452-58FA-4A78-962455B773E5}"/>
              </a:ext>
            </a:extLst>
          </p:cNvPr>
          <p:cNvSpPr txBox="1">
            <a:spLocks/>
          </p:cNvSpPr>
          <p:nvPr/>
        </p:nvSpPr>
        <p:spPr>
          <a:xfrm>
            <a:off x="3761610" y="773999"/>
            <a:ext cx="6105703" cy="4348645"/>
          </a:xfrm>
          <a:prstGeom prst="rect">
            <a:avLst/>
          </a:prstGeom>
          <a:noFill/>
          <a:ln>
            <a:noFill/>
          </a:ln>
        </p:spPr>
        <p:txBody>
          <a:bodyPr vert="horz" lIns="0" tIns="0" rIns="0" bIns="0">
            <a:normAutofit/>
          </a:bodyPr>
          <a:lstStyle>
            <a:lvl1pPr lvl="0"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1pPr>
            <a:lvl2pPr lvl="1"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2pPr>
            <a:lvl3pPr lvl="2"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3pPr>
            <a:lvl4pPr lvl="3"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4pPr>
            <a:lvl5pPr lvl="4"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5pPr>
            <a:lvl6pPr lvl="5"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6pPr>
            <a:lvl7pPr lvl="6"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5" algn="ctr">
              <a:spcAft>
                <a:spcPts val="1200"/>
              </a:spcAft>
              <a:buSzPct val="75000"/>
              <a:buFont typeface="StarSymbol"/>
              <a:buNone/>
            </a:pPr>
            <a:endParaRPr lang="en-US" sz="3600" b="1" dirty="0">
              <a:solidFill>
                <a:schemeClr val="accent2"/>
              </a:solidFill>
              <a:latin typeface="+mn-lt"/>
            </a:endParaRPr>
          </a:p>
          <a:p>
            <a:pPr marL="0" lvl="5" algn="ctr">
              <a:spcAft>
                <a:spcPts val="1200"/>
              </a:spcAft>
              <a:buSzPct val="75000"/>
              <a:buFont typeface="StarSymbol"/>
              <a:buNone/>
            </a:pPr>
            <a:r>
              <a:rPr lang="en-US" sz="3600" b="1" dirty="0">
                <a:solidFill>
                  <a:schemeClr val="accent2"/>
                </a:solidFill>
                <a:latin typeface="+mn-lt"/>
              </a:rPr>
              <a:t>Thank you for your attention.</a:t>
            </a:r>
          </a:p>
          <a:p>
            <a:pPr marL="0" lvl="5" algn="ctr">
              <a:spcAft>
                <a:spcPts val="1200"/>
              </a:spcAft>
              <a:buSzPct val="75000"/>
              <a:buFont typeface="StarSymbol"/>
              <a:buNone/>
            </a:pPr>
            <a:endParaRPr lang="en-US" sz="3600" b="1" dirty="0">
              <a:solidFill>
                <a:schemeClr val="accent2"/>
              </a:solidFill>
              <a:latin typeface="+mn-lt"/>
            </a:endParaRPr>
          </a:p>
          <a:p>
            <a:pPr marL="0" lvl="5" algn="ctr">
              <a:spcAft>
                <a:spcPts val="1200"/>
              </a:spcAft>
              <a:buSzPct val="75000"/>
              <a:buFont typeface="StarSymbol"/>
              <a:buNone/>
            </a:pPr>
            <a:endParaRPr lang="en-US" sz="2400" b="1" dirty="0">
              <a:solidFill>
                <a:schemeClr val="accent2"/>
              </a:solidFill>
              <a:latin typeface="+mn-lt"/>
            </a:endParaRPr>
          </a:p>
          <a:p>
            <a:pPr marL="0" lvl="5" algn="ctr">
              <a:spcAft>
                <a:spcPts val="1200"/>
              </a:spcAft>
              <a:buSzPct val="75000"/>
              <a:buFont typeface="StarSymbol"/>
              <a:buNone/>
            </a:pPr>
            <a:r>
              <a:rPr lang="en-US" sz="2000" b="1" dirty="0">
                <a:solidFill>
                  <a:schemeClr val="accent2"/>
                </a:solidFill>
                <a:latin typeface="+mn-lt"/>
                <a:hlinkClick r:id="rId4"/>
              </a:rPr>
              <a:t>arossi@fnal.gov</a:t>
            </a:r>
            <a:endParaRPr lang="en-US" sz="2000" b="1" dirty="0">
              <a:solidFill>
                <a:schemeClr val="accent2"/>
              </a:solidFill>
              <a:latin typeface="+mn-lt"/>
            </a:endParaRPr>
          </a:p>
          <a:p>
            <a:pPr marL="0" lvl="5" algn="ctr">
              <a:spcAft>
                <a:spcPts val="1200"/>
              </a:spcAft>
              <a:buSzPct val="75000"/>
              <a:buFont typeface="StarSymbol"/>
              <a:buNone/>
            </a:pPr>
            <a:r>
              <a:rPr lang="en-US" sz="2000" b="1" dirty="0">
                <a:solidFill>
                  <a:schemeClr val="accent2"/>
                </a:solidFill>
                <a:latin typeface="+mn-lt"/>
                <a:hlinkClick r:id="rId5"/>
              </a:rPr>
              <a:t>support@dcache.org</a:t>
            </a:r>
            <a:endParaRPr lang="en-US" sz="2000" b="1" dirty="0">
              <a:solidFill>
                <a:schemeClr val="accent2"/>
              </a:solidFill>
              <a:latin typeface="+mn-lt"/>
            </a:endParaRPr>
          </a:p>
          <a:p>
            <a:pPr marL="0" lvl="5" algn="ctr">
              <a:spcAft>
                <a:spcPts val="1200"/>
              </a:spcAft>
              <a:buSzPct val="75000"/>
              <a:buFont typeface="StarSymbol"/>
              <a:buNone/>
            </a:pPr>
            <a:r>
              <a:rPr lang="en-US" sz="2000" b="1" dirty="0">
                <a:solidFill>
                  <a:schemeClr val="accent2"/>
                </a:solidFill>
                <a:latin typeface="+mn-lt"/>
                <a:hlinkClick r:id="rId6"/>
              </a:rPr>
              <a:t>https://www.dcache.org</a:t>
            </a:r>
            <a:endParaRPr lang="en-US" sz="2000" b="1" dirty="0">
              <a:solidFill>
                <a:schemeClr val="accent2"/>
              </a:solidFill>
              <a:latin typeface="+mn-lt"/>
            </a:endParaRPr>
          </a:p>
          <a:p>
            <a:pPr marL="0" lvl="5" algn="ctr">
              <a:spcAft>
                <a:spcPts val="1200"/>
              </a:spcAft>
              <a:buSzPct val="75000"/>
              <a:buFont typeface="StarSymbol"/>
              <a:buNone/>
            </a:pPr>
            <a:r>
              <a:rPr lang="en-US" sz="2000" b="1" dirty="0">
                <a:solidFill>
                  <a:schemeClr val="accent2"/>
                </a:solidFill>
                <a:latin typeface="+mn-lt"/>
                <a:hlinkClick r:id="rId7"/>
              </a:rPr>
              <a:t>https://github.com/dCache</a:t>
            </a:r>
            <a:endParaRPr lang="en-US" sz="2000" b="1" dirty="0">
              <a:solidFill>
                <a:schemeClr val="accent2"/>
              </a:solidFill>
              <a:latin typeface="+mn-lt"/>
            </a:endParaRPr>
          </a:p>
        </p:txBody>
      </p:sp>
    </p:spTree>
    <p:extLst>
      <p:ext uri="{BB962C8B-B14F-4D97-AF65-F5344CB8AC3E}">
        <p14:creationId xmlns:p14="http://schemas.microsoft.com/office/powerpoint/2010/main" val="3766436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Up Arrow 39">
            <a:extLst>
              <a:ext uri="{FF2B5EF4-FFF2-40B4-BE49-F238E27FC236}">
                <a16:creationId xmlns:a16="http://schemas.microsoft.com/office/drawing/2014/main" id="{127939DD-5B84-C5A2-D406-CC47F9BBE62A}"/>
              </a:ext>
            </a:extLst>
          </p:cNvPr>
          <p:cNvSpPr/>
          <p:nvPr/>
        </p:nvSpPr>
        <p:spPr>
          <a:xfrm>
            <a:off x="1609890" y="3559938"/>
            <a:ext cx="842047" cy="1033605"/>
          </a:xfrm>
          <a:prstGeom prst="up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Up Arrow Callout 35">
            <a:extLst>
              <a:ext uri="{FF2B5EF4-FFF2-40B4-BE49-F238E27FC236}">
                <a16:creationId xmlns:a16="http://schemas.microsoft.com/office/drawing/2014/main" id="{A67C87C8-9B59-D70F-F947-77EFB394C52F}"/>
              </a:ext>
            </a:extLst>
          </p:cNvPr>
          <p:cNvSpPr/>
          <p:nvPr/>
        </p:nvSpPr>
        <p:spPr>
          <a:xfrm>
            <a:off x="2351554" y="2647751"/>
            <a:ext cx="914400" cy="914400"/>
          </a:xfrm>
          <a:prstGeom prst="upArrowCallou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7">
            <a:extLst>
              <a:ext uri="{FF2B5EF4-FFF2-40B4-BE49-F238E27FC236}">
                <a16:creationId xmlns:a16="http://schemas.microsoft.com/office/drawing/2014/main" id="{52CEA4AC-9D2C-D37F-AE5F-EB8428F7496C}"/>
              </a:ext>
            </a:extLst>
          </p:cNvPr>
          <p:cNvSpPr/>
          <p:nvPr/>
        </p:nvSpPr>
        <p:spPr>
          <a:xfrm>
            <a:off x="906377" y="1947348"/>
            <a:ext cx="7804485" cy="726072"/>
          </a:xfrm>
          <a:prstGeom prst="cloud">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sz="3200" dirty="0" err="1"/>
              <a:t>dCache</a:t>
            </a:r>
            <a:r>
              <a:rPr lang="en-US" sz="3200" dirty="0"/>
              <a:t> on one slide	</a:t>
            </a:r>
          </a:p>
        </p:txBody>
      </p:sp>
      <p:sp>
        <p:nvSpPr>
          <p:cNvPr id="27" name="Cloud 26">
            <a:extLst>
              <a:ext uri="{FF2B5EF4-FFF2-40B4-BE49-F238E27FC236}">
                <a16:creationId xmlns:a16="http://schemas.microsoft.com/office/drawing/2014/main" id="{51BD0D67-273F-FB3E-2E12-3C87C8962ACF}"/>
              </a:ext>
            </a:extLst>
          </p:cNvPr>
          <p:cNvSpPr/>
          <p:nvPr/>
        </p:nvSpPr>
        <p:spPr>
          <a:xfrm>
            <a:off x="6882088" y="3431961"/>
            <a:ext cx="2285501" cy="1499374"/>
          </a:xfrm>
          <a:prstGeom prst="cloud">
            <a:avLst/>
          </a:prstGeom>
          <a:solidFill>
            <a:schemeClr val="accent4">
              <a:lumMod val="20000"/>
              <a:lumOff val="80000"/>
            </a:schemeClr>
          </a:solidFill>
          <a:ln>
            <a:solidFill>
              <a:schemeClr val="accent1">
                <a:shade val="50000"/>
                <a:alpha val="40645"/>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loud 2">
            <a:extLst>
              <a:ext uri="{FF2B5EF4-FFF2-40B4-BE49-F238E27FC236}">
                <a16:creationId xmlns:a16="http://schemas.microsoft.com/office/drawing/2014/main" id="{B6F4652A-31D1-2DAB-DA80-DB4249056CD9}"/>
              </a:ext>
            </a:extLst>
          </p:cNvPr>
          <p:cNvSpPr/>
          <p:nvPr/>
        </p:nvSpPr>
        <p:spPr>
          <a:xfrm>
            <a:off x="2157663" y="1213251"/>
            <a:ext cx="914400" cy="914400"/>
          </a:xfrm>
          <a:prstGeom prst="clou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loud 3">
            <a:extLst>
              <a:ext uri="{FF2B5EF4-FFF2-40B4-BE49-F238E27FC236}">
                <a16:creationId xmlns:a16="http://schemas.microsoft.com/office/drawing/2014/main" id="{1D319834-D8A8-E7A9-CC9A-102126AFBC62}"/>
              </a:ext>
            </a:extLst>
          </p:cNvPr>
          <p:cNvSpPr/>
          <p:nvPr/>
        </p:nvSpPr>
        <p:spPr>
          <a:xfrm>
            <a:off x="4417209" y="1213251"/>
            <a:ext cx="914400" cy="914400"/>
          </a:xfrm>
          <a:prstGeom prst="clou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6">
            <a:extLst>
              <a:ext uri="{FF2B5EF4-FFF2-40B4-BE49-F238E27FC236}">
                <a16:creationId xmlns:a16="http://schemas.microsoft.com/office/drawing/2014/main" id="{4D636D4F-53B2-3ED6-42CA-0FD958E97596}"/>
              </a:ext>
            </a:extLst>
          </p:cNvPr>
          <p:cNvSpPr/>
          <p:nvPr/>
        </p:nvSpPr>
        <p:spPr>
          <a:xfrm>
            <a:off x="7042485" y="1213251"/>
            <a:ext cx="914400" cy="914400"/>
          </a:xfrm>
          <a:prstGeom prst="clou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Callout 10">
            <a:extLst>
              <a:ext uri="{FF2B5EF4-FFF2-40B4-BE49-F238E27FC236}">
                <a16:creationId xmlns:a16="http://schemas.microsoft.com/office/drawing/2014/main" id="{8626452B-050C-576E-6A67-7CDEBB298E83}"/>
              </a:ext>
            </a:extLst>
          </p:cNvPr>
          <p:cNvSpPr/>
          <p:nvPr/>
        </p:nvSpPr>
        <p:spPr>
          <a:xfrm>
            <a:off x="2134093" y="2583269"/>
            <a:ext cx="914400" cy="914400"/>
          </a:xfrm>
          <a:prstGeom prst="upArrowCallou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Callout 8">
            <a:extLst>
              <a:ext uri="{FF2B5EF4-FFF2-40B4-BE49-F238E27FC236}">
                <a16:creationId xmlns:a16="http://schemas.microsoft.com/office/drawing/2014/main" id="{C8FDF076-EBD8-78D2-FC89-9EBA1B59BEE2}"/>
              </a:ext>
            </a:extLst>
          </p:cNvPr>
          <p:cNvSpPr/>
          <p:nvPr/>
        </p:nvSpPr>
        <p:spPr>
          <a:xfrm>
            <a:off x="1820778" y="2493117"/>
            <a:ext cx="914400" cy="914400"/>
          </a:xfrm>
          <a:prstGeom prst="upArrowCallou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Callout 11">
            <a:extLst>
              <a:ext uri="{FF2B5EF4-FFF2-40B4-BE49-F238E27FC236}">
                <a16:creationId xmlns:a16="http://schemas.microsoft.com/office/drawing/2014/main" id="{0ACF9BB6-21AD-6688-A49B-176F93B4B40A}"/>
              </a:ext>
            </a:extLst>
          </p:cNvPr>
          <p:cNvSpPr/>
          <p:nvPr/>
        </p:nvSpPr>
        <p:spPr>
          <a:xfrm>
            <a:off x="3809650" y="2576828"/>
            <a:ext cx="1054346" cy="967437"/>
          </a:xfrm>
          <a:prstGeom prst="upArrowCallou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Callout 12">
            <a:extLst>
              <a:ext uri="{FF2B5EF4-FFF2-40B4-BE49-F238E27FC236}">
                <a16:creationId xmlns:a16="http://schemas.microsoft.com/office/drawing/2014/main" id="{12FB465C-D2EB-37DE-F6C3-AE45BF4BD4B5}"/>
              </a:ext>
            </a:extLst>
          </p:cNvPr>
          <p:cNvSpPr/>
          <p:nvPr/>
        </p:nvSpPr>
        <p:spPr>
          <a:xfrm>
            <a:off x="3559341" y="2432023"/>
            <a:ext cx="1109396" cy="999937"/>
          </a:xfrm>
          <a:prstGeom prst="upArrowCallou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Callout 13">
            <a:extLst>
              <a:ext uri="{FF2B5EF4-FFF2-40B4-BE49-F238E27FC236}">
                <a16:creationId xmlns:a16="http://schemas.microsoft.com/office/drawing/2014/main" id="{31F9070F-FD1F-9DFF-C5CE-75BC82E6E577}"/>
              </a:ext>
            </a:extLst>
          </p:cNvPr>
          <p:cNvSpPr/>
          <p:nvPr/>
        </p:nvSpPr>
        <p:spPr>
          <a:xfrm>
            <a:off x="5588082" y="2554209"/>
            <a:ext cx="1036330" cy="937019"/>
          </a:xfrm>
          <a:prstGeom prst="upArrowCallou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Callout 14">
            <a:extLst>
              <a:ext uri="{FF2B5EF4-FFF2-40B4-BE49-F238E27FC236}">
                <a16:creationId xmlns:a16="http://schemas.microsoft.com/office/drawing/2014/main" id="{87438744-DBD0-878A-D516-EC22256B4050}"/>
              </a:ext>
            </a:extLst>
          </p:cNvPr>
          <p:cNvSpPr/>
          <p:nvPr/>
        </p:nvSpPr>
        <p:spPr>
          <a:xfrm>
            <a:off x="5274327" y="2440079"/>
            <a:ext cx="1097464" cy="967437"/>
          </a:xfrm>
          <a:prstGeom prst="upArrowCallou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Callout 15">
            <a:extLst>
              <a:ext uri="{FF2B5EF4-FFF2-40B4-BE49-F238E27FC236}">
                <a16:creationId xmlns:a16="http://schemas.microsoft.com/office/drawing/2014/main" id="{55E8013C-1932-D585-FDD8-1BE59A9985F1}"/>
              </a:ext>
            </a:extLst>
          </p:cNvPr>
          <p:cNvSpPr/>
          <p:nvPr/>
        </p:nvSpPr>
        <p:spPr>
          <a:xfrm>
            <a:off x="7776910" y="2734517"/>
            <a:ext cx="914400" cy="914400"/>
          </a:xfrm>
          <a:prstGeom prst="upArrowCallou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Callout 16">
            <a:extLst>
              <a:ext uri="{FF2B5EF4-FFF2-40B4-BE49-F238E27FC236}">
                <a16:creationId xmlns:a16="http://schemas.microsoft.com/office/drawing/2014/main" id="{262EB8FB-D377-54AE-F6F8-73DF43522E4F}"/>
              </a:ext>
            </a:extLst>
          </p:cNvPr>
          <p:cNvSpPr/>
          <p:nvPr/>
        </p:nvSpPr>
        <p:spPr>
          <a:xfrm>
            <a:off x="7448548" y="2536009"/>
            <a:ext cx="914400" cy="914400"/>
          </a:xfrm>
          <a:prstGeom prst="upArrowCallou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Callout 17">
            <a:extLst>
              <a:ext uri="{FF2B5EF4-FFF2-40B4-BE49-F238E27FC236}">
                <a16:creationId xmlns:a16="http://schemas.microsoft.com/office/drawing/2014/main" id="{4DF04924-1A26-DD72-C01A-D7ADC042D2AC}"/>
              </a:ext>
            </a:extLst>
          </p:cNvPr>
          <p:cNvSpPr/>
          <p:nvPr/>
        </p:nvSpPr>
        <p:spPr>
          <a:xfrm>
            <a:off x="7190872" y="2398598"/>
            <a:ext cx="914400" cy="914400"/>
          </a:xfrm>
          <a:prstGeom prst="upArrowCallou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a:extLst>
              <a:ext uri="{FF2B5EF4-FFF2-40B4-BE49-F238E27FC236}">
                <a16:creationId xmlns:a16="http://schemas.microsoft.com/office/drawing/2014/main" id="{438A5A49-28D2-139C-C4F4-6FBC35154713}"/>
              </a:ext>
            </a:extLst>
          </p:cNvPr>
          <p:cNvSpPr/>
          <p:nvPr/>
        </p:nvSpPr>
        <p:spPr>
          <a:xfrm>
            <a:off x="2643810" y="3663262"/>
            <a:ext cx="842046" cy="1033604"/>
          </a:xfrm>
          <a:prstGeom prst="up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an 21">
            <a:extLst>
              <a:ext uri="{FF2B5EF4-FFF2-40B4-BE49-F238E27FC236}">
                <a16:creationId xmlns:a16="http://schemas.microsoft.com/office/drawing/2014/main" id="{362F7FEA-4D16-023B-A802-0A3C9A46688F}"/>
              </a:ext>
            </a:extLst>
          </p:cNvPr>
          <p:cNvSpPr/>
          <p:nvPr/>
        </p:nvSpPr>
        <p:spPr>
          <a:xfrm>
            <a:off x="5589938" y="3639041"/>
            <a:ext cx="885510" cy="496623"/>
          </a:xfrm>
          <a:prstGeom prst="ca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an 22">
            <a:extLst>
              <a:ext uri="{FF2B5EF4-FFF2-40B4-BE49-F238E27FC236}">
                <a16:creationId xmlns:a16="http://schemas.microsoft.com/office/drawing/2014/main" id="{4290002C-553D-FD02-7DFF-412576525AD6}"/>
              </a:ext>
            </a:extLst>
          </p:cNvPr>
          <p:cNvSpPr/>
          <p:nvPr/>
        </p:nvSpPr>
        <p:spPr>
          <a:xfrm>
            <a:off x="7300141" y="3854684"/>
            <a:ext cx="565986" cy="515069"/>
          </a:xfrm>
          <a:prstGeom prst="can">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n 23">
            <a:extLst>
              <a:ext uri="{FF2B5EF4-FFF2-40B4-BE49-F238E27FC236}">
                <a16:creationId xmlns:a16="http://schemas.microsoft.com/office/drawing/2014/main" id="{E205C748-8A9B-A6F1-A906-CDF00F5D39EF}"/>
              </a:ext>
            </a:extLst>
          </p:cNvPr>
          <p:cNvSpPr/>
          <p:nvPr/>
        </p:nvSpPr>
        <p:spPr>
          <a:xfrm>
            <a:off x="7905748" y="3834142"/>
            <a:ext cx="565986" cy="515069"/>
          </a:xfrm>
          <a:prstGeom prst="can">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an 24">
            <a:extLst>
              <a:ext uri="{FF2B5EF4-FFF2-40B4-BE49-F238E27FC236}">
                <a16:creationId xmlns:a16="http://schemas.microsoft.com/office/drawing/2014/main" id="{A93A074C-E9F2-D411-B411-77DBA559190B}"/>
              </a:ext>
            </a:extLst>
          </p:cNvPr>
          <p:cNvSpPr/>
          <p:nvPr/>
        </p:nvSpPr>
        <p:spPr>
          <a:xfrm>
            <a:off x="7776910" y="4129191"/>
            <a:ext cx="565986" cy="515069"/>
          </a:xfrm>
          <a:prstGeom prst="can">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B5BB8E6-4F2C-3D7E-CA56-8682C549BD8B}"/>
              </a:ext>
            </a:extLst>
          </p:cNvPr>
          <p:cNvSpPr txBox="1"/>
          <p:nvPr/>
        </p:nvSpPr>
        <p:spPr>
          <a:xfrm>
            <a:off x="2326993" y="1438913"/>
            <a:ext cx="553357" cy="338554"/>
          </a:xfrm>
          <a:prstGeom prst="rect">
            <a:avLst/>
          </a:prstGeom>
          <a:noFill/>
        </p:spPr>
        <p:txBody>
          <a:bodyPr wrap="none" rtlCol="0">
            <a:spAutoFit/>
          </a:bodyPr>
          <a:lstStyle/>
          <a:p>
            <a:r>
              <a:rPr lang="en-US" sz="1600" b="1" dirty="0">
                <a:solidFill>
                  <a:schemeClr val="bg2">
                    <a:lumMod val="25000"/>
                  </a:schemeClr>
                </a:solidFill>
              </a:rPr>
              <a:t>JVM</a:t>
            </a:r>
          </a:p>
        </p:txBody>
      </p:sp>
      <p:sp>
        <p:nvSpPr>
          <p:cNvPr id="29" name="TextBox 28">
            <a:extLst>
              <a:ext uri="{FF2B5EF4-FFF2-40B4-BE49-F238E27FC236}">
                <a16:creationId xmlns:a16="http://schemas.microsoft.com/office/drawing/2014/main" id="{39911FC1-0B48-1DC0-C44C-B286F30959C5}"/>
              </a:ext>
            </a:extLst>
          </p:cNvPr>
          <p:cNvSpPr txBox="1"/>
          <p:nvPr/>
        </p:nvSpPr>
        <p:spPr>
          <a:xfrm>
            <a:off x="4599247" y="1444414"/>
            <a:ext cx="553357" cy="338554"/>
          </a:xfrm>
          <a:prstGeom prst="rect">
            <a:avLst/>
          </a:prstGeom>
          <a:noFill/>
        </p:spPr>
        <p:txBody>
          <a:bodyPr wrap="none" rtlCol="0">
            <a:spAutoFit/>
          </a:bodyPr>
          <a:lstStyle/>
          <a:p>
            <a:r>
              <a:rPr lang="en-US" sz="1600" b="1" dirty="0">
                <a:solidFill>
                  <a:schemeClr val="bg2">
                    <a:lumMod val="25000"/>
                  </a:schemeClr>
                </a:solidFill>
              </a:rPr>
              <a:t>JVM</a:t>
            </a:r>
          </a:p>
        </p:txBody>
      </p:sp>
      <p:sp>
        <p:nvSpPr>
          <p:cNvPr id="30" name="TextBox 29">
            <a:extLst>
              <a:ext uri="{FF2B5EF4-FFF2-40B4-BE49-F238E27FC236}">
                <a16:creationId xmlns:a16="http://schemas.microsoft.com/office/drawing/2014/main" id="{BF2CDBD2-8516-AE96-08C2-ECB7EADF2AC1}"/>
              </a:ext>
            </a:extLst>
          </p:cNvPr>
          <p:cNvSpPr txBox="1"/>
          <p:nvPr/>
        </p:nvSpPr>
        <p:spPr>
          <a:xfrm>
            <a:off x="7214935" y="1450913"/>
            <a:ext cx="553357" cy="338554"/>
          </a:xfrm>
          <a:prstGeom prst="rect">
            <a:avLst/>
          </a:prstGeom>
          <a:noFill/>
        </p:spPr>
        <p:txBody>
          <a:bodyPr wrap="none" rtlCol="0">
            <a:spAutoFit/>
          </a:bodyPr>
          <a:lstStyle/>
          <a:p>
            <a:r>
              <a:rPr lang="en-US" sz="1600" b="1" dirty="0">
                <a:solidFill>
                  <a:schemeClr val="bg2">
                    <a:lumMod val="25000"/>
                  </a:schemeClr>
                </a:solidFill>
              </a:rPr>
              <a:t>JVM</a:t>
            </a:r>
          </a:p>
        </p:txBody>
      </p:sp>
      <p:sp>
        <p:nvSpPr>
          <p:cNvPr id="31" name="TextBox 30">
            <a:extLst>
              <a:ext uri="{FF2B5EF4-FFF2-40B4-BE49-F238E27FC236}">
                <a16:creationId xmlns:a16="http://schemas.microsoft.com/office/drawing/2014/main" id="{2F7369FC-01B0-AD05-FEB4-3B56124A862D}"/>
              </a:ext>
            </a:extLst>
          </p:cNvPr>
          <p:cNvSpPr txBox="1"/>
          <p:nvPr/>
        </p:nvSpPr>
        <p:spPr>
          <a:xfrm>
            <a:off x="3876173" y="2116439"/>
            <a:ext cx="2074414" cy="338554"/>
          </a:xfrm>
          <a:prstGeom prst="rect">
            <a:avLst/>
          </a:prstGeom>
          <a:noFill/>
        </p:spPr>
        <p:txBody>
          <a:bodyPr wrap="none" rtlCol="0">
            <a:spAutoFit/>
          </a:bodyPr>
          <a:lstStyle/>
          <a:p>
            <a:r>
              <a:rPr lang="en-US" sz="1600" b="1" dirty="0">
                <a:solidFill>
                  <a:schemeClr val="accent4">
                    <a:lumMod val="60000"/>
                    <a:lumOff val="40000"/>
                  </a:schemeClr>
                </a:solidFill>
              </a:rPr>
              <a:t>Message passing layer</a:t>
            </a:r>
          </a:p>
        </p:txBody>
      </p:sp>
      <p:sp>
        <p:nvSpPr>
          <p:cNvPr id="32" name="TextBox 31">
            <a:extLst>
              <a:ext uri="{FF2B5EF4-FFF2-40B4-BE49-F238E27FC236}">
                <a16:creationId xmlns:a16="http://schemas.microsoft.com/office/drawing/2014/main" id="{2E512C97-B1FF-47A0-DC58-954CA0C7377A}"/>
              </a:ext>
            </a:extLst>
          </p:cNvPr>
          <p:cNvSpPr txBox="1"/>
          <p:nvPr/>
        </p:nvSpPr>
        <p:spPr>
          <a:xfrm>
            <a:off x="1984406" y="2933241"/>
            <a:ext cx="609462" cy="338554"/>
          </a:xfrm>
          <a:prstGeom prst="rect">
            <a:avLst/>
          </a:prstGeom>
          <a:noFill/>
        </p:spPr>
        <p:txBody>
          <a:bodyPr wrap="none" rtlCol="0">
            <a:spAutoFit/>
          </a:bodyPr>
          <a:lstStyle/>
          <a:p>
            <a:r>
              <a:rPr lang="en-US" sz="1600" b="1" dirty="0">
                <a:solidFill>
                  <a:schemeClr val="bg2">
                    <a:lumMod val="25000"/>
                  </a:schemeClr>
                </a:solidFill>
              </a:rPr>
              <a:t>Door</a:t>
            </a:r>
          </a:p>
        </p:txBody>
      </p:sp>
      <p:sp>
        <p:nvSpPr>
          <p:cNvPr id="33" name="TextBox 32">
            <a:extLst>
              <a:ext uri="{FF2B5EF4-FFF2-40B4-BE49-F238E27FC236}">
                <a16:creationId xmlns:a16="http://schemas.microsoft.com/office/drawing/2014/main" id="{4E68899C-441B-0E98-C3C8-D9D716183E59}"/>
              </a:ext>
            </a:extLst>
          </p:cNvPr>
          <p:cNvSpPr txBox="1"/>
          <p:nvPr/>
        </p:nvSpPr>
        <p:spPr>
          <a:xfrm>
            <a:off x="3657599" y="2789936"/>
            <a:ext cx="948721" cy="584775"/>
          </a:xfrm>
          <a:prstGeom prst="rect">
            <a:avLst/>
          </a:prstGeom>
          <a:noFill/>
        </p:spPr>
        <p:txBody>
          <a:bodyPr wrap="none" rtlCol="0">
            <a:spAutoFit/>
          </a:bodyPr>
          <a:lstStyle/>
          <a:p>
            <a:pPr algn="ctr"/>
            <a:r>
              <a:rPr lang="en-US" sz="1600" b="1" dirty="0">
                <a:solidFill>
                  <a:schemeClr val="bg2">
                    <a:lumMod val="25000"/>
                  </a:schemeClr>
                </a:solidFill>
              </a:rPr>
              <a:t>Pool </a:t>
            </a:r>
          </a:p>
          <a:p>
            <a:pPr algn="ctr"/>
            <a:r>
              <a:rPr lang="en-US" sz="1600" b="1" dirty="0">
                <a:solidFill>
                  <a:schemeClr val="bg2">
                    <a:lumMod val="25000"/>
                  </a:schemeClr>
                </a:solidFill>
              </a:rPr>
              <a:t>Manager</a:t>
            </a:r>
          </a:p>
        </p:txBody>
      </p:sp>
      <p:sp>
        <p:nvSpPr>
          <p:cNvPr id="34" name="TextBox 33">
            <a:extLst>
              <a:ext uri="{FF2B5EF4-FFF2-40B4-BE49-F238E27FC236}">
                <a16:creationId xmlns:a16="http://schemas.microsoft.com/office/drawing/2014/main" id="{D872058A-6E62-0992-033D-17A8FB132F81}"/>
              </a:ext>
            </a:extLst>
          </p:cNvPr>
          <p:cNvSpPr txBox="1"/>
          <p:nvPr/>
        </p:nvSpPr>
        <p:spPr>
          <a:xfrm>
            <a:off x="5246797" y="2921280"/>
            <a:ext cx="1172116" cy="338554"/>
          </a:xfrm>
          <a:prstGeom prst="rect">
            <a:avLst/>
          </a:prstGeom>
          <a:noFill/>
        </p:spPr>
        <p:txBody>
          <a:bodyPr wrap="none" rtlCol="0">
            <a:spAutoFit/>
          </a:bodyPr>
          <a:lstStyle/>
          <a:p>
            <a:r>
              <a:rPr lang="en-US" sz="1600" b="1" dirty="0">
                <a:solidFill>
                  <a:schemeClr val="bg2">
                    <a:lumMod val="25000"/>
                  </a:schemeClr>
                </a:solidFill>
              </a:rPr>
              <a:t>Namespace</a:t>
            </a:r>
          </a:p>
        </p:txBody>
      </p:sp>
      <p:sp>
        <p:nvSpPr>
          <p:cNvPr id="35" name="TextBox 34">
            <a:extLst>
              <a:ext uri="{FF2B5EF4-FFF2-40B4-BE49-F238E27FC236}">
                <a16:creationId xmlns:a16="http://schemas.microsoft.com/office/drawing/2014/main" id="{07C2DAF7-F036-1E15-FA7D-BA066875029A}"/>
              </a:ext>
            </a:extLst>
          </p:cNvPr>
          <p:cNvSpPr txBox="1"/>
          <p:nvPr/>
        </p:nvSpPr>
        <p:spPr>
          <a:xfrm>
            <a:off x="7328273" y="2861123"/>
            <a:ext cx="642997" cy="338554"/>
          </a:xfrm>
          <a:prstGeom prst="rect">
            <a:avLst/>
          </a:prstGeom>
          <a:noFill/>
        </p:spPr>
        <p:txBody>
          <a:bodyPr wrap="none" rtlCol="0">
            <a:spAutoFit/>
          </a:bodyPr>
          <a:lstStyle/>
          <a:p>
            <a:r>
              <a:rPr lang="en-US" sz="1600" b="1" dirty="0">
                <a:solidFill>
                  <a:schemeClr val="bg2">
                    <a:lumMod val="25000"/>
                  </a:schemeClr>
                </a:solidFill>
              </a:rPr>
              <a:t>Pools</a:t>
            </a:r>
          </a:p>
        </p:txBody>
      </p:sp>
      <p:sp>
        <p:nvSpPr>
          <p:cNvPr id="37" name="TextBox 36">
            <a:extLst>
              <a:ext uri="{FF2B5EF4-FFF2-40B4-BE49-F238E27FC236}">
                <a16:creationId xmlns:a16="http://schemas.microsoft.com/office/drawing/2014/main" id="{E9AB9C9C-2A34-5980-69AE-1C2C7CBF30B0}"/>
              </a:ext>
            </a:extLst>
          </p:cNvPr>
          <p:cNvSpPr txBox="1"/>
          <p:nvPr/>
        </p:nvSpPr>
        <p:spPr>
          <a:xfrm>
            <a:off x="2824397" y="3801377"/>
            <a:ext cx="498278" cy="307777"/>
          </a:xfrm>
          <a:prstGeom prst="rect">
            <a:avLst/>
          </a:prstGeom>
          <a:noFill/>
        </p:spPr>
        <p:txBody>
          <a:bodyPr wrap="none" rtlCol="0">
            <a:spAutoFit/>
          </a:bodyPr>
          <a:lstStyle/>
          <a:p>
            <a:r>
              <a:rPr lang="en-US" sz="1400" b="1" dirty="0">
                <a:solidFill>
                  <a:schemeClr val="accent4">
                    <a:lumMod val="20000"/>
                    <a:lumOff val="80000"/>
                  </a:schemeClr>
                </a:solidFill>
              </a:rPr>
              <a:t>http</a:t>
            </a:r>
          </a:p>
        </p:txBody>
      </p:sp>
      <p:sp>
        <p:nvSpPr>
          <p:cNvPr id="38" name="Up Arrow 37">
            <a:extLst>
              <a:ext uri="{FF2B5EF4-FFF2-40B4-BE49-F238E27FC236}">
                <a16:creationId xmlns:a16="http://schemas.microsoft.com/office/drawing/2014/main" id="{C708455B-B5A0-CA31-8342-00B58B46B566}"/>
              </a:ext>
            </a:extLst>
          </p:cNvPr>
          <p:cNvSpPr/>
          <p:nvPr/>
        </p:nvSpPr>
        <p:spPr>
          <a:xfrm>
            <a:off x="2122736" y="3833938"/>
            <a:ext cx="842047" cy="1033605"/>
          </a:xfrm>
          <a:prstGeom prst="up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931233E-4B0D-86FB-534F-EDA20246CF9A}"/>
              </a:ext>
            </a:extLst>
          </p:cNvPr>
          <p:cNvSpPr txBox="1"/>
          <p:nvPr/>
        </p:nvSpPr>
        <p:spPr>
          <a:xfrm>
            <a:off x="2348324" y="3970453"/>
            <a:ext cx="406393" cy="307777"/>
          </a:xfrm>
          <a:prstGeom prst="rect">
            <a:avLst/>
          </a:prstGeom>
          <a:noFill/>
        </p:spPr>
        <p:txBody>
          <a:bodyPr wrap="none" rtlCol="0">
            <a:spAutoFit/>
          </a:bodyPr>
          <a:lstStyle/>
          <a:p>
            <a:r>
              <a:rPr lang="en-US" sz="1400" b="1" dirty="0" err="1">
                <a:solidFill>
                  <a:schemeClr val="accent4">
                    <a:lumMod val="20000"/>
                    <a:lumOff val="80000"/>
                  </a:schemeClr>
                </a:solidFill>
              </a:rPr>
              <a:t>nfs</a:t>
            </a:r>
            <a:endParaRPr lang="en-US" sz="1400" b="1" dirty="0">
              <a:solidFill>
                <a:schemeClr val="accent4">
                  <a:lumMod val="20000"/>
                  <a:lumOff val="80000"/>
                </a:schemeClr>
              </a:solidFill>
            </a:endParaRPr>
          </a:p>
        </p:txBody>
      </p:sp>
      <p:sp>
        <p:nvSpPr>
          <p:cNvPr id="41" name="TextBox 40">
            <a:extLst>
              <a:ext uri="{FF2B5EF4-FFF2-40B4-BE49-F238E27FC236}">
                <a16:creationId xmlns:a16="http://schemas.microsoft.com/office/drawing/2014/main" id="{202E534E-5479-BED7-8F65-8CDBC07E8F4D}"/>
              </a:ext>
            </a:extLst>
          </p:cNvPr>
          <p:cNvSpPr txBox="1"/>
          <p:nvPr/>
        </p:nvSpPr>
        <p:spPr>
          <a:xfrm>
            <a:off x="1752116" y="3723490"/>
            <a:ext cx="583237" cy="307777"/>
          </a:xfrm>
          <a:prstGeom prst="rect">
            <a:avLst/>
          </a:prstGeom>
          <a:noFill/>
        </p:spPr>
        <p:txBody>
          <a:bodyPr wrap="none" rtlCol="0">
            <a:spAutoFit/>
          </a:bodyPr>
          <a:lstStyle/>
          <a:p>
            <a:r>
              <a:rPr lang="en-US" sz="1400" b="1" dirty="0" err="1">
                <a:solidFill>
                  <a:schemeClr val="accent4">
                    <a:lumMod val="20000"/>
                    <a:lumOff val="80000"/>
                  </a:schemeClr>
                </a:solidFill>
              </a:rPr>
              <a:t>xroot</a:t>
            </a:r>
            <a:endParaRPr lang="en-US" sz="1400" b="1" dirty="0">
              <a:solidFill>
                <a:schemeClr val="accent4">
                  <a:lumMod val="20000"/>
                  <a:lumOff val="80000"/>
                </a:schemeClr>
              </a:solidFill>
            </a:endParaRPr>
          </a:p>
        </p:txBody>
      </p:sp>
      <p:sp>
        <p:nvSpPr>
          <p:cNvPr id="42" name="TextBox 41">
            <a:extLst>
              <a:ext uri="{FF2B5EF4-FFF2-40B4-BE49-F238E27FC236}">
                <a16:creationId xmlns:a16="http://schemas.microsoft.com/office/drawing/2014/main" id="{7DFAA004-0AA7-7031-4C56-9528C6CADF3B}"/>
              </a:ext>
            </a:extLst>
          </p:cNvPr>
          <p:cNvSpPr txBox="1"/>
          <p:nvPr/>
        </p:nvSpPr>
        <p:spPr>
          <a:xfrm>
            <a:off x="5711678" y="3776984"/>
            <a:ext cx="641522" cy="307777"/>
          </a:xfrm>
          <a:prstGeom prst="rect">
            <a:avLst/>
          </a:prstGeom>
          <a:noFill/>
        </p:spPr>
        <p:txBody>
          <a:bodyPr wrap="none" rtlCol="0">
            <a:spAutoFit/>
          </a:bodyPr>
          <a:lstStyle/>
          <a:p>
            <a:r>
              <a:rPr lang="en-US" sz="1400" b="1" dirty="0">
                <a:solidFill>
                  <a:schemeClr val="accent4">
                    <a:lumMod val="20000"/>
                    <a:lumOff val="80000"/>
                  </a:schemeClr>
                </a:solidFill>
              </a:rPr>
              <a:t>DBMS</a:t>
            </a:r>
          </a:p>
        </p:txBody>
      </p:sp>
      <p:pic>
        <p:nvPicPr>
          <p:cNvPr id="45" name="Picture 44" descr="A picture containing clipart&#10;&#10;Description automatically generated">
            <a:extLst>
              <a:ext uri="{FF2B5EF4-FFF2-40B4-BE49-F238E27FC236}">
                <a16:creationId xmlns:a16="http://schemas.microsoft.com/office/drawing/2014/main" id="{F219F593-B41B-2C87-B2B5-02BBADC823EC}"/>
              </a:ext>
            </a:extLst>
          </p:cNvPr>
          <p:cNvPicPr>
            <a:picLocks noChangeAspect="1"/>
          </p:cNvPicPr>
          <p:nvPr/>
        </p:nvPicPr>
        <p:blipFill>
          <a:blip r:embed="rId3"/>
          <a:stretch>
            <a:fillRect/>
          </a:stretch>
        </p:blipFill>
        <p:spPr>
          <a:xfrm>
            <a:off x="3939948" y="3588914"/>
            <a:ext cx="651278" cy="395977"/>
          </a:xfrm>
          <a:prstGeom prst="rect">
            <a:avLst/>
          </a:prstGeom>
        </p:spPr>
      </p:pic>
      <p:sp>
        <p:nvSpPr>
          <p:cNvPr id="47" name="Slide Number Placeholder 19">
            <a:extLst>
              <a:ext uri="{FF2B5EF4-FFF2-40B4-BE49-F238E27FC236}">
                <a16:creationId xmlns:a16="http://schemas.microsoft.com/office/drawing/2014/main" id="{AC20E0A3-9DC6-77D8-F483-ACDCDAAAC973}"/>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3</a:t>
            </a:fld>
            <a:endParaRPr lang="en-US" dirty="0"/>
          </a:p>
        </p:txBody>
      </p:sp>
    </p:spTree>
    <p:extLst>
      <p:ext uri="{BB962C8B-B14F-4D97-AF65-F5344CB8AC3E}">
        <p14:creationId xmlns:p14="http://schemas.microsoft.com/office/powerpoint/2010/main" val="3348494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err="1"/>
              <a:t>dCache</a:t>
            </a:r>
            <a:r>
              <a:rPr lang="en-US" dirty="0"/>
              <a:t> </a:t>
            </a:r>
            <a:r>
              <a:rPr lang="en-US" dirty="0" err="1"/>
              <a:t>Xroot</a:t>
            </a:r>
            <a:r>
              <a:rPr lang="en-US" dirty="0"/>
              <a:t> as </a:t>
            </a:r>
            <a:r>
              <a:rPr lang="en-US" dirty="0" err="1"/>
              <a:t>XrootD</a:t>
            </a:r>
            <a:r>
              <a:rPr lang="en-US" dirty="0"/>
              <a:t> server	</a:t>
            </a:r>
          </a:p>
        </p:txBody>
      </p:sp>
      <p:sp>
        <p:nvSpPr>
          <p:cNvPr id="3" name="Text Placeholder 2">
            <a:extLst>
              <a:ext uri="{FF2B5EF4-FFF2-40B4-BE49-F238E27FC236}">
                <a16:creationId xmlns:a16="http://schemas.microsoft.com/office/drawing/2014/main" id="{7A6C2A2F-B0DF-9F48-8139-406C9FA23926}"/>
              </a:ext>
            </a:extLst>
          </p:cNvPr>
          <p:cNvSpPr txBox="1">
            <a:spLocks noGrp="1"/>
          </p:cNvSpPr>
          <p:nvPr>
            <p:ph type="body" idx="4294967295"/>
          </p:nvPr>
        </p:nvSpPr>
        <p:spPr>
          <a:xfrm>
            <a:off x="509040" y="1132739"/>
            <a:ext cx="9243683" cy="4092840"/>
          </a:xfrm>
        </p:spPr>
        <p:txBody>
          <a:bodyPr/>
          <a:lstStyle/>
          <a:p>
            <a:pPr>
              <a:buNone/>
            </a:pPr>
            <a:r>
              <a:rPr lang="en-US" sz="2800" b="1" dirty="0">
                <a:solidFill>
                  <a:schemeClr val="accent2"/>
                </a:solidFill>
                <a:latin typeface="+mn-lt"/>
              </a:rPr>
              <a:t>Door</a:t>
            </a:r>
            <a:r>
              <a:rPr lang="en-US" sz="2800" dirty="0">
                <a:solidFill>
                  <a:schemeClr val="accent2"/>
                </a:solidFill>
                <a:latin typeface="+mn-lt"/>
              </a:rPr>
              <a:t> = server with manager and redirector roles</a:t>
            </a:r>
          </a:p>
          <a:p>
            <a:pPr marL="457200" lvl="6" indent="-457200">
              <a:buSzPct val="85000"/>
            </a:pPr>
            <a:r>
              <a:rPr lang="en-US" sz="2000" dirty="0">
                <a:solidFill>
                  <a:schemeClr val="accent2"/>
                </a:solidFill>
                <a:latin typeface="+mn-lt"/>
              </a:rPr>
              <a:t>contacts Pool Manager and receives a pool endpoint for either a read or a write; redirects the client to the pool</a:t>
            </a:r>
          </a:p>
          <a:p>
            <a:pPr marL="457200" lvl="6" indent="-457200">
              <a:buSzPct val="85000"/>
            </a:pPr>
            <a:r>
              <a:rPr lang="en-US" sz="2000" dirty="0">
                <a:solidFill>
                  <a:schemeClr val="accent2"/>
                </a:solidFill>
                <a:latin typeface="+mn-lt"/>
              </a:rPr>
              <a:t>requires authentication/authorization (done via communication with a special </a:t>
            </a:r>
            <a:r>
              <a:rPr lang="en-US" sz="2000" dirty="0" err="1">
                <a:solidFill>
                  <a:schemeClr val="accent2"/>
                </a:solidFill>
                <a:latin typeface="+mn-lt"/>
              </a:rPr>
              <a:t>dCache</a:t>
            </a:r>
            <a:r>
              <a:rPr lang="en-US" sz="2000" dirty="0">
                <a:solidFill>
                  <a:schemeClr val="accent2"/>
                </a:solidFill>
                <a:latin typeface="+mn-lt"/>
              </a:rPr>
              <a:t> security service, </a:t>
            </a:r>
            <a:r>
              <a:rPr lang="en-US" sz="2000" b="1" i="1" dirty="0" err="1">
                <a:solidFill>
                  <a:schemeClr val="accent2"/>
                </a:solidFill>
                <a:latin typeface="+mn-lt"/>
              </a:rPr>
              <a:t>gPlazma</a:t>
            </a:r>
            <a:r>
              <a:rPr lang="en-US" sz="2000" dirty="0">
                <a:solidFill>
                  <a:schemeClr val="accent2"/>
                </a:solidFill>
                <a:latin typeface="+mn-lt"/>
              </a:rPr>
              <a:t>)</a:t>
            </a:r>
          </a:p>
          <a:p>
            <a:pPr lvl="6">
              <a:buNone/>
            </a:pPr>
            <a:r>
              <a:rPr lang="en-US" sz="2800" b="1" dirty="0">
                <a:solidFill>
                  <a:schemeClr val="accent2"/>
                </a:solidFill>
                <a:latin typeface="+mn-lt"/>
              </a:rPr>
              <a:t>Pool</a:t>
            </a:r>
            <a:r>
              <a:rPr lang="en-US" sz="2800" dirty="0">
                <a:solidFill>
                  <a:schemeClr val="accent2"/>
                </a:solidFill>
                <a:latin typeface="+mn-lt"/>
              </a:rPr>
              <a:t> = data server</a:t>
            </a:r>
          </a:p>
          <a:p>
            <a:pPr marL="457200" lvl="6" indent="-457200">
              <a:buSzPct val="85000"/>
            </a:pPr>
            <a:r>
              <a:rPr lang="en-US" sz="2000" dirty="0">
                <a:solidFill>
                  <a:schemeClr val="accent2"/>
                </a:solidFill>
                <a:latin typeface="+mn-lt"/>
              </a:rPr>
              <a:t>uses a unique id (opaque) generated at the door to identify authorized connections </a:t>
            </a:r>
          </a:p>
          <a:p>
            <a:pPr marL="457200" lvl="6" indent="-457200">
              <a:buSzPct val="85000"/>
            </a:pPr>
            <a:r>
              <a:rPr lang="en-US" sz="2000" dirty="0">
                <a:solidFill>
                  <a:schemeClr val="accent2"/>
                </a:solidFill>
                <a:latin typeface="+mn-lt"/>
              </a:rPr>
              <a:t>rejects a connection if the id is invalid or expired</a:t>
            </a:r>
          </a:p>
          <a:p>
            <a:pPr>
              <a:buNone/>
            </a:pPr>
            <a:endParaRPr lang="en-US" sz="2400" dirty="0">
              <a:solidFill>
                <a:schemeClr val="accent2"/>
              </a:solidFill>
              <a:latin typeface="+mn-lt"/>
            </a:endParaRPr>
          </a:p>
        </p:txBody>
      </p:sp>
      <p:sp>
        <p:nvSpPr>
          <p:cNvPr id="5" name="Slide Number Placeholder 19">
            <a:extLst>
              <a:ext uri="{FF2B5EF4-FFF2-40B4-BE49-F238E27FC236}">
                <a16:creationId xmlns:a16="http://schemas.microsoft.com/office/drawing/2014/main" id="{B27DE548-A934-A6A1-E0AA-7C67009B9099}"/>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a:xfrm>
            <a:off x="509040" y="66240"/>
            <a:ext cx="8835486" cy="547200"/>
          </a:xfrm>
        </p:spPr>
        <p:txBody>
          <a:bodyPr/>
          <a:lstStyle/>
          <a:p>
            <a:br>
              <a:rPr lang="en-US" dirty="0"/>
            </a:br>
            <a:r>
              <a:rPr lang="en-US" dirty="0" err="1"/>
              <a:t>dCache</a:t>
            </a:r>
            <a:r>
              <a:rPr lang="en-US" dirty="0"/>
              <a:t> </a:t>
            </a:r>
            <a:r>
              <a:rPr lang="en-US" dirty="0" err="1"/>
              <a:t>Xroot</a:t>
            </a:r>
            <a:r>
              <a:rPr lang="en-US" dirty="0"/>
              <a:t> library dependencies</a:t>
            </a:r>
            <a:br>
              <a:rPr lang="en-US" dirty="0"/>
            </a:br>
            <a:r>
              <a:rPr lang="en-US" dirty="0"/>
              <a:t>	</a:t>
            </a:r>
          </a:p>
        </p:txBody>
      </p:sp>
      <p:sp>
        <p:nvSpPr>
          <p:cNvPr id="3" name="Text Placeholder 2">
            <a:extLst>
              <a:ext uri="{FF2B5EF4-FFF2-40B4-BE49-F238E27FC236}">
                <a16:creationId xmlns:a16="http://schemas.microsoft.com/office/drawing/2014/main" id="{7A6C2A2F-B0DF-9F48-8139-406C9FA23926}"/>
              </a:ext>
            </a:extLst>
          </p:cNvPr>
          <p:cNvSpPr txBox="1">
            <a:spLocks noGrp="1"/>
          </p:cNvSpPr>
          <p:nvPr>
            <p:ph type="body" idx="4294967295"/>
          </p:nvPr>
        </p:nvSpPr>
        <p:spPr>
          <a:xfrm>
            <a:off x="244346" y="731686"/>
            <a:ext cx="9693738" cy="4417830"/>
          </a:xfrm>
        </p:spPr>
        <p:txBody>
          <a:bodyPr>
            <a:normAutofit/>
          </a:bodyPr>
          <a:lstStyle/>
          <a:p>
            <a:pPr>
              <a:buNone/>
            </a:pPr>
            <a:r>
              <a:rPr lang="en-US" sz="2800" dirty="0">
                <a:solidFill>
                  <a:schemeClr val="accent2"/>
                </a:solidFill>
                <a:latin typeface="+mn-lt"/>
              </a:rPr>
              <a:t>Both the door and pool service are written on top of a </a:t>
            </a:r>
            <a:r>
              <a:rPr lang="en-US" sz="2800" b="1" dirty="0" err="1">
                <a:solidFill>
                  <a:schemeClr val="accent2"/>
                </a:solidFill>
                <a:latin typeface="+mn-lt"/>
              </a:rPr>
              <a:t>Netty</a:t>
            </a:r>
            <a:r>
              <a:rPr lang="en-US" sz="2800" dirty="0">
                <a:solidFill>
                  <a:schemeClr val="accent2"/>
                </a:solidFill>
                <a:latin typeface="+mn-lt"/>
              </a:rPr>
              <a:t> layer:</a:t>
            </a:r>
          </a:p>
          <a:p>
            <a:pPr algn="ctr">
              <a:buNone/>
            </a:pPr>
            <a:r>
              <a:rPr lang="en-US" sz="2400" dirty="0">
                <a:solidFill>
                  <a:schemeClr val="accent2"/>
                </a:solidFill>
                <a:latin typeface="+mn-lt"/>
                <a:hlinkClick r:id="rId3"/>
              </a:rPr>
              <a:t>https://</a:t>
            </a:r>
            <a:r>
              <a:rPr lang="en-US" sz="2400" dirty="0" err="1">
                <a:solidFill>
                  <a:schemeClr val="accent2"/>
                </a:solidFill>
                <a:latin typeface="+mn-lt"/>
                <a:hlinkClick r:id="rId3"/>
              </a:rPr>
              <a:t>netty.io</a:t>
            </a:r>
            <a:r>
              <a:rPr lang="en-US" sz="2400" dirty="0">
                <a:solidFill>
                  <a:schemeClr val="accent2"/>
                </a:solidFill>
                <a:latin typeface="+mn-lt"/>
                <a:hlinkClick r:id="rId3"/>
              </a:rPr>
              <a:t>/</a:t>
            </a:r>
            <a:endParaRPr lang="en-US" sz="2400" dirty="0">
              <a:solidFill>
                <a:schemeClr val="accent2"/>
              </a:solidFill>
              <a:latin typeface="+mn-lt"/>
            </a:endParaRPr>
          </a:p>
          <a:p>
            <a:pPr lvl="2">
              <a:buNone/>
            </a:pPr>
            <a:r>
              <a:rPr lang="en-US" sz="1600" b="0" i="1" dirty="0">
                <a:solidFill>
                  <a:schemeClr val="accent2"/>
                </a:solidFill>
                <a:effectLst/>
                <a:latin typeface="+mn-lt"/>
                <a:cs typeface="Times New Roman" panose="02020603050405020304" pitchFamily="18" charset="0"/>
              </a:rPr>
              <a:t>- an asynchronous event-driven network application framework for rapid development of maintainable high performance protocol servers &amp; clients; uses Java NIO (Non-Blocking IO)</a:t>
            </a:r>
            <a:r>
              <a:rPr lang="en-US" sz="1600" b="0" i="1" dirty="0">
                <a:solidFill>
                  <a:schemeClr val="accent2"/>
                </a:solidFill>
                <a:effectLst/>
                <a:latin typeface="+mn-lt"/>
              </a:rPr>
              <a:t> </a:t>
            </a:r>
            <a:r>
              <a:rPr lang="en-US" sz="1600" b="0" i="0" dirty="0">
                <a:solidFill>
                  <a:schemeClr val="accent2"/>
                </a:solidFill>
                <a:effectLst/>
                <a:latin typeface="+mn-lt"/>
              </a:rPr>
              <a:t>(</a:t>
            </a:r>
            <a:r>
              <a:rPr lang="en-US" sz="1600" b="0" i="0" dirty="0">
                <a:solidFill>
                  <a:schemeClr val="accent2"/>
                </a:solidFill>
                <a:effectLst/>
                <a:latin typeface="+mn-lt"/>
                <a:hlinkClick r:id="rId4"/>
              </a:rPr>
              <a:t>https://en.wikipedia.org/wiki/Non-blocking_I/O_(Java)</a:t>
            </a:r>
            <a:r>
              <a:rPr lang="en-US" sz="1600" b="0" i="0" dirty="0">
                <a:solidFill>
                  <a:schemeClr val="accent2"/>
                </a:solidFill>
                <a:effectLst/>
                <a:latin typeface="+mn-lt"/>
              </a:rPr>
              <a:t>)</a:t>
            </a:r>
            <a:endParaRPr lang="en-US" sz="2800" dirty="0">
              <a:solidFill>
                <a:schemeClr val="accent2"/>
              </a:solidFill>
              <a:latin typeface="+mn-lt"/>
            </a:endParaRPr>
          </a:p>
          <a:p>
            <a:pPr lvl="2" algn="l">
              <a:buNone/>
            </a:pPr>
            <a:r>
              <a:rPr lang="en-US" sz="2800" dirty="0">
                <a:solidFill>
                  <a:schemeClr val="accent2"/>
                </a:solidFill>
                <a:latin typeface="+mn-lt"/>
              </a:rPr>
              <a:t>The door and pool service, along with CTA integration, use the </a:t>
            </a:r>
            <a:r>
              <a:rPr lang="en-US" sz="2800" i="1" dirty="0">
                <a:solidFill>
                  <a:schemeClr val="accent2"/>
                </a:solidFill>
                <a:latin typeface="+mn-lt"/>
              </a:rPr>
              <a:t>xrootd4j</a:t>
            </a:r>
            <a:r>
              <a:rPr lang="en-US" sz="2800" dirty="0">
                <a:solidFill>
                  <a:schemeClr val="accent2"/>
                </a:solidFill>
                <a:latin typeface="+mn-lt"/>
              </a:rPr>
              <a:t> library:</a:t>
            </a:r>
          </a:p>
          <a:p>
            <a:pPr lvl="2" algn="ctr">
              <a:buNone/>
            </a:pPr>
            <a:r>
              <a:rPr lang="en-US" sz="2400" dirty="0">
                <a:solidFill>
                  <a:schemeClr val="accent2"/>
                </a:solidFill>
                <a:latin typeface="+mn-lt"/>
              </a:rPr>
              <a:t> </a:t>
            </a:r>
            <a:r>
              <a:rPr lang="en-US" sz="2400" dirty="0">
                <a:solidFill>
                  <a:schemeClr val="accent2"/>
                </a:solidFill>
                <a:latin typeface="+mn-lt"/>
                <a:hlinkClick r:id="rId5"/>
              </a:rPr>
              <a:t>https://github.com/dCache/xrootd4j</a:t>
            </a:r>
            <a:endParaRPr lang="en-US" sz="2400" dirty="0">
              <a:solidFill>
                <a:schemeClr val="accent2"/>
              </a:solidFill>
              <a:latin typeface="+mn-lt"/>
            </a:endParaRPr>
          </a:p>
          <a:p>
            <a:pPr lvl="2">
              <a:buNone/>
            </a:pPr>
            <a:r>
              <a:rPr lang="en-US" sz="1600" i="1" dirty="0">
                <a:solidFill>
                  <a:schemeClr val="accent2"/>
                </a:solidFill>
                <a:latin typeface="+mn-lt"/>
              </a:rPr>
              <a:t>- maintained by </a:t>
            </a:r>
            <a:r>
              <a:rPr lang="en-US" sz="1600" i="1" dirty="0" err="1">
                <a:solidFill>
                  <a:schemeClr val="accent2"/>
                </a:solidFill>
                <a:latin typeface="+mn-lt"/>
              </a:rPr>
              <a:t>dCache</a:t>
            </a:r>
            <a:r>
              <a:rPr lang="en-US" sz="1600" i="1" dirty="0">
                <a:solidFill>
                  <a:schemeClr val="accent2"/>
                </a:solidFill>
                <a:latin typeface="+mn-lt"/>
              </a:rPr>
              <a:t> (viz., me for the moment); constitutes all of the </a:t>
            </a:r>
            <a:r>
              <a:rPr lang="en-US" sz="1600" i="1" dirty="0" err="1">
                <a:solidFill>
                  <a:schemeClr val="accent2"/>
                </a:solidFill>
                <a:latin typeface="+mn-lt"/>
              </a:rPr>
              <a:t>xroot</a:t>
            </a:r>
            <a:r>
              <a:rPr lang="en-US" sz="1600" i="1" dirty="0">
                <a:solidFill>
                  <a:schemeClr val="accent2"/>
                </a:solidFill>
                <a:latin typeface="+mn-lt"/>
              </a:rPr>
              <a:t> protocol implementation in Java which is not specific to </a:t>
            </a:r>
            <a:r>
              <a:rPr lang="en-US" sz="1600" i="1" dirty="0" err="1">
                <a:solidFill>
                  <a:schemeClr val="accent2"/>
                </a:solidFill>
                <a:latin typeface="+mn-lt"/>
              </a:rPr>
              <a:t>dCache</a:t>
            </a:r>
            <a:r>
              <a:rPr lang="en-US" sz="1600" i="1" dirty="0">
                <a:solidFill>
                  <a:schemeClr val="accent2"/>
                </a:solidFill>
                <a:latin typeface="+mn-lt"/>
              </a:rPr>
              <a:t> (so it has no </a:t>
            </a:r>
            <a:r>
              <a:rPr lang="en-US" sz="1600" i="1" dirty="0" err="1">
                <a:solidFill>
                  <a:schemeClr val="accent2"/>
                </a:solidFill>
                <a:latin typeface="+mn-lt"/>
              </a:rPr>
              <a:t>dCache</a:t>
            </a:r>
            <a:r>
              <a:rPr lang="en-US" sz="1600" i="1" dirty="0">
                <a:solidFill>
                  <a:schemeClr val="accent2"/>
                </a:solidFill>
                <a:latin typeface="+mn-lt"/>
              </a:rPr>
              <a:t> dependencies)</a:t>
            </a:r>
            <a:endParaRPr lang="en-US" sz="2800" dirty="0">
              <a:solidFill>
                <a:schemeClr val="accent2"/>
              </a:solidFill>
              <a:latin typeface="+mn-lt"/>
            </a:endParaRPr>
          </a:p>
        </p:txBody>
      </p:sp>
      <p:sp>
        <p:nvSpPr>
          <p:cNvPr id="5" name="Slide Number Placeholder 19">
            <a:extLst>
              <a:ext uri="{FF2B5EF4-FFF2-40B4-BE49-F238E27FC236}">
                <a16:creationId xmlns:a16="http://schemas.microsoft.com/office/drawing/2014/main" id="{8151F92C-BB4B-0012-9B82-1C71C7B66409}"/>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5</a:t>
            </a:fld>
            <a:endParaRPr lang="en-US" dirty="0"/>
          </a:p>
        </p:txBody>
      </p:sp>
    </p:spTree>
    <p:extLst>
      <p:ext uri="{BB962C8B-B14F-4D97-AF65-F5344CB8AC3E}">
        <p14:creationId xmlns:p14="http://schemas.microsoft.com/office/powerpoint/2010/main" val="162344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a:xfrm>
            <a:off x="509040" y="66240"/>
            <a:ext cx="8835486" cy="547200"/>
          </a:xfrm>
        </p:spPr>
        <p:txBody>
          <a:bodyPr/>
          <a:lstStyle/>
          <a:p>
            <a:br>
              <a:rPr lang="en-US" dirty="0"/>
            </a:br>
            <a:r>
              <a:rPr lang="en-US" dirty="0" err="1"/>
              <a:t>dCache</a:t>
            </a:r>
            <a:r>
              <a:rPr lang="en-US" dirty="0"/>
              <a:t> </a:t>
            </a:r>
            <a:r>
              <a:rPr lang="en-US" dirty="0" err="1"/>
              <a:t>Xroot</a:t>
            </a:r>
            <a:r>
              <a:rPr lang="en-US" dirty="0"/>
              <a:t> development 2018-2023</a:t>
            </a:r>
            <a:br>
              <a:rPr lang="en-US" dirty="0"/>
            </a:br>
            <a:endParaRPr lang="en-US" dirty="0"/>
          </a:p>
        </p:txBody>
      </p:sp>
      <p:sp>
        <p:nvSpPr>
          <p:cNvPr id="7" name="TextBox 6">
            <a:extLst>
              <a:ext uri="{FF2B5EF4-FFF2-40B4-BE49-F238E27FC236}">
                <a16:creationId xmlns:a16="http://schemas.microsoft.com/office/drawing/2014/main" id="{0EF43090-D907-1EC4-2E01-2E3913F396F3}"/>
              </a:ext>
            </a:extLst>
          </p:cNvPr>
          <p:cNvSpPr txBox="1"/>
          <p:nvPr/>
        </p:nvSpPr>
        <p:spPr>
          <a:xfrm>
            <a:off x="80240" y="1509440"/>
            <a:ext cx="4960072" cy="3416320"/>
          </a:xfrm>
          <a:prstGeom prst="rect">
            <a:avLst/>
          </a:prstGeom>
          <a:noFill/>
        </p:spPr>
        <p:txBody>
          <a:bodyPr wrap="square">
            <a:spAutoFit/>
          </a:bodyPr>
          <a:lstStyle/>
          <a:p>
            <a:pPr marL="342900" indent="-342900">
              <a:buFont typeface="+mj-lt"/>
              <a:buAutoNum type="arabicPeriod"/>
            </a:pPr>
            <a:r>
              <a:rPr lang="en-US" dirty="0">
                <a:solidFill>
                  <a:schemeClr val="accent2"/>
                </a:solidFill>
              </a:rPr>
              <a:t>Added Third-Party Copy (</a:t>
            </a:r>
            <a:r>
              <a:rPr lang="en-US" dirty="0" err="1">
                <a:solidFill>
                  <a:schemeClr val="accent2"/>
                </a:solidFill>
              </a:rPr>
              <a:t>TPC</a:t>
            </a:r>
            <a:r>
              <a:rPr lang="en-US" dirty="0">
                <a:solidFill>
                  <a:schemeClr val="accent2"/>
                </a:solidFill>
              </a:rPr>
              <a:t>)</a:t>
            </a:r>
          </a:p>
          <a:p>
            <a:pPr marL="342900" indent="-342900">
              <a:buFont typeface="+mj-lt"/>
              <a:buAutoNum type="arabicPeriod"/>
            </a:pPr>
            <a:r>
              <a:rPr lang="en-US" dirty="0">
                <a:solidFill>
                  <a:schemeClr val="accent2"/>
                </a:solidFill>
              </a:rPr>
              <a:t>Added </a:t>
            </a:r>
            <a:r>
              <a:rPr lang="en-US" dirty="0" err="1">
                <a:solidFill>
                  <a:schemeClr val="accent2"/>
                </a:solidFill>
              </a:rPr>
              <a:t>GSI</a:t>
            </a:r>
            <a:r>
              <a:rPr lang="en-US" dirty="0">
                <a:solidFill>
                  <a:schemeClr val="accent2"/>
                </a:solidFill>
              </a:rPr>
              <a:t> </a:t>
            </a:r>
            <a:r>
              <a:rPr lang="en-US" dirty="0" err="1">
                <a:solidFill>
                  <a:schemeClr val="accent2"/>
                </a:solidFill>
              </a:rPr>
              <a:t>TPC</a:t>
            </a:r>
            <a:r>
              <a:rPr lang="en-US" dirty="0">
                <a:solidFill>
                  <a:schemeClr val="accent2"/>
                </a:solidFill>
              </a:rPr>
              <a:t> proxy management</a:t>
            </a:r>
          </a:p>
          <a:p>
            <a:pPr marL="342900" indent="-342900">
              <a:buFont typeface="+mj-lt"/>
              <a:buAutoNum type="arabicPeriod"/>
            </a:pPr>
            <a:r>
              <a:rPr lang="en-US" dirty="0">
                <a:solidFill>
                  <a:schemeClr val="accent2"/>
                </a:solidFill>
              </a:rPr>
              <a:t>Expanded Signed Hash Verification</a:t>
            </a:r>
          </a:p>
          <a:p>
            <a:pPr marL="342900" indent="-342900">
              <a:buFont typeface="+mj-lt"/>
              <a:buAutoNum type="arabicPeriod"/>
            </a:pPr>
            <a:r>
              <a:rPr lang="en-US" dirty="0">
                <a:solidFill>
                  <a:schemeClr val="accent2"/>
                </a:solidFill>
              </a:rPr>
              <a:t>Implemented </a:t>
            </a:r>
            <a:r>
              <a:rPr lang="en-US" sz="1400" b="1" dirty="0" err="1">
                <a:solidFill>
                  <a:schemeClr val="accent2"/>
                </a:solidFill>
                <a:latin typeface="Courier New" panose="02070309020205020404" pitchFamily="49" charset="0"/>
                <a:cs typeface="Courier New" panose="02070309020205020404" pitchFamily="49" charset="0"/>
              </a:rPr>
              <a:t>unix</a:t>
            </a:r>
            <a:r>
              <a:rPr lang="en-US" dirty="0">
                <a:solidFill>
                  <a:schemeClr val="accent2"/>
                </a:solidFill>
              </a:rPr>
              <a:t> authentication</a:t>
            </a:r>
          </a:p>
          <a:p>
            <a:pPr marL="342900" indent="-342900">
              <a:buFont typeface="+mj-lt"/>
              <a:buAutoNum type="arabicPeriod"/>
            </a:pPr>
            <a:r>
              <a:rPr lang="en-US" dirty="0">
                <a:solidFill>
                  <a:schemeClr val="accent2"/>
                </a:solidFill>
              </a:rPr>
              <a:t>Regularized error codes/messages</a:t>
            </a:r>
          </a:p>
          <a:p>
            <a:pPr marL="342900" indent="-342900">
              <a:buFont typeface="+mj-lt"/>
              <a:buAutoNum type="arabicPeriod"/>
            </a:pPr>
            <a:r>
              <a:rPr lang="en-US" dirty="0">
                <a:solidFill>
                  <a:schemeClr val="accent2"/>
                </a:solidFill>
              </a:rPr>
              <a:t>Added checksum CGI handling to door</a:t>
            </a:r>
          </a:p>
          <a:p>
            <a:pPr marL="342900" indent="-342900">
              <a:buFont typeface="+mj-lt"/>
              <a:buAutoNum type="arabicPeriod"/>
            </a:pPr>
            <a:r>
              <a:rPr lang="en-US" dirty="0">
                <a:solidFill>
                  <a:schemeClr val="accent2"/>
                </a:solidFill>
              </a:rPr>
              <a:t>Added support for </a:t>
            </a:r>
            <a:r>
              <a:rPr lang="en-US" sz="1400" b="1" dirty="0">
                <a:solidFill>
                  <a:schemeClr val="accent2"/>
                </a:solidFill>
                <a:latin typeface="Courier New" panose="02070309020205020404" pitchFamily="49" charset="0"/>
                <a:cs typeface="Courier New" panose="02070309020205020404" pitchFamily="49" charset="0"/>
              </a:rPr>
              <a:t>tried/</a:t>
            </a:r>
            <a:r>
              <a:rPr lang="en-US" sz="1400" b="1" dirty="0" err="1">
                <a:solidFill>
                  <a:schemeClr val="accent2"/>
                </a:solidFill>
                <a:latin typeface="Courier New" panose="02070309020205020404" pitchFamily="49" charset="0"/>
                <a:cs typeface="Courier New" panose="02070309020205020404" pitchFamily="49" charset="0"/>
              </a:rPr>
              <a:t>rc</a:t>
            </a:r>
            <a:r>
              <a:rPr lang="en-US" sz="1400" b="1" dirty="0">
                <a:solidFill>
                  <a:schemeClr val="accent2"/>
                </a:solidFill>
                <a:latin typeface="Courier New" panose="02070309020205020404" pitchFamily="49" charset="0"/>
                <a:cs typeface="Courier New" panose="02070309020205020404" pitchFamily="49" charset="0"/>
              </a:rPr>
              <a:t> </a:t>
            </a:r>
            <a:r>
              <a:rPr lang="en-US" dirty="0">
                <a:solidFill>
                  <a:schemeClr val="accent2"/>
                </a:solidFill>
              </a:rPr>
              <a:t>CGI</a:t>
            </a:r>
          </a:p>
          <a:p>
            <a:pPr marL="342900" indent="-342900">
              <a:buFont typeface="+mj-lt"/>
              <a:buAutoNum type="arabicPeriod"/>
            </a:pPr>
            <a:r>
              <a:rPr lang="en-US" dirty="0">
                <a:solidFill>
                  <a:schemeClr val="accent2"/>
                </a:solidFill>
              </a:rPr>
              <a:t>Added TLS support to door and pool</a:t>
            </a:r>
          </a:p>
          <a:p>
            <a:pPr marL="342900" indent="-342900">
              <a:buFont typeface="+mj-lt"/>
              <a:buAutoNum type="arabicPeriod"/>
            </a:pPr>
            <a:r>
              <a:rPr lang="en-US" dirty="0">
                <a:solidFill>
                  <a:schemeClr val="accent2"/>
                </a:solidFill>
              </a:rPr>
              <a:t>Added token authorization support</a:t>
            </a:r>
          </a:p>
          <a:p>
            <a:pPr marL="342900" indent="-342900">
              <a:buFont typeface="+mj-lt"/>
              <a:buAutoNum type="arabicPeriod"/>
            </a:pPr>
            <a:r>
              <a:rPr lang="en-US" dirty="0">
                <a:solidFill>
                  <a:schemeClr val="accent2"/>
                </a:solidFill>
              </a:rPr>
              <a:t>Added token authentication support (</a:t>
            </a:r>
            <a:r>
              <a:rPr lang="en-US" dirty="0" err="1">
                <a:solidFill>
                  <a:schemeClr val="accent2"/>
                </a:solidFill>
              </a:rPr>
              <a:t>ZTN</a:t>
            </a:r>
            <a:r>
              <a:rPr lang="en-US" dirty="0">
                <a:solidFill>
                  <a:schemeClr val="accent2"/>
                </a:solidFill>
              </a:rPr>
              <a:t>)</a:t>
            </a:r>
          </a:p>
          <a:p>
            <a:pPr marL="342900" indent="-342900">
              <a:buFont typeface="+mj-lt"/>
              <a:buAutoNum type="arabicPeriod"/>
            </a:pPr>
            <a:r>
              <a:rPr lang="en-US" dirty="0">
                <a:solidFill>
                  <a:schemeClr val="accent2"/>
                </a:solidFill>
              </a:rPr>
              <a:t>Added query support for </a:t>
            </a:r>
            <a:r>
              <a:rPr lang="en-US" dirty="0" err="1">
                <a:solidFill>
                  <a:schemeClr val="accent2"/>
                </a:solidFill>
              </a:rPr>
              <a:t>TPC</a:t>
            </a:r>
            <a:r>
              <a:rPr lang="en-US" dirty="0">
                <a:solidFill>
                  <a:schemeClr val="accent2"/>
                </a:solidFill>
              </a:rPr>
              <a:t> on pools</a:t>
            </a:r>
          </a:p>
          <a:p>
            <a:pPr marL="342900" indent="-342900">
              <a:buFont typeface="+mj-lt"/>
              <a:buAutoNum type="arabicPeriod"/>
            </a:pPr>
            <a:r>
              <a:rPr lang="en-US" dirty="0">
                <a:solidFill>
                  <a:schemeClr val="accent2"/>
                </a:solidFill>
              </a:rPr>
              <a:t>Added support for </a:t>
            </a:r>
            <a:r>
              <a:rPr lang="en-US" sz="1400" b="1" dirty="0" err="1">
                <a:solidFill>
                  <a:schemeClr val="accent2"/>
                </a:solidFill>
                <a:latin typeface="Courier New" panose="02070309020205020404" pitchFamily="49" charset="0"/>
                <a:cs typeface="Courier New" panose="02070309020205020404" pitchFamily="49" charset="0"/>
              </a:rPr>
              <a:t>kXR_fattr</a:t>
            </a:r>
            <a:r>
              <a:rPr lang="en-US" sz="1200" dirty="0">
                <a:solidFill>
                  <a:schemeClr val="accent2"/>
                </a:solidFill>
                <a:latin typeface="Courier New" panose="02070309020205020404" pitchFamily="49" charset="0"/>
                <a:cs typeface="Courier New" panose="02070309020205020404" pitchFamily="49" charset="0"/>
              </a:rPr>
              <a:t>, </a:t>
            </a:r>
            <a:r>
              <a:rPr lang="en-US" sz="1400" b="1" dirty="0" err="1">
                <a:solidFill>
                  <a:schemeClr val="accent2"/>
                </a:solidFill>
                <a:latin typeface="Courier New" panose="02070309020205020404" pitchFamily="49" charset="0"/>
                <a:cs typeface="Courier New" panose="02070309020205020404" pitchFamily="49" charset="0"/>
              </a:rPr>
              <a:t>kXR_prefname</a:t>
            </a:r>
            <a:endParaRPr lang="en-US" sz="1400" b="1" dirty="0">
              <a:solidFill>
                <a:schemeClr val="accent2"/>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315214B-5969-E5ED-0528-16B6C310B542}"/>
              </a:ext>
            </a:extLst>
          </p:cNvPr>
          <p:cNvSpPr txBox="1"/>
          <p:nvPr/>
        </p:nvSpPr>
        <p:spPr>
          <a:xfrm>
            <a:off x="5079817" y="1520828"/>
            <a:ext cx="4960072" cy="3139321"/>
          </a:xfrm>
          <a:prstGeom prst="rect">
            <a:avLst/>
          </a:prstGeom>
          <a:noFill/>
        </p:spPr>
        <p:txBody>
          <a:bodyPr wrap="square">
            <a:spAutoFit/>
          </a:bodyPr>
          <a:lstStyle/>
          <a:p>
            <a:pPr marL="342900" indent="-342900">
              <a:buFont typeface="+mj-lt"/>
              <a:buAutoNum type="arabicPeriod"/>
            </a:pPr>
            <a:r>
              <a:rPr lang="en-US" dirty="0">
                <a:solidFill>
                  <a:schemeClr val="accent2"/>
                </a:solidFill>
              </a:rPr>
              <a:t>Allowed client to reattempt open on pool when I/O stalls</a:t>
            </a:r>
          </a:p>
          <a:p>
            <a:pPr marL="342900" indent="-342900">
              <a:buFont typeface="+mj-lt"/>
              <a:buAutoNum type="arabicPeriod"/>
            </a:pPr>
            <a:r>
              <a:rPr lang="en-US" dirty="0">
                <a:solidFill>
                  <a:schemeClr val="accent2"/>
                </a:solidFill>
              </a:rPr>
              <a:t>Fixed </a:t>
            </a:r>
            <a:r>
              <a:rPr lang="en-US" sz="1600" b="1" dirty="0">
                <a:solidFill>
                  <a:schemeClr val="accent2"/>
                </a:solidFill>
                <a:latin typeface="Courier New" panose="02070309020205020404" pitchFamily="49" charset="0"/>
                <a:cs typeface="Courier New" panose="02070309020205020404" pitchFamily="49" charset="0"/>
              </a:rPr>
              <a:t>-P</a:t>
            </a:r>
            <a:r>
              <a:rPr lang="en-US" dirty="0">
                <a:solidFill>
                  <a:schemeClr val="accent2"/>
                </a:solidFill>
              </a:rPr>
              <a:t> handling:  moved upload commit for persist-on-successful-close to the pool</a:t>
            </a:r>
          </a:p>
          <a:p>
            <a:pPr marL="342900" indent="-342900">
              <a:buFont typeface="+mj-lt"/>
              <a:buAutoNum type="arabicPeriod"/>
            </a:pPr>
            <a:r>
              <a:rPr lang="en-US" dirty="0">
                <a:solidFill>
                  <a:schemeClr val="accent2"/>
                </a:solidFill>
              </a:rPr>
              <a:t>Added </a:t>
            </a:r>
            <a:r>
              <a:rPr lang="en-US" sz="1600" b="1" dirty="0" err="1">
                <a:solidFill>
                  <a:schemeClr val="accent2"/>
                </a:solidFill>
                <a:latin typeface="Courier New" panose="02070309020205020404" pitchFamily="49" charset="0"/>
                <a:cs typeface="Courier New" panose="02070309020205020404" pitchFamily="49" charset="0"/>
              </a:rPr>
              <a:t>authn</a:t>
            </a:r>
            <a:r>
              <a:rPr lang="en-US" dirty="0">
                <a:solidFill>
                  <a:schemeClr val="accent2"/>
                </a:solidFill>
              </a:rPr>
              <a:t> protocol chaining and multiple (security) protocol door</a:t>
            </a:r>
          </a:p>
          <a:p>
            <a:pPr marL="342900" indent="-342900">
              <a:buFont typeface="+mj-lt"/>
              <a:buAutoNum type="arabicPeriod"/>
            </a:pPr>
            <a:r>
              <a:rPr lang="en-US" dirty="0">
                <a:solidFill>
                  <a:schemeClr val="accent2"/>
                </a:solidFill>
              </a:rPr>
              <a:t>Changed chunk size to conform with standard (8 MiB) for both server and </a:t>
            </a:r>
            <a:r>
              <a:rPr lang="en-US" dirty="0" err="1">
                <a:solidFill>
                  <a:schemeClr val="accent2"/>
                </a:solidFill>
              </a:rPr>
              <a:t>TPC</a:t>
            </a:r>
            <a:r>
              <a:rPr lang="en-US" dirty="0">
                <a:solidFill>
                  <a:schemeClr val="accent2"/>
                </a:solidFill>
              </a:rPr>
              <a:t> client</a:t>
            </a:r>
          </a:p>
          <a:p>
            <a:pPr marL="342900" indent="-342900">
              <a:buFont typeface="+mj-lt"/>
              <a:buAutoNum type="arabicPeriod"/>
            </a:pPr>
            <a:r>
              <a:rPr lang="en-US" dirty="0">
                <a:solidFill>
                  <a:schemeClr val="accent2"/>
                </a:solidFill>
              </a:rPr>
              <a:t>Broke up write into max frame-size chunks</a:t>
            </a:r>
          </a:p>
          <a:p>
            <a:pPr marL="342900" indent="-342900">
              <a:buFont typeface="+mj-lt"/>
              <a:buAutoNum type="arabicPeriod"/>
            </a:pPr>
            <a:r>
              <a:rPr lang="en-US" dirty="0">
                <a:solidFill>
                  <a:schemeClr val="accent2"/>
                </a:solidFill>
              </a:rPr>
              <a:t>Added ability to proxy transfers through door</a:t>
            </a:r>
          </a:p>
          <a:p>
            <a:pPr marL="342900" indent="-342900">
              <a:buFont typeface="+mj-lt"/>
              <a:buAutoNum type="arabicPeriod"/>
            </a:pPr>
            <a:r>
              <a:rPr lang="en-US" dirty="0">
                <a:solidFill>
                  <a:schemeClr val="accent2"/>
                </a:solidFill>
              </a:rPr>
              <a:t>Added support for relative paths in URL</a:t>
            </a:r>
          </a:p>
        </p:txBody>
      </p:sp>
      <p:sp>
        <p:nvSpPr>
          <p:cNvPr id="10" name="TextBox 9">
            <a:extLst>
              <a:ext uri="{FF2B5EF4-FFF2-40B4-BE49-F238E27FC236}">
                <a16:creationId xmlns:a16="http://schemas.microsoft.com/office/drawing/2014/main" id="{7B4DD420-1D16-326A-DCB9-4B5C40C313A8}"/>
              </a:ext>
            </a:extLst>
          </p:cNvPr>
          <p:cNvSpPr txBox="1"/>
          <p:nvPr/>
        </p:nvSpPr>
        <p:spPr>
          <a:xfrm>
            <a:off x="80240" y="799830"/>
            <a:ext cx="4592499" cy="523220"/>
          </a:xfrm>
          <a:prstGeom prst="rect">
            <a:avLst/>
          </a:prstGeom>
          <a:noFill/>
        </p:spPr>
        <p:txBody>
          <a:bodyPr wrap="square">
            <a:spAutoFit/>
          </a:bodyPr>
          <a:lstStyle/>
          <a:p>
            <a:r>
              <a:rPr lang="en-US" sz="2800" b="1" dirty="0">
                <a:solidFill>
                  <a:schemeClr val="accent2"/>
                </a:solidFill>
                <a:cs typeface="Courier New" panose="02070309020205020404" pitchFamily="49" charset="0"/>
              </a:rPr>
              <a:t>Interoperability</a:t>
            </a:r>
          </a:p>
        </p:txBody>
      </p:sp>
      <p:sp>
        <p:nvSpPr>
          <p:cNvPr id="11" name="TextBox 10">
            <a:extLst>
              <a:ext uri="{FF2B5EF4-FFF2-40B4-BE49-F238E27FC236}">
                <a16:creationId xmlns:a16="http://schemas.microsoft.com/office/drawing/2014/main" id="{09837ED2-3BEA-5A02-5D46-FB0007CB3BB3}"/>
              </a:ext>
            </a:extLst>
          </p:cNvPr>
          <p:cNvSpPr txBox="1"/>
          <p:nvPr/>
        </p:nvSpPr>
        <p:spPr>
          <a:xfrm>
            <a:off x="5079817" y="805524"/>
            <a:ext cx="4420644" cy="523220"/>
          </a:xfrm>
          <a:prstGeom prst="rect">
            <a:avLst/>
          </a:prstGeom>
          <a:noFill/>
        </p:spPr>
        <p:txBody>
          <a:bodyPr wrap="square">
            <a:spAutoFit/>
          </a:bodyPr>
          <a:lstStyle/>
          <a:p>
            <a:r>
              <a:rPr lang="en-US" sz="2800" b="1" dirty="0" err="1">
                <a:solidFill>
                  <a:schemeClr val="accent2"/>
                </a:solidFill>
                <a:cs typeface="Courier New" panose="02070309020205020404" pitchFamily="49" charset="0"/>
              </a:rPr>
              <a:t>dCache</a:t>
            </a:r>
            <a:r>
              <a:rPr lang="en-US" sz="2800" b="1" dirty="0">
                <a:solidFill>
                  <a:schemeClr val="accent2"/>
                </a:solidFill>
                <a:cs typeface="Courier New" panose="02070309020205020404" pitchFamily="49" charset="0"/>
              </a:rPr>
              <a:t> Enhancements</a:t>
            </a:r>
          </a:p>
        </p:txBody>
      </p:sp>
      <p:sp>
        <p:nvSpPr>
          <p:cNvPr id="13" name="Slide Number Placeholder 19">
            <a:extLst>
              <a:ext uri="{FF2B5EF4-FFF2-40B4-BE49-F238E27FC236}">
                <a16:creationId xmlns:a16="http://schemas.microsoft.com/office/drawing/2014/main" id="{EEB3266C-2615-728B-6173-8F65F9C7C2D9}"/>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6</a:t>
            </a:fld>
            <a:endParaRPr lang="en-US" dirty="0"/>
          </a:p>
        </p:txBody>
      </p:sp>
    </p:spTree>
    <p:extLst>
      <p:ext uri="{BB962C8B-B14F-4D97-AF65-F5344CB8AC3E}">
        <p14:creationId xmlns:p14="http://schemas.microsoft.com/office/powerpoint/2010/main" val="357258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a:t>Third-Party Copy	</a:t>
            </a:r>
          </a:p>
        </p:txBody>
      </p:sp>
      <p:sp>
        <p:nvSpPr>
          <p:cNvPr id="3" name="Text Placeholder 2">
            <a:extLst>
              <a:ext uri="{FF2B5EF4-FFF2-40B4-BE49-F238E27FC236}">
                <a16:creationId xmlns:a16="http://schemas.microsoft.com/office/drawing/2014/main" id="{7A6C2A2F-B0DF-9F48-8139-406C9FA23926}"/>
              </a:ext>
            </a:extLst>
          </p:cNvPr>
          <p:cNvSpPr txBox="1">
            <a:spLocks noGrp="1"/>
          </p:cNvSpPr>
          <p:nvPr>
            <p:ph type="body" idx="4294967295"/>
          </p:nvPr>
        </p:nvSpPr>
        <p:spPr>
          <a:xfrm>
            <a:off x="418470" y="934560"/>
            <a:ext cx="9243683" cy="4092840"/>
          </a:xfrm>
        </p:spPr>
        <p:txBody>
          <a:bodyPr/>
          <a:lstStyle/>
          <a:p>
            <a:pPr>
              <a:buNone/>
            </a:pPr>
            <a:r>
              <a:rPr lang="en-US" sz="2800" b="1" dirty="0">
                <a:solidFill>
                  <a:schemeClr val="accent2"/>
                </a:solidFill>
                <a:latin typeface="+mn-lt"/>
              </a:rPr>
              <a:t>Implementation challenges</a:t>
            </a:r>
          </a:p>
          <a:p>
            <a:pPr marL="342900" lvl="5" indent="-342900">
              <a:spcAft>
                <a:spcPts val="1200"/>
              </a:spcAft>
            </a:pPr>
            <a:r>
              <a:rPr lang="en-US" sz="2400" b="1" dirty="0">
                <a:solidFill>
                  <a:schemeClr val="accent2"/>
                </a:solidFill>
                <a:latin typeface="+mn-lt"/>
              </a:rPr>
              <a:t>no </a:t>
            </a:r>
            <a:r>
              <a:rPr lang="en-US" sz="2400" b="1" dirty="0" err="1">
                <a:solidFill>
                  <a:schemeClr val="accent2"/>
                </a:solidFill>
                <a:latin typeface="+mn-lt"/>
              </a:rPr>
              <a:t>dCache</a:t>
            </a:r>
            <a:r>
              <a:rPr lang="en-US" sz="2400" b="1" dirty="0">
                <a:solidFill>
                  <a:schemeClr val="accent2"/>
                </a:solidFill>
                <a:latin typeface="+mn-lt"/>
              </a:rPr>
              <a:t> </a:t>
            </a:r>
            <a:r>
              <a:rPr lang="en-US" sz="2400" b="1" dirty="0" err="1">
                <a:solidFill>
                  <a:schemeClr val="accent2"/>
                </a:solidFill>
                <a:latin typeface="+mn-lt"/>
              </a:rPr>
              <a:t>xroot</a:t>
            </a:r>
            <a:r>
              <a:rPr lang="en-US" sz="2400" b="1" dirty="0">
                <a:solidFill>
                  <a:schemeClr val="accent2"/>
                </a:solidFill>
                <a:latin typeface="+mn-lt"/>
              </a:rPr>
              <a:t> stand-alone client</a:t>
            </a:r>
            <a:endParaRPr lang="en-US" sz="2400" b="1" i="1" dirty="0">
              <a:solidFill>
                <a:schemeClr val="accent2"/>
              </a:solidFill>
              <a:latin typeface="+mn-lt"/>
            </a:endParaRPr>
          </a:p>
          <a:p>
            <a:pPr marL="342900" lvl="2" indent="-342900">
              <a:spcAft>
                <a:spcPts val="1200"/>
              </a:spcAft>
            </a:pPr>
            <a:r>
              <a:rPr lang="en-US" sz="2400" b="1" dirty="0">
                <a:solidFill>
                  <a:schemeClr val="accent2"/>
                </a:solidFill>
                <a:latin typeface="+mn-lt"/>
              </a:rPr>
              <a:t>no corresponding objects for request/response types on client-side</a:t>
            </a:r>
            <a:endParaRPr lang="en-US" sz="2400" b="1" i="1" dirty="0">
              <a:solidFill>
                <a:schemeClr val="accent2"/>
              </a:solidFill>
              <a:latin typeface="+mn-lt"/>
            </a:endParaRPr>
          </a:p>
          <a:p>
            <a:pPr marL="342900" lvl="6" indent="-342900">
              <a:spcAft>
                <a:spcPts val="1200"/>
              </a:spcAft>
            </a:pPr>
            <a:r>
              <a:rPr lang="en-US" sz="2400" b="1" dirty="0">
                <a:solidFill>
                  <a:schemeClr val="accent2"/>
                </a:solidFill>
                <a:latin typeface="+mn-lt"/>
              </a:rPr>
              <a:t>had to adjust code to recognize via CGI elements the origin of the connection at the door</a:t>
            </a:r>
          </a:p>
          <a:p>
            <a:pPr marL="342900" lvl="6" indent="-342900">
              <a:spcAft>
                <a:spcPts val="1200"/>
              </a:spcAft>
            </a:pPr>
            <a:r>
              <a:rPr lang="en-US" sz="2400" b="1" dirty="0">
                <a:solidFill>
                  <a:schemeClr val="accent2"/>
                </a:solidFill>
                <a:latin typeface="+mn-lt"/>
              </a:rPr>
              <a:t>had to adjust how file size is determined</a:t>
            </a:r>
            <a:endParaRPr lang="en-US" sz="2400" b="1" i="1" dirty="0">
              <a:solidFill>
                <a:schemeClr val="accent2"/>
              </a:solidFill>
              <a:latin typeface="+mn-lt"/>
            </a:endParaRPr>
          </a:p>
          <a:p>
            <a:pPr marL="342900" lvl="6" indent="-342900">
              <a:spcAft>
                <a:spcPts val="1200"/>
              </a:spcAft>
            </a:pPr>
            <a:r>
              <a:rPr lang="en-US" sz="2400" b="1" dirty="0">
                <a:solidFill>
                  <a:schemeClr val="accent2"/>
                </a:solidFill>
                <a:latin typeface="+mn-lt"/>
              </a:rPr>
              <a:t>had to provide for authentication (next slide)</a:t>
            </a:r>
          </a:p>
          <a:p>
            <a:pPr lvl="2">
              <a:buNone/>
            </a:pPr>
            <a:endParaRPr lang="en-US" sz="2400" dirty="0">
              <a:solidFill>
                <a:schemeClr val="accent2"/>
              </a:solidFill>
              <a:latin typeface="+mn-lt"/>
            </a:endParaRPr>
          </a:p>
        </p:txBody>
      </p:sp>
      <p:sp>
        <p:nvSpPr>
          <p:cNvPr id="5" name="Slide Number Placeholder 19">
            <a:extLst>
              <a:ext uri="{FF2B5EF4-FFF2-40B4-BE49-F238E27FC236}">
                <a16:creationId xmlns:a16="http://schemas.microsoft.com/office/drawing/2014/main" id="{C021643D-EBDF-A40E-C9E5-CE843A890B8C}"/>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7</a:t>
            </a:fld>
            <a:endParaRPr lang="en-US" dirty="0"/>
          </a:p>
        </p:txBody>
      </p:sp>
    </p:spTree>
    <p:extLst>
      <p:ext uri="{BB962C8B-B14F-4D97-AF65-F5344CB8AC3E}">
        <p14:creationId xmlns:p14="http://schemas.microsoft.com/office/powerpoint/2010/main" val="113051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a:t>Changes to </a:t>
            </a:r>
            <a:r>
              <a:rPr lang="en-US" dirty="0" err="1"/>
              <a:t>GSI</a:t>
            </a:r>
            <a:r>
              <a:rPr lang="en-US" dirty="0"/>
              <a:t>	</a:t>
            </a:r>
          </a:p>
        </p:txBody>
      </p:sp>
      <p:sp>
        <p:nvSpPr>
          <p:cNvPr id="3" name="Text Placeholder 2">
            <a:extLst>
              <a:ext uri="{FF2B5EF4-FFF2-40B4-BE49-F238E27FC236}">
                <a16:creationId xmlns:a16="http://schemas.microsoft.com/office/drawing/2014/main" id="{7A6C2A2F-B0DF-9F48-8139-406C9FA23926}"/>
              </a:ext>
            </a:extLst>
          </p:cNvPr>
          <p:cNvSpPr txBox="1">
            <a:spLocks noGrp="1"/>
          </p:cNvSpPr>
          <p:nvPr>
            <p:ph type="body" idx="4294967295"/>
          </p:nvPr>
        </p:nvSpPr>
        <p:spPr>
          <a:xfrm>
            <a:off x="418470" y="934560"/>
            <a:ext cx="9243683" cy="4226376"/>
          </a:xfrm>
        </p:spPr>
        <p:txBody>
          <a:bodyPr/>
          <a:lstStyle/>
          <a:p>
            <a:pPr>
              <a:buNone/>
            </a:pPr>
            <a:r>
              <a:rPr lang="en-US" sz="2800" b="1" dirty="0">
                <a:solidFill>
                  <a:schemeClr val="accent2"/>
                </a:solidFill>
                <a:latin typeface="+mn-lt"/>
              </a:rPr>
              <a:t>Implementation challenges</a:t>
            </a:r>
          </a:p>
          <a:p>
            <a:pPr marL="342900" lvl="5" indent="-342900">
              <a:spcAft>
                <a:spcPts val="1200"/>
              </a:spcAft>
            </a:pPr>
            <a:r>
              <a:rPr lang="en-US" sz="2400" b="1" dirty="0" err="1">
                <a:solidFill>
                  <a:schemeClr val="accent2"/>
                </a:solidFill>
                <a:latin typeface="+mn-lt"/>
              </a:rPr>
              <a:t>GSI</a:t>
            </a:r>
            <a:r>
              <a:rPr lang="en-US" sz="2400" b="1" dirty="0">
                <a:solidFill>
                  <a:schemeClr val="accent2"/>
                </a:solidFill>
                <a:latin typeface="+mn-lt"/>
              </a:rPr>
              <a:t> package required significant refactoring</a:t>
            </a:r>
          </a:p>
          <a:p>
            <a:pPr marL="342900" lvl="5" indent="-342900">
              <a:spcAft>
                <a:spcPts val="1200"/>
              </a:spcAft>
            </a:pPr>
            <a:r>
              <a:rPr lang="en-US" sz="2400" b="1" dirty="0">
                <a:solidFill>
                  <a:schemeClr val="accent2"/>
                </a:solidFill>
                <a:latin typeface="+mn-lt"/>
              </a:rPr>
              <a:t>Initially, needed to support both local proxies (generated from host certs or distributed as </a:t>
            </a:r>
            <a:r>
              <a:rPr lang="en-US" sz="2400" b="1" dirty="0" err="1">
                <a:solidFill>
                  <a:schemeClr val="accent2"/>
                </a:solidFill>
                <a:latin typeface="+mn-lt"/>
              </a:rPr>
              <a:t>robocerts</a:t>
            </a:r>
            <a:r>
              <a:rPr lang="en-US" sz="2400" b="1" dirty="0">
                <a:solidFill>
                  <a:schemeClr val="accent2"/>
                </a:solidFill>
                <a:latin typeface="+mn-lt"/>
              </a:rPr>
              <a:t>) and subsequently proxy delegation</a:t>
            </a:r>
          </a:p>
          <a:p>
            <a:pPr marL="342900" lvl="5" indent="-342900">
              <a:spcAft>
                <a:spcPts val="1200"/>
              </a:spcAft>
            </a:pPr>
            <a:r>
              <a:rPr lang="en-US" sz="2400" b="1" dirty="0">
                <a:solidFill>
                  <a:schemeClr val="accent2"/>
                </a:solidFill>
                <a:latin typeface="+mn-lt"/>
              </a:rPr>
              <a:t>Had to rework the implementation of the Diffie-Hellman handshake (as agreed upon)</a:t>
            </a:r>
            <a:endParaRPr lang="en-US" sz="2400" b="1" i="1" dirty="0">
              <a:solidFill>
                <a:schemeClr val="accent2"/>
              </a:solidFill>
              <a:latin typeface="+mn-lt"/>
            </a:endParaRPr>
          </a:p>
          <a:p>
            <a:pPr marL="914400" lvl="7">
              <a:spcBef>
                <a:spcPts val="0"/>
              </a:spcBef>
              <a:spcAft>
                <a:spcPts val="1200"/>
              </a:spcAft>
              <a:buNone/>
            </a:pPr>
            <a:r>
              <a:rPr lang="en-US" sz="1400" b="1" i="1" dirty="0">
                <a:solidFill>
                  <a:schemeClr val="accent2"/>
                </a:solidFill>
                <a:latin typeface="+mn-lt"/>
              </a:rPr>
              <a:t>	</a:t>
            </a:r>
          </a:p>
        </p:txBody>
      </p:sp>
      <p:sp>
        <p:nvSpPr>
          <p:cNvPr id="5" name="Slide Number Placeholder 19">
            <a:extLst>
              <a:ext uri="{FF2B5EF4-FFF2-40B4-BE49-F238E27FC236}">
                <a16:creationId xmlns:a16="http://schemas.microsoft.com/office/drawing/2014/main" id="{C021643D-EBDF-A40E-C9E5-CE843A890B8C}"/>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8</a:t>
            </a:fld>
            <a:endParaRPr lang="en-US" dirty="0"/>
          </a:p>
        </p:txBody>
      </p:sp>
    </p:spTree>
    <p:extLst>
      <p:ext uri="{BB962C8B-B14F-4D97-AF65-F5344CB8AC3E}">
        <p14:creationId xmlns:p14="http://schemas.microsoft.com/office/powerpoint/2010/main" val="406522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a:t>Signed Hash Verification (</a:t>
            </a:r>
            <a:r>
              <a:rPr lang="en-US" dirty="0" err="1">
                <a:latin typeface="Courier New" panose="02070309020205020404" pitchFamily="49" charset="0"/>
                <a:cs typeface="Courier New" panose="02070309020205020404" pitchFamily="49" charset="0"/>
              </a:rPr>
              <a:t>sigver</a:t>
            </a:r>
            <a:r>
              <a:rPr lang="en-US" dirty="0"/>
              <a:t>)	</a:t>
            </a:r>
          </a:p>
        </p:txBody>
      </p:sp>
      <p:sp>
        <p:nvSpPr>
          <p:cNvPr id="3" name="Text Placeholder 2">
            <a:extLst>
              <a:ext uri="{FF2B5EF4-FFF2-40B4-BE49-F238E27FC236}">
                <a16:creationId xmlns:a16="http://schemas.microsoft.com/office/drawing/2014/main" id="{7A6C2A2F-B0DF-9F48-8139-406C9FA23926}"/>
              </a:ext>
            </a:extLst>
          </p:cNvPr>
          <p:cNvSpPr txBox="1">
            <a:spLocks noGrp="1"/>
          </p:cNvSpPr>
          <p:nvPr>
            <p:ph type="body" idx="4294967295"/>
          </p:nvPr>
        </p:nvSpPr>
        <p:spPr>
          <a:xfrm>
            <a:off x="418470" y="934560"/>
            <a:ext cx="9243683" cy="4226376"/>
          </a:xfrm>
        </p:spPr>
        <p:txBody>
          <a:bodyPr/>
          <a:lstStyle/>
          <a:p>
            <a:pPr>
              <a:buNone/>
            </a:pPr>
            <a:r>
              <a:rPr lang="en-US" sz="2800" b="1" dirty="0">
                <a:solidFill>
                  <a:schemeClr val="accent2"/>
                </a:solidFill>
                <a:latin typeface="+mn-lt"/>
              </a:rPr>
              <a:t>Implementation challenges</a:t>
            </a:r>
          </a:p>
          <a:p>
            <a:pPr marL="285750" lvl="5" indent="-285750">
              <a:spcAft>
                <a:spcPts val="1200"/>
              </a:spcAft>
            </a:pPr>
            <a:r>
              <a:rPr lang="en-US" sz="2400" b="1" dirty="0">
                <a:solidFill>
                  <a:schemeClr val="accent2"/>
                </a:solidFill>
                <a:latin typeface="+mn-lt"/>
              </a:rPr>
              <a:t>Was not fully supported by server and there was (obviously) no client-side implementation</a:t>
            </a:r>
          </a:p>
          <a:p>
            <a:pPr marL="285750" lvl="5" indent="-285750">
              <a:spcAft>
                <a:spcPts val="1200"/>
              </a:spcAft>
            </a:pPr>
            <a:r>
              <a:rPr lang="en-US" sz="2400" b="1" dirty="0">
                <a:solidFill>
                  <a:schemeClr val="accent2"/>
                </a:solidFill>
                <a:latin typeface="+mn-lt"/>
              </a:rPr>
              <a:t>An additional problem was getting the </a:t>
            </a:r>
            <a:r>
              <a:rPr lang="en-US" sz="2400" b="1" dirty="0" err="1">
                <a:solidFill>
                  <a:schemeClr val="accent2"/>
                </a:solidFill>
                <a:latin typeface="+mn-lt"/>
              </a:rPr>
              <a:t>xrootd</a:t>
            </a:r>
            <a:r>
              <a:rPr lang="en-US" sz="2400" b="1" dirty="0">
                <a:solidFill>
                  <a:schemeClr val="accent2"/>
                </a:solidFill>
                <a:latin typeface="+mn-lt"/>
              </a:rPr>
              <a:t> client to turn on </a:t>
            </a:r>
            <a:r>
              <a:rPr lang="en-US" sz="2400" b="1" dirty="0" err="1">
                <a:solidFill>
                  <a:schemeClr val="accent2"/>
                </a:solidFill>
                <a:latin typeface="Courier New" panose="02070309020205020404" pitchFamily="49" charset="0"/>
                <a:cs typeface="Courier New" panose="02070309020205020404" pitchFamily="49" charset="0"/>
              </a:rPr>
              <a:t>sigver</a:t>
            </a:r>
            <a:r>
              <a:rPr lang="en-US" sz="2400" b="1" dirty="0">
                <a:solidFill>
                  <a:schemeClr val="accent2"/>
                </a:solidFill>
                <a:latin typeface="+mn-lt"/>
              </a:rPr>
              <a:t> to the pool</a:t>
            </a:r>
            <a:endParaRPr lang="en-US" sz="2400" b="1" i="1" dirty="0">
              <a:solidFill>
                <a:schemeClr val="accent2"/>
              </a:solidFill>
              <a:latin typeface="+mn-lt"/>
            </a:endParaRPr>
          </a:p>
          <a:p>
            <a:pPr marL="285750" lvl="5" indent="-285750">
              <a:spcAft>
                <a:spcPts val="1200"/>
              </a:spcAft>
            </a:pPr>
            <a:r>
              <a:rPr lang="en-US" sz="2400" b="1" dirty="0">
                <a:solidFill>
                  <a:schemeClr val="accent2"/>
                </a:solidFill>
                <a:latin typeface="+mn-lt"/>
              </a:rPr>
              <a:t>Required us to implement the </a:t>
            </a:r>
            <a:r>
              <a:rPr lang="en-US" sz="2400" b="1" dirty="0" err="1">
                <a:solidFill>
                  <a:schemeClr val="accent2"/>
                </a:solidFill>
                <a:latin typeface="+mn-lt"/>
              </a:rPr>
              <a:t>xroot</a:t>
            </a:r>
            <a:r>
              <a:rPr lang="en-US" sz="2400" b="1" dirty="0">
                <a:solidFill>
                  <a:schemeClr val="accent2"/>
                </a:solidFill>
                <a:latin typeface="+mn-lt"/>
              </a:rPr>
              <a:t> "Unix" security protocol</a:t>
            </a:r>
          </a:p>
        </p:txBody>
      </p:sp>
      <p:sp>
        <p:nvSpPr>
          <p:cNvPr id="5" name="Slide Number Placeholder 19">
            <a:extLst>
              <a:ext uri="{FF2B5EF4-FFF2-40B4-BE49-F238E27FC236}">
                <a16:creationId xmlns:a16="http://schemas.microsoft.com/office/drawing/2014/main" id="{C021643D-EBDF-A40E-C9E5-CE843A890B8C}"/>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9</a:t>
            </a:fld>
            <a:endParaRPr lang="en-US" dirty="0"/>
          </a:p>
        </p:txBody>
      </p:sp>
    </p:spTree>
    <p:extLst>
      <p:ext uri="{BB962C8B-B14F-4D97-AF65-F5344CB8AC3E}">
        <p14:creationId xmlns:p14="http://schemas.microsoft.com/office/powerpoint/2010/main" val="94745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cache-org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Cache-Users" id="{740A59FF-1283-D442-A4AB-736077F3E989}" vid="{FA1ABC68-AB6F-8548-89B3-80188A0674A0}"/>
    </a:ext>
  </a:extLst>
</a:theme>
</file>

<file path=ppt/theme/theme2.xml><?xml version="1.0" encoding="utf-8"?>
<a:theme xmlns:a="http://schemas.openxmlformats.org/drawingml/2006/main" name="_">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Cache-Users" id="{740A59FF-1283-D442-A4AB-736077F3E989}" vid="{94B0AEB7-FC25-3743-A832-130751222F7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dcache-org1</Template>
  <TotalTime>1257</TotalTime>
  <Words>4236</Words>
  <Application>Microsoft Macintosh PowerPoint</Application>
  <PresentationFormat>Custom</PresentationFormat>
  <Paragraphs>331</Paragraphs>
  <Slides>20</Slides>
  <Notes>20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Calibri</vt:lpstr>
      <vt:lpstr>Consolas</vt:lpstr>
      <vt:lpstr>Courier New</vt:lpstr>
      <vt:lpstr>Liberation Sans</vt:lpstr>
      <vt:lpstr>Slack-Lato</vt:lpstr>
      <vt:lpstr>StarSymbol</vt:lpstr>
      <vt:lpstr>Times New Roman</vt:lpstr>
      <vt:lpstr>Wingdings</vt:lpstr>
      <vt:lpstr>dcache-org1</vt:lpstr>
      <vt:lpstr>_</vt:lpstr>
      <vt:lpstr>PowerPoint Presentation</vt:lpstr>
      <vt:lpstr>dCache xroot protocol usage </vt:lpstr>
      <vt:lpstr>dCache on one slide </vt:lpstr>
      <vt:lpstr>dCache Xroot as XrootD server </vt:lpstr>
      <vt:lpstr> dCache Xroot library dependencies  </vt:lpstr>
      <vt:lpstr> dCache Xroot development 2018-2023 </vt:lpstr>
      <vt:lpstr>Third-Party Copy </vt:lpstr>
      <vt:lpstr>Changes to GSI </vt:lpstr>
      <vt:lpstr>Signed Hash Verification (sigver) </vt:lpstr>
      <vt:lpstr>TLS (protocol version 5) </vt:lpstr>
      <vt:lpstr>dCache TLS settings (OPTIONAL, STRICT) </vt:lpstr>
      <vt:lpstr>Tokens </vt:lpstr>
      <vt:lpstr>ZTN token authentication</vt:lpstr>
      <vt:lpstr>Previously missing support </vt:lpstr>
      <vt:lpstr>dCache multiprotocol door (issues) </vt:lpstr>
      <vt:lpstr>dCache multiprotocol door (issues) </vt:lpstr>
      <vt:lpstr>Proxying transfers through door </vt:lpstr>
      <vt:lpstr>Use of relative paths </vt:lpstr>
      <vt:lpstr>Currently not supported by dCache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Rossi</dc:creator>
  <cp:lastModifiedBy>Albert Rossi</cp:lastModifiedBy>
  <cp:revision>262</cp:revision>
  <dcterms:created xsi:type="dcterms:W3CDTF">2021-05-27T16:05:16Z</dcterms:created>
  <dcterms:modified xsi:type="dcterms:W3CDTF">2023-03-28T16:46:24Z</dcterms:modified>
</cp:coreProperties>
</file>