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2" r:id="rId1"/>
  </p:sldMasterIdLst>
  <p:notesMasterIdLst>
    <p:notesMasterId r:id="rId22"/>
  </p:notesMasterIdLst>
  <p:sldIdLst>
    <p:sldId id="256" r:id="rId2"/>
    <p:sldId id="257" r:id="rId3"/>
    <p:sldId id="277" r:id="rId4"/>
    <p:sldId id="278" r:id="rId5"/>
    <p:sldId id="259"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p:restoredTop sz="94830"/>
  </p:normalViewPr>
  <p:slideViewPr>
    <p:cSldViewPr snapToGrid="0" snapToObjects="1">
      <p:cViewPr varScale="1">
        <p:scale>
          <a:sx n="242" d="100"/>
          <a:sy n="242" d="100"/>
        </p:scale>
        <p:origin x="168"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08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76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87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3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921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989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530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120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336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46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0916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72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44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7048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95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36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11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1735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04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1066680" y="205920"/>
            <a:ext cx="8229240" cy="856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4" name="Google Shape;54;p12"/>
          <p:cNvSpPr txBox="1">
            <a:spLocks noGrp="1"/>
          </p:cNvSpPr>
          <p:nvPr>
            <p:ph type="body" idx="1"/>
          </p:nvPr>
        </p:nvSpPr>
        <p:spPr>
          <a:xfrm>
            <a:off x="380880" y="11430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5" name="Google Shape;55;p12"/>
          <p:cNvSpPr txBox="1">
            <a:spLocks noGrp="1"/>
          </p:cNvSpPr>
          <p:nvPr>
            <p:ph type="body" idx="2"/>
          </p:nvPr>
        </p:nvSpPr>
        <p:spPr>
          <a:xfrm>
            <a:off x="3660840" y="11430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6" name="Google Shape;56;p12"/>
          <p:cNvSpPr txBox="1">
            <a:spLocks noGrp="1"/>
          </p:cNvSpPr>
          <p:nvPr>
            <p:ph type="body" idx="3"/>
          </p:nvPr>
        </p:nvSpPr>
        <p:spPr>
          <a:xfrm>
            <a:off x="3660840" y="15012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7" name="Google Shape;57;p12"/>
          <p:cNvSpPr txBox="1">
            <a:spLocks noGrp="1"/>
          </p:cNvSpPr>
          <p:nvPr>
            <p:ph type="body" idx="4"/>
          </p:nvPr>
        </p:nvSpPr>
        <p:spPr>
          <a:xfrm>
            <a:off x="380880" y="15012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066680" y="205920"/>
            <a:ext cx="8229240" cy="856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0" name="Google Shape;60;p13"/>
          <p:cNvSpPr txBox="1">
            <a:spLocks noGrp="1"/>
          </p:cNvSpPr>
          <p:nvPr>
            <p:ph type="body" idx="1"/>
          </p:nvPr>
        </p:nvSpPr>
        <p:spPr>
          <a:xfrm>
            <a:off x="380880" y="1143000"/>
            <a:ext cx="6400440" cy="685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1" name="Google Shape;61;p13"/>
          <p:cNvSpPr txBox="1">
            <a:spLocks noGrp="1"/>
          </p:cNvSpPr>
          <p:nvPr>
            <p:ph type="body" idx="2"/>
          </p:nvPr>
        </p:nvSpPr>
        <p:spPr>
          <a:xfrm>
            <a:off x="380880" y="1143000"/>
            <a:ext cx="6400440" cy="685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62" name="Google Shape;62;p13"/>
          <p:cNvPicPr preferRelativeResize="0"/>
          <p:nvPr/>
        </p:nvPicPr>
        <p:blipFill rotWithShape="1">
          <a:blip r:embed="rId2">
            <a:alphaModFix/>
          </a:blip>
          <a:srcRect/>
          <a:stretch/>
        </p:blipFill>
        <p:spPr>
          <a:xfrm>
            <a:off x="3151440" y="1143000"/>
            <a:ext cx="858960" cy="685440"/>
          </a:xfrm>
          <a:prstGeom prst="rect">
            <a:avLst/>
          </a:prstGeom>
          <a:noFill/>
          <a:ln>
            <a:noFill/>
          </a:ln>
        </p:spPr>
      </p:pic>
      <p:pic>
        <p:nvPicPr>
          <p:cNvPr id="63" name="Google Shape;63;p13"/>
          <p:cNvPicPr preferRelativeResize="0"/>
          <p:nvPr/>
        </p:nvPicPr>
        <p:blipFill rotWithShape="1">
          <a:blip r:embed="rId2">
            <a:alphaModFix/>
          </a:blip>
          <a:srcRect/>
          <a:stretch/>
        </p:blipFill>
        <p:spPr>
          <a:xfrm>
            <a:off x="3151440" y="1143000"/>
            <a:ext cx="858960" cy="6854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1066680" y="205920"/>
            <a:ext cx="8229240" cy="856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dirty="0"/>
          </a:p>
        </p:txBody>
      </p:sp>
      <p:sp>
        <p:nvSpPr>
          <p:cNvPr id="24" name="Google Shape;24;p4"/>
          <p:cNvSpPr txBox="1">
            <a:spLocks noGrp="1"/>
          </p:cNvSpPr>
          <p:nvPr>
            <p:ph type="body" idx="1"/>
          </p:nvPr>
        </p:nvSpPr>
        <p:spPr>
          <a:xfrm>
            <a:off x="380880" y="1143000"/>
            <a:ext cx="6400440" cy="685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066680" y="205920"/>
            <a:ext cx="8229240" cy="856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7" name="Google Shape;27;p5"/>
          <p:cNvSpPr txBox="1">
            <a:spLocks noGrp="1"/>
          </p:cNvSpPr>
          <p:nvPr>
            <p:ph type="body" idx="1"/>
          </p:nvPr>
        </p:nvSpPr>
        <p:spPr>
          <a:xfrm>
            <a:off x="380880" y="1143000"/>
            <a:ext cx="3123360" cy="685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 name="Google Shape;28;p5"/>
          <p:cNvSpPr txBox="1">
            <a:spLocks noGrp="1"/>
          </p:cNvSpPr>
          <p:nvPr>
            <p:ph type="body" idx="2"/>
          </p:nvPr>
        </p:nvSpPr>
        <p:spPr>
          <a:xfrm>
            <a:off x="3660840" y="1143000"/>
            <a:ext cx="3123360" cy="685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066680" y="205920"/>
            <a:ext cx="8229240" cy="856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
        <p:cNvGrpSpPr/>
        <p:nvPr/>
      </p:nvGrpSpPr>
      <p:grpSpPr>
        <a:xfrm>
          <a:off x="0" y="0"/>
          <a:ext cx="0" cy="0"/>
          <a:chOff x="0" y="0"/>
          <a:chExt cx="0" cy="0"/>
        </a:xfrm>
      </p:grpSpPr>
      <p:sp>
        <p:nvSpPr>
          <p:cNvPr id="32" name="Google Shape;32;p7"/>
          <p:cNvSpPr txBox="1">
            <a:spLocks noGrp="1"/>
          </p:cNvSpPr>
          <p:nvPr>
            <p:ph type="subTitle" idx="1"/>
          </p:nvPr>
        </p:nvSpPr>
        <p:spPr>
          <a:xfrm>
            <a:off x="-1066680" y="205920"/>
            <a:ext cx="8229240" cy="397296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66680" y="205920"/>
            <a:ext cx="8229240" cy="856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5" name="Google Shape;35;p8"/>
          <p:cNvSpPr txBox="1">
            <a:spLocks noGrp="1"/>
          </p:cNvSpPr>
          <p:nvPr>
            <p:ph type="body" idx="1"/>
          </p:nvPr>
        </p:nvSpPr>
        <p:spPr>
          <a:xfrm>
            <a:off x="380880" y="11430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6" name="Google Shape;36;p8"/>
          <p:cNvSpPr txBox="1">
            <a:spLocks noGrp="1"/>
          </p:cNvSpPr>
          <p:nvPr>
            <p:ph type="body" idx="2"/>
          </p:nvPr>
        </p:nvSpPr>
        <p:spPr>
          <a:xfrm>
            <a:off x="380880" y="15012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7" name="Google Shape;37;p8"/>
          <p:cNvSpPr txBox="1">
            <a:spLocks noGrp="1"/>
          </p:cNvSpPr>
          <p:nvPr>
            <p:ph type="body" idx="3"/>
          </p:nvPr>
        </p:nvSpPr>
        <p:spPr>
          <a:xfrm>
            <a:off x="3660840" y="1143000"/>
            <a:ext cx="3123360" cy="685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66680" y="205920"/>
            <a:ext cx="8229240" cy="856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0" name="Google Shape;40;p9"/>
          <p:cNvSpPr txBox="1">
            <a:spLocks noGrp="1"/>
          </p:cNvSpPr>
          <p:nvPr>
            <p:ph type="body" idx="1"/>
          </p:nvPr>
        </p:nvSpPr>
        <p:spPr>
          <a:xfrm>
            <a:off x="380880" y="1143000"/>
            <a:ext cx="3123360" cy="685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1" name="Google Shape;41;p9"/>
          <p:cNvSpPr txBox="1">
            <a:spLocks noGrp="1"/>
          </p:cNvSpPr>
          <p:nvPr>
            <p:ph type="body" idx="2"/>
          </p:nvPr>
        </p:nvSpPr>
        <p:spPr>
          <a:xfrm>
            <a:off x="3660840" y="11430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2" name="Google Shape;42;p9"/>
          <p:cNvSpPr txBox="1">
            <a:spLocks noGrp="1"/>
          </p:cNvSpPr>
          <p:nvPr>
            <p:ph type="body" idx="3"/>
          </p:nvPr>
        </p:nvSpPr>
        <p:spPr>
          <a:xfrm>
            <a:off x="3660840" y="15012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1066680" y="205920"/>
            <a:ext cx="8229240" cy="856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Google Shape;45;p10"/>
          <p:cNvSpPr txBox="1">
            <a:spLocks noGrp="1"/>
          </p:cNvSpPr>
          <p:nvPr>
            <p:ph type="body" idx="1"/>
          </p:nvPr>
        </p:nvSpPr>
        <p:spPr>
          <a:xfrm>
            <a:off x="380880" y="11430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6" name="Google Shape;46;p10"/>
          <p:cNvSpPr txBox="1">
            <a:spLocks noGrp="1"/>
          </p:cNvSpPr>
          <p:nvPr>
            <p:ph type="body" idx="2"/>
          </p:nvPr>
        </p:nvSpPr>
        <p:spPr>
          <a:xfrm>
            <a:off x="3660840" y="1143000"/>
            <a:ext cx="312336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7" name="Google Shape;47;p10"/>
          <p:cNvSpPr txBox="1">
            <a:spLocks noGrp="1"/>
          </p:cNvSpPr>
          <p:nvPr>
            <p:ph type="body" idx="3"/>
          </p:nvPr>
        </p:nvSpPr>
        <p:spPr>
          <a:xfrm>
            <a:off x="380880" y="1501200"/>
            <a:ext cx="640044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1066680" y="205920"/>
            <a:ext cx="8229240" cy="856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0" name="Google Shape;50;p11"/>
          <p:cNvSpPr txBox="1">
            <a:spLocks noGrp="1"/>
          </p:cNvSpPr>
          <p:nvPr>
            <p:ph type="body" idx="1"/>
          </p:nvPr>
        </p:nvSpPr>
        <p:spPr>
          <a:xfrm>
            <a:off x="380880" y="1143000"/>
            <a:ext cx="640044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1" name="Google Shape;51;p11"/>
          <p:cNvSpPr txBox="1">
            <a:spLocks noGrp="1"/>
          </p:cNvSpPr>
          <p:nvPr>
            <p:ph type="body" idx="2"/>
          </p:nvPr>
        </p:nvSpPr>
        <p:spPr>
          <a:xfrm>
            <a:off x="380880" y="1501200"/>
            <a:ext cx="6400440" cy="3268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3">
            <a:alphaModFix/>
          </a:blip>
          <a:srcRect/>
          <a:stretch/>
        </p:blipFill>
        <p:spPr>
          <a:xfrm>
            <a:off x="5436000" y="114480"/>
            <a:ext cx="3707640" cy="761040"/>
          </a:xfrm>
          <a:prstGeom prst="rect">
            <a:avLst/>
          </a:prstGeom>
          <a:noFill/>
          <a:ln>
            <a:noFill/>
          </a:ln>
        </p:spPr>
      </p:pic>
      <p:sp>
        <p:nvSpPr>
          <p:cNvPr id="7" name="Google Shape;7;p1"/>
          <p:cNvSpPr/>
          <p:nvPr/>
        </p:nvSpPr>
        <p:spPr>
          <a:xfrm>
            <a:off x="2483640" y="4875840"/>
            <a:ext cx="6431760" cy="2575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900" dirty="0" err="1">
                <a:solidFill>
                  <a:srgbClr val="77933C"/>
                </a:solidFill>
              </a:rPr>
              <a:t>XrootD</a:t>
            </a:r>
            <a:r>
              <a:rPr lang="en-US" sz="900" dirty="0">
                <a:solidFill>
                  <a:srgbClr val="77933C"/>
                </a:solidFill>
              </a:rPr>
              <a:t> Third-Party transfers using </a:t>
            </a:r>
            <a:r>
              <a:rPr lang="en-US" sz="900" dirty="0" err="1">
                <a:solidFill>
                  <a:srgbClr val="77933C"/>
                </a:solidFill>
              </a:rPr>
              <a:t>dCache</a:t>
            </a:r>
            <a:r>
              <a:rPr lang="en-US" sz="900" dirty="0">
                <a:solidFill>
                  <a:srgbClr val="77933C"/>
                </a:solidFill>
              </a:rPr>
              <a:t> </a:t>
            </a:r>
            <a:r>
              <a:rPr lang="en-US" sz="900" b="0" i="0" u="none" strike="noStrike" cap="none" dirty="0">
                <a:solidFill>
                  <a:srgbClr val="77933C"/>
                </a:solidFill>
                <a:latin typeface="Arial"/>
                <a:ea typeface="Arial"/>
                <a:cs typeface="Arial"/>
                <a:sym typeface="Arial"/>
              </a:rPr>
              <a:t>| </a:t>
            </a:r>
            <a:r>
              <a:rPr lang="en-US" sz="900" b="0" i="0" u="none" strike="noStrike" cap="none" dirty="0" err="1">
                <a:solidFill>
                  <a:srgbClr val="77933C"/>
                </a:solidFill>
                <a:latin typeface="Arial"/>
                <a:ea typeface="Arial"/>
                <a:cs typeface="Arial"/>
                <a:sym typeface="Arial"/>
              </a:rPr>
              <a:t>dCache</a:t>
            </a:r>
            <a:r>
              <a:rPr lang="en-US" sz="900" b="0" i="0" u="none" strike="noStrike" cap="none" dirty="0">
                <a:solidFill>
                  <a:srgbClr val="77933C"/>
                </a:solidFill>
                <a:latin typeface="Arial"/>
                <a:ea typeface="Arial"/>
                <a:cs typeface="Arial"/>
                <a:sym typeface="Arial"/>
              </a:rPr>
              <a:t> workshop 2019</a:t>
            </a:r>
            <a:r>
              <a:rPr lang="en-US" sz="900" dirty="0">
                <a:solidFill>
                  <a:srgbClr val="77933C"/>
                </a:solidFill>
              </a:rPr>
              <a:t> </a:t>
            </a:r>
            <a:r>
              <a:rPr lang="en-US" sz="900" b="0" i="0" u="none" strike="noStrike" cap="none" dirty="0">
                <a:solidFill>
                  <a:srgbClr val="77933C"/>
                </a:solidFill>
                <a:latin typeface="Arial"/>
                <a:ea typeface="Arial"/>
                <a:cs typeface="Arial"/>
                <a:sym typeface="Arial"/>
              </a:rPr>
              <a:t>| </a:t>
            </a:r>
            <a:r>
              <a:rPr lang="en-US" sz="900" dirty="0">
                <a:solidFill>
                  <a:srgbClr val="77933C"/>
                </a:solidFill>
              </a:rPr>
              <a:t>Albert Rossi &amp; Dmitry </a:t>
            </a:r>
            <a:r>
              <a:rPr lang="en-US" sz="900" dirty="0" err="1">
                <a:solidFill>
                  <a:srgbClr val="77933C"/>
                </a:solidFill>
              </a:rPr>
              <a:t>Litvintsev</a:t>
            </a:r>
            <a:r>
              <a:rPr lang="en-US" sz="900" dirty="0">
                <a:solidFill>
                  <a:srgbClr val="77933C"/>
                </a:solidFill>
              </a:rPr>
              <a:t> </a:t>
            </a:r>
            <a:r>
              <a:rPr lang="en-US" sz="900" b="0" i="0" u="none" strike="noStrike" cap="none" dirty="0">
                <a:solidFill>
                  <a:srgbClr val="77933C"/>
                </a:solidFill>
                <a:latin typeface="Arial"/>
                <a:ea typeface="Arial"/>
                <a:cs typeface="Arial"/>
                <a:sym typeface="Arial"/>
              </a:rPr>
              <a:t>|  Ma</a:t>
            </a:r>
            <a:r>
              <a:rPr lang="en-US" sz="900" dirty="0">
                <a:solidFill>
                  <a:srgbClr val="77933C"/>
                </a:solidFill>
              </a:rPr>
              <a:t>y 21,</a:t>
            </a:r>
            <a:r>
              <a:rPr lang="en-US" sz="900" b="0" i="0" u="none" strike="noStrike" cap="none" dirty="0">
                <a:solidFill>
                  <a:srgbClr val="77933C"/>
                </a:solidFill>
                <a:latin typeface="Arial"/>
                <a:ea typeface="Arial"/>
                <a:cs typeface="Arial"/>
                <a:sym typeface="Arial"/>
              </a:rPr>
              <a:t> 2019 | </a:t>
            </a:r>
            <a:fld id="{00000000-1234-1234-1234-123412341234}" type="slidenum">
              <a:rPr lang="en-US" sz="900" b="0" i="0" u="none" strike="noStrike" cap="none">
                <a:solidFill>
                  <a:srgbClr val="77933C"/>
                </a:solidFill>
                <a:latin typeface="Arial"/>
                <a:ea typeface="Arial"/>
                <a:cs typeface="Arial"/>
                <a:sym typeface="Arial"/>
              </a:rPr>
              <a:t>‹#›</a:t>
            </a:fld>
            <a:r>
              <a:rPr lang="en-US" sz="900" b="0" i="0" u="none" strike="noStrike" cap="none" dirty="0">
                <a:solidFill>
                  <a:srgbClr val="77933C"/>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p:txBody>
      </p:sp>
      <p:cxnSp>
        <p:nvCxnSpPr>
          <p:cNvPr id="8" name="Google Shape;8;p1"/>
          <p:cNvCxnSpPr/>
          <p:nvPr/>
        </p:nvCxnSpPr>
        <p:spPr>
          <a:xfrm>
            <a:off x="207000" y="4857480"/>
            <a:ext cx="8708400" cy="1440"/>
          </a:xfrm>
          <a:prstGeom prst="straightConnector1">
            <a:avLst/>
          </a:prstGeom>
          <a:noFill/>
          <a:ln w="25400" cap="flat" cmpd="sng">
            <a:solidFill>
              <a:srgbClr val="76923C"/>
            </a:solidFill>
            <a:prstDash val="solid"/>
            <a:round/>
            <a:headEnd type="none" w="sm" len="sm"/>
            <a:tailEnd type="none" w="sm" len="sm"/>
          </a:ln>
          <a:effectLst>
            <a:outerShdw blurRad="40000" dist="20000" dir="5400000" rotWithShape="0">
              <a:srgbClr val="000000">
                <a:alpha val="37647"/>
              </a:srgbClr>
            </a:outerShdw>
          </a:effectLst>
        </p:spPr>
      </p:cxnSp>
      <p:sp>
        <p:nvSpPr>
          <p:cNvPr id="9" name="Google Shape;9;p1"/>
          <p:cNvSpPr/>
          <p:nvPr/>
        </p:nvSpPr>
        <p:spPr>
          <a:xfrm>
            <a:off x="685800" y="1706040"/>
            <a:ext cx="7772040" cy="1102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rotWithShape="1">
          <a:blip r:embed="rId14">
            <a:alphaModFix/>
          </a:blip>
          <a:srcRect/>
          <a:stretch/>
        </p:blipFill>
        <p:spPr>
          <a:xfrm>
            <a:off x="3996000" y="4356720"/>
            <a:ext cx="957600" cy="363600"/>
          </a:xfrm>
          <a:prstGeom prst="rect">
            <a:avLst/>
          </a:prstGeom>
          <a:noFill/>
          <a:ln>
            <a:noFill/>
          </a:ln>
        </p:spPr>
      </p:pic>
      <p:pic>
        <p:nvPicPr>
          <p:cNvPr id="12" name="Google Shape;12;p1"/>
          <p:cNvPicPr preferRelativeResize="0"/>
          <p:nvPr/>
        </p:nvPicPr>
        <p:blipFill rotWithShape="1">
          <a:blip r:embed="rId15">
            <a:alphaModFix/>
          </a:blip>
          <a:srcRect/>
          <a:stretch/>
        </p:blipFill>
        <p:spPr>
          <a:xfrm>
            <a:off x="2637360" y="4303800"/>
            <a:ext cx="569880" cy="477000"/>
          </a:xfrm>
          <a:prstGeom prst="rect">
            <a:avLst/>
          </a:prstGeom>
          <a:noFill/>
          <a:ln>
            <a:noFill/>
          </a:ln>
        </p:spPr>
      </p:pic>
      <p:pic>
        <p:nvPicPr>
          <p:cNvPr id="13" name="Google Shape;13;p1"/>
          <p:cNvPicPr preferRelativeResize="0"/>
          <p:nvPr/>
        </p:nvPicPr>
        <p:blipFill rotWithShape="1">
          <a:blip r:embed="rId16">
            <a:alphaModFix/>
          </a:blip>
          <a:srcRect/>
          <a:stretch/>
        </p:blipFill>
        <p:spPr>
          <a:xfrm>
            <a:off x="1162080" y="4343400"/>
            <a:ext cx="1026720" cy="437400"/>
          </a:xfrm>
          <a:prstGeom prst="rect">
            <a:avLst/>
          </a:prstGeom>
          <a:noFill/>
          <a:ln>
            <a:noFill/>
          </a:ln>
        </p:spPr>
      </p:pic>
      <p:pic>
        <p:nvPicPr>
          <p:cNvPr id="14" name="Google Shape;14;p1"/>
          <p:cNvPicPr preferRelativeResize="0"/>
          <p:nvPr/>
        </p:nvPicPr>
        <p:blipFill rotWithShape="1">
          <a:blip r:embed="rId17">
            <a:alphaModFix/>
          </a:blip>
          <a:srcRect/>
          <a:stretch/>
        </p:blipFill>
        <p:spPr>
          <a:xfrm>
            <a:off x="165240" y="4343400"/>
            <a:ext cx="520200" cy="390240"/>
          </a:xfrm>
          <a:prstGeom prst="rect">
            <a:avLst/>
          </a:prstGeom>
          <a:noFill/>
          <a:ln>
            <a:noFill/>
          </a:ln>
        </p:spPr>
      </p:pic>
      <p:pic>
        <p:nvPicPr>
          <p:cNvPr id="16" name="Google Shape;16;p1"/>
          <p:cNvPicPr preferRelativeResize="0"/>
          <p:nvPr/>
        </p:nvPicPr>
        <p:blipFill rotWithShape="1">
          <a:blip r:embed="rId18">
            <a:alphaModFix/>
          </a:blip>
          <a:srcRect/>
          <a:stretch/>
        </p:blipFill>
        <p:spPr>
          <a:xfrm>
            <a:off x="7380360" y="4300896"/>
            <a:ext cx="1369080" cy="497880"/>
          </a:xfrm>
          <a:prstGeom prst="rect">
            <a:avLst/>
          </a:prstGeom>
          <a:noFill/>
          <a:ln>
            <a:noFill/>
          </a:ln>
        </p:spPr>
      </p:pic>
      <p:pic>
        <p:nvPicPr>
          <p:cNvPr id="17" name="Google Shape;17;p1"/>
          <p:cNvPicPr preferRelativeResize="0"/>
          <p:nvPr/>
        </p:nvPicPr>
        <p:blipFill>
          <a:blip r:embed="rId19">
            <a:alphaModFix/>
          </a:blip>
          <a:stretch>
            <a:fillRect/>
          </a:stretch>
        </p:blipFill>
        <p:spPr>
          <a:xfrm>
            <a:off x="6052925" y="4433525"/>
            <a:ext cx="520200" cy="2553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TextBox 3">
            <a:extLst>
              <a:ext uri="{FF2B5EF4-FFF2-40B4-BE49-F238E27FC236}">
                <a16:creationId xmlns:a16="http://schemas.microsoft.com/office/drawing/2014/main" id="{362AB4E0-CFF6-FF49-99C9-92D66578B85A}"/>
              </a:ext>
            </a:extLst>
          </p:cNvPr>
          <p:cNvSpPr txBox="1"/>
          <p:nvPr/>
        </p:nvSpPr>
        <p:spPr>
          <a:xfrm>
            <a:off x="415636" y="1184565"/>
            <a:ext cx="8132354" cy="584775"/>
          </a:xfrm>
          <a:prstGeom prst="rect">
            <a:avLst/>
          </a:prstGeom>
          <a:noFill/>
        </p:spPr>
        <p:txBody>
          <a:bodyPr wrap="none" rtlCol="0">
            <a:spAutoFit/>
          </a:bodyPr>
          <a:lstStyle/>
          <a:p>
            <a:r>
              <a:rPr lang="en-US" sz="3200" dirty="0" err="1">
                <a:solidFill>
                  <a:schemeClr val="accent3">
                    <a:lumMod val="75000"/>
                  </a:schemeClr>
                </a:solidFill>
              </a:rPr>
              <a:t>XrootD</a:t>
            </a:r>
            <a:r>
              <a:rPr lang="en-US" sz="3200" dirty="0">
                <a:solidFill>
                  <a:schemeClr val="accent3">
                    <a:lumMod val="75000"/>
                  </a:schemeClr>
                </a:solidFill>
              </a:rPr>
              <a:t> Third-Party Transfers Using </a:t>
            </a:r>
            <a:r>
              <a:rPr lang="en-US" sz="3200" dirty="0" err="1">
                <a:solidFill>
                  <a:schemeClr val="accent3">
                    <a:lumMod val="75000"/>
                  </a:schemeClr>
                </a:solidFill>
              </a:rPr>
              <a:t>dCache</a:t>
            </a:r>
            <a:endParaRPr lang="en-US" sz="3200" dirty="0">
              <a:solidFill>
                <a:schemeClr val="accent3">
                  <a:lumMod val="75000"/>
                </a:schemeClr>
              </a:solidFill>
            </a:endParaRPr>
          </a:p>
        </p:txBody>
      </p:sp>
      <p:sp>
        <p:nvSpPr>
          <p:cNvPr id="5" name="TextBox 4">
            <a:extLst>
              <a:ext uri="{FF2B5EF4-FFF2-40B4-BE49-F238E27FC236}">
                <a16:creationId xmlns:a16="http://schemas.microsoft.com/office/drawing/2014/main" id="{F75FF4FC-777A-6C46-A71D-ADB344CA27A2}"/>
              </a:ext>
            </a:extLst>
          </p:cNvPr>
          <p:cNvSpPr txBox="1"/>
          <p:nvPr/>
        </p:nvSpPr>
        <p:spPr>
          <a:xfrm>
            <a:off x="4897632" y="2571750"/>
            <a:ext cx="3650358" cy="830997"/>
          </a:xfrm>
          <a:prstGeom prst="rect">
            <a:avLst/>
          </a:prstGeom>
          <a:noFill/>
        </p:spPr>
        <p:txBody>
          <a:bodyPr wrap="none" rtlCol="0">
            <a:spAutoFit/>
          </a:bodyPr>
          <a:lstStyle/>
          <a:p>
            <a:r>
              <a:rPr lang="en-US" sz="1600" dirty="0">
                <a:solidFill>
                  <a:schemeClr val="accent1">
                    <a:lumMod val="75000"/>
                  </a:schemeClr>
                </a:solidFill>
              </a:rPr>
              <a:t>Albert Rossi</a:t>
            </a:r>
          </a:p>
          <a:p>
            <a:r>
              <a:rPr lang="en-US" sz="1600" dirty="0">
                <a:solidFill>
                  <a:schemeClr val="accent1">
                    <a:lumMod val="75000"/>
                  </a:schemeClr>
                </a:solidFill>
              </a:rPr>
              <a:t>Dmitry </a:t>
            </a:r>
            <a:r>
              <a:rPr lang="en-US" sz="1600" dirty="0" err="1">
                <a:solidFill>
                  <a:schemeClr val="accent1">
                    <a:lumMod val="75000"/>
                  </a:schemeClr>
                </a:solidFill>
              </a:rPr>
              <a:t>Litvintsev</a:t>
            </a:r>
            <a:endParaRPr lang="en-US" sz="1600" dirty="0">
              <a:solidFill>
                <a:schemeClr val="accent1">
                  <a:lumMod val="75000"/>
                </a:schemeClr>
              </a:solidFill>
            </a:endParaRPr>
          </a:p>
          <a:p>
            <a:r>
              <a:rPr lang="en-US" sz="1600" dirty="0">
                <a:solidFill>
                  <a:schemeClr val="accent1">
                    <a:lumMod val="75000"/>
                  </a:schemeClr>
                </a:solidFill>
              </a:rPr>
              <a:t>Fermi National Accelerator Laboratory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337804" y="58342"/>
            <a:ext cx="7621370" cy="461665"/>
          </a:xfrm>
          <a:prstGeom prst="rect">
            <a:avLst/>
          </a:prstGeom>
          <a:noFill/>
        </p:spPr>
        <p:txBody>
          <a:bodyPr wrap="square" rtlCol="0">
            <a:spAutoFit/>
          </a:bodyPr>
          <a:lstStyle/>
          <a:p>
            <a:pPr algn="ctr"/>
            <a:r>
              <a:rPr lang="en-US" sz="2400">
                <a:solidFill>
                  <a:schemeClr val="accent1">
                    <a:lumMod val="75000"/>
                  </a:schemeClr>
                </a:solidFill>
              </a:rPr>
              <a:t>Enabling TPC (XrootD client)</a:t>
            </a:r>
            <a:endParaRPr lang="en-US" sz="2400" dirty="0">
              <a:solidFill>
                <a:schemeClr val="accent1">
                  <a:lumMod val="75000"/>
                </a:schemeClr>
              </a:solidFill>
            </a:endParaRPr>
          </a:p>
        </p:txBody>
      </p:sp>
      <p:sp>
        <p:nvSpPr>
          <p:cNvPr id="3" name="TextBox 2">
            <a:extLst>
              <a:ext uri="{FF2B5EF4-FFF2-40B4-BE49-F238E27FC236}">
                <a16:creationId xmlns:a16="http://schemas.microsoft.com/office/drawing/2014/main" id="{D9A8EE2F-3F2F-E64B-9AFA-39B582970084}"/>
              </a:ext>
            </a:extLst>
          </p:cNvPr>
          <p:cNvSpPr txBox="1"/>
          <p:nvPr/>
        </p:nvSpPr>
        <p:spPr>
          <a:xfrm>
            <a:off x="799633" y="615663"/>
            <a:ext cx="7439892" cy="3631763"/>
          </a:xfrm>
          <a:prstGeom prst="rect">
            <a:avLst/>
          </a:prstGeom>
          <a:noFill/>
        </p:spPr>
        <p:txBody>
          <a:bodyPr wrap="square" rtlCol="0">
            <a:spAutoFit/>
          </a:bodyPr>
          <a:lstStyle/>
          <a:p>
            <a:pPr lvl="2">
              <a:buClr>
                <a:schemeClr val="accent1">
                  <a:lumMod val="75000"/>
                </a:schemeClr>
              </a:buClr>
            </a:pPr>
            <a:r>
              <a:rPr lang="en-US" sz="1600" b="1">
                <a:solidFill>
                  <a:schemeClr val="accent1">
                    <a:lumMod val="75000"/>
                  </a:schemeClr>
                </a:solidFill>
              </a:rPr>
              <a:t>xrdcp 4.8+</a:t>
            </a:r>
          </a:p>
          <a:p>
            <a:pPr lvl="2">
              <a:buClr>
                <a:schemeClr val="accent1">
                  <a:lumMod val="75000"/>
                </a:schemeClr>
              </a:buClr>
            </a:pPr>
            <a:endParaRPr lang="en-US" sz="1600" b="1">
              <a:solidFill>
                <a:schemeClr val="accent1">
                  <a:lumMod val="75000"/>
                </a:schemeClr>
              </a:solidFill>
            </a:endParaRPr>
          </a:p>
          <a:p>
            <a:pPr lvl="2">
              <a:buClr>
                <a:schemeClr val="accent1">
                  <a:lumMod val="75000"/>
                </a:schemeClr>
              </a:buClr>
            </a:pPr>
            <a:r>
              <a:rPr lang="en-US">
                <a:solidFill>
                  <a:schemeClr val="accent1">
                    <a:lumMod val="75000"/>
                  </a:schemeClr>
                </a:solidFill>
              </a:rPr>
              <a:t>to enforce third-party copy:</a:t>
            </a:r>
          </a:p>
          <a:p>
            <a:pPr lvl="2">
              <a:buClr>
                <a:schemeClr val="accent1">
                  <a:lumMod val="75000"/>
                </a:schemeClr>
              </a:buClr>
            </a:pPr>
            <a:endParaRPr lang="en-US">
              <a:solidFill>
                <a:schemeClr val="accent1">
                  <a:lumMod val="75000"/>
                </a:schemeClr>
              </a:solidFill>
            </a:endParaRPr>
          </a:p>
          <a:p>
            <a:pPr lvl="2">
              <a:buClr>
                <a:schemeClr val="accent1">
                  <a:lumMod val="75000"/>
                </a:schemeClr>
              </a:buClr>
            </a:pPr>
            <a:r>
              <a:rPr lang="en-US">
                <a:solidFill>
                  <a:schemeClr val="accent1">
                    <a:lumMod val="75000"/>
                  </a:schemeClr>
                </a:solidFill>
                <a:latin typeface="Courier" pitchFamily="2" charset="0"/>
              </a:rPr>
              <a:t>     </a:t>
            </a:r>
            <a:r>
              <a:rPr lang="en-US">
                <a:solidFill>
                  <a:schemeClr val="accent3">
                    <a:lumMod val="75000"/>
                  </a:schemeClr>
                </a:solidFill>
                <a:latin typeface="Courier" pitchFamily="2" charset="0"/>
              </a:rPr>
              <a:t>xrdcp --tpc only root://&lt;source&gt; root://&lt;destination&gt;</a:t>
            </a:r>
          </a:p>
          <a:p>
            <a:pPr lvl="2">
              <a:buClr>
                <a:schemeClr val="accent1">
                  <a:lumMod val="75000"/>
                </a:schemeClr>
              </a:buClr>
            </a:pPr>
            <a:endParaRPr lang="en-US">
              <a:solidFill>
                <a:schemeClr val="accent1">
                  <a:lumMod val="75000"/>
                </a:schemeClr>
              </a:solidFill>
              <a:latin typeface="Courier" pitchFamily="2" charset="0"/>
            </a:endParaRPr>
          </a:p>
          <a:p>
            <a:pPr lvl="2">
              <a:buClr>
                <a:schemeClr val="accent1">
                  <a:lumMod val="75000"/>
                </a:schemeClr>
              </a:buClr>
            </a:pPr>
            <a:r>
              <a:rPr lang="en-US">
                <a:solidFill>
                  <a:schemeClr val="accent1">
                    <a:lumMod val="75000"/>
                  </a:schemeClr>
                </a:solidFill>
              </a:rPr>
              <a:t>to try third-party copy but fail over to 1-hop:</a:t>
            </a:r>
          </a:p>
          <a:p>
            <a:pPr lvl="2">
              <a:buClr>
                <a:schemeClr val="accent1">
                  <a:lumMod val="75000"/>
                </a:schemeClr>
              </a:buClr>
            </a:pPr>
            <a:endParaRPr lang="en-US">
              <a:solidFill>
                <a:schemeClr val="accent1">
                  <a:lumMod val="75000"/>
                </a:schemeClr>
              </a:solidFill>
            </a:endParaRPr>
          </a:p>
          <a:p>
            <a:pPr lvl="2">
              <a:buClr>
                <a:schemeClr val="accent1">
                  <a:lumMod val="75000"/>
                </a:schemeClr>
              </a:buClr>
            </a:pPr>
            <a:r>
              <a:rPr lang="en-US">
                <a:solidFill>
                  <a:schemeClr val="accent1">
                    <a:lumMod val="75000"/>
                  </a:schemeClr>
                </a:solidFill>
                <a:latin typeface="Courier" pitchFamily="2" charset="0"/>
              </a:rPr>
              <a:t>     </a:t>
            </a:r>
            <a:r>
              <a:rPr lang="en-US">
                <a:solidFill>
                  <a:schemeClr val="accent3">
                    <a:lumMod val="75000"/>
                  </a:schemeClr>
                </a:solidFill>
                <a:latin typeface="Courier" pitchFamily="2" charset="0"/>
              </a:rPr>
              <a:t>xrdcp --tpc first root://&lt;source&gt; root://&lt;destination&gt;</a:t>
            </a:r>
          </a:p>
          <a:p>
            <a:pPr lvl="2">
              <a:buClr>
                <a:schemeClr val="accent1">
                  <a:lumMod val="75000"/>
                </a:schemeClr>
              </a:buClr>
            </a:pPr>
            <a:endParaRPr lang="en-US">
              <a:solidFill>
                <a:schemeClr val="accent1">
                  <a:lumMod val="75000"/>
                </a:schemeClr>
              </a:solidFill>
            </a:endParaRPr>
          </a:p>
          <a:p>
            <a:pPr lvl="2">
              <a:buClr>
                <a:schemeClr val="accent1">
                  <a:lumMod val="75000"/>
                </a:schemeClr>
              </a:buClr>
            </a:pPr>
            <a:r>
              <a:rPr lang="en-US" sz="1600" b="1">
                <a:solidFill>
                  <a:schemeClr val="accent1">
                    <a:lumMod val="75000"/>
                  </a:schemeClr>
                </a:solidFill>
              </a:rPr>
              <a:t>xrdcp 4.9+</a:t>
            </a:r>
          </a:p>
          <a:p>
            <a:pPr lvl="2">
              <a:buClr>
                <a:schemeClr val="accent1">
                  <a:lumMod val="75000"/>
                </a:schemeClr>
              </a:buClr>
            </a:pPr>
            <a:endParaRPr lang="en-US">
              <a:solidFill>
                <a:schemeClr val="accent1">
                  <a:lumMod val="75000"/>
                </a:schemeClr>
              </a:solidFill>
              <a:latin typeface="Courier" pitchFamily="2" charset="0"/>
            </a:endParaRPr>
          </a:p>
          <a:p>
            <a:pPr lvl="2">
              <a:buClr>
                <a:schemeClr val="accent1">
                  <a:lumMod val="75000"/>
                </a:schemeClr>
              </a:buClr>
            </a:pPr>
            <a:r>
              <a:rPr lang="en-US">
                <a:solidFill>
                  <a:schemeClr val="accent1">
                    <a:lumMod val="75000"/>
                  </a:schemeClr>
                </a:solidFill>
              </a:rPr>
              <a:t>to delegate the proxy:</a:t>
            </a:r>
          </a:p>
          <a:p>
            <a:pPr lvl="2">
              <a:buClr>
                <a:schemeClr val="accent1">
                  <a:lumMod val="75000"/>
                </a:schemeClr>
              </a:buClr>
            </a:pPr>
            <a:endParaRPr lang="en-US">
              <a:solidFill>
                <a:schemeClr val="accent1">
                  <a:lumMod val="75000"/>
                </a:schemeClr>
              </a:solidFill>
            </a:endParaRPr>
          </a:p>
          <a:p>
            <a:pPr lvl="2">
              <a:buClr>
                <a:schemeClr val="accent1">
                  <a:lumMod val="75000"/>
                </a:schemeClr>
              </a:buClr>
            </a:pPr>
            <a:r>
              <a:rPr lang="en-US">
                <a:solidFill>
                  <a:schemeClr val="accent1">
                    <a:lumMod val="75000"/>
                  </a:schemeClr>
                </a:solidFill>
                <a:latin typeface="Courier" pitchFamily="2" charset="0"/>
              </a:rPr>
              <a:t>     </a:t>
            </a:r>
            <a:r>
              <a:rPr lang="en-US">
                <a:solidFill>
                  <a:schemeClr val="accent3">
                    <a:lumMod val="75000"/>
                  </a:schemeClr>
                </a:solidFill>
                <a:latin typeface="Courier" pitchFamily="2" charset="0"/>
              </a:rPr>
              <a:t>xrdcp --tpc delegate only root://&lt;source&gt; root://&lt;destination&gt;</a:t>
            </a:r>
          </a:p>
          <a:p>
            <a:pPr lvl="2">
              <a:buClr>
                <a:schemeClr val="accent1">
                  <a:lumMod val="75000"/>
                </a:schemeClr>
              </a:buClr>
            </a:pPr>
            <a:r>
              <a:rPr lang="en-US">
                <a:solidFill>
                  <a:schemeClr val="accent3">
                    <a:lumMod val="75000"/>
                  </a:schemeClr>
                </a:solidFill>
                <a:latin typeface="Courier" pitchFamily="2" charset="0"/>
              </a:rPr>
              <a:t>     xrdcp --tpc delegate first root://&lt;source&gt; root://&lt;destination&gt;</a:t>
            </a:r>
            <a:endParaRPr lang="en-US">
              <a:solidFill>
                <a:schemeClr val="accent3">
                  <a:lumMod val="75000"/>
                </a:schemeClr>
              </a:solidFill>
            </a:endParaRPr>
          </a:p>
        </p:txBody>
      </p:sp>
    </p:spTree>
    <p:extLst>
      <p:ext uri="{BB962C8B-B14F-4D97-AF65-F5344CB8AC3E}">
        <p14:creationId xmlns:p14="http://schemas.microsoft.com/office/powerpoint/2010/main" val="68725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425167" y="75815"/>
            <a:ext cx="7621370" cy="461665"/>
          </a:xfrm>
          <a:prstGeom prst="rect">
            <a:avLst/>
          </a:prstGeom>
          <a:noFill/>
        </p:spPr>
        <p:txBody>
          <a:bodyPr wrap="square" rtlCol="0">
            <a:spAutoFit/>
          </a:bodyPr>
          <a:lstStyle/>
          <a:p>
            <a:pPr algn="ctr"/>
            <a:r>
              <a:rPr lang="en-US" sz="2400">
                <a:solidFill>
                  <a:schemeClr val="accent1">
                    <a:lumMod val="75000"/>
                  </a:schemeClr>
                </a:solidFill>
              </a:rPr>
              <a:t>XrootD TPC in dCache – version requirements</a:t>
            </a:r>
            <a:endParaRPr lang="en-US" sz="2400" dirty="0">
              <a:solidFill>
                <a:schemeClr val="accent1">
                  <a:lumMod val="75000"/>
                </a:schemeClr>
              </a:solidFill>
            </a:endParaRPr>
          </a:p>
        </p:txBody>
      </p:sp>
      <p:sp>
        <p:nvSpPr>
          <p:cNvPr id="4" name="TextBox 3">
            <a:extLst>
              <a:ext uri="{FF2B5EF4-FFF2-40B4-BE49-F238E27FC236}">
                <a16:creationId xmlns:a16="http://schemas.microsoft.com/office/drawing/2014/main" id="{14AE6BCB-2CB7-E242-BB9E-EA44BBB225BC}"/>
              </a:ext>
            </a:extLst>
          </p:cNvPr>
          <p:cNvSpPr txBox="1"/>
          <p:nvPr/>
        </p:nvSpPr>
        <p:spPr>
          <a:xfrm>
            <a:off x="182268" y="668081"/>
            <a:ext cx="7439892" cy="3570208"/>
          </a:xfrm>
          <a:prstGeom prst="rect">
            <a:avLst/>
          </a:prstGeom>
          <a:noFill/>
        </p:spPr>
        <p:txBody>
          <a:bodyPr wrap="square" rtlCol="0">
            <a:spAutoFit/>
          </a:bodyPr>
          <a:lstStyle/>
          <a:p>
            <a:pPr marL="342900" lvl="2" indent="-342900">
              <a:buClr>
                <a:schemeClr val="accent1">
                  <a:lumMod val="75000"/>
                </a:schemeClr>
              </a:buClr>
              <a:buFont typeface="Arial" panose="020B0604020202020204" pitchFamily="34" charset="0"/>
              <a:buChar char="•"/>
            </a:pPr>
            <a:r>
              <a:rPr lang="en-US" sz="1600">
                <a:solidFill>
                  <a:schemeClr val="accent1">
                    <a:lumMod val="75000"/>
                  </a:schemeClr>
                </a:solidFill>
              </a:rPr>
              <a:t>To use dCache as the source in XrootD TPC</a:t>
            </a:r>
          </a:p>
          <a:p>
            <a:pPr lvl="4">
              <a:buClr>
                <a:schemeClr val="accent1">
                  <a:lumMod val="75000"/>
                </a:schemeClr>
              </a:buClr>
            </a:pPr>
            <a:r>
              <a:rPr lang="en-US" sz="1600">
                <a:solidFill>
                  <a:schemeClr val="accent1">
                    <a:lumMod val="75000"/>
                  </a:schemeClr>
                </a:solidFill>
              </a:rPr>
              <a:t>  	</a:t>
            </a:r>
            <a:r>
              <a:rPr lang="en-US" b="1">
                <a:solidFill>
                  <a:schemeClr val="accent3">
                    <a:lumMod val="75000"/>
                  </a:schemeClr>
                </a:solidFill>
              </a:rPr>
              <a:t>update to version 4.2+ on the nodes running the xrootd doors</a:t>
            </a:r>
          </a:p>
          <a:p>
            <a:pPr lvl="4">
              <a:buClr>
                <a:schemeClr val="accent1">
                  <a:lumMod val="75000"/>
                </a:schemeClr>
              </a:buClr>
            </a:pPr>
            <a:endParaRPr lang="en-US" b="1">
              <a:solidFill>
                <a:schemeClr val="accent3">
                  <a:lumMod val="75000"/>
                </a:schemeClr>
              </a:solidFill>
            </a:endParaRPr>
          </a:p>
          <a:p>
            <a:pPr marL="342900" lvl="2" indent="-342900">
              <a:buClr>
                <a:schemeClr val="accent1">
                  <a:lumMod val="75000"/>
                </a:schemeClr>
              </a:buClr>
              <a:buFont typeface="Arial" panose="020B0604020202020204" pitchFamily="34" charset="0"/>
              <a:buChar char="•"/>
            </a:pPr>
            <a:r>
              <a:rPr lang="en-US" sz="1600">
                <a:solidFill>
                  <a:schemeClr val="accent1">
                    <a:lumMod val="75000"/>
                  </a:schemeClr>
                </a:solidFill>
              </a:rPr>
              <a:t>To use dCache as the destination in XrootD TPC</a:t>
            </a:r>
          </a:p>
          <a:p>
            <a:pPr lvl="2">
              <a:buClr>
                <a:schemeClr val="accent1">
                  <a:lumMod val="75000"/>
                </a:schemeClr>
              </a:buClr>
            </a:pPr>
            <a:r>
              <a:rPr lang="en-US" sz="1600">
                <a:solidFill>
                  <a:schemeClr val="accent1">
                    <a:lumMod val="75000"/>
                  </a:schemeClr>
                </a:solidFill>
              </a:rPr>
              <a:t>	</a:t>
            </a:r>
            <a:r>
              <a:rPr lang="en-US" b="1">
                <a:solidFill>
                  <a:schemeClr val="accent3">
                    <a:lumMod val="75000"/>
                  </a:schemeClr>
                </a:solidFill>
              </a:rPr>
              <a:t>update to version 4.2+ on the nodes running the xrootd doors and all 	relevant pools</a:t>
            </a:r>
          </a:p>
          <a:p>
            <a:pPr lvl="2">
              <a:buClr>
                <a:schemeClr val="accent1">
                  <a:lumMod val="75000"/>
                </a:schemeClr>
              </a:buClr>
            </a:pPr>
            <a:endParaRPr lang="en-US" b="1">
              <a:solidFill>
                <a:schemeClr val="accent3">
                  <a:lumMod val="75000"/>
                </a:schemeClr>
              </a:solidFill>
            </a:endParaRPr>
          </a:p>
          <a:p>
            <a:pPr marL="342900" lvl="2" indent="-342900">
              <a:buClr>
                <a:schemeClr val="accent1">
                  <a:lumMod val="75000"/>
                </a:schemeClr>
              </a:buClr>
              <a:buFont typeface="Arial" panose="020B0604020202020204" pitchFamily="34" charset="0"/>
              <a:buChar char="•"/>
            </a:pPr>
            <a:r>
              <a:rPr lang="en-US" sz="1600">
                <a:solidFill>
                  <a:schemeClr val="accent1">
                    <a:lumMod val="75000"/>
                  </a:schemeClr>
                </a:solidFill>
              </a:rPr>
              <a:t>To enable security level support</a:t>
            </a:r>
          </a:p>
          <a:p>
            <a:pPr lvl="2">
              <a:buClr>
                <a:schemeClr val="accent1">
                  <a:lumMod val="75000"/>
                </a:schemeClr>
              </a:buClr>
            </a:pPr>
            <a:r>
              <a:rPr lang="en-US">
                <a:solidFill>
                  <a:schemeClr val="accent1">
                    <a:lumMod val="75000"/>
                  </a:schemeClr>
                </a:solidFill>
              </a:rPr>
              <a:t>	</a:t>
            </a:r>
            <a:r>
              <a:rPr lang="en-US" b="1">
                <a:solidFill>
                  <a:schemeClr val="accent3">
                    <a:lumMod val="75000"/>
                  </a:schemeClr>
                </a:solidFill>
              </a:rPr>
              <a:t>update to version 5.0+ on the nodes running the xrootd doors and pools</a:t>
            </a:r>
          </a:p>
          <a:p>
            <a:pPr lvl="2">
              <a:buClr>
                <a:schemeClr val="accent1">
                  <a:lumMod val="75000"/>
                </a:schemeClr>
              </a:buClr>
            </a:pPr>
            <a:endParaRPr lang="en-US" b="1">
              <a:solidFill>
                <a:schemeClr val="accent3">
                  <a:lumMod val="75000"/>
                </a:schemeClr>
              </a:solidFill>
            </a:endParaRPr>
          </a:p>
          <a:p>
            <a:pPr marL="342900" lvl="2" indent="-342900">
              <a:buClr>
                <a:schemeClr val="accent1">
                  <a:lumMod val="75000"/>
                </a:schemeClr>
              </a:buClr>
              <a:buFont typeface="Arial" panose="020B0604020202020204" pitchFamily="34" charset="0"/>
              <a:buChar char="•"/>
            </a:pPr>
            <a:r>
              <a:rPr lang="en-US" sz="1600">
                <a:solidFill>
                  <a:schemeClr val="accent1">
                    <a:lumMod val="75000"/>
                  </a:schemeClr>
                </a:solidFill>
              </a:rPr>
              <a:t>To enable anonymous authenticated reads by TPC destination client</a:t>
            </a:r>
          </a:p>
          <a:p>
            <a:pPr lvl="2">
              <a:buClr>
                <a:schemeClr val="accent1">
                  <a:lumMod val="75000"/>
                </a:schemeClr>
              </a:buClr>
            </a:pPr>
            <a:r>
              <a:rPr lang="en-US" sz="1600">
                <a:solidFill>
                  <a:schemeClr val="accent1">
                    <a:lumMod val="75000"/>
                  </a:schemeClr>
                </a:solidFill>
              </a:rPr>
              <a:t>	</a:t>
            </a:r>
            <a:r>
              <a:rPr lang="en-US" b="1">
                <a:solidFill>
                  <a:schemeClr val="accent3">
                    <a:lumMod val="75000"/>
                  </a:schemeClr>
                </a:solidFill>
              </a:rPr>
              <a:t>update to version 5.1+ on the nodes running the xrootd doors</a:t>
            </a:r>
          </a:p>
          <a:p>
            <a:pPr lvl="2">
              <a:buClr>
                <a:schemeClr val="accent1">
                  <a:lumMod val="75000"/>
                </a:schemeClr>
              </a:buClr>
            </a:pPr>
            <a:endParaRPr lang="en-US" b="1">
              <a:solidFill>
                <a:schemeClr val="accent3">
                  <a:lumMod val="75000"/>
                </a:schemeClr>
              </a:solidFill>
            </a:endParaRPr>
          </a:p>
          <a:p>
            <a:pPr marL="342900" lvl="2" indent="-342900">
              <a:buClr>
                <a:schemeClr val="accent1">
                  <a:lumMod val="75000"/>
                </a:schemeClr>
              </a:buClr>
              <a:buFont typeface="Arial" panose="020B0604020202020204" pitchFamily="34" charset="0"/>
              <a:buChar char="•"/>
            </a:pPr>
            <a:r>
              <a:rPr lang="en-US" sz="1600">
                <a:solidFill>
                  <a:schemeClr val="accent1">
                    <a:lumMod val="75000"/>
                  </a:schemeClr>
                </a:solidFill>
              </a:rPr>
              <a:t>To enable full GSI proxy credential delegation</a:t>
            </a:r>
          </a:p>
          <a:p>
            <a:pPr lvl="2">
              <a:buClr>
                <a:schemeClr val="accent1">
                  <a:lumMod val="75000"/>
                </a:schemeClr>
              </a:buClr>
            </a:pPr>
            <a:r>
              <a:rPr lang="en-US">
                <a:solidFill>
                  <a:schemeClr val="accent1">
                    <a:lumMod val="75000"/>
                  </a:schemeClr>
                </a:solidFill>
              </a:rPr>
              <a:t>	</a:t>
            </a:r>
            <a:r>
              <a:rPr lang="en-US" b="1">
                <a:solidFill>
                  <a:schemeClr val="accent3">
                    <a:lumMod val="75000"/>
                  </a:schemeClr>
                </a:solidFill>
              </a:rPr>
              <a:t>update to version 5.2+ on the nodes running the xrootd doors and pools</a:t>
            </a:r>
            <a:endParaRPr lang="en-US">
              <a:solidFill>
                <a:schemeClr val="accent1">
                  <a:lumMod val="75000"/>
                </a:schemeClr>
              </a:solidFill>
            </a:endParaRPr>
          </a:p>
        </p:txBody>
      </p:sp>
    </p:spTree>
    <p:extLst>
      <p:ext uri="{BB962C8B-B14F-4D97-AF65-F5344CB8AC3E}">
        <p14:creationId xmlns:p14="http://schemas.microsoft.com/office/powerpoint/2010/main" val="89387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1533483" y="64167"/>
            <a:ext cx="5612816" cy="461665"/>
          </a:xfrm>
          <a:prstGeom prst="rect">
            <a:avLst/>
          </a:prstGeom>
          <a:noFill/>
        </p:spPr>
        <p:txBody>
          <a:bodyPr wrap="square" rtlCol="0">
            <a:spAutoFit/>
          </a:bodyPr>
          <a:lstStyle/>
          <a:p>
            <a:pPr algn="ctr"/>
            <a:r>
              <a:rPr lang="en-US" sz="2400">
                <a:solidFill>
                  <a:schemeClr val="accent1">
                    <a:lumMod val="75000"/>
                  </a:schemeClr>
                </a:solidFill>
              </a:rPr>
              <a:t>Version Compatibility</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EE9055F8-B204-B348-B867-0EEDDBA7DE93}"/>
              </a:ext>
            </a:extLst>
          </p:cNvPr>
          <p:cNvSpPr txBox="1"/>
          <p:nvPr/>
        </p:nvSpPr>
        <p:spPr>
          <a:xfrm>
            <a:off x="520072" y="807862"/>
            <a:ext cx="7439892" cy="3416320"/>
          </a:xfrm>
          <a:prstGeom prst="rect">
            <a:avLst/>
          </a:prstGeom>
          <a:noFill/>
        </p:spPr>
        <p:txBody>
          <a:bodyPr wrap="square" rtlCol="0">
            <a:spAutoFit/>
          </a:bodyPr>
          <a:lstStyle/>
          <a:p>
            <a:pPr marL="342900" lvl="2" indent="-342900">
              <a:buClr>
                <a:schemeClr val="accent1">
                  <a:lumMod val="75000"/>
                </a:schemeClr>
              </a:buClr>
              <a:buFont typeface="Arial" panose="020B0604020202020204" pitchFamily="34" charset="0"/>
              <a:buChar char="•"/>
            </a:pPr>
            <a:r>
              <a:rPr lang="en-US" sz="1800">
                <a:solidFill>
                  <a:schemeClr val="accent1">
                    <a:lumMod val="75000"/>
                  </a:schemeClr>
                </a:solidFill>
              </a:rPr>
              <a:t>SLAC/XrootD servers and clients for 4.9+ are backward compatible with 4.8+, meaning they can tell (from the protocol version communicated during handshake) whether or not to (try to) use proxy delegation.</a:t>
            </a: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marL="342900" lvl="2" indent="-342900">
              <a:buClr>
                <a:schemeClr val="accent1">
                  <a:lumMod val="75000"/>
                </a:schemeClr>
              </a:buClr>
              <a:buFont typeface="Arial" panose="020B0604020202020204" pitchFamily="34" charset="0"/>
              <a:buChar char="•"/>
            </a:pPr>
            <a:r>
              <a:rPr lang="en-US" sz="1800" u="sng">
                <a:solidFill>
                  <a:schemeClr val="accent1">
                    <a:lumMod val="75000"/>
                  </a:schemeClr>
                </a:solidFill>
              </a:rPr>
              <a:t>Also true for dCache 5.2</a:t>
            </a:r>
            <a:r>
              <a:rPr lang="en-US" sz="1800">
                <a:solidFill>
                  <a:schemeClr val="accent1">
                    <a:lumMod val="75000"/>
                  </a:schemeClr>
                </a:solidFill>
              </a:rPr>
              <a:t>.  Can be used for TPC with dCache 4.2+ and SLAC/XrootD 4.8+ (client and server), and will be able to determine whether delegation is supported or not.</a:t>
            </a: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marL="342900" lvl="2" indent="-342900">
              <a:buClr>
                <a:schemeClr val="accent1">
                  <a:lumMod val="75000"/>
                </a:schemeClr>
              </a:buClr>
              <a:buFont typeface="Arial" panose="020B0604020202020204" pitchFamily="34" charset="0"/>
              <a:buChar char="•"/>
            </a:pPr>
            <a:r>
              <a:rPr lang="en-US" sz="1800">
                <a:solidFill>
                  <a:schemeClr val="accent1">
                    <a:lumMod val="75000"/>
                  </a:schemeClr>
                </a:solidFill>
              </a:rPr>
              <a:t>Of course, if delegation is not supported, then dCache needs to be configured to fail over correctly.  This involves making a credential available on the pools, and DN recognition.</a:t>
            </a:r>
          </a:p>
        </p:txBody>
      </p:sp>
    </p:spTree>
    <p:extLst>
      <p:ext uri="{BB962C8B-B14F-4D97-AF65-F5344CB8AC3E}">
        <p14:creationId xmlns:p14="http://schemas.microsoft.com/office/powerpoint/2010/main" val="63863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1533483" y="64167"/>
            <a:ext cx="5612816" cy="461665"/>
          </a:xfrm>
          <a:prstGeom prst="rect">
            <a:avLst/>
          </a:prstGeom>
          <a:noFill/>
        </p:spPr>
        <p:txBody>
          <a:bodyPr wrap="square" rtlCol="0">
            <a:spAutoFit/>
          </a:bodyPr>
          <a:lstStyle/>
          <a:p>
            <a:pPr algn="ctr"/>
            <a:r>
              <a:rPr lang="en-US" sz="2400">
                <a:solidFill>
                  <a:schemeClr val="accent1">
                    <a:lumMod val="75000"/>
                  </a:schemeClr>
                </a:solidFill>
              </a:rPr>
              <a:t>Configuring GSI for TPC -- Doors</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EE9055F8-B204-B348-B867-0EEDDBA7DE93}"/>
              </a:ext>
            </a:extLst>
          </p:cNvPr>
          <p:cNvSpPr txBox="1"/>
          <p:nvPr/>
        </p:nvSpPr>
        <p:spPr>
          <a:xfrm>
            <a:off x="514248" y="587821"/>
            <a:ext cx="7439892" cy="3754874"/>
          </a:xfrm>
          <a:prstGeom prst="rect">
            <a:avLst/>
          </a:prstGeom>
          <a:noFill/>
        </p:spPr>
        <p:txBody>
          <a:bodyPr wrap="square" rtlCol="0">
            <a:spAutoFit/>
          </a:bodyPr>
          <a:lstStyle/>
          <a:p>
            <a:pPr marL="342900" lvl="2" indent="-342900">
              <a:buClr>
                <a:schemeClr val="accent1">
                  <a:lumMod val="75000"/>
                </a:schemeClr>
              </a:buClr>
              <a:buFont typeface="Arial" panose="020B0604020202020204" pitchFamily="34" charset="0"/>
              <a:buChar char="•"/>
            </a:pPr>
            <a:r>
              <a:rPr lang="en-US" sz="1600" b="1" u="sng">
                <a:solidFill>
                  <a:schemeClr val="accent1">
                    <a:lumMod val="75000"/>
                  </a:schemeClr>
                </a:solidFill>
              </a:rPr>
              <a:t>as usual</a:t>
            </a:r>
            <a:r>
              <a:rPr lang="en-US" sz="1600">
                <a:solidFill>
                  <a:schemeClr val="accent1">
                    <a:lumMod val="75000"/>
                  </a:schemeClr>
                </a:solidFill>
              </a:rPr>
              <a:t>, enable GSI on the doors via:</a:t>
            </a:r>
          </a:p>
          <a:p>
            <a:pPr marL="342900" lvl="2" indent="-342900">
              <a:buClr>
                <a:schemeClr val="accent1">
                  <a:lumMod val="75000"/>
                </a:schemeClr>
              </a:buClr>
              <a:buFont typeface="Arial" panose="020B0604020202020204" pitchFamily="34" charset="0"/>
              <a:buChar char="•"/>
            </a:pPr>
            <a:endParaRPr lang="en-US" sz="1600">
              <a:solidFill>
                <a:schemeClr val="accent1">
                  <a:lumMod val="75000"/>
                </a:schemeClr>
              </a:solidFill>
            </a:endParaRPr>
          </a:p>
          <a:p>
            <a:pPr lvl="2">
              <a:buClr>
                <a:schemeClr val="accent1">
                  <a:lumMod val="75000"/>
                </a:schemeClr>
              </a:buClr>
            </a:pPr>
            <a:r>
              <a:rPr lang="en-US" sz="1600">
                <a:solidFill>
                  <a:schemeClr val="accent1">
                    <a:lumMod val="75000"/>
                  </a:schemeClr>
                </a:solidFill>
              </a:rPr>
              <a:t>		</a:t>
            </a:r>
            <a:r>
              <a:rPr lang="en-US" b="1">
                <a:solidFill>
                  <a:schemeClr val="accent3">
                    <a:lumMod val="75000"/>
                  </a:schemeClr>
                </a:solidFill>
                <a:latin typeface="Courier" pitchFamily="2" charset="0"/>
              </a:rPr>
              <a:t>xrootd.plugins=gplazma:gsi,...</a:t>
            </a:r>
          </a:p>
          <a:p>
            <a:pPr lvl="2">
              <a:buClr>
                <a:schemeClr val="accent1">
                  <a:lumMod val="75000"/>
                </a:schemeClr>
              </a:buClr>
            </a:pPr>
            <a:endParaRPr lang="en-US" sz="1600" b="1" u="sng">
              <a:solidFill>
                <a:schemeClr val="accent1">
                  <a:lumMod val="75000"/>
                </a:schemeClr>
              </a:solidFill>
            </a:endParaRPr>
          </a:p>
          <a:p>
            <a:pPr marL="342900" lvl="2" indent="-342900">
              <a:buClr>
                <a:schemeClr val="accent1">
                  <a:lumMod val="75000"/>
                </a:schemeClr>
              </a:buClr>
              <a:buFont typeface="Arial" panose="020B0604020202020204" pitchFamily="34" charset="0"/>
              <a:buChar char="•"/>
            </a:pPr>
            <a:r>
              <a:rPr lang="en-US" sz="1600" b="1" u="sng">
                <a:solidFill>
                  <a:schemeClr val="accent1">
                    <a:lumMod val="75000"/>
                  </a:schemeClr>
                </a:solidFill>
              </a:rPr>
              <a:t>dCache as source</a:t>
            </a:r>
            <a:r>
              <a:rPr lang="en-US" sz="1600">
                <a:solidFill>
                  <a:schemeClr val="accent1">
                    <a:lumMod val="75000"/>
                  </a:schemeClr>
                </a:solidFill>
              </a:rPr>
              <a:t> requires gPlazma to recognize as valid the credential of the destination (client)</a:t>
            </a:r>
          </a:p>
          <a:p>
            <a:pPr marL="342900" lvl="2" indent="-342900">
              <a:buClr>
                <a:schemeClr val="accent1">
                  <a:lumMod val="75000"/>
                </a:schemeClr>
              </a:buClr>
              <a:buFont typeface="Arial" panose="020B0604020202020204" pitchFamily="34" charset="0"/>
              <a:buChar char="•"/>
            </a:pPr>
            <a:endParaRPr lang="en-US" sz="1600">
              <a:solidFill>
                <a:schemeClr val="accent1">
                  <a:lumMod val="75000"/>
                </a:schemeClr>
              </a:solidFill>
            </a:endParaRPr>
          </a:p>
          <a:p>
            <a:pPr marL="342900" lvl="5" indent="-342900">
              <a:buClr>
                <a:schemeClr val="accent1">
                  <a:lumMod val="75000"/>
                </a:schemeClr>
              </a:buClr>
              <a:buFont typeface="Arial" panose="020B0604020202020204" pitchFamily="34" charset="0"/>
              <a:buChar char="•"/>
            </a:pPr>
            <a:r>
              <a:rPr lang="en-US" sz="1600" b="1">
                <a:solidFill>
                  <a:schemeClr val="accent1">
                    <a:lumMod val="75000"/>
                  </a:schemeClr>
                </a:solidFill>
              </a:rPr>
              <a:t>v5.1+ – </a:t>
            </a:r>
            <a:r>
              <a:rPr lang="en-US" sz="1600">
                <a:solidFill>
                  <a:schemeClr val="accent1">
                    <a:lumMod val="75000"/>
                  </a:schemeClr>
                </a:solidFill>
              </a:rPr>
              <a:t>to allow the destination client read-only access (even to read-protected files), set:</a:t>
            </a:r>
          </a:p>
          <a:p>
            <a:pPr marL="342900" lvl="5" indent="-342900">
              <a:buClr>
                <a:schemeClr val="accent1">
                  <a:lumMod val="75000"/>
                </a:schemeClr>
              </a:buClr>
              <a:buFont typeface="Arial" panose="020B0604020202020204" pitchFamily="34" charset="0"/>
              <a:buChar char="•"/>
            </a:pPr>
            <a:endParaRPr lang="en-US" sz="1600">
              <a:solidFill>
                <a:schemeClr val="accent1">
                  <a:lumMod val="75000"/>
                </a:schemeClr>
              </a:solidFill>
            </a:endParaRPr>
          </a:p>
          <a:p>
            <a:pPr lvl="5">
              <a:buClr>
                <a:schemeClr val="accent1">
                  <a:lumMod val="75000"/>
                </a:schemeClr>
              </a:buClr>
            </a:pPr>
            <a:r>
              <a:rPr lang="en-US" b="1">
                <a:solidFill>
                  <a:schemeClr val="accent3">
                    <a:lumMod val="75000"/>
                  </a:schemeClr>
                </a:solidFill>
                <a:latin typeface="Courier" pitchFamily="2" charset="0"/>
              </a:rPr>
              <a:t>		xrootd.plugins=gplazma:gsi,authz:none</a:t>
            </a:r>
            <a:endParaRPr lang="en-US">
              <a:solidFill>
                <a:schemeClr val="accent1">
                  <a:lumMod val="75000"/>
                </a:schemeClr>
              </a:solidFill>
            </a:endParaRPr>
          </a:p>
          <a:p>
            <a:pPr lvl="6">
              <a:buClr>
                <a:schemeClr val="accent1">
                  <a:lumMod val="75000"/>
                </a:schemeClr>
              </a:buClr>
            </a:pPr>
            <a:r>
              <a:rPr lang="en-US" sz="1800" b="1">
                <a:solidFill>
                  <a:schemeClr val="accent1">
                    <a:lumMod val="75000"/>
                  </a:schemeClr>
                </a:solidFill>
              </a:rPr>
              <a:t>		</a:t>
            </a:r>
            <a:r>
              <a:rPr lang="en-US" b="1">
                <a:solidFill>
                  <a:schemeClr val="accent3">
                    <a:lumMod val="75000"/>
                  </a:schemeClr>
                </a:solidFill>
                <a:latin typeface="Courier" pitchFamily="2" charset="0"/>
              </a:rPr>
              <a:t>xrootd.authz.anonymous-operations=READONLY</a:t>
            </a:r>
          </a:p>
          <a:p>
            <a:pPr lvl="6">
              <a:buClr>
                <a:schemeClr val="accent1">
                  <a:lumMod val="75000"/>
                </a:schemeClr>
              </a:buClr>
            </a:pPr>
            <a:endParaRPr lang="en-US" b="1">
              <a:solidFill>
                <a:schemeClr val="accent3">
                  <a:lumMod val="75000"/>
                </a:schemeClr>
              </a:solidFill>
              <a:latin typeface="Courier" pitchFamily="2" charset="0"/>
            </a:endParaRPr>
          </a:p>
          <a:p>
            <a:pPr marL="285750" lvl="6" indent="-285750">
              <a:buClr>
                <a:schemeClr val="accent1">
                  <a:lumMod val="75000"/>
                </a:schemeClr>
              </a:buClr>
              <a:buFont typeface="Arial" panose="020B0604020202020204" pitchFamily="34" charset="0"/>
              <a:buChar char="•"/>
            </a:pPr>
            <a:r>
              <a:rPr lang="en-US" sz="1600">
                <a:solidFill>
                  <a:schemeClr val="accent1">
                    <a:lumMod val="75000"/>
                  </a:schemeClr>
                </a:solidFill>
              </a:rPr>
              <a:t>otherwise, mapping needs to be done for all potential client endpoints when delegation is not used.</a:t>
            </a:r>
          </a:p>
        </p:txBody>
      </p:sp>
    </p:spTree>
    <p:extLst>
      <p:ext uri="{BB962C8B-B14F-4D97-AF65-F5344CB8AC3E}">
        <p14:creationId xmlns:p14="http://schemas.microsoft.com/office/powerpoint/2010/main" val="231761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1533483" y="64167"/>
            <a:ext cx="5612816" cy="461665"/>
          </a:xfrm>
          <a:prstGeom prst="rect">
            <a:avLst/>
          </a:prstGeom>
          <a:noFill/>
        </p:spPr>
        <p:txBody>
          <a:bodyPr wrap="square" rtlCol="0">
            <a:spAutoFit/>
          </a:bodyPr>
          <a:lstStyle/>
          <a:p>
            <a:pPr algn="ctr"/>
            <a:r>
              <a:rPr lang="en-US" sz="2400">
                <a:solidFill>
                  <a:schemeClr val="accent1">
                    <a:lumMod val="75000"/>
                  </a:schemeClr>
                </a:solidFill>
              </a:rPr>
              <a:t>Configuring GSI for TPC -- Pools</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EE9055F8-B204-B348-B867-0EEDDBA7DE93}"/>
              </a:ext>
            </a:extLst>
          </p:cNvPr>
          <p:cNvSpPr txBox="1"/>
          <p:nvPr/>
        </p:nvSpPr>
        <p:spPr>
          <a:xfrm>
            <a:off x="514247" y="587821"/>
            <a:ext cx="8315245" cy="3754874"/>
          </a:xfrm>
          <a:prstGeom prst="rect">
            <a:avLst/>
          </a:prstGeom>
          <a:noFill/>
        </p:spPr>
        <p:txBody>
          <a:bodyPr wrap="square" rtlCol="0">
            <a:spAutoFit/>
          </a:bodyPr>
          <a:lstStyle/>
          <a:p>
            <a:pPr marL="342900" lvl="2" indent="-342900">
              <a:buClr>
                <a:schemeClr val="accent1">
                  <a:lumMod val="75000"/>
                </a:schemeClr>
              </a:buClr>
              <a:buFont typeface="Arial" panose="020B0604020202020204" pitchFamily="34" charset="0"/>
              <a:buChar char="•"/>
            </a:pPr>
            <a:r>
              <a:rPr lang="en-US" sz="1600" b="1" u="sng">
                <a:solidFill>
                  <a:schemeClr val="accent1">
                    <a:lumMod val="75000"/>
                  </a:schemeClr>
                </a:solidFill>
              </a:rPr>
              <a:t>dCache as destination</a:t>
            </a:r>
            <a:r>
              <a:rPr lang="en-US" sz="1600">
                <a:solidFill>
                  <a:schemeClr val="accent1">
                    <a:lumMod val="75000"/>
                  </a:schemeClr>
                </a:solidFill>
              </a:rPr>
              <a:t> requires a pool plugin to be set:</a:t>
            </a:r>
          </a:p>
          <a:p>
            <a:pPr marL="342900" lvl="2" indent="-342900">
              <a:buClr>
                <a:schemeClr val="accent1">
                  <a:lumMod val="75000"/>
                </a:schemeClr>
              </a:buClr>
              <a:buFont typeface="Arial" panose="020B0604020202020204" pitchFamily="34" charset="0"/>
              <a:buChar char="•"/>
            </a:pPr>
            <a:endParaRPr lang="en-US" sz="1600">
              <a:solidFill>
                <a:schemeClr val="accent1">
                  <a:lumMod val="75000"/>
                </a:schemeClr>
              </a:solidFill>
            </a:endParaRPr>
          </a:p>
          <a:p>
            <a:pPr lvl="2">
              <a:buClr>
                <a:schemeClr val="accent1">
                  <a:lumMod val="75000"/>
                </a:schemeClr>
              </a:buClr>
            </a:pPr>
            <a:r>
              <a:rPr lang="en-US" sz="1600" b="1">
                <a:solidFill>
                  <a:schemeClr val="accent3">
                    <a:lumMod val="75000"/>
                  </a:schemeClr>
                </a:solidFill>
                <a:latin typeface="Courier" pitchFamily="2" charset="0"/>
              </a:rPr>
              <a:t>		</a:t>
            </a:r>
            <a:r>
              <a:rPr lang="en-US" b="1">
                <a:solidFill>
                  <a:schemeClr val="accent3">
                    <a:lumMod val="75000"/>
                  </a:schemeClr>
                </a:solidFill>
                <a:latin typeface="Courier" pitchFamily="2" charset="0"/>
              </a:rPr>
              <a:t>pool.mover.xrootd.tpc-authn-plugins=gsi</a:t>
            </a:r>
            <a:endParaRPr lang="en-US">
              <a:solidFill>
                <a:schemeClr val="accent1">
                  <a:lumMod val="75000"/>
                </a:schemeClr>
              </a:solidFill>
            </a:endParaRPr>
          </a:p>
          <a:p>
            <a:pPr lvl="2">
              <a:buClr>
                <a:schemeClr val="accent1">
                  <a:lumMod val="75000"/>
                </a:schemeClr>
              </a:buClr>
            </a:pPr>
            <a:endParaRPr lang="en-US" sz="1600">
              <a:solidFill>
                <a:schemeClr val="accent1">
                  <a:lumMod val="75000"/>
                </a:schemeClr>
              </a:solidFill>
            </a:endParaRPr>
          </a:p>
          <a:p>
            <a:pPr marL="342900" lvl="5" indent="-342900">
              <a:buClr>
                <a:schemeClr val="accent1">
                  <a:lumMod val="75000"/>
                </a:schemeClr>
              </a:buClr>
              <a:buFont typeface="Arial" panose="020B0604020202020204" pitchFamily="34" charset="0"/>
              <a:buChar char="•"/>
            </a:pPr>
            <a:r>
              <a:rPr lang="en-US" sz="1600">
                <a:solidFill>
                  <a:schemeClr val="accent1">
                    <a:lumMod val="75000"/>
                  </a:schemeClr>
                </a:solidFill>
              </a:rPr>
              <a:t>a pool-side credential must be available for the third-party client to use</a:t>
            </a:r>
          </a:p>
          <a:p>
            <a:pPr lvl="6">
              <a:buClr>
                <a:schemeClr val="accent1">
                  <a:lumMod val="75000"/>
                </a:schemeClr>
              </a:buClr>
            </a:pPr>
            <a:r>
              <a:rPr lang="en-US" sz="1600" b="1">
                <a:solidFill>
                  <a:schemeClr val="accent3">
                    <a:lumMod val="75000"/>
                  </a:schemeClr>
                </a:solidFill>
                <a:latin typeface="Courier" pitchFamily="2" charset="0"/>
              </a:rPr>
              <a:t>	</a:t>
            </a:r>
          </a:p>
          <a:p>
            <a:pPr lvl="6">
              <a:buClr>
                <a:schemeClr val="accent1">
                  <a:lumMod val="75000"/>
                </a:schemeClr>
              </a:buClr>
            </a:pPr>
            <a:r>
              <a:rPr lang="en-US" sz="1600" b="1">
                <a:solidFill>
                  <a:schemeClr val="accent3">
                    <a:lumMod val="75000"/>
                  </a:schemeClr>
                </a:solidFill>
                <a:latin typeface="Courier" pitchFamily="2" charset="0"/>
              </a:rPr>
              <a:t>	</a:t>
            </a:r>
            <a:r>
              <a:rPr lang="en-US" i="1">
                <a:solidFill>
                  <a:schemeClr val="accent1">
                    <a:lumMod val="75000"/>
                  </a:schemeClr>
                </a:solidFill>
                <a:latin typeface="+mn-lt"/>
              </a:rPr>
              <a:t>option 1</a:t>
            </a:r>
            <a:r>
              <a:rPr lang="en-US">
                <a:solidFill>
                  <a:schemeClr val="accent1">
                    <a:lumMod val="75000"/>
                  </a:schemeClr>
                </a:solidFill>
                <a:latin typeface="+mn-lt"/>
              </a:rPr>
              <a:t>:	proxy auto-generated from </a:t>
            </a:r>
            <a:r>
              <a:rPr lang="en-US">
                <a:solidFill>
                  <a:schemeClr val="accent1">
                    <a:lumMod val="75000"/>
                  </a:schemeClr>
                </a:solidFill>
                <a:latin typeface="Courier" pitchFamily="2" charset="0"/>
              </a:rPr>
              <a:t>.pem </a:t>
            </a:r>
            <a:r>
              <a:rPr lang="en-US">
                <a:solidFill>
                  <a:schemeClr val="accent1">
                    <a:lumMod val="75000"/>
                  </a:schemeClr>
                </a:solidFill>
                <a:latin typeface="+mn-lt"/>
              </a:rPr>
              <a:t>files; these default to location for </a:t>
            </a:r>
            <a:r>
              <a:rPr lang="en-US">
                <a:solidFill>
                  <a:schemeClr val="accent1">
                    <a:lumMod val="75000"/>
                  </a:schemeClr>
                </a:solidFill>
                <a:latin typeface="Courier" pitchFamily="2" charset="0"/>
              </a:rPr>
              <a:t>hostcert</a:t>
            </a:r>
            <a:r>
              <a:rPr lang="en-US">
                <a:solidFill>
                  <a:schemeClr val="accent1">
                    <a:lumMod val="75000"/>
                  </a:schemeClr>
                </a:solidFill>
                <a:latin typeface="+mn-lt"/>
              </a:rPr>
              <a:t> </a:t>
            </a:r>
          </a:p>
          <a:p>
            <a:pPr lvl="6">
              <a:buClr>
                <a:schemeClr val="accent1">
                  <a:lumMod val="75000"/>
                </a:schemeClr>
              </a:buClr>
            </a:pPr>
            <a:r>
              <a:rPr lang="en-US">
                <a:solidFill>
                  <a:schemeClr val="accent1">
                    <a:lumMod val="75000"/>
                  </a:schemeClr>
                </a:solidFill>
                <a:latin typeface="+mn-lt"/>
              </a:rPr>
              <a:t>		and </a:t>
            </a:r>
            <a:r>
              <a:rPr lang="en-US">
                <a:solidFill>
                  <a:schemeClr val="accent1">
                    <a:lumMod val="75000"/>
                  </a:schemeClr>
                </a:solidFill>
                <a:latin typeface="Courier" pitchFamily="2" charset="0"/>
              </a:rPr>
              <a:t>hostkey</a:t>
            </a:r>
            <a:r>
              <a:rPr lang="en-US">
                <a:solidFill>
                  <a:schemeClr val="accent1">
                    <a:lumMod val="75000"/>
                  </a:schemeClr>
                </a:solidFill>
                <a:latin typeface="+mn-lt"/>
              </a:rPr>
              <a:t>, but can be overridden via properties beginning with:</a:t>
            </a:r>
          </a:p>
          <a:p>
            <a:pPr lvl="6">
              <a:buClr>
                <a:schemeClr val="accent1">
                  <a:lumMod val="75000"/>
                </a:schemeClr>
              </a:buClr>
            </a:pPr>
            <a:endParaRPr lang="en-US" b="1">
              <a:solidFill>
                <a:schemeClr val="accent3">
                  <a:lumMod val="75000"/>
                </a:schemeClr>
              </a:solidFill>
              <a:latin typeface="+mn-lt"/>
            </a:endParaRPr>
          </a:p>
          <a:p>
            <a:pPr lvl="6">
              <a:buClr>
                <a:schemeClr val="accent1">
                  <a:lumMod val="75000"/>
                </a:schemeClr>
              </a:buClr>
            </a:pPr>
            <a:r>
              <a:rPr lang="en-US" b="1">
                <a:solidFill>
                  <a:schemeClr val="accent3">
                    <a:lumMod val="75000"/>
                  </a:schemeClr>
                </a:solidFill>
                <a:latin typeface="+mn-lt"/>
              </a:rPr>
              <a:t> </a:t>
            </a:r>
            <a:r>
              <a:rPr lang="en-US" b="1">
                <a:solidFill>
                  <a:schemeClr val="accent3">
                    <a:lumMod val="75000"/>
                  </a:schemeClr>
                </a:solidFill>
                <a:latin typeface="Courier" pitchFamily="2" charset="0"/>
              </a:rPr>
              <a:t>			xrootd.gsi.tpc.cred...</a:t>
            </a:r>
          </a:p>
          <a:p>
            <a:pPr lvl="6">
              <a:buClr>
                <a:schemeClr val="accent1">
                  <a:lumMod val="75000"/>
                </a:schemeClr>
              </a:buClr>
            </a:pPr>
            <a:endParaRPr lang="en-US" b="1">
              <a:solidFill>
                <a:schemeClr val="accent3">
                  <a:lumMod val="75000"/>
                </a:schemeClr>
              </a:solidFill>
              <a:latin typeface="Courier" pitchFamily="2" charset="0"/>
            </a:endParaRPr>
          </a:p>
          <a:p>
            <a:pPr lvl="6">
              <a:buClr>
                <a:schemeClr val="accent1">
                  <a:lumMod val="75000"/>
                </a:schemeClr>
              </a:buClr>
            </a:pPr>
            <a:r>
              <a:rPr lang="en-US" b="1">
                <a:solidFill>
                  <a:schemeClr val="accent3">
                    <a:lumMod val="75000"/>
                  </a:schemeClr>
                </a:solidFill>
                <a:latin typeface="Courier" pitchFamily="2" charset="0"/>
              </a:rPr>
              <a:t>	</a:t>
            </a:r>
            <a:r>
              <a:rPr lang="en-US" i="1">
                <a:solidFill>
                  <a:schemeClr val="accent1">
                    <a:lumMod val="75000"/>
                  </a:schemeClr>
                </a:solidFill>
                <a:latin typeface="+mn-lt"/>
              </a:rPr>
              <a:t>option 2</a:t>
            </a:r>
            <a:r>
              <a:rPr lang="en-US">
                <a:solidFill>
                  <a:schemeClr val="accent1">
                    <a:lumMod val="75000"/>
                  </a:schemeClr>
                </a:solidFill>
                <a:latin typeface="+mn-lt"/>
              </a:rPr>
              <a:t>:	use externally generated and refreshed proxy; path indicated by:</a:t>
            </a:r>
            <a:r>
              <a:rPr lang="en-US" b="1">
                <a:solidFill>
                  <a:schemeClr val="accent1">
                    <a:lumMod val="75000"/>
                  </a:schemeClr>
                </a:solidFill>
                <a:latin typeface="Courier" pitchFamily="2" charset="0"/>
              </a:rPr>
              <a:t> </a:t>
            </a:r>
            <a:r>
              <a:rPr lang="en-US" b="1">
                <a:solidFill>
                  <a:schemeClr val="accent3">
                    <a:lumMod val="75000"/>
                  </a:schemeClr>
                </a:solidFill>
                <a:latin typeface="Courier" pitchFamily="2" charset="0"/>
              </a:rPr>
              <a:t>				</a:t>
            </a:r>
          </a:p>
          <a:p>
            <a:pPr lvl="6">
              <a:buClr>
                <a:schemeClr val="accent1">
                  <a:lumMod val="75000"/>
                </a:schemeClr>
              </a:buClr>
            </a:pPr>
            <a:r>
              <a:rPr lang="en-US" b="1">
                <a:solidFill>
                  <a:schemeClr val="accent3">
                    <a:lumMod val="75000"/>
                  </a:schemeClr>
                </a:solidFill>
                <a:latin typeface="Courier" pitchFamily="2" charset="0"/>
              </a:rPr>
              <a:t>			xrootd.gsi.tpc.proxy.path</a:t>
            </a:r>
          </a:p>
          <a:p>
            <a:pPr lvl="6">
              <a:buClr>
                <a:schemeClr val="accent1">
                  <a:lumMod val="75000"/>
                </a:schemeClr>
              </a:buClr>
            </a:pPr>
            <a:endParaRPr lang="en-US" b="1">
              <a:solidFill>
                <a:schemeClr val="accent3">
                  <a:lumMod val="75000"/>
                </a:schemeClr>
              </a:solidFill>
              <a:latin typeface="Courier" pitchFamily="2" charset="0"/>
            </a:endParaRPr>
          </a:p>
          <a:p>
            <a:pPr lvl="6">
              <a:buClr>
                <a:schemeClr val="accent1">
                  <a:lumMod val="75000"/>
                </a:schemeClr>
              </a:buClr>
            </a:pPr>
            <a:r>
              <a:rPr lang="en-US" b="1">
                <a:solidFill>
                  <a:schemeClr val="accent3">
                    <a:lumMod val="75000"/>
                  </a:schemeClr>
                </a:solidFill>
                <a:latin typeface="Courier" pitchFamily="2" charset="0"/>
              </a:rPr>
              <a:t>	</a:t>
            </a:r>
            <a:r>
              <a:rPr lang="en-US" i="1">
                <a:solidFill>
                  <a:schemeClr val="accent1">
                    <a:lumMod val="75000"/>
                  </a:schemeClr>
                </a:solidFill>
              </a:rPr>
              <a:t>option 3</a:t>
            </a:r>
            <a:r>
              <a:rPr lang="en-US">
                <a:solidFill>
                  <a:schemeClr val="accent1">
                    <a:lumMod val="75000"/>
                  </a:schemeClr>
                </a:solidFill>
              </a:rPr>
              <a:t>:	full proxy delegation (no further configuration necessary)</a:t>
            </a:r>
          </a:p>
        </p:txBody>
      </p:sp>
    </p:spTree>
    <p:extLst>
      <p:ext uri="{BB962C8B-B14F-4D97-AF65-F5344CB8AC3E}">
        <p14:creationId xmlns:p14="http://schemas.microsoft.com/office/powerpoint/2010/main" val="54388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1533483" y="64167"/>
            <a:ext cx="5612816" cy="461665"/>
          </a:xfrm>
          <a:prstGeom prst="rect">
            <a:avLst/>
          </a:prstGeom>
          <a:noFill/>
        </p:spPr>
        <p:txBody>
          <a:bodyPr wrap="square" rtlCol="0">
            <a:spAutoFit/>
          </a:bodyPr>
          <a:lstStyle/>
          <a:p>
            <a:pPr algn="ctr"/>
            <a:r>
              <a:rPr lang="en-US" sz="2400">
                <a:solidFill>
                  <a:schemeClr val="accent1">
                    <a:lumMod val="75000"/>
                  </a:schemeClr>
                </a:solidFill>
              </a:rPr>
              <a:t>Configuring GSI for TPC -- Pools</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EE9055F8-B204-B348-B867-0EEDDBA7DE93}"/>
              </a:ext>
            </a:extLst>
          </p:cNvPr>
          <p:cNvSpPr txBox="1"/>
          <p:nvPr/>
        </p:nvSpPr>
        <p:spPr>
          <a:xfrm>
            <a:off x="531720" y="1030460"/>
            <a:ext cx="8315245" cy="2308324"/>
          </a:xfrm>
          <a:prstGeom prst="rect">
            <a:avLst/>
          </a:prstGeom>
          <a:noFill/>
        </p:spPr>
        <p:txBody>
          <a:bodyPr wrap="square" rtlCol="0">
            <a:spAutoFit/>
          </a:bodyPr>
          <a:lstStyle/>
          <a:p>
            <a:pPr marL="342900" lvl="2" indent="-342900">
              <a:buClr>
                <a:schemeClr val="accent1">
                  <a:lumMod val="75000"/>
                </a:schemeClr>
              </a:buClr>
              <a:buFont typeface="Arial" panose="020B0604020202020204" pitchFamily="34" charset="0"/>
              <a:buChar char="•"/>
            </a:pPr>
            <a:r>
              <a:rPr lang="en-US" sz="1800">
                <a:solidFill>
                  <a:schemeClr val="accent1">
                    <a:lumMod val="75000"/>
                  </a:schemeClr>
                </a:solidFill>
              </a:rPr>
              <a:t>to support pre-4.9 </a:t>
            </a:r>
            <a:r>
              <a:rPr lang="en-US" sz="1800">
                <a:solidFill>
                  <a:schemeClr val="accent1">
                    <a:lumMod val="75000"/>
                  </a:schemeClr>
                </a:solidFill>
                <a:latin typeface="Courier" pitchFamily="2" charset="0"/>
              </a:rPr>
              <a:t>xrdcp</a:t>
            </a:r>
            <a:r>
              <a:rPr lang="en-US" sz="1800">
                <a:solidFill>
                  <a:schemeClr val="accent1">
                    <a:lumMod val="75000"/>
                  </a:schemeClr>
                </a:solidFill>
              </a:rPr>
              <a:t> clients wishing to do TPC using dCache as destination, the pools must be configured using </a:t>
            </a:r>
            <a:r>
              <a:rPr lang="en-US" sz="1800" b="1">
                <a:solidFill>
                  <a:schemeClr val="accent1">
                    <a:lumMod val="75000"/>
                  </a:schemeClr>
                </a:solidFill>
              </a:rPr>
              <a:t>one of the first two options; in the case of delegating clients, the pool-side credential will be ignored in favor of the delegated proxy.</a:t>
            </a:r>
          </a:p>
          <a:p>
            <a:pPr lvl="2">
              <a:buClr>
                <a:schemeClr val="accent1">
                  <a:lumMod val="75000"/>
                </a:schemeClr>
              </a:buClr>
            </a:pPr>
            <a:endParaRPr lang="en-US" sz="1800" b="1">
              <a:solidFill>
                <a:schemeClr val="accent1">
                  <a:lumMod val="75000"/>
                </a:schemeClr>
              </a:solidFill>
            </a:endParaRPr>
          </a:p>
          <a:p>
            <a:pPr marL="342900" lvl="2" indent="-342900">
              <a:buClr>
                <a:schemeClr val="accent1">
                  <a:lumMod val="75000"/>
                </a:schemeClr>
              </a:buClr>
              <a:buFont typeface="Arial" panose="020B0604020202020204" pitchFamily="34" charset="0"/>
              <a:buChar char="•"/>
            </a:pPr>
            <a:r>
              <a:rPr lang="en-US" sz="1800">
                <a:solidFill>
                  <a:schemeClr val="accent1">
                    <a:lumMod val="75000"/>
                  </a:schemeClr>
                </a:solidFill>
              </a:rPr>
              <a:t>all relevant properties for GSI are found in:</a:t>
            </a: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lvl="2">
              <a:buClr>
                <a:schemeClr val="accent1">
                  <a:lumMod val="75000"/>
                </a:schemeClr>
              </a:buClr>
            </a:pPr>
            <a:r>
              <a:rPr lang="en-US" sz="1800" b="1">
                <a:solidFill>
                  <a:schemeClr val="accent3">
                    <a:lumMod val="75000"/>
                  </a:schemeClr>
                </a:solidFill>
                <a:latin typeface="Courier" pitchFamily="2" charset="0"/>
              </a:rPr>
              <a:t>			xrootd-gsi.properties</a:t>
            </a:r>
            <a:endParaRPr lang="en-US" sz="1800">
              <a:solidFill>
                <a:schemeClr val="accent1">
                  <a:lumMod val="75000"/>
                </a:schemeClr>
              </a:solidFill>
            </a:endParaRPr>
          </a:p>
        </p:txBody>
      </p:sp>
    </p:spTree>
    <p:extLst>
      <p:ext uri="{BB962C8B-B14F-4D97-AF65-F5344CB8AC3E}">
        <p14:creationId xmlns:p14="http://schemas.microsoft.com/office/powerpoint/2010/main" val="346605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1341284" y="69991"/>
            <a:ext cx="5612816" cy="461665"/>
          </a:xfrm>
          <a:prstGeom prst="rect">
            <a:avLst/>
          </a:prstGeom>
          <a:noFill/>
        </p:spPr>
        <p:txBody>
          <a:bodyPr wrap="square" rtlCol="0">
            <a:spAutoFit/>
          </a:bodyPr>
          <a:lstStyle/>
          <a:p>
            <a:pPr algn="ctr"/>
            <a:r>
              <a:rPr lang="en-US" sz="2400">
                <a:solidFill>
                  <a:schemeClr val="accent1">
                    <a:lumMod val="75000"/>
                  </a:schemeClr>
                </a:solidFill>
              </a:rPr>
              <a:t>Configuring Security Level (5.0+)</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EE9055F8-B204-B348-B867-0EEDDBA7DE93}"/>
              </a:ext>
            </a:extLst>
          </p:cNvPr>
          <p:cNvSpPr txBox="1"/>
          <p:nvPr/>
        </p:nvSpPr>
        <p:spPr>
          <a:xfrm>
            <a:off x="531720" y="1030460"/>
            <a:ext cx="8315245" cy="923330"/>
          </a:xfrm>
          <a:prstGeom prst="rect">
            <a:avLst/>
          </a:prstGeom>
          <a:noFill/>
        </p:spPr>
        <p:txBody>
          <a:bodyPr wrap="square" rtlCol="0">
            <a:spAutoFit/>
          </a:bodyPr>
          <a:lstStyle/>
          <a:p>
            <a:pPr lvl="2">
              <a:buClr>
                <a:schemeClr val="accent1">
                  <a:lumMod val="75000"/>
                </a:schemeClr>
              </a:buClr>
            </a:pPr>
            <a:endParaRPr lang="en-US" sz="1800" b="1">
              <a:solidFill>
                <a:schemeClr val="accent1">
                  <a:lumMod val="75000"/>
                </a:schemeClr>
              </a:solidFill>
            </a:endParaRP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lvl="2">
              <a:buClr>
                <a:schemeClr val="accent1">
                  <a:lumMod val="75000"/>
                </a:schemeClr>
              </a:buClr>
            </a:pPr>
            <a:r>
              <a:rPr lang="en-US" sz="1800" b="1">
                <a:solidFill>
                  <a:schemeClr val="accent3">
                    <a:lumMod val="75000"/>
                  </a:schemeClr>
                </a:solidFill>
                <a:latin typeface="Courier" pitchFamily="2" charset="0"/>
              </a:rPr>
              <a:t>			</a:t>
            </a:r>
            <a:endParaRPr lang="en-US" sz="1800">
              <a:solidFill>
                <a:schemeClr val="accent1">
                  <a:lumMod val="75000"/>
                </a:schemeClr>
              </a:solidFill>
            </a:endParaRPr>
          </a:p>
        </p:txBody>
      </p:sp>
      <p:sp>
        <p:nvSpPr>
          <p:cNvPr id="4" name="TextBox 3">
            <a:extLst>
              <a:ext uri="{FF2B5EF4-FFF2-40B4-BE49-F238E27FC236}">
                <a16:creationId xmlns:a16="http://schemas.microsoft.com/office/drawing/2014/main" id="{ADADB7AA-306E-804E-9C79-C4B295EDCF05}"/>
              </a:ext>
            </a:extLst>
          </p:cNvPr>
          <p:cNvSpPr txBox="1"/>
          <p:nvPr/>
        </p:nvSpPr>
        <p:spPr>
          <a:xfrm>
            <a:off x="531720" y="740479"/>
            <a:ext cx="8128871" cy="3662541"/>
          </a:xfrm>
          <a:prstGeom prst="rect">
            <a:avLst/>
          </a:prstGeom>
          <a:noFill/>
        </p:spPr>
        <p:txBody>
          <a:bodyPr wrap="square" rtlCol="0">
            <a:spAutoFit/>
          </a:bodyPr>
          <a:lstStyle/>
          <a:p>
            <a:pPr marL="285750" lvl="2" indent="-285750">
              <a:buClr>
                <a:schemeClr val="accent1">
                  <a:lumMod val="75000"/>
                </a:schemeClr>
              </a:buClr>
              <a:buFont typeface="Arial" panose="020B0604020202020204" pitchFamily="34" charset="0"/>
              <a:buChar char="•"/>
            </a:pPr>
            <a:r>
              <a:rPr lang="en-US">
                <a:solidFill>
                  <a:schemeClr val="accent1">
                    <a:lumMod val="75000"/>
                  </a:schemeClr>
                </a:solidFill>
              </a:rPr>
              <a:t>The embedded third-party client will honor signed hash verification if the source server indicates it must be observed.</a:t>
            </a: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marL="285750" lvl="2" indent="-285750">
              <a:buClr>
                <a:schemeClr val="accent1">
                  <a:lumMod val="75000"/>
                </a:schemeClr>
              </a:buClr>
              <a:buFont typeface="Arial" panose="020B0604020202020204" pitchFamily="34" charset="0"/>
              <a:buChar char="•"/>
            </a:pPr>
            <a:r>
              <a:rPr lang="en-US">
                <a:solidFill>
                  <a:schemeClr val="accent1">
                    <a:lumMod val="75000"/>
                  </a:schemeClr>
                </a:solidFill>
              </a:rPr>
              <a:t>5.0+ provides the following properties to set server/door security level:</a:t>
            </a: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lvl="2">
              <a:buClr>
                <a:schemeClr val="accent1">
                  <a:lumMod val="75000"/>
                </a:schemeClr>
              </a:buClr>
            </a:pPr>
            <a:r>
              <a:rPr lang="en-US">
                <a:solidFill>
                  <a:schemeClr val="accent3">
                    <a:lumMod val="75000"/>
                  </a:schemeClr>
                </a:solidFill>
                <a:latin typeface="Courier" pitchFamily="2" charset="0"/>
              </a:rPr>
              <a:t>	</a:t>
            </a:r>
            <a:r>
              <a:rPr lang="en-US" b="1">
                <a:solidFill>
                  <a:schemeClr val="accent3">
                    <a:lumMod val="75000"/>
                  </a:schemeClr>
                </a:solidFill>
                <a:latin typeface="Courier" pitchFamily="2" charset="0"/>
              </a:rPr>
              <a:t>dcache.xrootd.security.level={0-4} </a:t>
            </a:r>
          </a:p>
          <a:p>
            <a:pPr lvl="2">
              <a:buClr>
                <a:schemeClr val="accent1">
                  <a:lumMod val="75000"/>
                </a:schemeClr>
              </a:buClr>
            </a:pPr>
            <a:r>
              <a:rPr lang="en-US" b="1">
                <a:solidFill>
                  <a:schemeClr val="accent3">
                    <a:lumMod val="75000"/>
                  </a:schemeClr>
                </a:solidFill>
                <a:latin typeface="Courier" pitchFamily="2" charset="0"/>
              </a:rPr>
              <a:t>	dcache.xrootd.security.force-signing={true,false}</a:t>
            </a:r>
          </a:p>
          <a:p>
            <a:pPr lvl="2">
              <a:buClr>
                <a:schemeClr val="accent1">
                  <a:lumMod val="75000"/>
                </a:schemeClr>
              </a:buClr>
            </a:pPr>
            <a:endParaRPr lang="en-US">
              <a:solidFill>
                <a:schemeClr val="accent3">
                  <a:lumMod val="75000"/>
                </a:schemeClr>
              </a:solidFill>
              <a:latin typeface="Courier" pitchFamily="2" charset="0"/>
            </a:endParaRPr>
          </a:p>
          <a:p>
            <a:pPr marL="285750" lvl="2" indent="-285750">
              <a:buClr>
                <a:schemeClr val="accent1">
                  <a:lumMod val="75000"/>
                </a:schemeClr>
              </a:buClr>
              <a:buFont typeface="Arial" panose="020B0604020202020204" pitchFamily="34" charset="0"/>
              <a:buChar char="•"/>
            </a:pPr>
            <a:r>
              <a:rPr lang="en-US">
                <a:solidFill>
                  <a:schemeClr val="accent1">
                    <a:lumMod val="75000"/>
                  </a:schemeClr>
                </a:solidFill>
              </a:rPr>
              <a:t>In order to enforce a security level &gt; 0 on the pools, the second property must be set to true</a:t>
            </a:r>
          </a:p>
          <a:p>
            <a:pPr marL="285750" lvl="2" indent="-285750">
              <a:buClr>
                <a:schemeClr val="accent1">
                  <a:lumMod val="75000"/>
                </a:schemeClr>
              </a:buClr>
              <a:buFont typeface="Arial" panose="020B0604020202020204" pitchFamily="34" charset="0"/>
              <a:buChar char="•"/>
            </a:pPr>
            <a:endParaRPr lang="en-US">
              <a:solidFill>
                <a:schemeClr val="accent1">
                  <a:lumMod val="75000"/>
                </a:schemeClr>
              </a:solidFill>
            </a:endParaRPr>
          </a:p>
          <a:p>
            <a:pPr marL="285750" lvl="2" indent="-285750">
              <a:buClr>
                <a:schemeClr val="accent1">
                  <a:lumMod val="75000"/>
                </a:schemeClr>
              </a:buClr>
              <a:buFont typeface="Arial" panose="020B0604020202020204" pitchFamily="34" charset="0"/>
              <a:buChar char="•"/>
            </a:pPr>
            <a:r>
              <a:rPr lang="en-US" i="1">
                <a:solidFill>
                  <a:schemeClr val="accent1">
                    <a:lumMod val="75000"/>
                  </a:schemeClr>
                </a:solidFill>
              </a:rPr>
              <a:t>If one anticipates there will be TPC transfers between two dCache instances or two dCache doors</a:t>
            </a:r>
            <a:r>
              <a:rPr lang="en-US">
                <a:solidFill>
                  <a:schemeClr val="accent1">
                    <a:lumMod val="75000"/>
                  </a:schemeClr>
                </a:solidFill>
              </a:rPr>
              <a:t>, the ‘unix’ plugin must be added to all the relevant pool configurations:</a:t>
            </a:r>
          </a:p>
          <a:p>
            <a:pPr marL="285750" lvl="2" indent="-285750">
              <a:buClr>
                <a:schemeClr val="accent1">
                  <a:lumMod val="75000"/>
                </a:schemeClr>
              </a:buClr>
              <a:buFont typeface="Arial" panose="020B0604020202020204" pitchFamily="34" charset="0"/>
              <a:buChar char="•"/>
            </a:pPr>
            <a:endParaRPr lang="en-US">
              <a:solidFill>
                <a:schemeClr val="accent1">
                  <a:lumMod val="75000"/>
                </a:schemeClr>
              </a:solidFill>
            </a:endParaRPr>
          </a:p>
          <a:p>
            <a:pPr lvl="2">
              <a:buClr>
                <a:schemeClr val="accent1">
                  <a:lumMod val="75000"/>
                </a:schemeClr>
              </a:buClr>
            </a:pPr>
            <a:r>
              <a:rPr lang="en-US">
                <a:solidFill>
                  <a:schemeClr val="accent1">
                    <a:lumMod val="75000"/>
                  </a:schemeClr>
                </a:solidFill>
              </a:rPr>
              <a:t>	</a:t>
            </a:r>
            <a:r>
              <a:rPr lang="en-US" b="1">
                <a:solidFill>
                  <a:schemeClr val="accent3">
                    <a:lumMod val="75000"/>
                  </a:schemeClr>
                </a:solidFill>
                <a:latin typeface="Courier" pitchFamily="2" charset="0"/>
              </a:rPr>
              <a:t>pool.mover.xrootd.tpc-authn-plugins=gsi,unix</a:t>
            </a:r>
          </a:p>
          <a:p>
            <a:pPr lvl="2">
              <a:buClr>
                <a:schemeClr val="accent1">
                  <a:lumMod val="75000"/>
                </a:schemeClr>
              </a:buClr>
            </a:pPr>
            <a:endParaRPr lang="en-US" b="1">
              <a:solidFill>
                <a:schemeClr val="accent3">
                  <a:lumMod val="75000"/>
                </a:schemeClr>
              </a:solidFill>
              <a:latin typeface="Courier" pitchFamily="2" charset="0"/>
            </a:endParaRPr>
          </a:p>
          <a:p>
            <a:pPr lvl="2">
              <a:buClr>
                <a:schemeClr val="accent1">
                  <a:lumMod val="75000"/>
                </a:schemeClr>
              </a:buClr>
            </a:pPr>
            <a:r>
              <a:rPr lang="en-US" b="1">
                <a:solidFill>
                  <a:schemeClr val="accent1">
                    <a:lumMod val="75000"/>
                  </a:schemeClr>
                </a:solidFill>
                <a:latin typeface="+mj-lt"/>
              </a:rPr>
              <a:t>See further the </a:t>
            </a:r>
            <a:r>
              <a:rPr lang="en-US" b="1">
                <a:solidFill>
                  <a:schemeClr val="accent1">
                    <a:lumMod val="75000"/>
                  </a:schemeClr>
                </a:solidFill>
                <a:latin typeface="Courier" pitchFamily="2" charset="0"/>
              </a:rPr>
              <a:t>xrootd.properties </a:t>
            </a:r>
            <a:r>
              <a:rPr lang="en-US" b="1">
                <a:solidFill>
                  <a:schemeClr val="accent1">
                    <a:lumMod val="75000"/>
                  </a:schemeClr>
                </a:solidFill>
                <a:latin typeface="+mj-lt"/>
              </a:rPr>
              <a:t>file.</a:t>
            </a:r>
            <a:endParaRPr lang="en-US">
              <a:solidFill>
                <a:schemeClr val="accent1">
                  <a:lumMod val="75000"/>
                </a:schemeClr>
              </a:solidFill>
              <a:latin typeface="+mj-lt"/>
            </a:endParaRPr>
          </a:p>
        </p:txBody>
      </p:sp>
    </p:spTree>
    <p:extLst>
      <p:ext uri="{BB962C8B-B14F-4D97-AF65-F5344CB8AC3E}">
        <p14:creationId xmlns:p14="http://schemas.microsoft.com/office/powerpoint/2010/main" val="4035815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1341284" y="69991"/>
            <a:ext cx="5612816" cy="461665"/>
          </a:xfrm>
          <a:prstGeom prst="rect">
            <a:avLst/>
          </a:prstGeom>
          <a:noFill/>
        </p:spPr>
        <p:txBody>
          <a:bodyPr wrap="square" rtlCol="0">
            <a:spAutoFit/>
          </a:bodyPr>
          <a:lstStyle/>
          <a:p>
            <a:pPr algn="ctr"/>
            <a:r>
              <a:rPr lang="en-US" sz="2400">
                <a:solidFill>
                  <a:schemeClr val="accent1">
                    <a:lumMod val="75000"/>
                  </a:schemeClr>
                </a:solidFill>
              </a:rPr>
              <a:t>Troubleshooting</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EE9055F8-B204-B348-B867-0EEDDBA7DE93}"/>
              </a:ext>
            </a:extLst>
          </p:cNvPr>
          <p:cNvSpPr txBox="1"/>
          <p:nvPr/>
        </p:nvSpPr>
        <p:spPr>
          <a:xfrm>
            <a:off x="531720" y="1030460"/>
            <a:ext cx="8315245" cy="923330"/>
          </a:xfrm>
          <a:prstGeom prst="rect">
            <a:avLst/>
          </a:prstGeom>
          <a:noFill/>
        </p:spPr>
        <p:txBody>
          <a:bodyPr wrap="square" rtlCol="0">
            <a:spAutoFit/>
          </a:bodyPr>
          <a:lstStyle/>
          <a:p>
            <a:pPr lvl="2">
              <a:buClr>
                <a:schemeClr val="accent1">
                  <a:lumMod val="75000"/>
                </a:schemeClr>
              </a:buClr>
            </a:pPr>
            <a:endParaRPr lang="en-US" sz="1800" b="1">
              <a:solidFill>
                <a:schemeClr val="accent1">
                  <a:lumMod val="75000"/>
                </a:schemeClr>
              </a:solidFill>
            </a:endParaRP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lvl="2">
              <a:buClr>
                <a:schemeClr val="accent1">
                  <a:lumMod val="75000"/>
                </a:schemeClr>
              </a:buClr>
            </a:pPr>
            <a:r>
              <a:rPr lang="en-US" sz="1800" b="1">
                <a:solidFill>
                  <a:schemeClr val="accent3">
                    <a:lumMod val="75000"/>
                  </a:schemeClr>
                </a:solidFill>
                <a:latin typeface="Courier" pitchFamily="2" charset="0"/>
              </a:rPr>
              <a:t>			</a:t>
            </a:r>
            <a:endParaRPr lang="en-US" sz="1800">
              <a:solidFill>
                <a:schemeClr val="accent1">
                  <a:lumMod val="75000"/>
                </a:schemeClr>
              </a:solidFill>
            </a:endParaRPr>
          </a:p>
        </p:txBody>
      </p:sp>
      <p:sp>
        <p:nvSpPr>
          <p:cNvPr id="4" name="TextBox 3">
            <a:extLst>
              <a:ext uri="{FF2B5EF4-FFF2-40B4-BE49-F238E27FC236}">
                <a16:creationId xmlns:a16="http://schemas.microsoft.com/office/drawing/2014/main" id="{ADADB7AA-306E-804E-9C79-C4B295EDCF05}"/>
              </a:ext>
            </a:extLst>
          </p:cNvPr>
          <p:cNvSpPr txBox="1"/>
          <p:nvPr/>
        </p:nvSpPr>
        <p:spPr>
          <a:xfrm>
            <a:off x="507564" y="891908"/>
            <a:ext cx="8128871" cy="1908215"/>
          </a:xfrm>
          <a:prstGeom prst="rect">
            <a:avLst/>
          </a:prstGeom>
          <a:noFill/>
        </p:spPr>
        <p:txBody>
          <a:bodyPr wrap="square" rtlCol="0">
            <a:spAutoFit/>
          </a:bodyPr>
          <a:lstStyle/>
          <a:p>
            <a:pPr marL="285750" lvl="2" indent="-285750">
              <a:buClr>
                <a:schemeClr val="accent1">
                  <a:lumMod val="75000"/>
                </a:schemeClr>
              </a:buClr>
              <a:buFont typeface="Arial" panose="020B0604020202020204" pitchFamily="34" charset="0"/>
              <a:buChar char="•"/>
            </a:pPr>
            <a:r>
              <a:rPr lang="en-US" sz="1600">
                <a:solidFill>
                  <a:schemeClr val="accent1">
                    <a:lumMod val="75000"/>
                  </a:schemeClr>
                </a:solidFill>
                <a:latin typeface="+mj-lt"/>
              </a:rPr>
              <a:t>The xrdcp client allows for –d 1-3 debugging output.  This can be useful for some things, but unfortunately is more verbose than diagnostically revealing for things like authentication issues.</a:t>
            </a:r>
          </a:p>
          <a:p>
            <a:pPr marL="285750" lvl="2" indent="-285750">
              <a:buClr>
                <a:schemeClr val="accent1">
                  <a:lumMod val="75000"/>
                </a:schemeClr>
              </a:buClr>
              <a:buFont typeface="Arial" panose="020B0604020202020204" pitchFamily="34" charset="0"/>
              <a:buChar char="•"/>
            </a:pPr>
            <a:endParaRPr lang="en-US">
              <a:solidFill>
                <a:schemeClr val="accent1">
                  <a:lumMod val="75000"/>
                </a:schemeClr>
              </a:solidFill>
              <a:latin typeface="+mj-lt"/>
            </a:endParaRPr>
          </a:p>
          <a:p>
            <a:pPr marL="285750" lvl="2" indent="-285750">
              <a:buClr>
                <a:schemeClr val="accent1">
                  <a:lumMod val="75000"/>
                </a:schemeClr>
              </a:buClr>
              <a:buFont typeface="Arial" panose="020B0604020202020204" pitchFamily="34" charset="0"/>
              <a:buChar char="•"/>
            </a:pPr>
            <a:r>
              <a:rPr lang="en-US">
                <a:solidFill>
                  <a:schemeClr val="accent1">
                    <a:lumMod val="75000"/>
                  </a:schemeClr>
                </a:solidFill>
                <a:latin typeface="+mj-lt"/>
              </a:rPr>
              <a:t>For connection and authentication issues, check first the .access logs for both the doors and pools.</a:t>
            </a:r>
          </a:p>
          <a:p>
            <a:pPr marL="285750" lvl="2" indent="-285750">
              <a:buClr>
                <a:schemeClr val="accent1">
                  <a:lumMod val="75000"/>
                </a:schemeClr>
              </a:buClr>
              <a:buFont typeface="Arial" panose="020B0604020202020204" pitchFamily="34" charset="0"/>
              <a:buChar char="•"/>
            </a:pPr>
            <a:endParaRPr lang="en-US">
              <a:solidFill>
                <a:schemeClr val="accent1">
                  <a:lumMod val="75000"/>
                </a:schemeClr>
              </a:solidFill>
              <a:latin typeface="+mj-lt"/>
            </a:endParaRPr>
          </a:p>
          <a:p>
            <a:pPr marL="285750" lvl="2" indent="-285750">
              <a:buClr>
                <a:schemeClr val="accent1">
                  <a:lumMod val="75000"/>
                </a:schemeClr>
              </a:buClr>
              <a:buFont typeface="Arial" panose="020B0604020202020204" pitchFamily="34" charset="0"/>
              <a:buChar char="•"/>
            </a:pPr>
            <a:r>
              <a:rPr lang="en-US">
                <a:solidFill>
                  <a:schemeClr val="accent1">
                    <a:lumMod val="75000"/>
                  </a:schemeClr>
                </a:solidFill>
                <a:latin typeface="+mj-lt"/>
              </a:rPr>
              <a:t>The pinboard running at INFO level can sometimes reveal the issue: e.g.,</a:t>
            </a:r>
          </a:p>
        </p:txBody>
      </p:sp>
      <p:pic>
        <p:nvPicPr>
          <p:cNvPr id="3" name="Picture 2" descr="A screen shot of a computer keyboard&#10;&#10;Description automatically generated">
            <a:extLst>
              <a:ext uri="{FF2B5EF4-FFF2-40B4-BE49-F238E27FC236}">
                <a16:creationId xmlns:a16="http://schemas.microsoft.com/office/drawing/2014/main" id="{8C3A67CE-0E4E-9A4B-924E-35A096CA09B1}"/>
              </a:ext>
            </a:extLst>
          </p:cNvPr>
          <p:cNvPicPr>
            <a:picLocks noChangeAspect="1"/>
          </p:cNvPicPr>
          <p:nvPr/>
        </p:nvPicPr>
        <p:blipFill>
          <a:blip r:embed="rId3"/>
          <a:stretch>
            <a:fillRect/>
          </a:stretch>
        </p:blipFill>
        <p:spPr>
          <a:xfrm>
            <a:off x="164210" y="3010113"/>
            <a:ext cx="8815578" cy="823722"/>
          </a:xfrm>
          <a:prstGeom prst="rect">
            <a:avLst/>
          </a:prstGeom>
          <a:ln w="57150">
            <a:solidFill>
              <a:schemeClr val="accent3">
                <a:lumMod val="75000"/>
              </a:schemeClr>
            </a:solidFill>
          </a:ln>
        </p:spPr>
      </p:pic>
    </p:spTree>
    <p:extLst>
      <p:ext uri="{BB962C8B-B14F-4D97-AF65-F5344CB8AC3E}">
        <p14:creationId xmlns:p14="http://schemas.microsoft.com/office/powerpoint/2010/main" val="60678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1568428" y="87464"/>
            <a:ext cx="5612816" cy="461665"/>
          </a:xfrm>
          <a:prstGeom prst="rect">
            <a:avLst/>
          </a:prstGeom>
          <a:noFill/>
        </p:spPr>
        <p:txBody>
          <a:bodyPr wrap="square" rtlCol="0">
            <a:spAutoFit/>
          </a:bodyPr>
          <a:lstStyle/>
          <a:p>
            <a:pPr algn="ctr"/>
            <a:r>
              <a:rPr lang="en-US" sz="2400">
                <a:solidFill>
                  <a:schemeClr val="accent1">
                    <a:lumMod val="75000"/>
                  </a:schemeClr>
                </a:solidFill>
              </a:rPr>
              <a:t>Troubleshooting</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EE9055F8-B204-B348-B867-0EEDDBA7DE93}"/>
              </a:ext>
            </a:extLst>
          </p:cNvPr>
          <p:cNvSpPr txBox="1"/>
          <p:nvPr/>
        </p:nvSpPr>
        <p:spPr>
          <a:xfrm>
            <a:off x="531720" y="1030460"/>
            <a:ext cx="8315245" cy="923330"/>
          </a:xfrm>
          <a:prstGeom prst="rect">
            <a:avLst/>
          </a:prstGeom>
          <a:noFill/>
        </p:spPr>
        <p:txBody>
          <a:bodyPr wrap="square" rtlCol="0">
            <a:spAutoFit/>
          </a:bodyPr>
          <a:lstStyle/>
          <a:p>
            <a:pPr lvl="2">
              <a:buClr>
                <a:schemeClr val="accent1">
                  <a:lumMod val="75000"/>
                </a:schemeClr>
              </a:buClr>
            </a:pPr>
            <a:endParaRPr lang="en-US" sz="1800" b="1">
              <a:solidFill>
                <a:schemeClr val="accent1">
                  <a:lumMod val="75000"/>
                </a:schemeClr>
              </a:solidFill>
            </a:endParaRP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lvl="2">
              <a:buClr>
                <a:schemeClr val="accent1">
                  <a:lumMod val="75000"/>
                </a:schemeClr>
              </a:buClr>
            </a:pPr>
            <a:r>
              <a:rPr lang="en-US" sz="1800" b="1">
                <a:solidFill>
                  <a:schemeClr val="accent3">
                    <a:lumMod val="75000"/>
                  </a:schemeClr>
                </a:solidFill>
                <a:latin typeface="Courier" pitchFamily="2" charset="0"/>
              </a:rPr>
              <a:t>			</a:t>
            </a:r>
            <a:endParaRPr lang="en-US" sz="1800">
              <a:solidFill>
                <a:schemeClr val="accent1">
                  <a:lumMod val="75000"/>
                </a:schemeClr>
              </a:solidFill>
            </a:endParaRPr>
          </a:p>
        </p:txBody>
      </p:sp>
      <p:sp>
        <p:nvSpPr>
          <p:cNvPr id="4" name="TextBox 3">
            <a:extLst>
              <a:ext uri="{FF2B5EF4-FFF2-40B4-BE49-F238E27FC236}">
                <a16:creationId xmlns:a16="http://schemas.microsoft.com/office/drawing/2014/main" id="{ADADB7AA-306E-804E-9C79-C4B295EDCF05}"/>
              </a:ext>
            </a:extLst>
          </p:cNvPr>
          <p:cNvSpPr txBox="1"/>
          <p:nvPr/>
        </p:nvSpPr>
        <p:spPr>
          <a:xfrm>
            <a:off x="801257" y="1148173"/>
            <a:ext cx="7541486" cy="2462213"/>
          </a:xfrm>
          <a:prstGeom prst="rect">
            <a:avLst/>
          </a:prstGeom>
          <a:noFill/>
        </p:spPr>
        <p:txBody>
          <a:bodyPr wrap="square" rtlCol="0">
            <a:spAutoFit/>
          </a:bodyPr>
          <a:lstStyle/>
          <a:p>
            <a:pPr marL="285750" lvl="2" indent="-285750">
              <a:buClr>
                <a:schemeClr val="accent1">
                  <a:lumMod val="75000"/>
                </a:schemeClr>
              </a:buClr>
              <a:buFont typeface="Arial" panose="020B0604020202020204" pitchFamily="34" charset="0"/>
              <a:buChar char="•"/>
            </a:pPr>
            <a:r>
              <a:rPr lang="en-US">
                <a:solidFill>
                  <a:schemeClr val="accent1">
                    <a:lumMod val="75000"/>
                  </a:schemeClr>
                </a:solidFill>
                <a:latin typeface="+mj-lt"/>
              </a:rPr>
              <a:t>A rather extensive output can be activated at the debug-level:</a:t>
            </a:r>
          </a:p>
          <a:p>
            <a:pPr marL="285750" lvl="2" indent="-285750">
              <a:buClr>
                <a:schemeClr val="accent1">
                  <a:lumMod val="75000"/>
                </a:schemeClr>
              </a:buClr>
              <a:buFont typeface="Arial" panose="020B0604020202020204" pitchFamily="34" charset="0"/>
              <a:buChar char="•"/>
            </a:pPr>
            <a:endParaRPr lang="en-US">
              <a:solidFill>
                <a:schemeClr val="accent1">
                  <a:lumMod val="75000"/>
                </a:schemeClr>
              </a:solidFill>
              <a:latin typeface="+mj-lt"/>
            </a:endParaRPr>
          </a:p>
          <a:p>
            <a:pPr lvl="2">
              <a:buClr>
                <a:schemeClr val="accent1">
                  <a:lumMod val="75000"/>
                </a:schemeClr>
              </a:buClr>
            </a:pPr>
            <a:r>
              <a:rPr lang="en-US">
                <a:solidFill>
                  <a:schemeClr val="accent1">
                    <a:lumMod val="75000"/>
                  </a:schemeClr>
                </a:solidFill>
                <a:latin typeface="Courier" pitchFamily="2" charset="0"/>
              </a:rPr>
              <a:t>	</a:t>
            </a:r>
            <a:r>
              <a:rPr lang="en-US">
                <a:solidFill>
                  <a:schemeClr val="accent3">
                    <a:lumMod val="75000"/>
                  </a:schemeClr>
                </a:solidFill>
                <a:latin typeface="Courier" pitchFamily="2" charset="0"/>
              </a:rPr>
              <a:t>\s &lt;door&gt;,&lt;pool&gt;,... log set stdout org.dcache.xrootd DEBUG</a:t>
            </a:r>
          </a:p>
          <a:p>
            <a:pPr lvl="2">
              <a:buClr>
                <a:schemeClr val="accent1">
                  <a:lumMod val="75000"/>
                </a:schemeClr>
              </a:buClr>
            </a:pPr>
            <a:endParaRPr lang="en-US">
              <a:solidFill>
                <a:schemeClr val="accent3">
                  <a:lumMod val="75000"/>
                </a:schemeClr>
              </a:solidFill>
              <a:latin typeface="Courier" pitchFamily="2" charset="0"/>
            </a:endParaRPr>
          </a:p>
          <a:p>
            <a:pPr marL="285750" lvl="2" indent="-285750">
              <a:buClr>
                <a:schemeClr val="accent1">
                  <a:lumMod val="75000"/>
                </a:schemeClr>
              </a:buClr>
              <a:buFont typeface="Arial" panose="020B0604020202020204" pitchFamily="34" charset="0"/>
              <a:buChar char="•"/>
            </a:pPr>
            <a:r>
              <a:rPr lang="en-US">
                <a:solidFill>
                  <a:schemeClr val="accent1">
                    <a:lumMod val="75000"/>
                  </a:schemeClr>
                </a:solidFill>
              </a:rPr>
              <a:t>In addition, byte dumps of the authentication handshake can be printed by turning on trace-level debugging.  This may be useful to send to the developers (me) in case of an unusual authentication failure.  The byte dumps are printed to resemble those produced by the SLAC xrootd implementation.</a:t>
            </a:r>
          </a:p>
          <a:p>
            <a:pPr lvl="2">
              <a:buClr>
                <a:schemeClr val="accent1">
                  <a:lumMod val="75000"/>
                </a:schemeClr>
              </a:buClr>
            </a:pPr>
            <a:endParaRPr lang="en-US">
              <a:solidFill>
                <a:schemeClr val="accent1">
                  <a:lumMod val="75000"/>
                </a:schemeClr>
              </a:solidFill>
            </a:endParaRPr>
          </a:p>
          <a:p>
            <a:pPr lvl="2">
              <a:buClr>
                <a:schemeClr val="accent1">
                  <a:lumMod val="75000"/>
                </a:schemeClr>
              </a:buClr>
            </a:pPr>
            <a:r>
              <a:rPr lang="en-US">
                <a:solidFill>
                  <a:schemeClr val="accent1">
                    <a:lumMod val="75000"/>
                  </a:schemeClr>
                </a:solidFill>
              </a:rPr>
              <a:t>	</a:t>
            </a:r>
            <a:r>
              <a:rPr lang="en-US">
                <a:solidFill>
                  <a:schemeClr val="accent3">
                    <a:lumMod val="75000"/>
                  </a:schemeClr>
                </a:solidFill>
                <a:latin typeface="Courier" pitchFamily="2" charset="0"/>
              </a:rPr>
              <a:t>\s &lt;door&gt;,&lt;pool&gt;,... log set stdout org.dcache.xrootd TRACE</a:t>
            </a:r>
            <a:endParaRPr lang="en-US">
              <a:solidFill>
                <a:schemeClr val="accent1">
                  <a:lumMod val="75000"/>
                </a:schemeClr>
              </a:solidFill>
            </a:endParaRPr>
          </a:p>
          <a:p>
            <a:pPr lvl="2">
              <a:buClr>
                <a:schemeClr val="accent1">
                  <a:lumMod val="75000"/>
                </a:schemeClr>
              </a:buClr>
            </a:pPr>
            <a:endParaRPr lang="en-US">
              <a:solidFill>
                <a:schemeClr val="accent3">
                  <a:lumMod val="75000"/>
                </a:schemeClr>
              </a:solidFill>
              <a:latin typeface="Courier" pitchFamily="2" charset="0"/>
            </a:endParaRPr>
          </a:p>
        </p:txBody>
      </p:sp>
    </p:spTree>
    <p:extLst>
      <p:ext uri="{BB962C8B-B14F-4D97-AF65-F5344CB8AC3E}">
        <p14:creationId xmlns:p14="http://schemas.microsoft.com/office/powerpoint/2010/main" val="277346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1568428" y="87464"/>
            <a:ext cx="5612816" cy="461665"/>
          </a:xfrm>
          <a:prstGeom prst="rect">
            <a:avLst/>
          </a:prstGeom>
          <a:noFill/>
        </p:spPr>
        <p:txBody>
          <a:bodyPr wrap="square" rtlCol="0">
            <a:spAutoFit/>
          </a:bodyPr>
          <a:lstStyle/>
          <a:p>
            <a:pPr algn="ctr"/>
            <a:r>
              <a:rPr lang="en-US" sz="2400">
                <a:solidFill>
                  <a:schemeClr val="accent1">
                    <a:lumMod val="75000"/>
                  </a:schemeClr>
                </a:solidFill>
              </a:rPr>
              <a:t>Possible Future Work</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EE9055F8-B204-B348-B867-0EEDDBA7DE93}"/>
              </a:ext>
            </a:extLst>
          </p:cNvPr>
          <p:cNvSpPr txBox="1"/>
          <p:nvPr/>
        </p:nvSpPr>
        <p:spPr>
          <a:xfrm>
            <a:off x="531720" y="1030460"/>
            <a:ext cx="8315245" cy="923330"/>
          </a:xfrm>
          <a:prstGeom prst="rect">
            <a:avLst/>
          </a:prstGeom>
          <a:noFill/>
        </p:spPr>
        <p:txBody>
          <a:bodyPr wrap="square" rtlCol="0">
            <a:spAutoFit/>
          </a:bodyPr>
          <a:lstStyle/>
          <a:p>
            <a:pPr lvl="2">
              <a:buClr>
                <a:schemeClr val="accent1">
                  <a:lumMod val="75000"/>
                </a:schemeClr>
              </a:buClr>
            </a:pPr>
            <a:endParaRPr lang="en-US" sz="1800" b="1">
              <a:solidFill>
                <a:schemeClr val="accent1">
                  <a:lumMod val="75000"/>
                </a:schemeClr>
              </a:solidFill>
            </a:endParaRP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lvl="2">
              <a:buClr>
                <a:schemeClr val="accent1">
                  <a:lumMod val="75000"/>
                </a:schemeClr>
              </a:buClr>
            </a:pPr>
            <a:r>
              <a:rPr lang="en-US" sz="1800" b="1">
                <a:solidFill>
                  <a:schemeClr val="accent3">
                    <a:lumMod val="75000"/>
                  </a:schemeClr>
                </a:solidFill>
                <a:latin typeface="Courier" pitchFamily="2" charset="0"/>
              </a:rPr>
              <a:t>			</a:t>
            </a:r>
            <a:endParaRPr lang="en-US" sz="1800">
              <a:solidFill>
                <a:schemeClr val="accent1">
                  <a:lumMod val="75000"/>
                </a:schemeClr>
              </a:solidFill>
            </a:endParaRPr>
          </a:p>
        </p:txBody>
      </p:sp>
      <p:sp>
        <p:nvSpPr>
          <p:cNvPr id="4" name="TextBox 3">
            <a:extLst>
              <a:ext uri="{FF2B5EF4-FFF2-40B4-BE49-F238E27FC236}">
                <a16:creationId xmlns:a16="http://schemas.microsoft.com/office/drawing/2014/main" id="{ADADB7AA-306E-804E-9C79-C4B295EDCF05}"/>
              </a:ext>
            </a:extLst>
          </p:cNvPr>
          <p:cNvSpPr txBox="1"/>
          <p:nvPr/>
        </p:nvSpPr>
        <p:spPr>
          <a:xfrm>
            <a:off x="801257" y="1492125"/>
            <a:ext cx="7541486" cy="1425968"/>
          </a:xfrm>
          <a:prstGeom prst="rect">
            <a:avLst/>
          </a:prstGeom>
          <a:noFill/>
        </p:spPr>
        <p:txBody>
          <a:bodyPr wrap="square" rtlCol="0">
            <a:spAutoFit/>
          </a:bodyPr>
          <a:lstStyle/>
          <a:p>
            <a:pPr marL="342900" lvl="2" indent="-342900">
              <a:buClr>
                <a:schemeClr val="accent1">
                  <a:lumMod val="75000"/>
                </a:schemeClr>
              </a:buClr>
              <a:buFont typeface="+mj-lt"/>
              <a:buAutoNum type="arabicPeriod"/>
            </a:pPr>
            <a:r>
              <a:rPr lang="en-US" sz="1800" dirty="0">
                <a:solidFill>
                  <a:schemeClr val="accent1">
                    <a:lumMod val="75000"/>
                  </a:schemeClr>
                </a:solidFill>
                <a:latin typeface="+mn-lt"/>
              </a:rPr>
              <a:t>Optimize door-to-door (</a:t>
            </a:r>
            <a:r>
              <a:rPr lang="en-US" sz="1800" dirty="0" err="1">
                <a:solidFill>
                  <a:schemeClr val="accent1">
                    <a:lumMod val="75000"/>
                  </a:schemeClr>
                </a:solidFill>
                <a:latin typeface="+mn-lt"/>
              </a:rPr>
              <a:t>dCache</a:t>
            </a:r>
            <a:r>
              <a:rPr lang="en-US" sz="1800" dirty="0">
                <a:solidFill>
                  <a:schemeClr val="accent1">
                    <a:lumMod val="75000"/>
                  </a:schemeClr>
                </a:solidFill>
                <a:latin typeface="+mn-lt"/>
              </a:rPr>
              <a:t> to </a:t>
            </a:r>
            <a:r>
              <a:rPr lang="en-US" sz="1800" dirty="0" err="1">
                <a:solidFill>
                  <a:schemeClr val="accent1">
                    <a:lumMod val="75000"/>
                  </a:schemeClr>
                </a:solidFill>
                <a:latin typeface="+mn-lt"/>
              </a:rPr>
              <a:t>dCache</a:t>
            </a:r>
            <a:r>
              <a:rPr lang="en-US" sz="1800" dirty="0">
                <a:solidFill>
                  <a:schemeClr val="accent1">
                    <a:lumMod val="75000"/>
                  </a:schemeClr>
                </a:solidFill>
                <a:latin typeface="+mn-lt"/>
              </a:rPr>
              <a:t>) TPC not to use </a:t>
            </a:r>
            <a:r>
              <a:rPr lang="en-US" sz="1800">
                <a:solidFill>
                  <a:schemeClr val="accent1">
                    <a:lumMod val="75000"/>
                  </a:schemeClr>
                </a:solidFill>
                <a:latin typeface="+mn-lt"/>
              </a:rPr>
              <a:t>the rendezvous </a:t>
            </a:r>
            <a:r>
              <a:rPr lang="en-US" sz="1800" dirty="0">
                <a:solidFill>
                  <a:schemeClr val="accent1">
                    <a:lumMod val="75000"/>
                  </a:schemeClr>
                </a:solidFill>
                <a:latin typeface="+mn-lt"/>
              </a:rPr>
              <a:t>token (similarly to the </a:t>
            </a:r>
            <a:r>
              <a:rPr lang="en-US" sz="1800" dirty="0" err="1">
                <a:solidFill>
                  <a:schemeClr val="accent1">
                    <a:lumMod val="75000"/>
                  </a:schemeClr>
                </a:solidFill>
                <a:latin typeface="+mn-lt"/>
              </a:rPr>
              <a:t>XrootD</a:t>
            </a:r>
            <a:r>
              <a:rPr lang="en-US" sz="1800" dirty="0">
                <a:solidFill>
                  <a:schemeClr val="accent1">
                    <a:lumMod val="75000"/>
                  </a:schemeClr>
                </a:solidFill>
                <a:latin typeface="+mn-lt"/>
              </a:rPr>
              <a:t> server)</a:t>
            </a:r>
          </a:p>
          <a:p>
            <a:pPr marL="342900" lvl="2" indent="-342900">
              <a:lnSpc>
                <a:spcPct val="150000"/>
              </a:lnSpc>
              <a:buClr>
                <a:schemeClr val="accent1">
                  <a:lumMod val="75000"/>
                </a:schemeClr>
              </a:buClr>
              <a:buFont typeface="+mj-lt"/>
              <a:buAutoNum type="arabicPeriod"/>
            </a:pPr>
            <a:r>
              <a:rPr lang="en-US" sz="1800" dirty="0">
                <a:solidFill>
                  <a:schemeClr val="accent1">
                    <a:lumMod val="75000"/>
                  </a:schemeClr>
                </a:solidFill>
                <a:latin typeface="+mn-lt"/>
              </a:rPr>
              <a:t>Support </a:t>
            </a:r>
            <a:r>
              <a:rPr lang="en-US" sz="1800" dirty="0" err="1">
                <a:solidFill>
                  <a:schemeClr val="accent1">
                    <a:lumMod val="75000"/>
                  </a:schemeClr>
                </a:solidFill>
                <a:latin typeface="+mn-lt"/>
              </a:rPr>
              <a:t>SciTokens</a:t>
            </a:r>
            <a:endParaRPr lang="en-US" sz="1800" dirty="0">
              <a:solidFill>
                <a:schemeClr val="accent1">
                  <a:lumMod val="75000"/>
                </a:schemeClr>
              </a:solidFill>
              <a:latin typeface="+mn-lt"/>
            </a:endParaRPr>
          </a:p>
          <a:p>
            <a:pPr marL="342900" lvl="2" indent="-342900">
              <a:lnSpc>
                <a:spcPct val="150000"/>
              </a:lnSpc>
              <a:buClr>
                <a:schemeClr val="accent1">
                  <a:lumMod val="75000"/>
                </a:schemeClr>
              </a:buClr>
              <a:buFont typeface="+mj-lt"/>
              <a:buAutoNum type="arabicPeriod"/>
            </a:pPr>
            <a:r>
              <a:rPr lang="en-US" sz="1800" dirty="0">
                <a:solidFill>
                  <a:schemeClr val="accent1">
                    <a:lumMod val="75000"/>
                  </a:schemeClr>
                </a:solidFill>
                <a:latin typeface="+mn-lt"/>
              </a:rPr>
              <a:t>Enable vector reads in the third-party-client</a:t>
            </a:r>
          </a:p>
        </p:txBody>
      </p:sp>
    </p:spTree>
    <p:extLst>
      <p:ext uri="{BB962C8B-B14F-4D97-AF65-F5344CB8AC3E}">
        <p14:creationId xmlns:p14="http://schemas.microsoft.com/office/powerpoint/2010/main" val="347674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58239" y="90101"/>
            <a:ext cx="8700142" cy="461665"/>
          </a:xfrm>
          <a:prstGeom prst="rect">
            <a:avLst/>
          </a:prstGeom>
          <a:noFill/>
        </p:spPr>
        <p:txBody>
          <a:bodyPr wrap="square" rtlCol="0">
            <a:spAutoFit/>
          </a:bodyPr>
          <a:lstStyle/>
          <a:p>
            <a:pPr algn="ctr"/>
            <a:r>
              <a:rPr lang="en-US" sz="2400" dirty="0">
                <a:solidFill>
                  <a:schemeClr val="accent1">
                    <a:lumMod val="75000"/>
                  </a:schemeClr>
                </a:solidFill>
              </a:rPr>
              <a:t>How it works</a:t>
            </a:r>
          </a:p>
        </p:txBody>
      </p:sp>
      <p:sp>
        <p:nvSpPr>
          <p:cNvPr id="6" name="TextBox 5">
            <a:extLst>
              <a:ext uri="{FF2B5EF4-FFF2-40B4-BE49-F238E27FC236}">
                <a16:creationId xmlns:a16="http://schemas.microsoft.com/office/drawing/2014/main" id="{D60A3F03-3F4E-7142-9383-F254AA38C305}"/>
              </a:ext>
            </a:extLst>
          </p:cNvPr>
          <p:cNvSpPr txBox="1"/>
          <p:nvPr/>
        </p:nvSpPr>
        <p:spPr>
          <a:xfrm>
            <a:off x="598054" y="1212837"/>
            <a:ext cx="7947891" cy="2246769"/>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sz="2000" dirty="0">
                <a:solidFill>
                  <a:schemeClr val="accent1">
                    <a:lumMod val="75000"/>
                  </a:schemeClr>
                </a:solidFill>
              </a:rPr>
              <a:t>User client contacts source and destination servers to see if TPC is supported</a:t>
            </a:r>
          </a:p>
          <a:p>
            <a:pPr marL="342900" indent="-342900">
              <a:buClr>
                <a:schemeClr val="accent1">
                  <a:lumMod val="75000"/>
                </a:schemeClr>
              </a:buClr>
              <a:buFont typeface="Arial" panose="020B0604020202020204" pitchFamily="34" charset="0"/>
              <a:buChar char="•"/>
            </a:pPr>
            <a:r>
              <a:rPr lang="en-US" sz="2000" dirty="0">
                <a:solidFill>
                  <a:schemeClr val="accent1">
                    <a:lumMod val="75000"/>
                  </a:schemeClr>
                </a:solidFill>
              </a:rPr>
              <a:t>User client generates rendezvous token, or uses delegation</a:t>
            </a:r>
          </a:p>
          <a:p>
            <a:pPr marL="342900" indent="-342900">
              <a:buClr>
                <a:schemeClr val="accent1">
                  <a:lumMod val="75000"/>
                </a:schemeClr>
              </a:buClr>
              <a:buFont typeface="Arial" panose="020B0604020202020204" pitchFamily="34" charset="0"/>
              <a:buChar char="•"/>
            </a:pPr>
            <a:r>
              <a:rPr lang="en-US" sz="2000" dirty="0">
                <a:solidFill>
                  <a:schemeClr val="accent1">
                    <a:lumMod val="75000"/>
                  </a:schemeClr>
                </a:solidFill>
              </a:rPr>
              <a:t>Servers communicate using the token, or with delegated proxy</a:t>
            </a:r>
          </a:p>
          <a:p>
            <a:pPr marL="342900" indent="-342900">
              <a:buClr>
                <a:schemeClr val="accent1">
                  <a:lumMod val="75000"/>
                </a:schemeClr>
              </a:buClr>
              <a:buFont typeface="Arial" panose="020B0604020202020204" pitchFamily="34" charset="0"/>
              <a:buChar char="•"/>
            </a:pPr>
            <a:r>
              <a:rPr lang="en-US" sz="2000" dirty="0">
                <a:solidFill>
                  <a:schemeClr val="accent1">
                    <a:lumMod val="75000"/>
                  </a:schemeClr>
                </a:solidFill>
              </a:rPr>
              <a:t>Destination pulls (reads) from source using server-side client (in </a:t>
            </a:r>
            <a:r>
              <a:rPr lang="en-US" sz="2000" dirty="0" err="1">
                <a:solidFill>
                  <a:schemeClr val="accent1">
                    <a:lumMod val="75000"/>
                  </a:schemeClr>
                </a:solidFill>
              </a:rPr>
              <a:t>XrootD</a:t>
            </a:r>
            <a:r>
              <a:rPr lang="en-US" sz="2000" dirty="0">
                <a:solidFill>
                  <a:schemeClr val="accent1">
                    <a:lumMod val="75000"/>
                  </a:schemeClr>
                </a:solidFill>
              </a:rPr>
              <a:t>, this is an </a:t>
            </a:r>
            <a:r>
              <a:rPr lang="en-US" sz="2000" dirty="0" err="1">
                <a:solidFill>
                  <a:schemeClr val="accent1">
                    <a:lumMod val="75000"/>
                  </a:schemeClr>
                </a:solidFill>
                <a:latin typeface="Courier" pitchFamily="2" charset="0"/>
              </a:rPr>
              <a:t>xrdcp</a:t>
            </a:r>
            <a:r>
              <a:rPr lang="en-US" sz="2000" dirty="0">
                <a:solidFill>
                  <a:schemeClr val="accent1">
                    <a:lumMod val="75000"/>
                  </a:schemeClr>
                </a:solidFill>
              </a:rPr>
              <a:t> process; in </a:t>
            </a:r>
            <a:r>
              <a:rPr lang="en-US" sz="2000" dirty="0" err="1">
                <a:solidFill>
                  <a:schemeClr val="accent1">
                    <a:lumMod val="75000"/>
                  </a:schemeClr>
                </a:solidFill>
              </a:rPr>
              <a:t>dCache</a:t>
            </a:r>
            <a:r>
              <a:rPr lang="en-US" sz="2000" dirty="0">
                <a:solidFill>
                  <a:schemeClr val="accent1">
                    <a:lumMod val="75000"/>
                  </a:schemeClr>
                </a:solidFill>
              </a:rPr>
              <a:t>, the client is embedded)</a:t>
            </a:r>
          </a:p>
        </p:txBody>
      </p:sp>
    </p:spTree>
    <p:extLst>
      <p:ext uri="{BB962C8B-B14F-4D97-AF65-F5344CB8AC3E}">
        <p14:creationId xmlns:p14="http://schemas.microsoft.com/office/powerpoint/2010/main" val="1575846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6" name="TextBox 5">
            <a:extLst>
              <a:ext uri="{FF2B5EF4-FFF2-40B4-BE49-F238E27FC236}">
                <a16:creationId xmlns:a16="http://schemas.microsoft.com/office/drawing/2014/main" id="{EE9055F8-B204-B348-B867-0EEDDBA7DE93}"/>
              </a:ext>
            </a:extLst>
          </p:cNvPr>
          <p:cNvSpPr txBox="1"/>
          <p:nvPr/>
        </p:nvSpPr>
        <p:spPr>
          <a:xfrm>
            <a:off x="667451" y="1080466"/>
            <a:ext cx="8315245" cy="923330"/>
          </a:xfrm>
          <a:prstGeom prst="rect">
            <a:avLst/>
          </a:prstGeom>
          <a:noFill/>
        </p:spPr>
        <p:txBody>
          <a:bodyPr wrap="square" rtlCol="0">
            <a:spAutoFit/>
          </a:bodyPr>
          <a:lstStyle/>
          <a:p>
            <a:pPr lvl="2">
              <a:buClr>
                <a:schemeClr val="accent1">
                  <a:lumMod val="75000"/>
                </a:schemeClr>
              </a:buClr>
            </a:pPr>
            <a:endParaRPr lang="en-US" sz="1800" b="1">
              <a:solidFill>
                <a:schemeClr val="accent1">
                  <a:lumMod val="75000"/>
                </a:schemeClr>
              </a:solidFill>
            </a:endParaRPr>
          </a:p>
          <a:p>
            <a:pPr marL="342900" lvl="2" indent="-342900">
              <a:buClr>
                <a:schemeClr val="accent1">
                  <a:lumMod val="75000"/>
                </a:schemeClr>
              </a:buClr>
              <a:buFont typeface="Arial" panose="020B0604020202020204" pitchFamily="34" charset="0"/>
              <a:buChar char="•"/>
            </a:pPr>
            <a:endParaRPr lang="en-US" sz="1800">
              <a:solidFill>
                <a:schemeClr val="accent1">
                  <a:lumMod val="75000"/>
                </a:schemeClr>
              </a:solidFill>
            </a:endParaRPr>
          </a:p>
          <a:p>
            <a:pPr lvl="2">
              <a:buClr>
                <a:schemeClr val="accent1">
                  <a:lumMod val="75000"/>
                </a:schemeClr>
              </a:buClr>
            </a:pPr>
            <a:r>
              <a:rPr lang="en-US" sz="1800" b="1">
                <a:solidFill>
                  <a:schemeClr val="accent3">
                    <a:lumMod val="75000"/>
                  </a:schemeClr>
                </a:solidFill>
                <a:latin typeface="Courier" pitchFamily="2" charset="0"/>
              </a:rPr>
              <a:t>			</a:t>
            </a:r>
            <a:endParaRPr lang="en-US" sz="1800">
              <a:solidFill>
                <a:schemeClr val="accent1">
                  <a:lumMod val="75000"/>
                </a:schemeClr>
              </a:solidFill>
            </a:endParaRPr>
          </a:p>
        </p:txBody>
      </p:sp>
      <p:sp>
        <p:nvSpPr>
          <p:cNvPr id="4" name="TextBox 3">
            <a:extLst>
              <a:ext uri="{FF2B5EF4-FFF2-40B4-BE49-F238E27FC236}">
                <a16:creationId xmlns:a16="http://schemas.microsoft.com/office/drawing/2014/main" id="{ADADB7AA-306E-804E-9C79-C4B295EDCF05}"/>
              </a:ext>
            </a:extLst>
          </p:cNvPr>
          <p:cNvSpPr txBox="1"/>
          <p:nvPr/>
        </p:nvSpPr>
        <p:spPr>
          <a:xfrm>
            <a:off x="1044144" y="1359072"/>
            <a:ext cx="7321187" cy="1938992"/>
          </a:xfrm>
          <a:prstGeom prst="rect">
            <a:avLst/>
          </a:prstGeom>
          <a:noFill/>
        </p:spPr>
        <p:txBody>
          <a:bodyPr wrap="square" rtlCol="0">
            <a:spAutoFit/>
          </a:bodyPr>
          <a:lstStyle/>
          <a:p>
            <a:pPr lvl="2">
              <a:buClr>
                <a:schemeClr val="accent1">
                  <a:lumMod val="75000"/>
                </a:schemeClr>
              </a:buClr>
            </a:pPr>
            <a:r>
              <a:rPr lang="en-US" sz="2400" b="1">
                <a:solidFill>
                  <a:schemeClr val="accent1">
                    <a:lumMod val="75000"/>
                  </a:schemeClr>
                </a:solidFill>
                <a:latin typeface="+mn-lt"/>
              </a:rPr>
              <a:t>A special note of thanks goes to the SLAC xrootd development team for their helpful responses and collaborative spirit, in particular, Andy </a:t>
            </a:r>
            <a:r>
              <a:rPr lang="en-US" sz="2400" b="1">
                <a:solidFill>
                  <a:schemeClr val="accent1">
                    <a:lumMod val="75000"/>
                  </a:schemeClr>
                </a:solidFill>
              </a:rPr>
              <a:t>Hanushevsky, </a:t>
            </a:r>
            <a:r>
              <a:rPr lang="en-US" sz="2400" b="1">
                <a:solidFill>
                  <a:schemeClr val="accent1">
                    <a:lumMod val="75000"/>
                  </a:schemeClr>
                </a:solidFill>
                <a:latin typeface="+mn-lt"/>
              </a:rPr>
              <a:t>Wei Yang, Michal Simon and Gerri Ganis.</a:t>
            </a:r>
          </a:p>
        </p:txBody>
      </p:sp>
    </p:spTree>
    <p:extLst>
      <p:ext uri="{BB962C8B-B14F-4D97-AF65-F5344CB8AC3E}">
        <p14:creationId xmlns:p14="http://schemas.microsoft.com/office/powerpoint/2010/main" val="75966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3" name="Picture 2">
            <a:extLst>
              <a:ext uri="{FF2B5EF4-FFF2-40B4-BE49-F238E27FC236}">
                <a16:creationId xmlns:a16="http://schemas.microsoft.com/office/drawing/2014/main" id="{0FBC2C13-9604-294A-9BC3-84F8FF64FE78}"/>
              </a:ext>
            </a:extLst>
          </p:cNvPr>
          <p:cNvPicPr>
            <a:picLocks noChangeAspect="1"/>
          </p:cNvPicPr>
          <p:nvPr/>
        </p:nvPicPr>
        <p:blipFill>
          <a:blip r:embed="rId3"/>
          <a:stretch>
            <a:fillRect/>
          </a:stretch>
        </p:blipFill>
        <p:spPr>
          <a:xfrm>
            <a:off x="1577519" y="820819"/>
            <a:ext cx="354330" cy="529590"/>
          </a:xfrm>
          <a:prstGeom prst="rect">
            <a:avLst/>
          </a:prstGeom>
        </p:spPr>
      </p:pic>
      <p:pic>
        <p:nvPicPr>
          <p:cNvPr id="8" name="Picture 7">
            <a:extLst>
              <a:ext uri="{FF2B5EF4-FFF2-40B4-BE49-F238E27FC236}">
                <a16:creationId xmlns:a16="http://schemas.microsoft.com/office/drawing/2014/main" id="{531C6C60-D14B-B84D-A5E5-E0F3982496A7}"/>
              </a:ext>
            </a:extLst>
          </p:cNvPr>
          <p:cNvPicPr>
            <a:picLocks noChangeAspect="1"/>
          </p:cNvPicPr>
          <p:nvPr/>
        </p:nvPicPr>
        <p:blipFill>
          <a:blip r:embed="rId4"/>
          <a:stretch>
            <a:fillRect/>
          </a:stretch>
        </p:blipFill>
        <p:spPr>
          <a:xfrm>
            <a:off x="3352470" y="936536"/>
            <a:ext cx="428625" cy="428625"/>
          </a:xfrm>
          <a:prstGeom prst="rect">
            <a:avLst/>
          </a:prstGeom>
        </p:spPr>
      </p:pic>
      <p:pic>
        <p:nvPicPr>
          <p:cNvPr id="9" name="Picture 8">
            <a:extLst>
              <a:ext uri="{FF2B5EF4-FFF2-40B4-BE49-F238E27FC236}">
                <a16:creationId xmlns:a16="http://schemas.microsoft.com/office/drawing/2014/main" id="{1976E820-2295-864F-B774-E9D9DB6673D4}"/>
              </a:ext>
            </a:extLst>
          </p:cNvPr>
          <p:cNvPicPr>
            <a:picLocks noChangeAspect="1"/>
          </p:cNvPicPr>
          <p:nvPr/>
        </p:nvPicPr>
        <p:blipFill>
          <a:blip r:embed="rId4"/>
          <a:stretch>
            <a:fillRect/>
          </a:stretch>
        </p:blipFill>
        <p:spPr>
          <a:xfrm>
            <a:off x="6193714" y="936536"/>
            <a:ext cx="428625" cy="428625"/>
          </a:xfrm>
          <a:prstGeom prst="rect">
            <a:avLst/>
          </a:prstGeom>
        </p:spPr>
      </p:pic>
      <p:sp>
        <p:nvSpPr>
          <p:cNvPr id="10" name="TextBox 9">
            <a:extLst>
              <a:ext uri="{FF2B5EF4-FFF2-40B4-BE49-F238E27FC236}">
                <a16:creationId xmlns:a16="http://schemas.microsoft.com/office/drawing/2014/main" id="{B0DAF819-7CFB-1D46-98E4-94236F2AABC6}"/>
              </a:ext>
            </a:extLst>
          </p:cNvPr>
          <p:cNvSpPr txBox="1"/>
          <p:nvPr/>
        </p:nvSpPr>
        <p:spPr>
          <a:xfrm>
            <a:off x="3205601" y="687226"/>
            <a:ext cx="705642" cy="276999"/>
          </a:xfrm>
          <a:prstGeom prst="rect">
            <a:avLst/>
          </a:prstGeom>
          <a:noFill/>
        </p:spPr>
        <p:txBody>
          <a:bodyPr wrap="none" rtlCol="0">
            <a:spAutoFit/>
          </a:bodyPr>
          <a:lstStyle/>
          <a:p>
            <a:r>
              <a:rPr lang="en-US" sz="1200" b="1" dirty="0">
                <a:solidFill>
                  <a:schemeClr val="accent1">
                    <a:lumMod val="75000"/>
                  </a:schemeClr>
                </a:solidFill>
              </a:rPr>
              <a:t>Source</a:t>
            </a:r>
          </a:p>
        </p:txBody>
      </p:sp>
      <p:sp>
        <p:nvSpPr>
          <p:cNvPr id="11" name="TextBox 10">
            <a:extLst>
              <a:ext uri="{FF2B5EF4-FFF2-40B4-BE49-F238E27FC236}">
                <a16:creationId xmlns:a16="http://schemas.microsoft.com/office/drawing/2014/main" id="{4A2E4363-D592-1543-A71F-682775FEB8D2}"/>
              </a:ext>
            </a:extLst>
          </p:cNvPr>
          <p:cNvSpPr txBox="1"/>
          <p:nvPr/>
        </p:nvSpPr>
        <p:spPr>
          <a:xfrm>
            <a:off x="5886937" y="696126"/>
            <a:ext cx="1023037" cy="276999"/>
          </a:xfrm>
          <a:prstGeom prst="rect">
            <a:avLst/>
          </a:prstGeom>
          <a:noFill/>
        </p:spPr>
        <p:txBody>
          <a:bodyPr wrap="none" rtlCol="0">
            <a:spAutoFit/>
          </a:bodyPr>
          <a:lstStyle/>
          <a:p>
            <a:r>
              <a:rPr lang="en-US" sz="1200" b="1" dirty="0">
                <a:solidFill>
                  <a:schemeClr val="accent1">
                    <a:lumMod val="75000"/>
                  </a:schemeClr>
                </a:solidFill>
              </a:rPr>
              <a:t>Destination</a:t>
            </a:r>
          </a:p>
        </p:txBody>
      </p:sp>
      <p:pic>
        <p:nvPicPr>
          <p:cNvPr id="13" name="Picture 12">
            <a:extLst>
              <a:ext uri="{FF2B5EF4-FFF2-40B4-BE49-F238E27FC236}">
                <a16:creationId xmlns:a16="http://schemas.microsoft.com/office/drawing/2014/main" id="{0A593340-50A9-E04F-918C-C7F3633A7906}"/>
              </a:ext>
            </a:extLst>
          </p:cNvPr>
          <p:cNvPicPr>
            <a:picLocks noChangeAspect="1"/>
          </p:cNvPicPr>
          <p:nvPr/>
        </p:nvPicPr>
        <p:blipFill>
          <a:blip r:embed="rId5"/>
          <a:stretch>
            <a:fillRect/>
          </a:stretch>
        </p:blipFill>
        <p:spPr>
          <a:xfrm>
            <a:off x="6680228" y="1941893"/>
            <a:ext cx="260096" cy="260096"/>
          </a:xfrm>
          <a:prstGeom prst="rect">
            <a:avLst/>
          </a:prstGeom>
        </p:spPr>
      </p:pic>
      <p:sp>
        <p:nvSpPr>
          <p:cNvPr id="29" name="TextBox 28">
            <a:extLst>
              <a:ext uri="{FF2B5EF4-FFF2-40B4-BE49-F238E27FC236}">
                <a16:creationId xmlns:a16="http://schemas.microsoft.com/office/drawing/2014/main" id="{68E126F5-316F-6945-BD85-21DFE7C321F9}"/>
              </a:ext>
            </a:extLst>
          </p:cNvPr>
          <p:cNvSpPr txBox="1"/>
          <p:nvPr/>
        </p:nvSpPr>
        <p:spPr>
          <a:xfrm>
            <a:off x="6860511" y="1915258"/>
            <a:ext cx="896399" cy="246221"/>
          </a:xfrm>
          <a:prstGeom prst="rect">
            <a:avLst/>
          </a:prstGeom>
          <a:noFill/>
        </p:spPr>
        <p:txBody>
          <a:bodyPr wrap="none" rtlCol="0">
            <a:spAutoFit/>
          </a:bodyPr>
          <a:lstStyle/>
          <a:p>
            <a:r>
              <a:rPr lang="en-US" sz="1000" dirty="0">
                <a:solidFill>
                  <a:srgbClr val="C00000"/>
                </a:solidFill>
              </a:rPr>
              <a:t>(</a:t>
            </a:r>
            <a:r>
              <a:rPr lang="en-US" sz="1000" b="1" dirty="0">
                <a:solidFill>
                  <a:srgbClr val="C00000"/>
                </a:solidFill>
              </a:rPr>
              <a:t>TPC client</a:t>
            </a:r>
            <a:r>
              <a:rPr lang="en-US" sz="1000" dirty="0">
                <a:solidFill>
                  <a:srgbClr val="C00000"/>
                </a:solidFill>
              </a:rPr>
              <a:t>)</a:t>
            </a:r>
          </a:p>
        </p:txBody>
      </p:sp>
      <p:sp>
        <p:nvSpPr>
          <p:cNvPr id="53" name="TextBox 52">
            <a:extLst>
              <a:ext uri="{FF2B5EF4-FFF2-40B4-BE49-F238E27FC236}">
                <a16:creationId xmlns:a16="http://schemas.microsoft.com/office/drawing/2014/main" id="{E848F407-14EF-BE42-92A6-8DCB6D658A00}"/>
              </a:ext>
            </a:extLst>
          </p:cNvPr>
          <p:cNvSpPr txBox="1"/>
          <p:nvPr/>
        </p:nvSpPr>
        <p:spPr>
          <a:xfrm>
            <a:off x="1" y="-4737"/>
            <a:ext cx="9144000" cy="400110"/>
          </a:xfrm>
          <a:prstGeom prst="rect">
            <a:avLst/>
          </a:prstGeom>
          <a:noFill/>
        </p:spPr>
        <p:txBody>
          <a:bodyPr wrap="square" rtlCol="0">
            <a:spAutoFit/>
          </a:bodyPr>
          <a:lstStyle/>
          <a:p>
            <a:pPr algn="ctr"/>
            <a:r>
              <a:rPr lang="en-US" sz="2000" dirty="0">
                <a:solidFill>
                  <a:schemeClr val="accent1">
                    <a:lumMod val="75000"/>
                  </a:schemeClr>
                </a:solidFill>
              </a:rPr>
              <a:t>How it works (protocol specification)</a:t>
            </a:r>
          </a:p>
        </p:txBody>
      </p:sp>
      <p:cxnSp>
        <p:nvCxnSpPr>
          <p:cNvPr id="6" name="Straight Connector 5">
            <a:extLst>
              <a:ext uri="{FF2B5EF4-FFF2-40B4-BE49-F238E27FC236}">
                <a16:creationId xmlns:a16="http://schemas.microsoft.com/office/drawing/2014/main" id="{0B2042AE-B2CC-D24E-969D-4EF443A1EB17}"/>
              </a:ext>
            </a:extLst>
          </p:cNvPr>
          <p:cNvCxnSpPr>
            <a:cxnSpLocks/>
            <a:stCxn id="3" idx="2"/>
          </p:cNvCxnSpPr>
          <p:nvPr/>
        </p:nvCxnSpPr>
        <p:spPr>
          <a:xfrm>
            <a:off x="1754684" y="1350409"/>
            <a:ext cx="0" cy="27061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75029EE-7D2F-F548-9BEA-D14195BAC0B6}"/>
              </a:ext>
            </a:extLst>
          </p:cNvPr>
          <p:cNvCxnSpPr>
            <a:cxnSpLocks/>
          </p:cNvCxnSpPr>
          <p:nvPr/>
        </p:nvCxnSpPr>
        <p:spPr>
          <a:xfrm>
            <a:off x="3564989" y="1313274"/>
            <a:ext cx="0" cy="274326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7CE13A6-6271-F14F-BD4F-E5CBD23B47A3}"/>
              </a:ext>
            </a:extLst>
          </p:cNvPr>
          <p:cNvCxnSpPr>
            <a:cxnSpLocks/>
            <a:stCxn id="13" idx="2"/>
          </p:cNvCxnSpPr>
          <p:nvPr/>
        </p:nvCxnSpPr>
        <p:spPr>
          <a:xfrm>
            <a:off x="6810276" y="2201989"/>
            <a:ext cx="0" cy="107217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07CF93-53D9-F047-B6D2-0CCAD03A1B4F}"/>
              </a:ext>
            </a:extLst>
          </p:cNvPr>
          <p:cNvCxnSpPr>
            <a:cxnSpLocks/>
            <a:stCxn id="9" idx="2"/>
          </p:cNvCxnSpPr>
          <p:nvPr/>
        </p:nvCxnSpPr>
        <p:spPr>
          <a:xfrm>
            <a:off x="6408027" y="1365161"/>
            <a:ext cx="0" cy="247425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A59A62-BBD1-4D44-83C0-4857658EAB9E}"/>
              </a:ext>
            </a:extLst>
          </p:cNvPr>
          <p:cNvCxnSpPr/>
          <p:nvPr/>
        </p:nvCxnSpPr>
        <p:spPr>
          <a:xfrm>
            <a:off x="1758384" y="1417192"/>
            <a:ext cx="464964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FE2F291-45A5-0F41-86C1-F7CCD65056FB}"/>
              </a:ext>
            </a:extLst>
          </p:cNvPr>
          <p:cNvSpPr/>
          <p:nvPr/>
        </p:nvSpPr>
        <p:spPr>
          <a:xfrm>
            <a:off x="4217044" y="1227661"/>
            <a:ext cx="1460656"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stat (file should not exist)</a:t>
            </a:r>
          </a:p>
        </p:txBody>
      </p:sp>
      <p:cxnSp>
        <p:nvCxnSpPr>
          <p:cNvPr id="39" name="Straight Arrow Connector 38">
            <a:extLst>
              <a:ext uri="{FF2B5EF4-FFF2-40B4-BE49-F238E27FC236}">
                <a16:creationId xmlns:a16="http://schemas.microsoft.com/office/drawing/2014/main" id="{488A1D4F-A7EF-B84C-ACFE-F089567E691F}"/>
              </a:ext>
            </a:extLst>
          </p:cNvPr>
          <p:cNvCxnSpPr>
            <a:cxnSpLocks/>
          </p:cNvCxnSpPr>
          <p:nvPr/>
        </p:nvCxnSpPr>
        <p:spPr>
          <a:xfrm>
            <a:off x="1758384" y="1653580"/>
            <a:ext cx="1808398"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5D65085-B705-5B4B-82F9-9E9761E3F927}"/>
              </a:ext>
            </a:extLst>
          </p:cNvPr>
          <p:cNvSpPr/>
          <p:nvPr/>
        </p:nvSpPr>
        <p:spPr>
          <a:xfrm>
            <a:off x="1889684" y="1465484"/>
            <a:ext cx="1640193"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open/close (file should exist)</a:t>
            </a:r>
          </a:p>
        </p:txBody>
      </p:sp>
      <p:cxnSp>
        <p:nvCxnSpPr>
          <p:cNvPr id="46" name="Straight Arrow Connector 45">
            <a:extLst>
              <a:ext uri="{FF2B5EF4-FFF2-40B4-BE49-F238E27FC236}">
                <a16:creationId xmlns:a16="http://schemas.microsoft.com/office/drawing/2014/main" id="{083570C2-721A-0544-BF2F-527AF10ECC91}"/>
              </a:ext>
            </a:extLst>
          </p:cNvPr>
          <p:cNvCxnSpPr/>
          <p:nvPr/>
        </p:nvCxnSpPr>
        <p:spPr>
          <a:xfrm>
            <a:off x="1755211" y="1871390"/>
            <a:ext cx="464964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AC121435-CA47-0C47-A28F-191AFB9418F4}"/>
              </a:ext>
            </a:extLst>
          </p:cNvPr>
          <p:cNvSpPr/>
          <p:nvPr/>
        </p:nvSpPr>
        <p:spPr>
          <a:xfrm>
            <a:off x="4080032" y="1669705"/>
            <a:ext cx="1806905"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open (w/ rendezvous metadata)</a:t>
            </a:r>
          </a:p>
        </p:txBody>
      </p:sp>
      <p:cxnSp>
        <p:nvCxnSpPr>
          <p:cNvPr id="49" name="Straight Arrow Connector 48">
            <a:extLst>
              <a:ext uri="{FF2B5EF4-FFF2-40B4-BE49-F238E27FC236}">
                <a16:creationId xmlns:a16="http://schemas.microsoft.com/office/drawing/2014/main" id="{D09D16CF-09D5-3C4C-A7BE-A628644430AE}"/>
              </a:ext>
            </a:extLst>
          </p:cNvPr>
          <p:cNvCxnSpPr/>
          <p:nvPr/>
        </p:nvCxnSpPr>
        <p:spPr>
          <a:xfrm>
            <a:off x="1755211" y="2065041"/>
            <a:ext cx="464964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A1631AB-81F7-034B-882F-E2C9FFDDED4E}"/>
              </a:ext>
            </a:extLst>
          </p:cNvPr>
          <p:cNvSpPr/>
          <p:nvPr/>
        </p:nvSpPr>
        <p:spPr>
          <a:xfrm>
            <a:off x="4080328" y="1871390"/>
            <a:ext cx="1300356"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sync (starts tpc client)</a:t>
            </a:r>
          </a:p>
        </p:txBody>
      </p:sp>
      <p:cxnSp>
        <p:nvCxnSpPr>
          <p:cNvPr id="54" name="Straight Connector 53">
            <a:extLst>
              <a:ext uri="{FF2B5EF4-FFF2-40B4-BE49-F238E27FC236}">
                <a16:creationId xmlns:a16="http://schemas.microsoft.com/office/drawing/2014/main" id="{F471E552-B6C5-1E4C-89DC-3D047D9DB92F}"/>
              </a:ext>
            </a:extLst>
          </p:cNvPr>
          <p:cNvCxnSpPr>
            <a:cxnSpLocks/>
          </p:cNvCxnSpPr>
          <p:nvPr/>
        </p:nvCxnSpPr>
        <p:spPr>
          <a:xfrm>
            <a:off x="3566782" y="2539975"/>
            <a:ext cx="3243494" cy="0"/>
          </a:xfrm>
          <a:prstGeom prst="line">
            <a:avLst/>
          </a:prstGeom>
          <a:ln>
            <a:solidFill>
              <a:srgbClr val="C00000"/>
            </a:solidFill>
            <a:head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359B2A2-4C10-E44D-9CC4-27C2BE1E4B15}"/>
              </a:ext>
            </a:extLst>
          </p:cNvPr>
          <p:cNvSpPr/>
          <p:nvPr/>
        </p:nvSpPr>
        <p:spPr>
          <a:xfrm>
            <a:off x="3838984" y="2345550"/>
            <a:ext cx="2505814" cy="230832"/>
          </a:xfrm>
          <a:prstGeom prst="rect">
            <a:avLst/>
          </a:prstGeom>
        </p:spPr>
        <p:txBody>
          <a:bodyPr wrap="none">
            <a:spAutoFit/>
          </a:bodyPr>
          <a:lstStyle/>
          <a:p>
            <a:pPr>
              <a:buClr>
                <a:schemeClr val="accent3">
                  <a:lumMod val="75000"/>
                </a:schemeClr>
              </a:buClr>
            </a:pPr>
            <a:r>
              <a:rPr lang="en-US" sz="900" dirty="0">
                <a:solidFill>
                  <a:srgbClr val="C00000"/>
                </a:solidFill>
              </a:rPr>
              <a:t>open (w/ rendezvous metadata or delegation)</a:t>
            </a:r>
          </a:p>
        </p:txBody>
      </p:sp>
      <p:cxnSp>
        <p:nvCxnSpPr>
          <p:cNvPr id="56" name="Straight Connector 55">
            <a:extLst>
              <a:ext uri="{FF2B5EF4-FFF2-40B4-BE49-F238E27FC236}">
                <a16:creationId xmlns:a16="http://schemas.microsoft.com/office/drawing/2014/main" id="{95AB6E46-A9A7-3843-AC99-655BEAB1E569}"/>
              </a:ext>
            </a:extLst>
          </p:cNvPr>
          <p:cNvCxnSpPr>
            <a:cxnSpLocks/>
          </p:cNvCxnSpPr>
          <p:nvPr/>
        </p:nvCxnSpPr>
        <p:spPr>
          <a:xfrm>
            <a:off x="3566782" y="2743629"/>
            <a:ext cx="3243494" cy="0"/>
          </a:xfrm>
          <a:prstGeom prst="line">
            <a:avLst/>
          </a:prstGeom>
          <a:ln>
            <a:solidFill>
              <a:srgbClr val="C00000"/>
            </a:solidFill>
            <a:head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31509614-2D51-2843-BA35-4140DC36B993}"/>
              </a:ext>
            </a:extLst>
          </p:cNvPr>
          <p:cNvSpPr/>
          <p:nvPr/>
        </p:nvSpPr>
        <p:spPr>
          <a:xfrm>
            <a:off x="3837189" y="2554829"/>
            <a:ext cx="1717137" cy="230832"/>
          </a:xfrm>
          <a:prstGeom prst="rect">
            <a:avLst/>
          </a:prstGeom>
        </p:spPr>
        <p:txBody>
          <a:bodyPr wrap="none">
            <a:spAutoFit/>
          </a:bodyPr>
          <a:lstStyle/>
          <a:p>
            <a:pPr>
              <a:buClr>
                <a:schemeClr val="accent3">
                  <a:lumMod val="75000"/>
                </a:schemeClr>
              </a:buClr>
            </a:pPr>
            <a:r>
              <a:rPr lang="en-US" sz="900" dirty="0">
                <a:solidFill>
                  <a:srgbClr val="C00000"/>
                </a:solidFill>
              </a:rPr>
              <a:t>read  (pull) and write locally ...</a:t>
            </a:r>
          </a:p>
        </p:txBody>
      </p:sp>
      <p:cxnSp>
        <p:nvCxnSpPr>
          <p:cNvPr id="58" name="Straight Arrow Connector 57">
            <a:extLst>
              <a:ext uri="{FF2B5EF4-FFF2-40B4-BE49-F238E27FC236}">
                <a16:creationId xmlns:a16="http://schemas.microsoft.com/office/drawing/2014/main" id="{950A7BE6-8875-EF45-A2FF-A4EFA2557CCD}"/>
              </a:ext>
            </a:extLst>
          </p:cNvPr>
          <p:cNvCxnSpPr/>
          <p:nvPr/>
        </p:nvCxnSpPr>
        <p:spPr>
          <a:xfrm>
            <a:off x="1755211" y="2258692"/>
            <a:ext cx="464964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7577F10-C559-0C4C-804F-F3B061C7802B}"/>
              </a:ext>
            </a:extLst>
          </p:cNvPr>
          <p:cNvSpPr/>
          <p:nvPr/>
        </p:nvSpPr>
        <p:spPr>
          <a:xfrm>
            <a:off x="4080328" y="2066930"/>
            <a:ext cx="1890261"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sync (blocks until tpc client close)</a:t>
            </a:r>
          </a:p>
        </p:txBody>
      </p:sp>
      <p:cxnSp>
        <p:nvCxnSpPr>
          <p:cNvPr id="60" name="Straight Connector 59">
            <a:extLst>
              <a:ext uri="{FF2B5EF4-FFF2-40B4-BE49-F238E27FC236}">
                <a16:creationId xmlns:a16="http://schemas.microsoft.com/office/drawing/2014/main" id="{9CFEDC0C-6EEF-4A45-BF7C-A724008A92E6}"/>
              </a:ext>
            </a:extLst>
          </p:cNvPr>
          <p:cNvCxnSpPr>
            <a:cxnSpLocks/>
          </p:cNvCxnSpPr>
          <p:nvPr/>
        </p:nvCxnSpPr>
        <p:spPr>
          <a:xfrm>
            <a:off x="3566782" y="3274165"/>
            <a:ext cx="3243494" cy="0"/>
          </a:xfrm>
          <a:prstGeom prst="line">
            <a:avLst/>
          </a:prstGeom>
          <a:ln>
            <a:solidFill>
              <a:srgbClr val="C00000"/>
            </a:solidFill>
            <a:head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9FCEF53-4B08-3842-A9CF-EADE3DEA75AA}"/>
              </a:ext>
            </a:extLst>
          </p:cNvPr>
          <p:cNvSpPr/>
          <p:nvPr/>
        </p:nvSpPr>
        <p:spPr>
          <a:xfrm>
            <a:off x="3824236" y="3068141"/>
            <a:ext cx="453970" cy="230832"/>
          </a:xfrm>
          <a:prstGeom prst="rect">
            <a:avLst/>
          </a:prstGeom>
        </p:spPr>
        <p:txBody>
          <a:bodyPr wrap="none">
            <a:spAutoFit/>
          </a:bodyPr>
          <a:lstStyle/>
          <a:p>
            <a:pPr>
              <a:buClr>
                <a:schemeClr val="accent3">
                  <a:lumMod val="75000"/>
                </a:schemeClr>
              </a:buClr>
            </a:pPr>
            <a:r>
              <a:rPr lang="en-US" sz="900" dirty="0">
                <a:solidFill>
                  <a:srgbClr val="C00000"/>
                </a:solidFill>
              </a:rPr>
              <a:t>close</a:t>
            </a:r>
          </a:p>
        </p:txBody>
      </p:sp>
      <p:cxnSp>
        <p:nvCxnSpPr>
          <p:cNvPr id="62" name="Straight Connector 61">
            <a:extLst>
              <a:ext uri="{FF2B5EF4-FFF2-40B4-BE49-F238E27FC236}">
                <a16:creationId xmlns:a16="http://schemas.microsoft.com/office/drawing/2014/main" id="{0EA31F66-03ED-C44E-A122-39F659B28A4E}"/>
              </a:ext>
            </a:extLst>
          </p:cNvPr>
          <p:cNvCxnSpPr>
            <a:cxnSpLocks/>
          </p:cNvCxnSpPr>
          <p:nvPr/>
        </p:nvCxnSpPr>
        <p:spPr>
          <a:xfrm>
            <a:off x="1755211" y="3495316"/>
            <a:ext cx="4649643" cy="0"/>
          </a:xfrm>
          <a:prstGeom prst="line">
            <a:avLst/>
          </a:prstGeom>
          <a:ln>
            <a:solidFill>
              <a:schemeClr val="accent3">
                <a:lumMod val="7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81BB694-9427-8948-927C-4BC87D5306FE}"/>
              </a:ext>
            </a:extLst>
          </p:cNvPr>
          <p:cNvSpPr/>
          <p:nvPr/>
        </p:nvSpPr>
        <p:spPr>
          <a:xfrm>
            <a:off x="4635805" y="3303727"/>
            <a:ext cx="780983"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sync (reply)</a:t>
            </a:r>
          </a:p>
        </p:txBody>
      </p:sp>
      <p:cxnSp>
        <p:nvCxnSpPr>
          <p:cNvPr id="64" name="Straight Arrow Connector 63">
            <a:extLst>
              <a:ext uri="{FF2B5EF4-FFF2-40B4-BE49-F238E27FC236}">
                <a16:creationId xmlns:a16="http://schemas.microsoft.com/office/drawing/2014/main" id="{57A6F04C-64A3-304A-A4A2-95CAD70E4B25}"/>
              </a:ext>
            </a:extLst>
          </p:cNvPr>
          <p:cNvCxnSpPr>
            <a:cxnSpLocks/>
          </p:cNvCxnSpPr>
          <p:nvPr/>
        </p:nvCxnSpPr>
        <p:spPr>
          <a:xfrm>
            <a:off x="1758384" y="2465645"/>
            <a:ext cx="1808398" cy="0"/>
          </a:xfrm>
          <a:prstGeom prst="straightConnector1">
            <a:avLst/>
          </a:prstGeom>
          <a:ln>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ABF3D35D-08AA-D845-B06D-27EBFF3D637D}"/>
              </a:ext>
            </a:extLst>
          </p:cNvPr>
          <p:cNvSpPr/>
          <p:nvPr/>
        </p:nvSpPr>
        <p:spPr>
          <a:xfrm>
            <a:off x="1791491" y="2267893"/>
            <a:ext cx="1806905"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open (w/ rendezvous metadata)</a:t>
            </a:r>
          </a:p>
        </p:txBody>
      </p:sp>
      <p:sp>
        <p:nvSpPr>
          <p:cNvPr id="68" name="Rectangle 67">
            <a:extLst>
              <a:ext uri="{FF2B5EF4-FFF2-40B4-BE49-F238E27FC236}">
                <a16:creationId xmlns:a16="http://schemas.microsoft.com/office/drawing/2014/main" id="{B6972978-FB43-DB42-9626-749F4636029A}"/>
              </a:ext>
            </a:extLst>
          </p:cNvPr>
          <p:cNvSpPr/>
          <p:nvPr/>
        </p:nvSpPr>
        <p:spPr>
          <a:xfrm>
            <a:off x="4798473" y="3530503"/>
            <a:ext cx="453970"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close</a:t>
            </a:r>
          </a:p>
        </p:txBody>
      </p:sp>
      <p:cxnSp>
        <p:nvCxnSpPr>
          <p:cNvPr id="69" name="Straight Arrow Connector 68">
            <a:extLst>
              <a:ext uri="{FF2B5EF4-FFF2-40B4-BE49-F238E27FC236}">
                <a16:creationId xmlns:a16="http://schemas.microsoft.com/office/drawing/2014/main" id="{9EE07997-AD2F-CE49-A53C-7ACDF1576598}"/>
              </a:ext>
            </a:extLst>
          </p:cNvPr>
          <p:cNvCxnSpPr>
            <a:cxnSpLocks/>
          </p:cNvCxnSpPr>
          <p:nvPr/>
        </p:nvCxnSpPr>
        <p:spPr>
          <a:xfrm>
            <a:off x="1758384" y="3939225"/>
            <a:ext cx="1808398" cy="0"/>
          </a:xfrm>
          <a:prstGeom prst="straightConnector1">
            <a:avLst/>
          </a:prstGeom>
          <a:ln>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BB47E9-FDB1-824A-86DC-D0F3A737A7C9}"/>
              </a:ext>
            </a:extLst>
          </p:cNvPr>
          <p:cNvCxnSpPr/>
          <p:nvPr/>
        </p:nvCxnSpPr>
        <p:spPr>
          <a:xfrm>
            <a:off x="1755211" y="3712398"/>
            <a:ext cx="464964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A100BA0F-A39E-3944-AF26-DEE3A69D0A86}"/>
              </a:ext>
            </a:extLst>
          </p:cNvPr>
          <p:cNvSpPr/>
          <p:nvPr/>
        </p:nvSpPr>
        <p:spPr>
          <a:xfrm>
            <a:off x="2381401" y="3760450"/>
            <a:ext cx="453970"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close</a:t>
            </a:r>
          </a:p>
        </p:txBody>
      </p:sp>
      <p:cxnSp>
        <p:nvCxnSpPr>
          <p:cNvPr id="75" name="Straight Arrow Connector 74">
            <a:extLst>
              <a:ext uri="{FF2B5EF4-FFF2-40B4-BE49-F238E27FC236}">
                <a16:creationId xmlns:a16="http://schemas.microsoft.com/office/drawing/2014/main" id="{6652CD8F-9815-E942-AE01-D9EFB30EA302}"/>
              </a:ext>
            </a:extLst>
          </p:cNvPr>
          <p:cNvCxnSpPr>
            <a:cxnSpLocks/>
            <a:stCxn id="8" idx="3"/>
            <a:endCxn id="9" idx="1"/>
          </p:cNvCxnSpPr>
          <p:nvPr/>
        </p:nvCxnSpPr>
        <p:spPr>
          <a:xfrm>
            <a:off x="3781095" y="1150849"/>
            <a:ext cx="2412619" cy="0"/>
          </a:xfrm>
          <a:prstGeom prst="straightConnector1">
            <a:avLst/>
          </a:prstGeom>
          <a:ln w="50800">
            <a:solidFill>
              <a:schemeClr val="accent1">
                <a:lumMod val="75000"/>
                <a:alpha val="53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8C91-6CB4-BD4D-98F0-918D78BAE973}"/>
              </a:ext>
            </a:extLst>
          </p:cNvPr>
          <p:cNvCxnSpPr>
            <a:cxnSpLocks/>
          </p:cNvCxnSpPr>
          <p:nvPr/>
        </p:nvCxnSpPr>
        <p:spPr>
          <a:xfrm>
            <a:off x="3566782" y="2847903"/>
            <a:ext cx="3243494" cy="0"/>
          </a:xfrm>
          <a:prstGeom prst="line">
            <a:avLst/>
          </a:prstGeom>
          <a:ln>
            <a:solidFill>
              <a:srgbClr val="C00000"/>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B706310A-91BF-8940-B48A-2BD17E2357FD}"/>
              </a:ext>
            </a:extLst>
          </p:cNvPr>
          <p:cNvSpPr/>
          <p:nvPr/>
        </p:nvSpPr>
        <p:spPr>
          <a:xfrm>
            <a:off x="4925685" y="2800514"/>
            <a:ext cx="280846" cy="230832"/>
          </a:xfrm>
          <a:prstGeom prst="rect">
            <a:avLst/>
          </a:prstGeom>
        </p:spPr>
        <p:txBody>
          <a:bodyPr wrap="none">
            <a:spAutoFit/>
          </a:bodyPr>
          <a:lstStyle/>
          <a:p>
            <a:pPr>
              <a:buClr>
                <a:schemeClr val="accent3">
                  <a:lumMod val="75000"/>
                </a:schemeClr>
              </a:buClr>
            </a:pPr>
            <a:r>
              <a:rPr lang="en-US" sz="900" b="1" dirty="0">
                <a:solidFill>
                  <a:srgbClr val="C00000"/>
                </a:solidFill>
              </a:rPr>
              <a:t>...</a:t>
            </a:r>
          </a:p>
        </p:txBody>
      </p:sp>
      <p:cxnSp>
        <p:nvCxnSpPr>
          <p:cNvPr id="80" name="Straight Arrow Connector 79">
            <a:extLst>
              <a:ext uri="{FF2B5EF4-FFF2-40B4-BE49-F238E27FC236}">
                <a16:creationId xmlns:a16="http://schemas.microsoft.com/office/drawing/2014/main" id="{B928FED8-2FD4-9F46-97ED-C5907404CA8C}"/>
              </a:ext>
            </a:extLst>
          </p:cNvPr>
          <p:cNvCxnSpPr>
            <a:cxnSpLocks/>
          </p:cNvCxnSpPr>
          <p:nvPr/>
        </p:nvCxnSpPr>
        <p:spPr>
          <a:xfrm>
            <a:off x="1758384" y="2579485"/>
            <a:ext cx="1808398" cy="0"/>
          </a:xfrm>
          <a:prstGeom prst="straightConnector1">
            <a:avLst/>
          </a:prstGeom>
          <a:ln>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857B20CD-795B-C948-A3FD-D8914DB5FF1A}"/>
              </a:ext>
            </a:extLst>
          </p:cNvPr>
          <p:cNvSpPr txBox="1"/>
          <p:nvPr/>
        </p:nvSpPr>
        <p:spPr>
          <a:xfrm>
            <a:off x="1746956" y="2585088"/>
            <a:ext cx="1818033" cy="461665"/>
          </a:xfrm>
          <a:prstGeom prst="rect">
            <a:avLst/>
          </a:prstGeom>
          <a:noFill/>
        </p:spPr>
        <p:txBody>
          <a:bodyPr wrap="square" rtlCol="0">
            <a:spAutoFit/>
          </a:bodyPr>
          <a:lstStyle/>
          <a:p>
            <a:pPr algn="ctr">
              <a:buClr>
                <a:schemeClr val="accent3">
                  <a:lumMod val="75000"/>
                </a:schemeClr>
              </a:buClr>
            </a:pPr>
            <a:r>
              <a:rPr lang="en-US" sz="800" dirty="0">
                <a:solidFill>
                  <a:schemeClr val="accent3">
                    <a:lumMod val="75000"/>
                  </a:schemeClr>
                </a:solidFill>
              </a:rPr>
              <a:t>(asynchronous wrt open from tpc client [and skipped if credential delegation is used])</a:t>
            </a:r>
          </a:p>
        </p:txBody>
      </p:sp>
      <p:sp>
        <p:nvSpPr>
          <p:cNvPr id="82" name="TextBox 81">
            <a:extLst>
              <a:ext uri="{FF2B5EF4-FFF2-40B4-BE49-F238E27FC236}">
                <a16:creationId xmlns:a16="http://schemas.microsoft.com/office/drawing/2014/main" id="{90BA695D-AD6F-2840-B1BD-0BFE8F08D79A}"/>
              </a:ext>
            </a:extLst>
          </p:cNvPr>
          <p:cNvSpPr txBox="1"/>
          <p:nvPr/>
        </p:nvSpPr>
        <p:spPr>
          <a:xfrm>
            <a:off x="2506682" y="2417257"/>
            <a:ext cx="277458" cy="215444"/>
          </a:xfrm>
          <a:prstGeom prst="rect">
            <a:avLst/>
          </a:prstGeom>
          <a:noFill/>
        </p:spPr>
        <p:txBody>
          <a:bodyPr wrap="square" rtlCol="0">
            <a:spAutoFit/>
          </a:bodyPr>
          <a:lstStyle/>
          <a:p>
            <a:pPr algn="ctr">
              <a:buClr>
                <a:schemeClr val="accent3">
                  <a:lumMod val="75000"/>
                </a:schemeClr>
              </a:buClr>
            </a:pPr>
            <a:r>
              <a:rPr lang="en-US" sz="800" dirty="0">
                <a:solidFill>
                  <a:schemeClr val="accent3">
                    <a:lumMod val="75000"/>
                  </a:schemeClr>
                </a:solidFill>
              </a:rPr>
              <a:t>?</a:t>
            </a:r>
          </a:p>
        </p:txBody>
      </p:sp>
      <p:cxnSp>
        <p:nvCxnSpPr>
          <p:cNvPr id="44" name="Straight Connector 43">
            <a:extLst>
              <a:ext uri="{FF2B5EF4-FFF2-40B4-BE49-F238E27FC236}">
                <a16:creationId xmlns:a16="http://schemas.microsoft.com/office/drawing/2014/main" id="{CB605AEF-5CB8-D94A-B172-727E677A316A}"/>
              </a:ext>
            </a:extLst>
          </p:cNvPr>
          <p:cNvCxnSpPr>
            <a:cxnSpLocks/>
          </p:cNvCxnSpPr>
          <p:nvPr/>
        </p:nvCxnSpPr>
        <p:spPr>
          <a:xfrm>
            <a:off x="6404854" y="2070821"/>
            <a:ext cx="2563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09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3" name="Picture 2">
            <a:extLst>
              <a:ext uri="{FF2B5EF4-FFF2-40B4-BE49-F238E27FC236}">
                <a16:creationId xmlns:a16="http://schemas.microsoft.com/office/drawing/2014/main" id="{0FBC2C13-9604-294A-9BC3-84F8FF64FE78}"/>
              </a:ext>
            </a:extLst>
          </p:cNvPr>
          <p:cNvPicPr>
            <a:picLocks noChangeAspect="1"/>
          </p:cNvPicPr>
          <p:nvPr/>
        </p:nvPicPr>
        <p:blipFill>
          <a:blip r:embed="rId3"/>
          <a:stretch>
            <a:fillRect/>
          </a:stretch>
        </p:blipFill>
        <p:spPr>
          <a:xfrm>
            <a:off x="908592" y="423532"/>
            <a:ext cx="354330" cy="529590"/>
          </a:xfrm>
          <a:prstGeom prst="rect">
            <a:avLst/>
          </a:prstGeom>
        </p:spPr>
      </p:pic>
      <p:sp>
        <p:nvSpPr>
          <p:cNvPr id="10" name="TextBox 9">
            <a:extLst>
              <a:ext uri="{FF2B5EF4-FFF2-40B4-BE49-F238E27FC236}">
                <a16:creationId xmlns:a16="http://schemas.microsoft.com/office/drawing/2014/main" id="{B0DAF819-7CFB-1D46-98E4-94236F2AABC6}"/>
              </a:ext>
            </a:extLst>
          </p:cNvPr>
          <p:cNvSpPr txBox="1"/>
          <p:nvPr/>
        </p:nvSpPr>
        <p:spPr>
          <a:xfrm>
            <a:off x="3149535" y="605523"/>
            <a:ext cx="705642" cy="276999"/>
          </a:xfrm>
          <a:prstGeom prst="rect">
            <a:avLst/>
          </a:prstGeom>
          <a:noFill/>
        </p:spPr>
        <p:txBody>
          <a:bodyPr wrap="none" rtlCol="0">
            <a:spAutoFit/>
          </a:bodyPr>
          <a:lstStyle/>
          <a:p>
            <a:r>
              <a:rPr lang="en-US" sz="1200" b="1" dirty="0">
                <a:solidFill>
                  <a:schemeClr val="accent1">
                    <a:lumMod val="75000"/>
                  </a:schemeClr>
                </a:solidFill>
              </a:rPr>
              <a:t>Source</a:t>
            </a:r>
          </a:p>
        </p:txBody>
      </p:sp>
      <p:sp>
        <p:nvSpPr>
          <p:cNvPr id="11" name="TextBox 10">
            <a:extLst>
              <a:ext uri="{FF2B5EF4-FFF2-40B4-BE49-F238E27FC236}">
                <a16:creationId xmlns:a16="http://schemas.microsoft.com/office/drawing/2014/main" id="{4A2E4363-D592-1543-A71F-682775FEB8D2}"/>
              </a:ext>
            </a:extLst>
          </p:cNvPr>
          <p:cNvSpPr txBox="1"/>
          <p:nvPr/>
        </p:nvSpPr>
        <p:spPr>
          <a:xfrm>
            <a:off x="6561613" y="605523"/>
            <a:ext cx="1023037" cy="276999"/>
          </a:xfrm>
          <a:prstGeom prst="rect">
            <a:avLst/>
          </a:prstGeom>
          <a:noFill/>
        </p:spPr>
        <p:txBody>
          <a:bodyPr wrap="none" rtlCol="0">
            <a:spAutoFit/>
          </a:bodyPr>
          <a:lstStyle/>
          <a:p>
            <a:r>
              <a:rPr lang="en-US" sz="1200" b="1" dirty="0">
                <a:solidFill>
                  <a:schemeClr val="accent1">
                    <a:lumMod val="75000"/>
                  </a:schemeClr>
                </a:solidFill>
              </a:rPr>
              <a:t>Destination</a:t>
            </a:r>
          </a:p>
        </p:txBody>
      </p:sp>
      <p:pic>
        <p:nvPicPr>
          <p:cNvPr id="13" name="Picture 12">
            <a:extLst>
              <a:ext uri="{FF2B5EF4-FFF2-40B4-BE49-F238E27FC236}">
                <a16:creationId xmlns:a16="http://schemas.microsoft.com/office/drawing/2014/main" id="{0A593340-50A9-E04F-918C-C7F3633A7906}"/>
              </a:ext>
            </a:extLst>
          </p:cNvPr>
          <p:cNvPicPr>
            <a:picLocks noChangeAspect="1"/>
          </p:cNvPicPr>
          <p:nvPr/>
        </p:nvPicPr>
        <p:blipFill>
          <a:blip r:embed="rId4"/>
          <a:stretch>
            <a:fillRect/>
          </a:stretch>
        </p:blipFill>
        <p:spPr>
          <a:xfrm>
            <a:off x="6465061" y="1813003"/>
            <a:ext cx="260096" cy="260096"/>
          </a:xfrm>
          <a:prstGeom prst="rect">
            <a:avLst/>
          </a:prstGeom>
        </p:spPr>
      </p:pic>
      <p:sp>
        <p:nvSpPr>
          <p:cNvPr id="29" name="TextBox 28">
            <a:extLst>
              <a:ext uri="{FF2B5EF4-FFF2-40B4-BE49-F238E27FC236}">
                <a16:creationId xmlns:a16="http://schemas.microsoft.com/office/drawing/2014/main" id="{68E126F5-316F-6945-BD85-21DFE7C321F9}"/>
              </a:ext>
            </a:extLst>
          </p:cNvPr>
          <p:cNvSpPr txBox="1"/>
          <p:nvPr/>
        </p:nvSpPr>
        <p:spPr>
          <a:xfrm>
            <a:off x="6652145" y="1781702"/>
            <a:ext cx="896399" cy="246221"/>
          </a:xfrm>
          <a:prstGeom prst="rect">
            <a:avLst/>
          </a:prstGeom>
          <a:noFill/>
        </p:spPr>
        <p:txBody>
          <a:bodyPr wrap="none" rtlCol="0">
            <a:spAutoFit/>
          </a:bodyPr>
          <a:lstStyle/>
          <a:p>
            <a:r>
              <a:rPr lang="en-US" sz="1000" dirty="0">
                <a:solidFill>
                  <a:srgbClr val="C00000"/>
                </a:solidFill>
              </a:rPr>
              <a:t>(</a:t>
            </a:r>
            <a:r>
              <a:rPr lang="en-US" sz="1000" b="1" dirty="0">
                <a:solidFill>
                  <a:srgbClr val="C00000"/>
                </a:solidFill>
              </a:rPr>
              <a:t>TPC client</a:t>
            </a:r>
            <a:r>
              <a:rPr lang="en-US" sz="1000" dirty="0">
                <a:solidFill>
                  <a:srgbClr val="C00000"/>
                </a:solidFill>
              </a:rPr>
              <a:t>)</a:t>
            </a:r>
          </a:p>
        </p:txBody>
      </p:sp>
      <p:cxnSp>
        <p:nvCxnSpPr>
          <p:cNvPr id="6" name="Straight Connector 5">
            <a:extLst>
              <a:ext uri="{FF2B5EF4-FFF2-40B4-BE49-F238E27FC236}">
                <a16:creationId xmlns:a16="http://schemas.microsoft.com/office/drawing/2014/main" id="{0B2042AE-B2CC-D24E-969D-4EF443A1EB17}"/>
              </a:ext>
            </a:extLst>
          </p:cNvPr>
          <p:cNvCxnSpPr>
            <a:cxnSpLocks/>
            <a:stCxn id="3" idx="2"/>
          </p:cNvCxnSpPr>
          <p:nvPr/>
        </p:nvCxnSpPr>
        <p:spPr>
          <a:xfrm flipH="1">
            <a:off x="1082320" y="953122"/>
            <a:ext cx="3437" cy="329184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75029EE-7D2F-F548-9BEA-D14195BAC0B6}"/>
              </a:ext>
            </a:extLst>
          </p:cNvPr>
          <p:cNvCxnSpPr>
            <a:cxnSpLocks/>
            <a:stCxn id="47" idx="2"/>
          </p:cNvCxnSpPr>
          <p:nvPr/>
        </p:nvCxnSpPr>
        <p:spPr>
          <a:xfrm flipH="1">
            <a:off x="2795111" y="971060"/>
            <a:ext cx="0" cy="329184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7CE13A6-6271-F14F-BD4F-E5CBD23B47A3}"/>
              </a:ext>
            </a:extLst>
          </p:cNvPr>
          <p:cNvCxnSpPr>
            <a:cxnSpLocks/>
            <a:stCxn id="13" idx="2"/>
          </p:cNvCxnSpPr>
          <p:nvPr/>
        </p:nvCxnSpPr>
        <p:spPr>
          <a:xfrm>
            <a:off x="6595109" y="2073099"/>
            <a:ext cx="0" cy="181181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07CF93-53D9-F047-B6D2-0CCAD03A1B4F}"/>
              </a:ext>
            </a:extLst>
          </p:cNvPr>
          <p:cNvCxnSpPr>
            <a:cxnSpLocks/>
            <a:stCxn id="51" idx="2"/>
          </p:cNvCxnSpPr>
          <p:nvPr/>
        </p:nvCxnSpPr>
        <p:spPr>
          <a:xfrm flipH="1">
            <a:off x="7939159" y="974482"/>
            <a:ext cx="2456" cy="9144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A59A62-BBD1-4D44-83C0-4857658EAB9E}"/>
              </a:ext>
            </a:extLst>
          </p:cNvPr>
          <p:cNvCxnSpPr>
            <a:cxnSpLocks/>
          </p:cNvCxnSpPr>
          <p:nvPr/>
        </p:nvCxnSpPr>
        <p:spPr>
          <a:xfrm>
            <a:off x="1085607" y="1044110"/>
            <a:ext cx="6858000"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FE2F291-45A5-0F41-86C1-F7CCD65056FB}"/>
              </a:ext>
            </a:extLst>
          </p:cNvPr>
          <p:cNvSpPr/>
          <p:nvPr/>
        </p:nvSpPr>
        <p:spPr>
          <a:xfrm>
            <a:off x="6380258" y="864941"/>
            <a:ext cx="1460656"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stat (file should not exist)</a:t>
            </a:r>
          </a:p>
        </p:txBody>
      </p:sp>
      <p:sp>
        <p:nvSpPr>
          <p:cNvPr id="45" name="Rectangle 44">
            <a:extLst>
              <a:ext uri="{FF2B5EF4-FFF2-40B4-BE49-F238E27FC236}">
                <a16:creationId xmlns:a16="http://schemas.microsoft.com/office/drawing/2014/main" id="{65D65085-B705-5B4B-82F9-9E9761E3F927}"/>
              </a:ext>
            </a:extLst>
          </p:cNvPr>
          <p:cNvSpPr/>
          <p:nvPr/>
        </p:nvSpPr>
        <p:spPr>
          <a:xfrm>
            <a:off x="1028407" y="1016108"/>
            <a:ext cx="1640193"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open/close (file should exist)</a:t>
            </a:r>
          </a:p>
        </p:txBody>
      </p:sp>
      <p:cxnSp>
        <p:nvCxnSpPr>
          <p:cNvPr id="46" name="Straight Arrow Connector 45">
            <a:extLst>
              <a:ext uri="{FF2B5EF4-FFF2-40B4-BE49-F238E27FC236}">
                <a16:creationId xmlns:a16="http://schemas.microsoft.com/office/drawing/2014/main" id="{083570C2-721A-0544-BF2F-527AF10ECC91}"/>
              </a:ext>
            </a:extLst>
          </p:cNvPr>
          <p:cNvCxnSpPr>
            <a:cxnSpLocks/>
          </p:cNvCxnSpPr>
          <p:nvPr/>
        </p:nvCxnSpPr>
        <p:spPr>
          <a:xfrm>
            <a:off x="1085757" y="1354661"/>
            <a:ext cx="6853402"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AC121435-CA47-0C47-A28F-191AFB9418F4}"/>
              </a:ext>
            </a:extLst>
          </p:cNvPr>
          <p:cNvSpPr/>
          <p:nvPr/>
        </p:nvSpPr>
        <p:spPr>
          <a:xfrm>
            <a:off x="6169680" y="1161353"/>
            <a:ext cx="1806905"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open (w/ rendezvous metadata)</a:t>
            </a:r>
          </a:p>
        </p:txBody>
      </p:sp>
      <p:sp>
        <p:nvSpPr>
          <p:cNvPr id="50" name="Rectangle 49">
            <a:extLst>
              <a:ext uri="{FF2B5EF4-FFF2-40B4-BE49-F238E27FC236}">
                <a16:creationId xmlns:a16="http://schemas.microsoft.com/office/drawing/2014/main" id="{2A1631AB-81F7-034B-882F-E2C9FFDDED4E}"/>
              </a:ext>
            </a:extLst>
          </p:cNvPr>
          <p:cNvSpPr/>
          <p:nvPr/>
        </p:nvSpPr>
        <p:spPr>
          <a:xfrm>
            <a:off x="4901233" y="1755892"/>
            <a:ext cx="1300356"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sync (starts tpc client)</a:t>
            </a:r>
          </a:p>
        </p:txBody>
      </p:sp>
      <p:cxnSp>
        <p:nvCxnSpPr>
          <p:cNvPr id="54" name="Straight Connector 53">
            <a:extLst>
              <a:ext uri="{FF2B5EF4-FFF2-40B4-BE49-F238E27FC236}">
                <a16:creationId xmlns:a16="http://schemas.microsoft.com/office/drawing/2014/main" id="{F471E552-B6C5-1E4C-89DC-3D047D9DB92F}"/>
              </a:ext>
            </a:extLst>
          </p:cNvPr>
          <p:cNvCxnSpPr>
            <a:cxnSpLocks/>
          </p:cNvCxnSpPr>
          <p:nvPr/>
        </p:nvCxnSpPr>
        <p:spPr>
          <a:xfrm>
            <a:off x="4148350" y="3067357"/>
            <a:ext cx="2446759" cy="0"/>
          </a:xfrm>
          <a:prstGeom prst="line">
            <a:avLst/>
          </a:prstGeom>
          <a:ln>
            <a:solidFill>
              <a:srgbClr val="C00000"/>
            </a:solidFill>
            <a:head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359B2A2-4C10-E44D-9CC4-27C2BE1E4B15}"/>
              </a:ext>
            </a:extLst>
          </p:cNvPr>
          <p:cNvSpPr/>
          <p:nvPr/>
        </p:nvSpPr>
        <p:spPr>
          <a:xfrm>
            <a:off x="4150657" y="2139836"/>
            <a:ext cx="2505814" cy="230832"/>
          </a:xfrm>
          <a:prstGeom prst="rect">
            <a:avLst/>
          </a:prstGeom>
        </p:spPr>
        <p:txBody>
          <a:bodyPr wrap="none">
            <a:spAutoFit/>
          </a:bodyPr>
          <a:lstStyle/>
          <a:p>
            <a:pPr>
              <a:buClr>
                <a:schemeClr val="accent3">
                  <a:lumMod val="75000"/>
                </a:schemeClr>
              </a:buClr>
            </a:pPr>
            <a:r>
              <a:rPr lang="en-US" sz="900" dirty="0">
                <a:solidFill>
                  <a:srgbClr val="C00000"/>
                </a:solidFill>
              </a:rPr>
              <a:t>open (w/ rendezvous metadata or delegation)</a:t>
            </a:r>
          </a:p>
        </p:txBody>
      </p:sp>
      <p:sp>
        <p:nvSpPr>
          <p:cNvPr id="57" name="Rectangle 56">
            <a:extLst>
              <a:ext uri="{FF2B5EF4-FFF2-40B4-BE49-F238E27FC236}">
                <a16:creationId xmlns:a16="http://schemas.microsoft.com/office/drawing/2014/main" id="{31509614-2D51-2843-BA35-4140DC36B993}"/>
              </a:ext>
            </a:extLst>
          </p:cNvPr>
          <p:cNvSpPr/>
          <p:nvPr/>
        </p:nvSpPr>
        <p:spPr>
          <a:xfrm>
            <a:off x="4175021" y="3091296"/>
            <a:ext cx="1717137" cy="230832"/>
          </a:xfrm>
          <a:prstGeom prst="rect">
            <a:avLst/>
          </a:prstGeom>
        </p:spPr>
        <p:txBody>
          <a:bodyPr wrap="none">
            <a:spAutoFit/>
          </a:bodyPr>
          <a:lstStyle/>
          <a:p>
            <a:pPr>
              <a:buClr>
                <a:schemeClr val="accent3">
                  <a:lumMod val="75000"/>
                </a:schemeClr>
              </a:buClr>
            </a:pPr>
            <a:r>
              <a:rPr lang="en-US" sz="900" dirty="0">
                <a:solidFill>
                  <a:srgbClr val="C00000"/>
                </a:solidFill>
              </a:rPr>
              <a:t>read  (pull) and write locally ...</a:t>
            </a:r>
          </a:p>
        </p:txBody>
      </p:sp>
      <p:sp>
        <p:nvSpPr>
          <p:cNvPr id="59" name="Rectangle 58">
            <a:extLst>
              <a:ext uri="{FF2B5EF4-FFF2-40B4-BE49-F238E27FC236}">
                <a16:creationId xmlns:a16="http://schemas.microsoft.com/office/drawing/2014/main" id="{E7577F10-C559-0C4C-804F-F3B061C7802B}"/>
              </a:ext>
            </a:extLst>
          </p:cNvPr>
          <p:cNvSpPr/>
          <p:nvPr/>
        </p:nvSpPr>
        <p:spPr>
          <a:xfrm>
            <a:off x="4329911" y="1912997"/>
            <a:ext cx="1890261"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sync (blocks until tpc client close)</a:t>
            </a:r>
          </a:p>
        </p:txBody>
      </p:sp>
      <p:sp>
        <p:nvSpPr>
          <p:cNvPr id="61" name="Rectangle 60">
            <a:extLst>
              <a:ext uri="{FF2B5EF4-FFF2-40B4-BE49-F238E27FC236}">
                <a16:creationId xmlns:a16="http://schemas.microsoft.com/office/drawing/2014/main" id="{69FCEF53-4B08-3842-A9CF-EADE3DEA75AA}"/>
              </a:ext>
            </a:extLst>
          </p:cNvPr>
          <p:cNvSpPr/>
          <p:nvPr/>
        </p:nvSpPr>
        <p:spPr>
          <a:xfrm>
            <a:off x="4184626" y="3524284"/>
            <a:ext cx="453970" cy="230832"/>
          </a:xfrm>
          <a:prstGeom prst="rect">
            <a:avLst/>
          </a:prstGeom>
        </p:spPr>
        <p:txBody>
          <a:bodyPr wrap="none">
            <a:spAutoFit/>
          </a:bodyPr>
          <a:lstStyle/>
          <a:p>
            <a:pPr>
              <a:buClr>
                <a:schemeClr val="accent3">
                  <a:lumMod val="75000"/>
                </a:schemeClr>
              </a:buClr>
            </a:pPr>
            <a:r>
              <a:rPr lang="en-US" sz="900" dirty="0">
                <a:solidFill>
                  <a:srgbClr val="C00000"/>
                </a:solidFill>
              </a:rPr>
              <a:t>close</a:t>
            </a:r>
          </a:p>
        </p:txBody>
      </p:sp>
      <p:cxnSp>
        <p:nvCxnSpPr>
          <p:cNvPr id="62" name="Straight Connector 61">
            <a:extLst>
              <a:ext uri="{FF2B5EF4-FFF2-40B4-BE49-F238E27FC236}">
                <a16:creationId xmlns:a16="http://schemas.microsoft.com/office/drawing/2014/main" id="{0EA31F66-03ED-C44E-A122-39F659B28A4E}"/>
              </a:ext>
            </a:extLst>
          </p:cNvPr>
          <p:cNvCxnSpPr>
            <a:cxnSpLocks/>
          </p:cNvCxnSpPr>
          <p:nvPr/>
        </p:nvCxnSpPr>
        <p:spPr>
          <a:xfrm>
            <a:off x="1082320" y="3884911"/>
            <a:ext cx="5510797" cy="0"/>
          </a:xfrm>
          <a:prstGeom prst="line">
            <a:avLst/>
          </a:prstGeom>
          <a:ln>
            <a:solidFill>
              <a:schemeClr val="accent3">
                <a:lumMod val="7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81BB694-9427-8948-927C-4BC87D5306FE}"/>
              </a:ext>
            </a:extLst>
          </p:cNvPr>
          <p:cNvSpPr/>
          <p:nvPr/>
        </p:nvSpPr>
        <p:spPr>
          <a:xfrm>
            <a:off x="4799577" y="3697893"/>
            <a:ext cx="780983"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sync (reply)</a:t>
            </a:r>
          </a:p>
        </p:txBody>
      </p:sp>
      <p:cxnSp>
        <p:nvCxnSpPr>
          <p:cNvPr id="64" name="Straight Arrow Connector 63">
            <a:extLst>
              <a:ext uri="{FF2B5EF4-FFF2-40B4-BE49-F238E27FC236}">
                <a16:creationId xmlns:a16="http://schemas.microsoft.com/office/drawing/2014/main" id="{57A6F04C-64A3-304A-A4A2-95CAD70E4B25}"/>
              </a:ext>
            </a:extLst>
          </p:cNvPr>
          <p:cNvCxnSpPr>
            <a:cxnSpLocks/>
          </p:cNvCxnSpPr>
          <p:nvPr/>
        </p:nvCxnSpPr>
        <p:spPr>
          <a:xfrm>
            <a:off x="1092366" y="2266419"/>
            <a:ext cx="1707796" cy="0"/>
          </a:xfrm>
          <a:prstGeom prst="straightConnector1">
            <a:avLst/>
          </a:prstGeom>
          <a:ln>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B6972978-FB43-DB42-9626-749F4636029A}"/>
              </a:ext>
            </a:extLst>
          </p:cNvPr>
          <p:cNvSpPr/>
          <p:nvPr/>
        </p:nvSpPr>
        <p:spPr>
          <a:xfrm>
            <a:off x="4939525" y="3851831"/>
            <a:ext cx="453970"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close</a:t>
            </a:r>
          </a:p>
        </p:txBody>
      </p:sp>
      <p:cxnSp>
        <p:nvCxnSpPr>
          <p:cNvPr id="69" name="Straight Arrow Connector 68">
            <a:extLst>
              <a:ext uri="{FF2B5EF4-FFF2-40B4-BE49-F238E27FC236}">
                <a16:creationId xmlns:a16="http://schemas.microsoft.com/office/drawing/2014/main" id="{9EE07997-AD2F-CE49-A53C-7ACDF1576598}"/>
              </a:ext>
            </a:extLst>
          </p:cNvPr>
          <p:cNvCxnSpPr>
            <a:cxnSpLocks/>
          </p:cNvCxnSpPr>
          <p:nvPr/>
        </p:nvCxnSpPr>
        <p:spPr>
          <a:xfrm>
            <a:off x="2795111" y="2835956"/>
            <a:ext cx="3798006" cy="0"/>
          </a:xfrm>
          <a:prstGeom prst="straightConnector1">
            <a:avLst/>
          </a:prstGeom>
          <a:ln>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BB47E9-FDB1-824A-86DC-D0F3A737A7C9}"/>
              </a:ext>
            </a:extLst>
          </p:cNvPr>
          <p:cNvCxnSpPr>
            <a:cxnSpLocks/>
          </p:cNvCxnSpPr>
          <p:nvPr/>
        </p:nvCxnSpPr>
        <p:spPr>
          <a:xfrm>
            <a:off x="1082367" y="4032241"/>
            <a:ext cx="515416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A100BA0F-A39E-3944-AF26-DEE3A69D0A86}"/>
              </a:ext>
            </a:extLst>
          </p:cNvPr>
          <p:cNvSpPr/>
          <p:nvPr/>
        </p:nvSpPr>
        <p:spPr>
          <a:xfrm>
            <a:off x="1663932" y="3992197"/>
            <a:ext cx="453970" cy="230832"/>
          </a:xfrm>
          <a:prstGeom prst="rect">
            <a:avLst/>
          </a:prstGeom>
        </p:spPr>
        <p:txBody>
          <a:bodyPr wrap="square">
            <a:spAutoFit/>
          </a:bodyPr>
          <a:lstStyle/>
          <a:p>
            <a:pPr>
              <a:buClr>
                <a:schemeClr val="accent3">
                  <a:lumMod val="75000"/>
                </a:schemeClr>
              </a:buClr>
            </a:pPr>
            <a:r>
              <a:rPr lang="en-US" sz="900" dirty="0">
                <a:solidFill>
                  <a:schemeClr val="accent3">
                    <a:lumMod val="75000"/>
                  </a:schemeClr>
                </a:solidFill>
              </a:rPr>
              <a:t>close</a:t>
            </a:r>
          </a:p>
        </p:txBody>
      </p:sp>
      <p:cxnSp>
        <p:nvCxnSpPr>
          <p:cNvPr id="78" name="Straight Connector 77">
            <a:extLst>
              <a:ext uri="{FF2B5EF4-FFF2-40B4-BE49-F238E27FC236}">
                <a16:creationId xmlns:a16="http://schemas.microsoft.com/office/drawing/2014/main" id="{3B0A8C91-6CB4-BD4D-98F0-918D78BAE973}"/>
              </a:ext>
            </a:extLst>
          </p:cNvPr>
          <p:cNvCxnSpPr>
            <a:cxnSpLocks/>
          </p:cNvCxnSpPr>
          <p:nvPr/>
        </p:nvCxnSpPr>
        <p:spPr>
          <a:xfrm>
            <a:off x="4146358" y="3419471"/>
            <a:ext cx="2446759" cy="0"/>
          </a:xfrm>
          <a:prstGeom prst="line">
            <a:avLst/>
          </a:prstGeom>
          <a:ln>
            <a:solidFill>
              <a:srgbClr val="C00000"/>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B706310A-91BF-8940-B48A-2BD17E2357FD}"/>
              </a:ext>
            </a:extLst>
          </p:cNvPr>
          <p:cNvSpPr/>
          <p:nvPr/>
        </p:nvSpPr>
        <p:spPr>
          <a:xfrm>
            <a:off x="5110637" y="3379629"/>
            <a:ext cx="280846" cy="230832"/>
          </a:xfrm>
          <a:prstGeom prst="rect">
            <a:avLst/>
          </a:prstGeom>
        </p:spPr>
        <p:txBody>
          <a:bodyPr wrap="none">
            <a:spAutoFit/>
          </a:bodyPr>
          <a:lstStyle/>
          <a:p>
            <a:pPr>
              <a:buClr>
                <a:schemeClr val="accent3">
                  <a:lumMod val="75000"/>
                </a:schemeClr>
              </a:buClr>
            </a:pPr>
            <a:r>
              <a:rPr lang="en-US" sz="900" b="1" dirty="0">
                <a:solidFill>
                  <a:srgbClr val="C00000"/>
                </a:solidFill>
              </a:rPr>
              <a:t>...</a:t>
            </a:r>
          </a:p>
        </p:txBody>
      </p:sp>
      <p:sp>
        <p:nvSpPr>
          <p:cNvPr id="81" name="TextBox 80">
            <a:extLst>
              <a:ext uri="{FF2B5EF4-FFF2-40B4-BE49-F238E27FC236}">
                <a16:creationId xmlns:a16="http://schemas.microsoft.com/office/drawing/2014/main" id="{857B20CD-795B-C948-A3FD-D8914DB5FF1A}"/>
              </a:ext>
            </a:extLst>
          </p:cNvPr>
          <p:cNvSpPr txBox="1"/>
          <p:nvPr/>
        </p:nvSpPr>
        <p:spPr>
          <a:xfrm>
            <a:off x="1087749" y="2388551"/>
            <a:ext cx="1701688" cy="461665"/>
          </a:xfrm>
          <a:prstGeom prst="rect">
            <a:avLst/>
          </a:prstGeom>
          <a:noFill/>
        </p:spPr>
        <p:txBody>
          <a:bodyPr wrap="square" rtlCol="0">
            <a:spAutoFit/>
          </a:bodyPr>
          <a:lstStyle/>
          <a:p>
            <a:pPr algn="ctr">
              <a:buClr>
                <a:schemeClr val="accent3">
                  <a:lumMod val="75000"/>
                </a:schemeClr>
              </a:buClr>
            </a:pPr>
            <a:r>
              <a:rPr lang="en-US" sz="800" dirty="0">
                <a:solidFill>
                  <a:schemeClr val="accent3">
                    <a:lumMod val="75000"/>
                  </a:schemeClr>
                </a:solidFill>
              </a:rPr>
              <a:t>(asynchronous wrt open from tpc client [and skipped if credential delegation is used])</a:t>
            </a:r>
          </a:p>
        </p:txBody>
      </p:sp>
      <p:sp>
        <p:nvSpPr>
          <p:cNvPr id="82" name="TextBox 81">
            <a:extLst>
              <a:ext uri="{FF2B5EF4-FFF2-40B4-BE49-F238E27FC236}">
                <a16:creationId xmlns:a16="http://schemas.microsoft.com/office/drawing/2014/main" id="{90BA695D-AD6F-2840-B1BD-0BFE8F08D79A}"/>
              </a:ext>
            </a:extLst>
          </p:cNvPr>
          <p:cNvSpPr txBox="1"/>
          <p:nvPr/>
        </p:nvSpPr>
        <p:spPr>
          <a:xfrm>
            <a:off x="1758419" y="2227569"/>
            <a:ext cx="277458" cy="215444"/>
          </a:xfrm>
          <a:prstGeom prst="rect">
            <a:avLst/>
          </a:prstGeom>
          <a:noFill/>
        </p:spPr>
        <p:txBody>
          <a:bodyPr wrap="square" rtlCol="0">
            <a:spAutoFit/>
          </a:bodyPr>
          <a:lstStyle/>
          <a:p>
            <a:pPr algn="ctr">
              <a:buClr>
                <a:schemeClr val="accent3">
                  <a:lumMod val="75000"/>
                </a:schemeClr>
              </a:buClr>
            </a:pPr>
            <a:r>
              <a:rPr lang="en-US" sz="800" dirty="0">
                <a:solidFill>
                  <a:schemeClr val="accent3">
                    <a:lumMod val="75000"/>
                  </a:schemeClr>
                </a:solidFill>
              </a:rPr>
              <a:t>?</a:t>
            </a:r>
          </a:p>
        </p:txBody>
      </p:sp>
      <p:pic>
        <p:nvPicPr>
          <p:cNvPr id="47" name="Picture 46" descr="A picture containing black&#10;&#10;Description automatically generated">
            <a:extLst>
              <a:ext uri="{FF2B5EF4-FFF2-40B4-BE49-F238E27FC236}">
                <a16:creationId xmlns:a16="http://schemas.microsoft.com/office/drawing/2014/main" id="{73A0F1FE-E347-8245-BE59-ED67F4D4F20D}"/>
              </a:ext>
            </a:extLst>
          </p:cNvPr>
          <p:cNvPicPr>
            <a:picLocks noChangeAspect="1"/>
          </p:cNvPicPr>
          <p:nvPr/>
        </p:nvPicPr>
        <p:blipFill>
          <a:blip r:embed="rId5"/>
          <a:stretch>
            <a:fillRect/>
          </a:stretch>
        </p:blipFill>
        <p:spPr>
          <a:xfrm>
            <a:off x="2615953" y="580917"/>
            <a:ext cx="390144" cy="390144"/>
          </a:xfrm>
          <a:prstGeom prst="rect">
            <a:avLst/>
          </a:prstGeom>
        </p:spPr>
      </p:pic>
      <p:pic>
        <p:nvPicPr>
          <p:cNvPr id="51" name="Picture 50" descr="A picture containing black&#10;&#10;Description automatically generated">
            <a:extLst>
              <a:ext uri="{FF2B5EF4-FFF2-40B4-BE49-F238E27FC236}">
                <a16:creationId xmlns:a16="http://schemas.microsoft.com/office/drawing/2014/main" id="{5A7F0C1E-8F0D-9B4C-9A8B-162B8C40384C}"/>
              </a:ext>
            </a:extLst>
          </p:cNvPr>
          <p:cNvPicPr>
            <a:picLocks noChangeAspect="1"/>
          </p:cNvPicPr>
          <p:nvPr/>
        </p:nvPicPr>
        <p:blipFill>
          <a:blip r:embed="rId5"/>
          <a:stretch>
            <a:fillRect/>
          </a:stretch>
        </p:blipFill>
        <p:spPr>
          <a:xfrm>
            <a:off x="7746543" y="584338"/>
            <a:ext cx="390144" cy="390144"/>
          </a:xfrm>
          <a:prstGeom prst="rect">
            <a:avLst/>
          </a:prstGeom>
        </p:spPr>
      </p:pic>
      <p:pic>
        <p:nvPicPr>
          <p:cNvPr id="52" name="Picture 51" descr="A close up of a logo&#10;&#10;Description automatically generated">
            <a:extLst>
              <a:ext uri="{FF2B5EF4-FFF2-40B4-BE49-F238E27FC236}">
                <a16:creationId xmlns:a16="http://schemas.microsoft.com/office/drawing/2014/main" id="{AB548429-E227-B749-865E-BE09B3EB2EC7}"/>
              </a:ext>
            </a:extLst>
          </p:cNvPr>
          <p:cNvPicPr>
            <a:picLocks noChangeAspect="1"/>
          </p:cNvPicPr>
          <p:nvPr/>
        </p:nvPicPr>
        <p:blipFill>
          <a:blip r:embed="rId6"/>
          <a:stretch>
            <a:fillRect/>
          </a:stretch>
        </p:blipFill>
        <p:spPr>
          <a:xfrm>
            <a:off x="3973963" y="593545"/>
            <a:ext cx="355600" cy="355600"/>
          </a:xfrm>
          <a:prstGeom prst="rect">
            <a:avLst/>
          </a:prstGeom>
        </p:spPr>
      </p:pic>
      <p:pic>
        <p:nvPicPr>
          <p:cNvPr id="65" name="Picture 64" descr="A close up of a logo&#10;&#10;Description automatically generated">
            <a:extLst>
              <a:ext uri="{FF2B5EF4-FFF2-40B4-BE49-F238E27FC236}">
                <a16:creationId xmlns:a16="http://schemas.microsoft.com/office/drawing/2014/main" id="{F9CE4FEF-0CF9-CF48-BF7C-1C40F4C4666E}"/>
              </a:ext>
            </a:extLst>
          </p:cNvPr>
          <p:cNvPicPr>
            <a:picLocks noChangeAspect="1"/>
          </p:cNvPicPr>
          <p:nvPr/>
        </p:nvPicPr>
        <p:blipFill>
          <a:blip r:embed="rId6"/>
          <a:stretch>
            <a:fillRect/>
          </a:stretch>
        </p:blipFill>
        <p:spPr>
          <a:xfrm>
            <a:off x="6052004" y="594624"/>
            <a:ext cx="355600" cy="355600"/>
          </a:xfrm>
          <a:prstGeom prst="rect">
            <a:avLst/>
          </a:prstGeom>
        </p:spPr>
      </p:pic>
      <p:cxnSp>
        <p:nvCxnSpPr>
          <p:cNvPr id="67" name="Straight Connector 66">
            <a:extLst>
              <a:ext uri="{FF2B5EF4-FFF2-40B4-BE49-F238E27FC236}">
                <a16:creationId xmlns:a16="http://schemas.microsoft.com/office/drawing/2014/main" id="{C1356D67-8D7D-9E41-9CB2-714CE174BAB1}"/>
              </a:ext>
            </a:extLst>
          </p:cNvPr>
          <p:cNvCxnSpPr>
            <a:cxnSpLocks/>
            <a:stCxn id="65" idx="2"/>
          </p:cNvCxnSpPr>
          <p:nvPr/>
        </p:nvCxnSpPr>
        <p:spPr>
          <a:xfrm>
            <a:off x="6229804" y="950224"/>
            <a:ext cx="0" cy="32004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EF9E871-92B9-6D4A-877D-C9BC3F5BD560}"/>
              </a:ext>
            </a:extLst>
          </p:cNvPr>
          <p:cNvCxnSpPr>
            <a:cxnSpLocks/>
          </p:cNvCxnSpPr>
          <p:nvPr/>
        </p:nvCxnSpPr>
        <p:spPr>
          <a:xfrm flipH="1">
            <a:off x="1085758" y="1628468"/>
            <a:ext cx="6853401" cy="0"/>
          </a:xfrm>
          <a:prstGeom prst="straightConnector1">
            <a:avLst/>
          </a:prstGeom>
          <a:ln>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73CDEE5-F97C-B446-90BB-7632320C06EF}"/>
              </a:ext>
            </a:extLst>
          </p:cNvPr>
          <p:cNvSpPr/>
          <p:nvPr/>
        </p:nvSpPr>
        <p:spPr>
          <a:xfrm>
            <a:off x="1092367" y="1443250"/>
            <a:ext cx="1719815" cy="230832"/>
          </a:xfrm>
          <a:prstGeom prst="rect">
            <a:avLst/>
          </a:prstGeom>
        </p:spPr>
        <p:txBody>
          <a:bodyPr wrap="square">
            <a:spAutoFit/>
          </a:bodyPr>
          <a:lstStyle/>
          <a:p>
            <a:pPr algn="ctr">
              <a:buClr>
                <a:schemeClr val="accent3">
                  <a:lumMod val="75000"/>
                </a:schemeClr>
              </a:buClr>
            </a:pPr>
            <a:r>
              <a:rPr lang="en-US" sz="900" dirty="0">
                <a:solidFill>
                  <a:schemeClr val="accent3">
                    <a:lumMod val="75000"/>
                  </a:schemeClr>
                </a:solidFill>
              </a:rPr>
              <a:t>redirect to pool</a:t>
            </a:r>
          </a:p>
        </p:txBody>
      </p:sp>
      <p:cxnSp>
        <p:nvCxnSpPr>
          <p:cNvPr id="73" name="Straight Arrow Connector 72">
            <a:extLst>
              <a:ext uri="{FF2B5EF4-FFF2-40B4-BE49-F238E27FC236}">
                <a16:creationId xmlns:a16="http://schemas.microsoft.com/office/drawing/2014/main" id="{0EDCD2E3-E179-194A-932F-34C61957F4AF}"/>
              </a:ext>
            </a:extLst>
          </p:cNvPr>
          <p:cNvCxnSpPr>
            <a:cxnSpLocks/>
          </p:cNvCxnSpPr>
          <p:nvPr/>
        </p:nvCxnSpPr>
        <p:spPr>
          <a:xfrm>
            <a:off x="1082320" y="1793918"/>
            <a:ext cx="5157216"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C7F8F180-AF7D-354A-8AE1-1182684B7161}"/>
              </a:ext>
            </a:extLst>
          </p:cNvPr>
          <p:cNvSpPr/>
          <p:nvPr/>
        </p:nvSpPr>
        <p:spPr>
          <a:xfrm>
            <a:off x="4399641" y="1594733"/>
            <a:ext cx="1806905" cy="230832"/>
          </a:xfrm>
          <a:prstGeom prst="rect">
            <a:avLst/>
          </a:prstGeom>
        </p:spPr>
        <p:txBody>
          <a:bodyPr wrap="none">
            <a:spAutoFit/>
          </a:bodyPr>
          <a:lstStyle/>
          <a:p>
            <a:pPr>
              <a:buClr>
                <a:schemeClr val="accent3">
                  <a:lumMod val="75000"/>
                </a:schemeClr>
              </a:buClr>
            </a:pPr>
            <a:r>
              <a:rPr lang="en-US" sz="900" dirty="0">
                <a:solidFill>
                  <a:schemeClr val="accent3">
                    <a:lumMod val="75000"/>
                  </a:schemeClr>
                </a:solidFill>
              </a:rPr>
              <a:t>open (w/ rendezvous metadata)</a:t>
            </a:r>
          </a:p>
        </p:txBody>
      </p:sp>
      <p:cxnSp>
        <p:nvCxnSpPr>
          <p:cNvPr id="53" name="Straight Connector 52">
            <a:extLst>
              <a:ext uri="{FF2B5EF4-FFF2-40B4-BE49-F238E27FC236}">
                <a16:creationId xmlns:a16="http://schemas.microsoft.com/office/drawing/2014/main" id="{0B47C79A-4081-0949-A717-55C2F9DDF0AF}"/>
              </a:ext>
            </a:extLst>
          </p:cNvPr>
          <p:cNvCxnSpPr>
            <a:cxnSpLocks/>
          </p:cNvCxnSpPr>
          <p:nvPr/>
        </p:nvCxnSpPr>
        <p:spPr>
          <a:xfrm>
            <a:off x="6229804" y="1499495"/>
            <a:ext cx="1709355" cy="0"/>
          </a:xfrm>
          <a:prstGeom prst="line">
            <a:avLst/>
          </a:prstGeom>
          <a:ln>
            <a:solidFill>
              <a:schemeClr val="accent1">
                <a:lumMod val="7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79FC9FB7-1EA1-AB49-B3FB-5C4370B53DFB}"/>
              </a:ext>
            </a:extLst>
          </p:cNvPr>
          <p:cNvSpPr/>
          <p:nvPr/>
        </p:nvSpPr>
        <p:spPr>
          <a:xfrm>
            <a:off x="6682060" y="1317743"/>
            <a:ext cx="761747" cy="230832"/>
          </a:xfrm>
          <a:prstGeom prst="rect">
            <a:avLst/>
          </a:prstGeom>
        </p:spPr>
        <p:txBody>
          <a:bodyPr wrap="none">
            <a:spAutoFit/>
          </a:bodyPr>
          <a:lstStyle/>
          <a:p>
            <a:pPr>
              <a:buClr>
                <a:schemeClr val="accent3">
                  <a:lumMod val="75000"/>
                </a:schemeClr>
              </a:buClr>
            </a:pPr>
            <a:r>
              <a:rPr lang="en-US" sz="900" dirty="0">
                <a:solidFill>
                  <a:schemeClr val="accent1">
                    <a:lumMod val="75000"/>
                  </a:schemeClr>
                </a:solidFill>
              </a:rPr>
              <a:t>start mover</a:t>
            </a:r>
          </a:p>
        </p:txBody>
      </p:sp>
      <p:cxnSp>
        <p:nvCxnSpPr>
          <p:cNvPr id="86" name="Straight Connector 85">
            <a:extLst>
              <a:ext uri="{FF2B5EF4-FFF2-40B4-BE49-F238E27FC236}">
                <a16:creationId xmlns:a16="http://schemas.microsoft.com/office/drawing/2014/main" id="{BFAA2D17-622C-7943-A122-6E3FDC372DEC}"/>
              </a:ext>
            </a:extLst>
          </p:cNvPr>
          <p:cNvCxnSpPr>
            <a:cxnSpLocks/>
            <a:stCxn id="52" idx="2"/>
          </p:cNvCxnSpPr>
          <p:nvPr/>
        </p:nvCxnSpPr>
        <p:spPr>
          <a:xfrm flipH="1">
            <a:off x="4149530" y="949145"/>
            <a:ext cx="2233" cy="31606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5FC1DC7-ADFF-CC40-9851-D045655BB6B8}"/>
              </a:ext>
            </a:extLst>
          </p:cNvPr>
          <p:cNvCxnSpPr>
            <a:cxnSpLocks/>
          </p:cNvCxnSpPr>
          <p:nvPr/>
        </p:nvCxnSpPr>
        <p:spPr>
          <a:xfrm>
            <a:off x="1089843" y="1216410"/>
            <a:ext cx="1719626"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F51780D-CB33-7E42-A0A2-9B29DD96E7E8}"/>
              </a:ext>
            </a:extLst>
          </p:cNvPr>
          <p:cNvCxnSpPr>
            <a:cxnSpLocks/>
          </p:cNvCxnSpPr>
          <p:nvPr/>
        </p:nvCxnSpPr>
        <p:spPr>
          <a:xfrm>
            <a:off x="1080074" y="1939594"/>
            <a:ext cx="5157216"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787D5C1-7D04-EC46-ADB1-0A9379FDB6DC}"/>
              </a:ext>
            </a:extLst>
          </p:cNvPr>
          <p:cNvCxnSpPr>
            <a:cxnSpLocks/>
          </p:cNvCxnSpPr>
          <p:nvPr/>
        </p:nvCxnSpPr>
        <p:spPr>
          <a:xfrm>
            <a:off x="1080068" y="2107682"/>
            <a:ext cx="5157216"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FCE26E5-195E-AE4B-A29C-BBB4EB31D52B}"/>
              </a:ext>
            </a:extLst>
          </p:cNvPr>
          <p:cNvCxnSpPr>
            <a:cxnSpLocks/>
          </p:cNvCxnSpPr>
          <p:nvPr/>
        </p:nvCxnSpPr>
        <p:spPr>
          <a:xfrm flipH="1">
            <a:off x="2796111" y="2494795"/>
            <a:ext cx="1353439" cy="0"/>
          </a:xfrm>
          <a:prstGeom prst="line">
            <a:avLst/>
          </a:prstGeom>
          <a:ln>
            <a:solidFill>
              <a:schemeClr val="accent1">
                <a:lumMod val="75000"/>
              </a:schemeClr>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8444952-6EF1-2142-A7A7-89DE36D2A02B}"/>
              </a:ext>
            </a:extLst>
          </p:cNvPr>
          <p:cNvSpPr/>
          <p:nvPr/>
        </p:nvSpPr>
        <p:spPr>
          <a:xfrm>
            <a:off x="3112189" y="2316677"/>
            <a:ext cx="761747" cy="230832"/>
          </a:xfrm>
          <a:prstGeom prst="rect">
            <a:avLst/>
          </a:prstGeom>
        </p:spPr>
        <p:txBody>
          <a:bodyPr wrap="square">
            <a:spAutoFit/>
          </a:bodyPr>
          <a:lstStyle/>
          <a:p>
            <a:pPr>
              <a:buClr>
                <a:schemeClr val="accent3">
                  <a:lumMod val="75000"/>
                </a:schemeClr>
              </a:buClr>
            </a:pPr>
            <a:r>
              <a:rPr lang="en-US" sz="900" dirty="0">
                <a:solidFill>
                  <a:schemeClr val="accent1">
                    <a:lumMod val="75000"/>
                  </a:schemeClr>
                </a:solidFill>
              </a:rPr>
              <a:t>start mover</a:t>
            </a:r>
          </a:p>
        </p:txBody>
      </p:sp>
      <p:sp>
        <p:nvSpPr>
          <p:cNvPr id="94" name="Rectangle 93">
            <a:extLst>
              <a:ext uri="{FF2B5EF4-FFF2-40B4-BE49-F238E27FC236}">
                <a16:creationId xmlns:a16="http://schemas.microsoft.com/office/drawing/2014/main" id="{2D9ADDE4-3E44-E844-9C17-1C7FFA0A6D02}"/>
              </a:ext>
            </a:extLst>
          </p:cNvPr>
          <p:cNvSpPr/>
          <p:nvPr/>
        </p:nvSpPr>
        <p:spPr>
          <a:xfrm>
            <a:off x="1031365" y="2075888"/>
            <a:ext cx="1806905" cy="230832"/>
          </a:xfrm>
          <a:prstGeom prst="rect">
            <a:avLst/>
          </a:prstGeom>
        </p:spPr>
        <p:txBody>
          <a:bodyPr wrap="square">
            <a:spAutoFit/>
          </a:bodyPr>
          <a:lstStyle/>
          <a:p>
            <a:pPr>
              <a:buClr>
                <a:schemeClr val="accent3">
                  <a:lumMod val="75000"/>
                </a:schemeClr>
              </a:buClr>
            </a:pPr>
            <a:r>
              <a:rPr lang="en-US" sz="900" dirty="0">
                <a:solidFill>
                  <a:schemeClr val="accent3">
                    <a:lumMod val="75000"/>
                  </a:schemeClr>
                </a:solidFill>
              </a:rPr>
              <a:t>open (w/ rendezvous metadata)</a:t>
            </a:r>
          </a:p>
        </p:txBody>
      </p:sp>
      <p:cxnSp>
        <p:nvCxnSpPr>
          <p:cNvPr id="95" name="Straight Connector 94">
            <a:extLst>
              <a:ext uri="{FF2B5EF4-FFF2-40B4-BE49-F238E27FC236}">
                <a16:creationId xmlns:a16="http://schemas.microsoft.com/office/drawing/2014/main" id="{3B0652F3-098B-A649-AB35-B11059FBA7ED}"/>
              </a:ext>
            </a:extLst>
          </p:cNvPr>
          <p:cNvCxnSpPr>
            <a:cxnSpLocks/>
          </p:cNvCxnSpPr>
          <p:nvPr/>
        </p:nvCxnSpPr>
        <p:spPr>
          <a:xfrm>
            <a:off x="4146358" y="3284798"/>
            <a:ext cx="2446759" cy="0"/>
          </a:xfrm>
          <a:prstGeom prst="line">
            <a:avLst/>
          </a:prstGeom>
          <a:ln>
            <a:solidFill>
              <a:srgbClr val="C00000"/>
            </a:solidFill>
            <a:head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35F67FC-C39A-2F4B-9004-836EEDC90368}"/>
              </a:ext>
            </a:extLst>
          </p:cNvPr>
          <p:cNvCxnSpPr>
            <a:cxnSpLocks/>
          </p:cNvCxnSpPr>
          <p:nvPr/>
        </p:nvCxnSpPr>
        <p:spPr>
          <a:xfrm>
            <a:off x="4146358" y="3712858"/>
            <a:ext cx="2446759" cy="0"/>
          </a:xfrm>
          <a:prstGeom prst="line">
            <a:avLst/>
          </a:prstGeom>
          <a:ln>
            <a:solidFill>
              <a:srgbClr val="C00000"/>
            </a:solidFill>
            <a:head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423E531E-4E70-AC46-9882-13EFE61E2AB2}"/>
              </a:ext>
            </a:extLst>
          </p:cNvPr>
          <p:cNvSpPr txBox="1"/>
          <p:nvPr/>
        </p:nvSpPr>
        <p:spPr>
          <a:xfrm>
            <a:off x="2197759" y="627203"/>
            <a:ext cx="453970" cy="230832"/>
          </a:xfrm>
          <a:prstGeom prst="rect">
            <a:avLst/>
          </a:prstGeom>
          <a:noFill/>
        </p:spPr>
        <p:txBody>
          <a:bodyPr wrap="none" rtlCol="0">
            <a:spAutoFit/>
          </a:bodyPr>
          <a:lstStyle/>
          <a:p>
            <a:r>
              <a:rPr lang="en-US" sz="900" b="1" dirty="0">
                <a:solidFill>
                  <a:schemeClr val="accent1">
                    <a:lumMod val="75000"/>
                  </a:schemeClr>
                </a:solidFill>
              </a:rPr>
              <a:t>Door</a:t>
            </a:r>
          </a:p>
        </p:txBody>
      </p:sp>
      <p:sp>
        <p:nvSpPr>
          <p:cNvPr id="98" name="TextBox 97">
            <a:extLst>
              <a:ext uri="{FF2B5EF4-FFF2-40B4-BE49-F238E27FC236}">
                <a16:creationId xmlns:a16="http://schemas.microsoft.com/office/drawing/2014/main" id="{545E2F24-851A-C149-B304-1F2F4F53DCA5}"/>
              </a:ext>
            </a:extLst>
          </p:cNvPr>
          <p:cNvSpPr txBox="1"/>
          <p:nvPr/>
        </p:nvSpPr>
        <p:spPr>
          <a:xfrm>
            <a:off x="3926369" y="368844"/>
            <a:ext cx="434734" cy="230832"/>
          </a:xfrm>
          <a:prstGeom prst="rect">
            <a:avLst/>
          </a:prstGeom>
          <a:noFill/>
        </p:spPr>
        <p:txBody>
          <a:bodyPr wrap="none" rtlCol="0">
            <a:spAutoFit/>
          </a:bodyPr>
          <a:lstStyle/>
          <a:p>
            <a:r>
              <a:rPr lang="en-US" sz="900" b="1" dirty="0">
                <a:solidFill>
                  <a:schemeClr val="accent1">
                    <a:lumMod val="75000"/>
                  </a:schemeClr>
                </a:solidFill>
              </a:rPr>
              <a:t>Pool</a:t>
            </a:r>
          </a:p>
        </p:txBody>
      </p:sp>
      <p:sp>
        <p:nvSpPr>
          <p:cNvPr id="99" name="TextBox 98">
            <a:extLst>
              <a:ext uri="{FF2B5EF4-FFF2-40B4-BE49-F238E27FC236}">
                <a16:creationId xmlns:a16="http://schemas.microsoft.com/office/drawing/2014/main" id="{564B1BF6-BF8B-8E4A-9048-8C74BF6A2879}"/>
              </a:ext>
            </a:extLst>
          </p:cNvPr>
          <p:cNvSpPr txBox="1"/>
          <p:nvPr/>
        </p:nvSpPr>
        <p:spPr>
          <a:xfrm>
            <a:off x="6012437" y="359687"/>
            <a:ext cx="434734" cy="230832"/>
          </a:xfrm>
          <a:prstGeom prst="rect">
            <a:avLst/>
          </a:prstGeom>
          <a:noFill/>
        </p:spPr>
        <p:txBody>
          <a:bodyPr wrap="none" rtlCol="0">
            <a:spAutoFit/>
          </a:bodyPr>
          <a:lstStyle/>
          <a:p>
            <a:r>
              <a:rPr lang="en-US" sz="900" b="1" dirty="0">
                <a:solidFill>
                  <a:schemeClr val="accent1">
                    <a:lumMod val="75000"/>
                  </a:schemeClr>
                </a:solidFill>
              </a:rPr>
              <a:t>Pool</a:t>
            </a:r>
          </a:p>
        </p:txBody>
      </p:sp>
      <p:sp>
        <p:nvSpPr>
          <p:cNvPr id="101" name="TextBox 100">
            <a:extLst>
              <a:ext uri="{FF2B5EF4-FFF2-40B4-BE49-F238E27FC236}">
                <a16:creationId xmlns:a16="http://schemas.microsoft.com/office/drawing/2014/main" id="{64E3800F-8143-A14E-802D-BD445741CC95}"/>
              </a:ext>
            </a:extLst>
          </p:cNvPr>
          <p:cNvSpPr txBox="1"/>
          <p:nvPr/>
        </p:nvSpPr>
        <p:spPr>
          <a:xfrm>
            <a:off x="8080860" y="628606"/>
            <a:ext cx="453970" cy="230832"/>
          </a:xfrm>
          <a:prstGeom prst="rect">
            <a:avLst/>
          </a:prstGeom>
          <a:noFill/>
        </p:spPr>
        <p:txBody>
          <a:bodyPr wrap="none" rtlCol="0">
            <a:spAutoFit/>
          </a:bodyPr>
          <a:lstStyle/>
          <a:p>
            <a:r>
              <a:rPr lang="en-US" sz="900" b="1" dirty="0">
                <a:solidFill>
                  <a:schemeClr val="accent1">
                    <a:lumMod val="75000"/>
                  </a:schemeClr>
                </a:solidFill>
              </a:rPr>
              <a:t>Door</a:t>
            </a:r>
          </a:p>
        </p:txBody>
      </p:sp>
      <p:sp>
        <p:nvSpPr>
          <p:cNvPr id="102" name="TextBox 101">
            <a:extLst>
              <a:ext uri="{FF2B5EF4-FFF2-40B4-BE49-F238E27FC236}">
                <a16:creationId xmlns:a16="http://schemas.microsoft.com/office/drawing/2014/main" id="{2D73DC17-28B7-9549-893D-C1108CADBFDD}"/>
              </a:ext>
            </a:extLst>
          </p:cNvPr>
          <p:cNvSpPr txBox="1"/>
          <p:nvPr/>
        </p:nvSpPr>
        <p:spPr>
          <a:xfrm>
            <a:off x="4154232" y="2362044"/>
            <a:ext cx="2072134" cy="461665"/>
          </a:xfrm>
          <a:prstGeom prst="rect">
            <a:avLst/>
          </a:prstGeom>
          <a:noFill/>
        </p:spPr>
        <p:txBody>
          <a:bodyPr wrap="square" rtlCol="0">
            <a:spAutoFit/>
          </a:bodyPr>
          <a:lstStyle/>
          <a:p>
            <a:r>
              <a:rPr lang="en-US" sz="800" dirty="0">
                <a:solidFill>
                  <a:schemeClr val="accent1">
                    <a:lumMod val="75000"/>
                  </a:schemeClr>
                </a:solidFill>
              </a:rPr>
              <a:t>(read mover is started when both client and destination have called open [no delegation], or when destination opens)</a:t>
            </a:r>
          </a:p>
        </p:txBody>
      </p:sp>
      <p:sp>
        <p:nvSpPr>
          <p:cNvPr id="103" name="TextBox 102">
            <a:extLst>
              <a:ext uri="{FF2B5EF4-FFF2-40B4-BE49-F238E27FC236}">
                <a16:creationId xmlns:a16="http://schemas.microsoft.com/office/drawing/2014/main" id="{9DD606E5-ACD6-3249-9E9E-43D81DC220BB}"/>
              </a:ext>
            </a:extLst>
          </p:cNvPr>
          <p:cNvSpPr txBox="1"/>
          <p:nvPr/>
        </p:nvSpPr>
        <p:spPr>
          <a:xfrm>
            <a:off x="1" y="1987"/>
            <a:ext cx="9144000" cy="400110"/>
          </a:xfrm>
          <a:prstGeom prst="rect">
            <a:avLst/>
          </a:prstGeom>
          <a:noFill/>
        </p:spPr>
        <p:txBody>
          <a:bodyPr wrap="square" rtlCol="0">
            <a:spAutoFit/>
          </a:bodyPr>
          <a:lstStyle/>
          <a:p>
            <a:pPr algn="ctr"/>
            <a:r>
              <a:rPr lang="en-US" sz="2000" dirty="0">
                <a:solidFill>
                  <a:schemeClr val="accent1">
                    <a:lumMod val="75000"/>
                  </a:schemeClr>
                </a:solidFill>
              </a:rPr>
              <a:t>How it is implemented in dCache</a:t>
            </a:r>
          </a:p>
        </p:txBody>
      </p:sp>
      <p:cxnSp>
        <p:nvCxnSpPr>
          <p:cNvPr id="104" name="Straight Arrow Connector 103">
            <a:extLst>
              <a:ext uri="{FF2B5EF4-FFF2-40B4-BE49-F238E27FC236}">
                <a16:creationId xmlns:a16="http://schemas.microsoft.com/office/drawing/2014/main" id="{9008CBE1-62E0-064D-BBEB-3EC31758AF04}"/>
              </a:ext>
            </a:extLst>
          </p:cNvPr>
          <p:cNvCxnSpPr>
            <a:cxnSpLocks/>
            <a:stCxn id="52" idx="3"/>
            <a:endCxn id="65" idx="1"/>
          </p:cNvCxnSpPr>
          <p:nvPr/>
        </p:nvCxnSpPr>
        <p:spPr>
          <a:xfrm>
            <a:off x="4329563" y="771345"/>
            <a:ext cx="1722441" cy="1079"/>
          </a:xfrm>
          <a:prstGeom prst="straightConnector1">
            <a:avLst/>
          </a:prstGeom>
          <a:ln w="50800">
            <a:solidFill>
              <a:schemeClr val="accent1">
                <a:lumMod val="75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7118F9F-7B65-3B48-BE6E-6482D30A9065}"/>
              </a:ext>
            </a:extLst>
          </p:cNvPr>
          <p:cNvCxnSpPr>
            <a:cxnSpLocks/>
          </p:cNvCxnSpPr>
          <p:nvPr/>
        </p:nvCxnSpPr>
        <p:spPr>
          <a:xfrm flipV="1">
            <a:off x="2789437" y="2334468"/>
            <a:ext cx="3803680" cy="823"/>
          </a:xfrm>
          <a:prstGeom prst="line">
            <a:avLst/>
          </a:prstGeom>
          <a:ln>
            <a:solidFill>
              <a:srgbClr val="C00000"/>
            </a:solidFill>
            <a:head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F84BBA6-2CA7-404C-9A6C-926AC40F4DED}"/>
              </a:ext>
            </a:extLst>
          </p:cNvPr>
          <p:cNvCxnSpPr>
            <a:cxnSpLocks/>
          </p:cNvCxnSpPr>
          <p:nvPr/>
        </p:nvCxnSpPr>
        <p:spPr>
          <a:xfrm>
            <a:off x="1088325" y="2388676"/>
            <a:ext cx="1707796" cy="0"/>
          </a:xfrm>
          <a:prstGeom prst="straightConnector1">
            <a:avLst/>
          </a:prstGeom>
          <a:ln>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7AB4E082-BD84-5D48-A351-40BF0922CEB3}"/>
              </a:ext>
            </a:extLst>
          </p:cNvPr>
          <p:cNvSpPr/>
          <p:nvPr/>
        </p:nvSpPr>
        <p:spPr>
          <a:xfrm>
            <a:off x="2791675" y="2647365"/>
            <a:ext cx="1356675" cy="230832"/>
          </a:xfrm>
          <a:prstGeom prst="rect">
            <a:avLst/>
          </a:prstGeom>
        </p:spPr>
        <p:txBody>
          <a:bodyPr wrap="square">
            <a:spAutoFit/>
          </a:bodyPr>
          <a:lstStyle/>
          <a:p>
            <a:pPr algn="ctr">
              <a:buClr>
                <a:schemeClr val="accent3">
                  <a:lumMod val="75000"/>
                </a:schemeClr>
              </a:buClr>
            </a:pPr>
            <a:r>
              <a:rPr lang="en-US" sz="900" dirty="0">
                <a:solidFill>
                  <a:schemeClr val="accent3">
                    <a:lumMod val="75000"/>
                  </a:schemeClr>
                </a:solidFill>
              </a:rPr>
              <a:t>redirect to pool</a:t>
            </a:r>
          </a:p>
        </p:txBody>
      </p:sp>
      <p:sp>
        <p:nvSpPr>
          <p:cNvPr id="100" name="Rectangle 99">
            <a:extLst>
              <a:ext uri="{FF2B5EF4-FFF2-40B4-BE49-F238E27FC236}">
                <a16:creationId xmlns:a16="http://schemas.microsoft.com/office/drawing/2014/main" id="{08D1FCC9-839B-8A42-B004-2164623D714B}"/>
              </a:ext>
            </a:extLst>
          </p:cNvPr>
          <p:cNvSpPr/>
          <p:nvPr/>
        </p:nvSpPr>
        <p:spPr>
          <a:xfrm>
            <a:off x="4162284" y="2864164"/>
            <a:ext cx="441146" cy="230832"/>
          </a:xfrm>
          <a:prstGeom prst="rect">
            <a:avLst/>
          </a:prstGeom>
        </p:spPr>
        <p:txBody>
          <a:bodyPr wrap="none">
            <a:spAutoFit/>
          </a:bodyPr>
          <a:lstStyle/>
          <a:p>
            <a:pPr>
              <a:buClr>
                <a:schemeClr val="accent3">
                  <a:lumMod val="75000"/>
                </a:schemeClr>
              </a:buClr>
            </a:pPr>
            <a:r>
              <a:rPr lang="en-US" sz="900" dirty="0">
                <a:solidFill>
                  <a:srgbClr val="C00000"/>
                </a:solidFill>
              </a:rPr>
              <a:t>open</a:t>
            </a:r>
          </a:p>
        </p:txBody>
      </p:sp>
      <p:cxnSp>
        <p:nvCxnSpPr>
          <p:cNvPr id="105" name="Straight Arrow Connector 104">
            <a:extLst>
              <a:ext uri="{FF2B5EF4-FFF2-40B4-BE49-F238E27FC236}">
                <a16:creationId xmlns:a16="http://schemas.microsoft.com/office/drawing/2014/main" id="{5C50BC68-29FA-5146-9D42-B9DBF38BA3B7}"/>
              </a:ext>
            </a:extLst>
          </p:cNvPr>
          <p:cNvCxnSpPr>
            <a:cxnSpLocks/>
          </p:cNvCxnSpPr>
          <p:nvPr/>
        </p:nvCxnSpPr>
        <p:spPr>
          <a:xfrm>
            <a:off x="1087749" y="4169464"/>
            <a:ext cx="1712413" cy="0"/>
          </a:xfrm>
          <a:prstGeom prst="straightConnector1">
            <a:avLst/>
          </a:prstGeom>
          <a:ln>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CF22C1-9591-494F-9164-0C4323E93BCB}"/>
              </a:ext>
            </a:extLst>
          </p:cNvPr>
          <p:cNvCxnSpPr>
            <a:cxnSpLocks/>
            <a:endCxn id="13" idx="1"/>
          </p:cNvCxnSpPr>
          <p:nvPr/>
        </p:nvCxnSpPr>
        <p:spPr>
          <a:xfrm>
            <a:off x="6224501" y="1941564"/>
            <a:ext cx="240560" cy="14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05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0" y="76910"/>
            <a:ext cx="8700142" cy="461665"/>
          </a:xfrm>
          <a:prstGeom prst="rect">
            <a:avLst/>
          </a:prstGeom>
          <a:noFill/>
        </p:spPr>
        <p:txBody>
          <a:bodyPr wrap="square" rtlCol="0">
            <a:spAutoFit/>
          </a:bodyPr>
          <a:lstStyle/>
          <a:p>
            <a:pPr algn="ctr"/>
            <a:r>
              <a:rPr lang="en-US" sz="2400">
                <a:solidFill>
                  <a:schemeClr val="accent1">
                    <a:lumMod val="75000"/>
                  </a:schemeClr>
                </a:solidFill>
              </a:rPr>
              <a:t>TPC Authentication with dCache</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D60A3F03-3F4E-7142-9383-F254AA38C305}"/>
              </a:ext>
            </a:extLst>
          </p:cNvPr>
          <p:cNvSpPr txBox="1"/>
          <p:nvPr/>
        </p:nvSpPr>
        <p:spPr>
          <a:xfrm>
            <a:off x="969817" y="899676"/>
            <a:ext cx="7439892" cy="2862322"/>
          </a:xfrm>
          <a:prstGeom prst="rect">
            <a:avLst/>
          </a:prstGeom>
          <a:noFill/>
        </p:spPr>
        <p:txBody>
          <a:bodyPr wrap="square" rtlCol="0">
            <a:spAutoFit/>
          </a:bodyPr>
          <a:lstStyle/>
          <a:p>
            <a:pPr marL="457200" indent="-457200">
              <a:buClr>
                <a:schemeClr val="accent1">
                  <a:lumMod val="75000"/>
                </a:schemeClr>
              </a:buClr>
              <a:buFont typeface="+mj-lt"/>
              <a:buAutoNum type="arabicPeriod"/>
            </a:pPr>
            <a:r>
              <a:rPr lang="en-US" sz="2000" dirty="0">
                <a:solidFill>
                  <a:schemeClr val="accent1">
                    <a:lumMod val="75000"/>
                  </a:schemeClr>
                </a:solidFill>
              </a:rPr>
              <a:t>Unauthenticated</a:t>
            </a:r>
          </a:p>
          <a:p>
            <a:pPr marL="457200" indent="-457200">
              <a:buClr>
                <a:schemeClr val="accent1">
                  <a:lumMod val="75000"/>
                </a:schemeClr>
              </a:buClr>
              <a:buFont typeface="+mj-lt"/>
              <a:buAutoNum type="arabicPeriod"/>
            </a:pPr>
            <a:r>
              <a:rPr lang="en-US" sz="2000" dirty="0">
                <a:solidFill>
                  <a:schemeClr val="accent1">
                    <a:lumMod val="75000"/>
                  </a:schemeClr>
                </a:solidFill>
              </a:rPr>
              <a:t>GSI (x509 certificate-based)</a:t>
            </a:r>
          </a:p>
          <a:p>
            <a:pPr>
              <a:buClr>
                <a:schemeClr val="accent1">
                  <a:lumMod val="75000"/>
                </a:schemeClr>
              </a:buClr>
            </a:pPr>
            <a:endParaRPr lang="en-US" sz="2000" dirty="0">
              <a:solidFill>
                <a:schemeClr val="accent1">
                  <a:lumMod val="75000"/>
                </a:schemeClr>
              </a:solidFill>
            </a:endParaRPr>
          </a:p>
          <a:p>
            <a:pPr>
              <a:buClr>
                <a:schemeClr val="accent1">
                  <a:lumMod val="75000"/>
                </a:schemeClr>
              </a:buClr>
            </a:pPr>
            <a:r>
              <a:rPr lang="en-US" sz="2000" dirty="0" err="1">
                <a:solidFill>
                  <a:schemeClr val="accent1">
                    <a:lumMod val="75000"/>
                  </a:schemeClr>
                </a:solidFill>
              </a:rPr>
              <a:t>dCache</a:t>
            </a:r>
            <a:r>
              <a:rPr lang="en-US" sz="2000" dirty="0">
                <a:solidFill>
                  <a:schemeClr val="accent1">
                    <a:lumMod val="75000"/>
                  </a:schemeClr>
                </a:solidFill>
              </a:rPr>
              <a:t> provides three options for (2)</a:t>
            </a:r>
          </a:p>
          <a:p>
            <a:pPr>
              <a:buClr>
                <a:schemeClr val="accent1">
                  <a:lumMod val="75000"/>
                </a:schemeClr>
              </a:buClr>
            </a:pPr>
            <a:endParaRPr lang="en-US" sz="2000" dirty="0">
              <a:solidFill>
                <a:schemeClr val="accent1">
                  <a:lumMod val="75000"/>
                </a:schemeClr>
              </a:solidFill>
            </a:endParaRPr>
          </a:p>
          <a:p>
            <a:pPr marL="457200" lvl="2" indent="-457200">
              <a:buClr>
                <a:schemeClr val="accent1">
                  <a:lumMod val="75000"/>
                </a:schemeClr>
              </a:buClr>
              <a:buFont typeface="+mj-lt"/>
              <a:buAutoNum type="alphaLcParenR"/>
            </a:pPr>
            <a:r>
              <a:rPr lang="en-US" sz="2000" dirty="0">
                <a:solidFill>
                  <a:schemeClr val="accent1">
                    <a:lumMod val="75000"/>
                  </a:schemeClr>
                </a:solidFill>
              </a:rPr>
              <a:t>Use proxy automatically generated from </a:t>
            </a:r>
            <a:r>
              <a:rPr lang="en-US" sz="2000">
                <a:solidFill>
                  <a:schemeClr val="accent1">
                    <a:lumMod val="75000"/>
                  </a:schemeClr>
                </a:solidFill>
              </a:rPr>
              <a:t>host certificate (on pools) [dCache 4.2+] </a:t>
            </a:r>
          </a:p>
          <a:p>
            <a:pPr marL="457200" lvl="2" indent="-457200">
              <a:buClr>
                <a:schemeClr val="accent1">
                  <a:lumMod val="75000"/>
                </a:schemeClr>
              </a:buClr>
              <a:buFont typeface="+mj-lt"/>
              <a:buAutoNum type="alphaLcParenR"/>
            </a:pPr>
            <a:r>
              <a:rPr lang="en-US" sz="2000">
                <a:solidFill>
                  <a:schemeClr val="accent1">
                    <a:lumMod val="75000"/>
                  </a:schemeClr>
                </a:solidFill>
              </a:rPr>
              <a:t>Use </a:t>
            </a:r>
            <a:r>
              <a:rPr lang="en-US" sz="2000" dirty="0">
                <a:solidFill>
                  <a:schemeClr val="accent1">
                    <a:lumMod val="75000"/>
                  </a:schemeClr>
                </a:solidFill>
              </a:rPr>
              <a:t>externally generated </a:t>
            </a:r>
            <a:r>
              <a:rPr lang="en-US" sz="2000">
                <a:solidFill>
                  <a:schemeClr val="accent1">
                    <a:lumMod val="75000"/>
                  </a:schemeClr>
                </a:solidFill>
              </a:rPr>
              <a:t>proxy (on pools) [dCache 4.2+]</a:t>
            </a:r>
          </a:p>
          <a:p>
            <a:pPr marL="457200" lvl="2" indent="-457200">
              <a:buClr>
                <a:schemeClr val="accent1">
                  <a:lumMod val="75000"/>
                </a:schemeClr>
              </a:buClr>
              <a:buFont typeface="+mj-lt"/>
              <a:buAutoNum type="alphaLcParenR"/>
            </a:pPr>
            <a:r>
              <a:rPr lang="en-US" sz="2000">
                <a:solidFill>
                  <a:schemeClr val="accent1">
                    <a:lumMod val="75000"/>
                  </a:schemeClr>
                </a:solidFill>
              </a:rPr>
              <a:t>Full </a:t>
            </a:r>
            <a:r>
              <a:rPr lang="en-US" sz="2000" dirty="0">
                <a:solidFill>
                  <a:schemeClr val="accent1">
                    <a:lumMod val="75000"/>
                  </a:schemeClr>
                </a:solidFill>
              </a:rPr>
              <a:t>proxy </a:t>
            </a:r>
            <a:r>
              <a:rPr lang="en-US" sz="2000">
                <a:solidFill>
                  <a:schemeClr val="accent1">
                    <a:lumMod val="75000"/>
                  </a:schemeClr>
                </a:solidFill>
              </a:rPr>
              <a:t>delegation [dCache 5.2+]</a:t>
            </a:r>
            <a:endParaRPr lang="en-US" sz="2000" dirty="0">
              <a:solidFill>
                <a:schemeClr val="accent1">
                  <a:lumMod val="75000"/>
                </a:schemeClr>
              </a:solidFill>
            </a:endParaRPr>
          </a:p>
        </p:txBody>
      </p:sp>
    </p:spTree>
    <p:extLst>
      <p:ext uri="{BB962C8B-B14F-4D97-AF65-F5344CB8AC3E}">
        <p14:creationId xmlns:p14="http://schemas.microsoft.com/office/powerpoint/2010/main" val="130795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104165" y="91017"/>
            <a:ext cx="8700142" cy="461665"/>
          </a:xfrm>
          <a:prstGeom prst="rect">
            <a:avLst/>
          </a:prstGeom>
          <a:noFill/>
        </p:spPr>
        <p:txBody>
          <a:bodyPr wrap="square" rtlCol="0">
            <a:spAutoFit/>
          </a:bodyPr>
          <a:lstStyle/>
          <a:p>
            <a:pPr algn="ctr"/>
            <a:r>
              <a:rPr lang="en-US" sz="2400">
                <a:solidFill>
                  <a:schemeClr val="accent1">
                    <a:lumMod val="75000"/>
                  </a:schemeClr>
                </a:solidFill>
              </a:rPr>
              <a:t>TPC Authentication with dCache</a:t>
            </a:r>
            <a:endParaRPr lang="en-US" sz="2400" dirty="0">
              <a:solidFill>
                <a:schemeClr val="accent1">
                  <a:lumMod val="75000"/>
                </a:schemeClr>
              </a:solidFill>
            </a:endParaRPr>
          </a:p>
        </p:txBody>
      </p:sp>
      <p:sp>
        <p:nvSpPr>
          <p:cNvPr id="6" name="TextBox 5">
            <a:extLst>
              <a:ext uri="{FF2B5EF4-FFF2-40B4-BE49-F238E27FC236}">
                <a16:creationId xmlns:a16="http://schemas.microsoft.com/office/drawing/2014/main" id="{D60A3F03-3F4E-7142-9383-F254AA38C305}"/>
              </a:ext>
            </a:extLst>
          </p:cNvPr>
          <p:cNvSpPr txBox="1"/>
          <p:nvPr/>
        </p:nvSpPr>
        <p:spPr>
          <a:xfrm>
            <a:off x="852054" y="601173"/>
            <a:ext cx="7439892" cy="3785652"/>
          </a:xfrm>
          <a:prstGeom prst="rect">
            <a:avLst/>
          </a:prstGeom>
          <a:noFill/>
        </p:spPr>
        <p:txBody>
          <a:bodyPr wrap="square" rtlCol="0">
            <a:spAutoFit/>
          </a:bodyPr>
          <a:lstStyle/>
          <a:p>
            <a:pPr lvl="2">
              <a:buClr>
                <a:schemeClr val="accent1">
                  <a:lumMod val="75000"/>
                </a:schemeClr>
              </a:buClr>
            </a:pPr>
            <a:r>
              <a:rPr lang="en-US" dirty="0">
                <a:solidFill>
                  <a:schemeClr val="accent1">
                    <a:lumMod val="75000"/>
                  </a:schemeClr>
                </a:solidFill>
              </a:rPr>
              <a:t>(1) </a:t>
            </a:r>
            <a:r>
              <a:rPr lang="en-US" u="sng" dirty="0">
                <a:solidFill>
                  <a:schemeClr val="accent1">
                    <a:lumMod val="75000"/>
                  </a:schemeClr>
                </a:solidFill>
              </a:rPr>
              <a:t>proxy automatically generated from certificate (e.g., host)</a:t>
            </a:r>
          </a:p>
          <a:p>
            <a:pPr lvl="2">
              <a:buClr>
                <a:schemeClr val="accent1">
                  <a:lumMod val="75000"/>
                </a:schemeClr>
              </a:buClr>
            </a:pPr>
            <a:r>
              <a:rPr lang="en-US" dirty="0">
                <a:solidFill>
                  <a:schemeClr val="accent1">
                    <a:lumMod val="75000"/>
                  </a:schemeClr>
                </a:solidFill>
              </a:rPr>
              <a:t>             - requires cert and key .</a:t>
            </a:r>
            <a:r>
              <a:rPr lang="en-US" dirty="0" err="1">
                <a:solidFill>
                  <a:schemeClr val="accent1">
                    <a:lumMod val="75000"/>
                  </a:schemeClr>
                </a:solidFill>
              </a:rPr>
              <a:t>pem</a:t>
            </a:r>
            <a:r>
              <a:rPr lang="en-US" dirty="0">
                <a:solidFill>
                  <a:schemeClr val="accent1">
                    <a:lumMod val="75000"/>
                  </a:schemeClr>
                </a:solidFill>
              </a:rPr>
              <a:t> on all affected pool nodes            </a:t>
            </a:r>
          </a:p>
          <a:p>
            <a:pPr lvl="2">
              <a:buClr>
                <a:schemeClr val="accent1">
                  <a:lumMod val="75000"/>
                </a:schemeClr>
              </a:buClr>
            </a:pPr>
            <a:r>
              <a:rPr lang="en-US" dirty="0">
                <a:solidFill>
                  <a:schemeClr val="accent1">
                    <a:lumMod val="75000"/>
                  </a:schemeClr>
                </a:solidFill>
              </a:rPr>
              <a:t>             - refreshed/regenerated by </a:t>
            </a:r>
            <a:r>
              <a:rPr lang="en-US" dirty="0" err="1">
                <a:solidFill>
                  <a:schemeClr val="accent1">
                    <a:lumMod val="75000"/>
                  </a:schemeClr>
                </a:solidFill>
              </a:rPr>
              <a:t>dCache</a:t>
            </a:r>
            <a:endParaRPr lang="en-US" dirty="0">
              <a:solidFill>
                <a:schemeClr val="accent1">
                  <a:lumMod val="75000"/>
                </a:schemeClr>
              </a:solidFill>
            </a:endParaRPr>
          </a:p>
          <a:p>
            <a:pPr lvl="2">
              <a:buClr>
                <a:schemeClr val="accent1">
                  <a:lumMod val="75000"/>
                </a:schemeClr>
              </a:buClr>
            </a:pPr>
            <a:r>
              <a:rPr lang="en-US" dirty="0">
                <a:solidFill>
                  <a:schemeClr val="accent1">
                    <a:lumMod val="75000"/>
                  </a:schemeClr>
                </a:solidFill>
              </a:rPr>
              <a:t>             - pre-5.1: need to map all pool DNs (on all potential source endpoints!)</a:t>
            </a:r>
          </a:p>
          <a:p>
            <a:pPr lvl="2">
              <a:buClr>
                <a:schemeClr val="accent1">
                  <a:lumMod val="75000"/>
                </a:schemeClr>
              </a:buClr>
            </a:pPr>
            <a:r>
              <a:rPr lang="en-US" dirty="0">
                <a:solidFill>
                  <a:schemeClr val="accent1">
                    <a:lumMod val="75000"/>
                  </a:schemeClr>
                </a:solidFill>
              </a:rPr>
              <a:t>(2) </a:t>
            </a:r>
            <a:r>
              <a:rPr lang="en-US" u="sng" dirty="0">
                <a:solidFill>
                  <a:schemeClr val="accent1">
                    <a:lumMod val="75000"/>
                  </a:schemeClr>
                </a:solidFill>
              </a:rPr>
              <a:t>externally generated proxy </a:t>
            </a:r>
          </a:p>
          <a:p>
            <a:pPr lvl="2">
              <a:buClr>
                <a:schemeClr val="accent1">
                  <a:lumMod val="75000"/>
                </a:schemeClr>
              </a:buClr>
            </a:pPr>
            <a:r>
              <a:rPr lang="en-US" dirty="0">
                <a:solidFill>
                  <a:schemeClr val="accent1">
                    <a:lumMod val="75000"/>
                  </a:schemeClr>
                </a:solidFill>
              </a:rPr>
              <a:t>             - required on all affected pool nodes (indicated by path)</a:t>
            </a:r>
          </a:p>
          <a:p>
            <a:pPr lvl="2">
              <a:buClr>
                <a:schemeClr val="accent1">
                  <a:lumMod val="75000"/>
                </a:schemeClr>
              </a:buClr>
            </a:pPr>
            <a:r>
              <a:rPr lang="en-US" dirty="0">
                <a:solidFill>
                  <a:schemeClr val="accent1">
                    <a:lumMod val="75000"/>
                  </a:schemeClr>
                </a:solidFill>
              </a:rPr>
              <a:t>             - requires external </a:t>
            </a:r>
            <a:r>
              <a:rPr lang="en-US" dirty="0" err="1">
                <a:solidFill>
                  <a:schemeClr val="accent1">
                    <a:lumMod val="75000"/>
                  </a:schemeClr>
                </a:solidFill>
              </a:rPr>
              <a:t>cron</a:t>
            </a:r>
            <a:r>
              <a:rPr lang="en-US" dirty="0">
                <a:solidFill>
                  <a:schemeClr val="accent1">
                    <a:lumMod val="75000"/>
                  </a:schemeClr>
                </a:solidFill>
              </a:rPr>
              <a:t> to refresh</a:t>
            </a:r>
          </a:p>
          <a:p>
            <a:pPr lvl="2">
              <a:buClr>
                <a:schemeClr val="accent1">
                  <a:lumMod val="75000"/>
                </a:schemeClr>
              </a:buClr>
            </a:pPr>
            <a:r>
              <a:rPr lang="en-US" dirty="0">
                <a:solidFill>
                  <a:schemeClr val="accent1">
                    <a:lumMod val="75000"/>
                  </a:schemeClr>
                </a:solidFill>
              </a:rPr>
              <a:t>(3) </a:t>
            </a:r>
            <a:r>
              <a:rPr lang="en-US" u="sng" dirty="0">
                <a:solidFill>
                  <a:schemeClr val="accent1">
                    <a:lumMod val="75000"/>
                  </a:schemeClr>
                </a:solidFill>
              </a:rPr>
              <a:t>full proxy delegation</a:t>
            </a:r>
          </a:p>
          <a:p>
            <a:pPr lvl="2">
              <a:buClr>
                <a:schemeClr val="accent1">
                  <a:lumMod val="75000"/>
                </a:schemeClr>
              </a:buClr>
            </a:pPr>
            <a:r>
              <a:rPr lang="en-US" dirty="0">
                <a:solidFill>
                  <a:schemeClr val="accent1">
                    <a:lumMod val="75000"/>
                  </a:schemeClr>
                </a:solidFill>
              </a:rPr>
              <a:t>             - no extra configuration necessary</a:t>
            </a:r>
          </a:p>
          <a:p>
            <a:pPr lvl="2">
              <a:buClr>
                <a:schemeClr val="accent1">
                  <a:lumMod val="75000"/>
                </a:schemeClr>
              </a:buClr>
            </a:pPr>
            <a:endParaRPr lang="en-US" sz="1600" dirty="0">
              <a:solidFill>
                <a:schemeClr val="accent1">
                  <a:lumMod val="75000"/>
                </a:schemeClr>
              </a:solidFill>
            </a:endParaRPr>
          </a:p>
          <a:p>
            <a:pPr lvl="2">
              <a:buClr>
                <a:schemeClr val="accent1">
                  <a:lumMod val="75000"/>
                </a:schemeClr>
              </a:buClr>
            </a:pPr>
            <a:r>
              <a:rPr lang="en-US" dirty="0" err="1">
                <a:solidFill>
                  <a:schemeClr val="accent1">
                    <a:lumMod val="75000"/>
                  </a:schemeClr>
                </a:solidFill>
              </a:rPr>
              <a:t>dCache</a:t>
            </a:r>
            <a:r>
              <a:rPr lang="en-US" dirty="0">
                <a:solidFill>
                  <a:schemeClr val="accent1">
                    <a:lumMod val="75000"/>
                  </a:schemeClr>
                </a:solidFill>
              </a:rPr>
              <a:t> 5.2 defaults to (3) if delegation is requested/supported by the client; otherwise it will try (1) unless the path for (2) is configured.</a:t>
            </a:r>
          </a:p>
          <a:p>
            <a:pPr lvl="2">
              <a:buClr>
                <a:schemeClr val="accent1">
                  <a:lumMod val="75000"/>
                </a:schemeClr>
              </a:buClr>
            </a:pPr>
            <a:endParaRPr lang="en-US" dirty="0">
              <a:solidFill>
                <a:schemeClr val="accent1">
                  <a:lumMod val="75000"/>
                </a:schemeClr>
              </a:solidFill>
            </a:endParaRPr>
          </a:p>
          <a:p>
            <a:pPr lvl="2">
              <a:buClr>
                <a:schemeClr val="accent1">
                  <a:lumMod val="75000"/>
                </a:schemeClr>
              </a:buClr>
            </a:pPr>
            <a:r>
              <a:rPr lang="en-US" dirty="0">
                <a:solidFill>
                  <a:schemeClr val="accent1">
                    <a:lumMod val="75000"/>
                  </a:schemeClr>
                </a:solidFill>
              </a:rPr>
              <a:t>Note that </a:t>
            </a:r>
            <a:r>
              <a:rPr lang="en-US" dirty="0" err="1">
                <a:solidFill>
                  <a:schemeClr val="accent1">
                    <a:lumMod val="75000"/>
                  </a:schemeClr>
                </a:solidFill>
              </a:rPr>
              <a:t>dCache</a:t>
            </a:r>
            <a:r>
              <a:rPr lang="en-US" dirty="0">
                <a:solidFill>
                  <a:schemeClr val="accent1">
                    <a:lumMod val="75000"/>
                  </a:schemeClr>
                </a:solidFill>
              </a:rPr>
              <a:t> 5.1+ allows for anonymous (authenticated) fallback during the server-to-server communication, so </a:t>
            </a:r>
            <a:r>
              <a:rPr lang="en-US" dirty="0" err="1">
                <a:solidFill>
                  <a:schemeClr val="accent1">
                    <a:lumMod val="75000"/>
                  </a:schemeClr>
                </a:solidFill>
              </a:rPr>
              <a:t>gPlazma</a:t>
            </a:r>
            <a:r>
              <a:rPr lang="en-US" dirty="0">
                <a:solidFill>
                  <a:schemeClr val="accent1">
                    <a:lumMod val="75000"/>
                  </a:schemeClr>
                </a:solidFill>
              </a:rPr>
              <a:t> mapping of the destination DN is not necessary in the case of 1 or 2 (it just needs to come from a recognized CA). Turn this on via property (see later slide).</a:t>
            </a:r>
          </a:p>
        </p:txBody>
      </p:sp>
    </p:spTree>
    <p:extLst>
      <p:ext uri="{BB962C8B-B14F-4D97-AF65-F5344CB8AC3E}">
        <p14:creationId xmlns:p14="http://schemas.microsoft.com/office/powerpoint/2010/main" val="421247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58242" y="69891"/>
            <a:ext cx="6097942" cy="461665"/>
          </a:xfrm>
          <a:prstGeom prst="rect">
            <a:avLst/>
          </a:prstGeom>
          <a:noFill/>
        </p:spPr>
        <p:txBody>
          <a:bodyPr wrap="square" rtlCol="0">
            <a:spAutoFit/>
          </a:bodyPr>
          <a:lstStyle/>
          <a:p>
            <a:pPr algn="ctr"/>
            <a:r>
              <a:rPr lang="en-US" sz="2400">
                <a:solidFill>
                  <a:schemeClr val="accent1">
                    <a:lumMod val="75000"/>
                  </a:schemeClr>
                </a:solidFill>
              </a:rPr>
              <a:t>Authentication with Security Level</a:t>
            </a:r>
            <a:endParaRPr lang="en-US" sz="2400" dirty="0">
              <a:solidFill>
                <a:schemeClr val="accent1">
                  <a:lumMod val="75000"/>
                </a:schemeClr>
              </a:solidFill>
            </a:endParaRPr>
          </a:p>
        </p:txBody>
      </p:sp>
      <p:sp>
        <p:nvSpPr>
          <p:cNvPr id="4" name="TextBox 3">
            <a:extLst>
              <a:ext uri="{FF2B5EF4-FFF2-40B4-BE49-F238E27FC236}">
                <a16:creationId xmlns:a16="http://schemas.microsoft.com/office/drawing/2014/main" id="{F5B33D5F-5B51-5946-8180-C969119C56AF}"/>
              </a:ext>
            </a:extLst>
          </p:cNvPr>
          <p:cNvSpPr txBox="1"/>
          <p:nvPr/>
        </p:nvSpPr>
        <p:spPr>
          <a:xfrm>
            <a:off x="735570" y="846274"/>
            <a:ext cx="7439892" cy="3046988"/>
          </a:xfrm>
          <a:prstGeom prst="rect">
            <a:avLst/>
          </a:prstGeom>
          <a:noFill/>
        </p:spPr>
        <p:txBody>
          <a:bodyPr wrap="square" rtlCol="0">
            <a:spAutoFit/>
          </a:bodyPr>
          <a:lstStyle/>
          <a:p>
            <a:pPr lvl="2">
              <a:buClr>
                <a:schemeClr val="accent1">
                  <a:lumMod val="75000"/>
                </a:schemeClr>
              </a:buClr>
            </a:pPr>
            <a:r>
              <a:rPr lang="en-US" sz="1600" b="1">
                <a:solidFill>
                  <a:schemeClr val="accent1">
                    <a:lumMod val="75000"/>
                  </a:schemeClr>
                </a:solidFill>
              </a:rPr>
              <a:t>XrootD security level</a:t>
            </a:r>
          </a:p>
          <a:p>
            <a:pPr lvl="2">
              <a:buClr>
                <a:schemeClr val="accent1">
                  <a:lumMod val="75000"/>
                </a:schemeClr>
              </a:buClr>
            </a:pPr>
            <a:r>
              <a:rPr lang="en-US" sz="1600">
                <a:solidFill>
                  <a:schemeClr val="accent1">
                    <a:lumMod val="75000"/>
                  </a:schemeClr>
                </a:solidFill>
              </a:rPr>
              <a:t>  </a:t>
            </a:r>
          </a:p>
          <a:p>
            <a:pPr marL="285750" lvl="2" indent="-285750">
              <a:buClr>
                <a:schemeClr val="accent1">
                  <a:lumMod val="75000"/>
                </a:schemeClr>
              </a:buClr>
              <a:buFont typeface="Arial" panose="020B0604020202020204" pitchFamily="34" charset="0"/>
              <a:buChar char="•"/>
            </a:pPr>
            <a:r>
              <a:rPr lang="en-US" sz="1600">
                <a:solidFill>
                  <a:schemeClr val="accent1">
                    <a:lumMod val="75000"/>
                  </a:schemeClr>
                </a:solidFill>
              </a:rPr>
              <a:t>added protection against man-in-the-middle attack</a:t>
            </a:r>
          </a:p>
          <a:p>
            <a:pPr marL="285750" lvl="2" indent="-285750">
              <a:buClr>
                <a:schemeClr val="accent1">
                  <a:lumMod val="75000"/>
                </a:schemeClr>
              </a:buClr>
              <a:buFont typeface="Arial" panose="020B0604020202020204" pitchFamily="34" charset="0"/>
              <a:buChar char="•"/>
            </a:pPr>
            <a:r>
              <a:rPr lang="en-US" sz="1600">
                <a:solidFill>
                  <a:schemeClr val="accent1">
                    <a:lumMod val="75000"/>
                  </a:schemeClr>
                </a:solidFill>
              </a:rPr>
              <a:t>requests preceded by signed hash which must be verified</a:t>
            </a:r>
          </a:p>
          <a:p>
            <a:pPr marL="285750" lvl="2" indent="-285750">
              <a:buClr>
                <a:schemeClr val="accent1">
                  <a:lumMod val="75000"/>
                </a:schemeClr>
              </a:buClr>
              <a:buFont typeface="Arial" panose="020B0604020202020204" pitchFamily="34" charset="0"/>
              <a:buChar char="•"/>
            </a:pPr>
            <a:r>
              <a:rPr lang="en-US" sz="1600">
                <a:solidFill>
                  <a:schemeClr val="accent1">
                    <a:lumMod val="75000"/>
                  </a:schemeClr>
                </a:solidFill>
              </a:rPr>
              <a:t>from minimal (level 1) to maximal (level 4), where 4 means all requests sent after the authentication handshake completes</a:t>
            </a:r>
          </a:p>
          <a:p>
            <a:pPr marL="285750" lvl="2" indent="-285750">
              <a:buClr>
                <a:schemeClr val="accent1">
                  <a:lumMod val="75000"/>
                </a:schemeClr>
              </a:buClr>
              <a:buFont typeface="Arial" panose="020B0604020202020204" pitchFamily="34" charset="0"/>
              <a:buChar char="•"/>
            </a:pPr>
            <a:r>
              <a:rPr lang="en-US" sz="1600">
                <a:solidFill>
                  <a:schemeClr val="accent1">
                    <a:lumMod val="75000"/>
                  </a:schemeClr>
                </a:solidFill>
              </a:rPr>
              <a:t>not just for third-party-copy</a:t>
            </a:r>
          </a:p>
          <a:p>
            <a:pPr marL="285750" lvl="2" indent="-285750">
              <a:buClr>
                <a:schemeClr val="accent1">
                  <a:lumMod val="75000"/>
                </a:schemeClr>
              </a:buClr>
              <a:buFont typeface="Arial" panose="020B0604020202020204" pitchFamily="34" charset="0"/>
              <a:buChar char="•"/>
            </a:pPr>
            <a:endParaRPr lang="en-US" sz="1600">
              <a:solidFill>
                <a:schemeClr val="accent1">
                  <a:lumMod val="75000"/>
                </a:schemeClr>
              </a:solidFill>
            </a:endParaRPr>
          </a:p>
          <a:p>
            <a:pPr lvl="2">
              <a:buClr>
                <a:schemeClr val="accent1">
                  <a:lumMod val="75000"/>
                </a:schemeClr>
              </a:buClr>
            </a:pPr>
            <a:r>
              <a:rPr lang="en-US" sz="1600">
                <a:solidFill>
                  <a:schemeClr val="accent1">
                    <a:lumMod val="75000"/>
                  </a:schemeClr>
                </a:solidFill>
              </a:rPr>
              <a:t>dCache 5.0+ implements security/signed hash verfication for both the door (server) as well as in the TPC client.</a:t>
            </a:r>
          </a:p>
          <a:p>
            <a:pPr lvl="2">
              <a:buClr>
                <a:schemeClr val="accent1">
                  <a:lumMod val="75000"/>
                </a:schemeClr>
              </a:buClr>
            </a:pPr>
            <a:endParaRPr lang="en-US" sz="1600">
              <a:solidFill>
                <a:schemeClr val="accent1">
                  <a:lumMod val="75000"/>
                </a:schemeClr>
              </a:solidFill>
            </a:endParaRPr>
          </a:p>
          <a:p>
            <a:pPr lvl="2">
              <a:buClr>
                <a:schemeClr val="accent1">
                  <a:lumMod val="75000"/>
                </a:schemeClr>
              </a:buClr>
            </a:pPr>
            <a:r>
              <a:rPr lang="en-US" sz="1600">
                <a:solidFill>
                  <a:schemeClr val="accent1">
                    <a:lumMod val="75000"/>
                  </a:schemeClr>
                </a:solidFill>
              </a:rPr>
              <a:t>dCache “gotcha”:  see next slide</a:t>
            </a:r>
          </a:p>
        </p:txBody>
      </p:sp>
    </p:spTree>
    <p:extLst>
      <p:ext uri="{BB962C8B-B14F-4D97-AF65-F5344CB8AC3E}">
        <p14:creationId xmlns:p14="http://schemas.microsoft.com/office/powerpoint/2010/main" val="248296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3" name="Picture 12">
            <a:extLst>
              <a:ext uri="{FF2B5EF4-FFF2-40B4-BE49-F238E27FC236}">
                <a16:creationId xmlns:a16="http://schemas.microsoft.com/office/drawing/2014/main" id="{0A593340-50A9-E04F-918C-C7F3633A7906}"/>
              </a:ext>
            </a:extLst>
          </p:cNvPr>
          <p:cNvPicPr>
            <a:picLocks noChangeAspect="1"/>
          </p:cNvPicPr>
          <p:nvPr/>
        </p:nvPicPr>
        <p:blipFill>
          <a:blip r:embed="rId3"/>
          <a:stretch>
            <a:fillRect/>
          </a:stretch>
        </p:blipFill>
        <p:spPr>
          <a:xfrm>
            <a:off x="3043151" y="1398748"/>
            <a:ext cx="685800" cy="685800"/>
          </a:xfrm>
          <a:prstGeom prst="rect">
            <a:avLst/>
          </a:prstGeom>
        </p:spPr>
      </p:pic>
      <p:cxnSp>
        <p:nvCxnSpPr>
          <p:cNvPr id="89" name="Straight Arrow Connector 88">
            <a:extLst>
              <a:ext uri="{FF2B5EF4-FFF2-40B4-BE49-F238E27FC236}">
                <a16:creationId xmlns:a16="http://schemas.microsoft.com/office/drawing/2014/main" id="{D640B833-7FDF-264A-9DFC-F25909659120}"/>
              </a:ext>
            </a:extLst>
          </p:cNvPr>
          <p:cNvCxnSpPr>
            <a:cxnSpLocks/>
            <a:stCxn id="13" idx="1"/>
            <a:endCxn id="101" idx="3"/>
          </p:cNvCxnSpPr>
          <p:nvPr/>
        </p:nvCxnSpPr>
        <p:spPr>
          <a:xfrm flipH="1">
            <a:off x="2009715" y="1741648"/>
            <a:ext cx="1033436" cy="1575345"/>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AF6895-030D-604A-8445-D1C68237DA79}"/>
              </a:ext>
            </a:extLst>
          </p:cNvPr>
          <p:cNvCxnSpPr>
            <a:cxnSpLocks/>
            <a:endCxn id="96" idx="3"/>
          </p:cNvCxnSpPr>
          <p:nvPr/>
        </p:nvCxnSpPr>
        <p:spPr>
          <a:xfrm flipH="1" flipV="1">
            <a:off x="2072357" y="1729728"/>
            <a:ext cx="970794" cy="6036"/>
          </a:xfrm>
          <a:prstGeom prst="straightConnector1">
            <a:avLst/>
          </a:prstGeom>
          <a:ln w="444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D22E761-E090-1541-B965-F43B340F4A24}"/>
              </a:ext>
            </a:extLst>
          </p:cNvPr>
          <p:cNvSpPr txBox="1"/>
          <p:nvPr/>
        </p:nvSpPr>
        <p:spPr>
          <a:xfrm>
            <a:off x="3110525" y="2095666"/>
            <a:ext cx="518091" cy="246221"/>
          </a:xfrm>
          <a:prstGeom prst="rect">
            <a:avLst/>
          </a:prstGeom>
          <a:noFill/>
        </p:spPr>
        <p:txBody>
          <a:bodyPr wrap="none" rtlCol="0">
            <a:spAutoFit/>
          </a:bodyPr>
          <a:lstStyle/>
          <a:p>
            <a:r>
              <a:rPr lang="en-US" sz="1000" b="1">
                <a:solidFill>
                  <a:schemeClr val="accent2">
                    <a:lumMod val="75000"/>
                  </a:schemeClr>
                </a:solidFill>
              </a:rPr>
              <a:t>client</a:t>
            </a:r>
            <a:endParaRPr lang="en-US" sz="1000" b="1" dirty="0">
              <a:solidFill>
                <a:schemeClr val="accent2">
                  <a:lumMod val="75000"/>
                </a:schemeClr>
              </a:solidFill>
            </a:endParaRPr>
          </a:p>
        </p:txBody>
      </p:sp>
      <p:pic>
        <p:nvPicPr>
          <p:cNvPr id="57" name="Picture 56">
            <a:extLst>
              <a:ext uri="{FF2B5EF4-FFF2-40B4-BE49-F238E27FC236}">
                <a16:creationId xmlns:a16="http://schemas.microsoft.com/office/drawing/2014/main" id="{026DB8F0-918F-1845-AF49-3A7E248F1FDB}"/>
              </a:ext>
            </a:extLst>
          </p:cNvPr>
          <p:cNvPicPr>
            <a:picLocks noChangeAspect="1"/>
          </p:cNvPicPr>
          <p:nvPr/>
        </p:nvPicPr>
        <p:blipFill>
          <a:blip r:embed="rId3"/>
          <a:stretch>
            <a:fillRect/>
          </a:stretch>
        </p:blipFill>
        <p:spPr>
          <a:xfrm>
            <a:off x="7528021" y="1398748"/>
            <a:ext cx="685800" cy="685800"/>
          </a:xfrm>
          <a:prstGeom prst="rect">
            <a:avLst/>
          </a:prstGeom>
        </p:spPr>
      </p:pic>
      <p:cxnSp>
        <p:nvCxnSpPr>
          <p:cNvPr id="63" name="Straight Arrow Connector 62">
            <a:extLst>
              <a:ext uri="{FF2B5EF4-FFF2-40B4-BE49-F238E27FC236}">
                <a16:creationId xmlns:a16="http://schemas.microsoft.com/office/drawing/2014/main" id="{4503B18B-8FA6-C24A-9AF9-FD341AC8043C}"/>
              </a:ext>
            </a:extLst>
          </p:cNvPr>
          <p:cNvCxnSpPr>
            <a:cxnSpLocks/>
            <a:stCxn id="57" idx="1"/>
            <a:endCxn id="113" idx="3"/>
          </p:cNvCxnSpPr>
          <p:nvPr/>
        </p:nvCxnSpPr>
        <p:spPr>
          <a:xfrm flipH="1">
            <a:off x="6576573" y="1741648"/>
            <a:ext cx="951448" cy="1575345"/>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22FFC2F-4A3B-514A-8A95-D7A0A62834F6}"/>
              </a:ext>
            </a:extLst>
          </p:cNvPr>
          <p:cNvCxnSpPr>
            <a:cxnSpLocks/>
            <a:stCxn id="57" idx="1"/>
            <a:endCxn id="100" idx="3"/>
          </p:cNvCxnSpPr>
          <p:nvPr/>
        </p:nvCxnSpPr>
        <p:spPr>
          <a:xfrm flipH="1" flipV="1">
            <a:off x="6611591" y="1741205"/>
            <a:ext cx="916430" cy="443"/>
          </a:xfrm>
          <a:prstGeom prst="straightConnector1">
            <a:avLst/>
          </a:prstGeom>
          <a:ln w="444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08FDF86-B0DA-CD41-BDD4-C7B93D0CE32F}"/>
              </a:ext>
            </a:extLst>
          </p:cNvPr>
          <p:cNvSpPr txBox="1"/>
          <p:nvPr/>
        </p:nvSpPr>
        <p:spPr>
          <a:xfrm>
            <a:off x="7620121" y="2095665"/>
            <a:ext cx="518091" cy="246221"/>
          </a:xfrm>
          <a:prstGeom prst="rect">
            <a:avLst/>
          </a:prstGeom>
          <a:noFill/>
        </p:spPr>
        <p:txBody>
          <a:bodyPr wrap="none" rtlCol="0">
            <a:spAutoFit/>
          </a:bodyPr>
          <a:lstStyle/>
          <a:p>
            <a:r>
              <a:rPr lang="en-US" sz="1000" b="1">
                <a:solidFill>
                  <a:schemeClr val="accent2">
                    <a:lumMod val="75000"/>
                  </a:schemeClr>
                </a:solidFill>
              </a:rPr>
              <a:t>client</a:t>
            </a:r>
            <a:endParaRPr lang="en-US" sz="1000" b="1" dirty="0">
              <a:solidFill>
                <a:schemeClr val="accent2">
                  <a:lumMod val="75000"/>
                </a:schemeClr>
              </a:solidFill>
            </a:endParaRPr>
          </a:p>
        </p:txBody>
      </p:sp>
      <p:sp>
        <p:nvSpPr>
          <p:cNvPr id="68" name="TextBox 67">
            <a:extLst>
              <a:ext uri="{FF2B5EF4-FFF2-40B4-BE49-F238E27FC236}">
                <a16:creationId xmlns:a16="http://schemas.microsoft.com/office/drawing/2014/main" id="{CFBA8139-3C81-A743-B8DF-684E9272CC03}"/>
              </a:ext>
            </a:extLst>
          </p:cNvPr>
          <p:cNvSpPr txBox="1"/>
          <p:nvPr/>
        </p:nvSpPr>
        <p:spPr>
          <a:xfrm>
            <a:off x="2440937" y="2519526"/>
            <a:ext cx="404278" cy="246221"/>
          </a:xfrm>
          <a:prstGeom prst="rect">
            <a:avLst/>
          </a:prstGeom>
          <a:noFill/>
        </p:spPr>
        <p:txBody>
          <a:bodyPr wrap="none" rtlCol="0">
            <a:spAutoFit/>
          </a:bodyPr>
          <a:lstStyle/>
          <a:p>
            <a:r>
              <a:rPr lang="en-US" sz="1000" b="1">
                <a:solidFill>
                  <a:schemeClr val="accent3">
                    <a:lumMod val="75000"/>
                  </a:schemeClr>
                </a:solidFill>
              </a:rPr>
              <a:t>GSI</a:t>
            </a:r>
            <a:endParaRPr lang="en-US" sz="1000" b="1" dirty="0">
              <a:solidFill>
                <a:schemeClr val="accent3">
                  <a:lumMod val="75000"/>
                </a:schemeClr>
              </a:solidFill>
            </a:endParaRPr>
          </a:p>
        </p:txBody>
      </p:sp>
      <p:sp>
        <p:nvSpPr>
          <p:cNvPr id="69" name="TextBox 68">
            <a:extLst>
              <a:ext uri="{FF2B5EF4-FFF2-40B4-BE49-F238E27FC236}">
                <a16:creationId xmlns:a16="http://schemas.microsoft.com/office/drawing/2014/main" id="{ED57497A-A0B6-F649-BB28-CAE1FB8823B5}"/>
              </a:ext>
            </a:extLst>
          </p:cNvPr>
          <p:cNvSpPr txBox="1"/>
          <p:nvPr/>
        </p:nvSpPr>
        <p:spPr>
          <a:xfrm>
            <a:off x="2163769" y="1469393"/>
            <a:ext cx="878767" cy="276999"/>
          </a:xfrm>
          <a:prstGeom prst="rect">
            <a:avLst/>
          </a:prstGeom>
          <a:noFill/>
        </p:spPr>
        <p:txBody>
          <a:bodyPr wrap="none" rtlCol="0">
            <a:spAutoFit/>
          </a:bodyPr>
          <a:lstStyle/>
          <a:p>
            <a:r>
              <a:rPr lang="en-US" sz="1200" b="1">
                <a:solidFill>
                  <a:schemeClr val="accent3">
                    <a:lumMod val="75000"/>
                  </a:schemeClr>
                </a:solidFill>
              </a:rPr>
              <a:t>No Authn</a:t>
            </a:r>
            <a:endParaRPr lang="en-US" sz="1200" b="1" dirty="0">
              <a:solidFill>
                <a:schemeClr val="accent3">
                  <a:lumMod val="75000"/>
                </a:schemeClr>
              </a:solidFill>
            </a:endParaRPr>
          </a:p>
        </p:txBody>
      </p:sp>
      <p:cxnSp>
        <p:nvCxnSpPr>
          <p:cNvPr id="71" name="Curved Connector 70">
            <a:extLst>
              <a:ext uri="{FF2B5EF4-FFF2-40B4-BE49-F238E27FC236}">
                <a16:creationId xmlns:a16="http://schemas.microsoft.com/office/drawing/2014/main" id="{E535AEC5-C91D-5042-A1A9-0D1F88877894}"/>
              </a:ext>
            </a:extLst>
          </p:cNvPr>
          <p:cNvCxnSpPr>
            <a:cxnSpLocks/>
            <a:stCxn id="101" idx="1"/>
            <a:endCxn id="96" idx="1"/>
          </p:cNvCxnSpPr>
          <p:nvPr/>
        </p:nvCxnSpPr>
        <p:spPr>
          <a:xfrm rot="10800000" flipH="1">
            <a:off x="1095315" y="1729729"/>
            <a:ext cx="62642" cy="1587265"/>
          </a:xfrm>
          <a:prstGeom prst="curvedConnector3">
            <a:avLst>
              <a:gd name="adj1" fmla="val -430013"/>
            </a:avLst>
          </a:prstGeom>
          <a:ln w="22225">
            <a:solidFill>
              <a:schemeClr val="accent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9D37E58-BDA3-0042-B2C2-C145E34C689A}"/>
              </a:ext>
            </a:extLst>
          </p:cNvPr>
          <p:cNvSpPr txBox="1"/>
          <p:nvPr/>
        </p:nvSpPr>
        <p:spPr>
          <a:xfrm>
            <a:off x="6961490" y="2488667"/>
            <a:ext cx="404278" cy="246221"/>
          </a:xfrm>
          <a:prstGeom prst="rect">
            <a:avLst/>
          </a:prstGeom>
          <a:noFill/>
        </p:spPr>
        <p:txBody>
          <a:bodyPr wrap="none" rtlCol="0">
            <a:spAutoFit/>
          </a:bodyPr>
          <a:lstStyle/>
          <a:p>
            <a:r>
              <a:rPr lang="en-US" sz="1000" b="1">
                <a:solidFill>
                  <a:schemeClr val="accent3">
                    <a:lumMod val="75000"/>
                  </a:schemeClr>
                </a:solidFill>
              </a:rPr>
              <a:t>GSI</a:t>
            </a:r>
            <a:endParaRPr lang="en-US" sz="1000" b="1" dirty="0">
              <a:solidFill>
                <a:schemeClr val="accent3">
                  <a:lumMod val="75000"/>
                </a:schemeClr>
              </a:solidFill>
            </a:endParaRPr>
          </a:p>
        </p:txBody>
      </p:sp>
      <p:cxnSp>
        <p:nvCxnSpPr>
          <p:cNvPr id="75" name="Curved Connector 74">
            <a:extLst>
              <a:ext uri="{FF2B5EF4-FFF2-40B4-BE49-F238E27FC236}">
                <a16:creationId xmlns:a16="http://schemas.microsoft.com/office/drawing/2014/main" id="{BE3B68AC-A6DD-4946-AED2-3FA1E60F85D1}"/>
              </a:ext>
            </a:extLst>
          </p:cNvPr>
          <p:cNvCxnSpPr>
            <a:cxnSpLocks/>
            <a:stCxn id="113" idx="1"/>
            <a:endCxn id="100" idx="1"/>
          </p:cNvCxnSpPr>
          <p:nvPr/>
        </p:nvCxnSpPr>
        <p:spPr>
          <a:xfrm rot="10800000" flipH="1">
            <a:off x="5662173" y="1741205"/>
            <a:ext cx="35018" cy="1575788"/>
          </a:xfrm>
          <a:prstGeom prst="curvedConnector3">
            <a:avLst>
              <a:gd name="adj1" fmla="val -885656"/>
            </a:avLst>
          </a:prstGeom>
          <a:ln w="22225">
            <a:solidFill>
              <a:schemeClr val="accent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7F0A727-B3FA-274B-A5BA-3B5D94CC7654}"/>
              </a:ext>
            </a:extLst>
          </p:cNvPr>
          <p:cNvSpPr txBox="1"/>
          <p:nvPr/>
        </p:nvSpPr>
        <p:spPr>
          <a:xfrm>
            <a:off x="6839496" y="1475428"/>
            <a:ext cx="518091" cy="276999"/>
          </a:xfrm>
          <a:prstGeom prst="rect">
            <a:avLst/>
          </a:prstGeom>
          <a:noFill/>
          <a:ln>
            <a:noFill/>
          </a:ln>
        </p:spPr>
        <p:txBody>
          <a:bodyPr wrap="none" rtlCol="0">
            <a:spAutoFit/>
          </a:bodyPr>
          <a:lstStyle/>
          <a:p>
            <a:r>
              <a:rPr lang="en-US" sz="1200" b="1">
                <a:solidFill>
                  <a:schemeClr val="accent3">
                    <a:lumMod val="75000"/>
                  </a:schemeClr>
                </a:solidFill>
              </a:rPr>
              <a:t>Unix</a:t>
            </a:r>
            <a:endParaRPr lang="en-US" sz="1200" b="1" dirty="0">
              <a:solidFill>
                <a:schemeClr val="accent3">
                  <a:lumMod val="75000"/>
                </a:schemeClr>
              </a:solidFill>
            </a:endParaRPr>
          </a:p>
        </p:txBody>
      </p:sp>
      <p:sp>
        <p:nvSpPr>
          <p:cNvPr id="84" name="TextBox 83">
            <a:extLst>
              <a:ext uri="{FF2B5EF4-FFF2-40B4-BE49-F238E27FC236}">
                <a16:creationId xmlns:a16="http://schemas.microsoft.com/office/drawing/2014/main" id="{E7BD069D-AF90-FD42-99A6-C4676D33C4D2}"/>
              </a:ext>
            </a:extLst>
          </p:cNvPr>
          <p:cNvSpPr txBox="1"/>
          <p:nvPr/>
        </p:nvSpPr>
        <p:spPr>
          <a:xfrm>
            <a:off x="6692536" y="1236907"/>
            <a:ext cx="835485" cy="215444"/>
          </a:xfrm>
          <a:prstGeom prst="rect">
            <a:avLst/>
          </a:prstGeom>
          <a:noFill/>
        </p:spPr>
        <p:txBody>
          <a:bodyPr wrap="none" rtlCol="0">
            <a:spAutoFit/>
          </a:bodyPr>
          <a:lstStyle/>
          <a:p>
            <a:r>
              <a:rPr lang="en-US" sz="800" b="1">
                <a:solidFill>
                  <a:schemeClr val="accent2">
                    <a:lumMod val="75000"/>
                  </a:schemeClr>
                </a:solidFill>
              </a:rPr>
              <a:t>dCache UUID</a:t>
            </a:r>
            <a:endParaRPr lang="en-US" sz="800" b="1" dirty="0">
              <a:solidFill>
                <a:schemeClr val="accent2">
                  <a:lumMod val="75000"/>
                </a:schemeClr>
              </a:solidFill>
            </a:endParaRPr>
          </a:p>
        </p:txBody>
      </p:sp>
      <p:sp>
        <p:nvSpPr>
          <p:cNvPr id="87" name="TextBox 86">
            <a:extLst>
              <a:ext uri="{FF2B5EF4-FFF2-40B4-BE49-F238E27FC236}">
                <a16:creationId xmlns:a16="http://schemas.microsoft.com/office/drawing/2014/main" id="{6253F029-7E6C-8C42-8F7E-9FF68668A650}"/>
              </a:ext>
            </a:extLst>
          </p:cNvPr>
          <p:cNvSpPr txBox="1"/>
          <p:nvPr/>
        </p:nvSpPr>
        <p:spPr>
          <a:xfrm>
            <a:off x="0" y="8079"/>
            <a:ext cx="9144000" cy="400110"/>
          </a:xfrm>
          <a:prstGeom prst="rect">
            <a:avLst/>
          </a:prstGeom>
          <a:noFill/>
        </p:spPr>
        <p:txBody>
          <a:bodyPr wrap="square" rtlCol="0">
            <a:spAutoFit/>
          </a:bodyPr>
          <a:lstStyle/>
          <a:p>
            <a:pPr algn="ctr"/>
            <a:r>
              <a:rPr lang="en-US" sz="2000">
                <a:solidFill>
                  <a:schemeClr val="accent1">
                    <a:lumMod val="75000"/>
                  </a:schemeClr>
                </a:solidFill>
              </a:rPr>
              <a:t>Pools:  No Authn vs. Unix Authn</a:t>
            </a:r>
            <a:endParaRPr lang="en-US" sz="2000" dirty="0">
              <a:solidFill>
                <a:schemeClr val="accent1">
                  <a:lumMod val="75000"/>
                </a:schemeClr>
              </a:solidFill>
            </a:endParaRPr>
          </a:p>
        </p:txBody>
      </p:sp>
      <p:sp>
        <p:nvSpPr>
          <p:cNvPr id="88" name="TextBox 87">
            <a:extLst>
              <a:ext uri="{FF2B5EF4-FFF2-40B4-BE49-F238E27FC236}">
                <a16:creationId xmlns:a16="http://schemas.microsoft.com/office/drawing/2014/main" id="{0B8F4609-3704-1347-BB80-EDEED4A7A207}"/>
              </a:ext>
            </a:extLst>
          </p:cNvPr>
          <p:cNvSpPr txBox="1"/>
          <p:nvPr/>
        </p:nvSpPr>
        <p:spPr>
          <a:xfrm>
            <a:off x="294796" y="839932"/>
            <a:ext cx="3669249" cy="338554"/>
          </a:xfrm>
          <a:prstGeom prst="rect">
            <a:avLst/>
          </a:prstGeom>
          <a:noFill/>
        </p:spPr>
        <p:txBody>
          <a:bodyPr wrap="square" rtlCol="0">
            <a:spAutoFit/>
          </a:bodyPr>
          <a:lstStyle/>
          <a:p>
            <a:pPr algn="ctr"/>
            <a:r>
              <a:rPr lang="en-US" sz="1600" b="1">
                <a:solidFill>
                  <a:schemeClr val="accent1">
                    <a:lumMod val="75000"/>
                  </a:schemeClr>
                </a:solidFill>
              </a:rPr>
              <a:t>Level = 0 (off)</a:t>
            </a:r>
            <a:endParaRPr lang="en-US" sz="1600" b="1" dirty="0">
              <a:solidFill>
                <a:schemeClr val="accent1">
                  <a:lumMod val="75000"/>
                </a:schemeClr>
              </a:solidFill>
            </a:endParaRPr>
          </a:p>
        </p:txBody>
      </p:sp>
      <p:sp>
        <p:nvSpPr>
          <p:cNvPr id="90" name="TextBox 89">
            <a:extLst>
              <a:ext uri="{FF2B5EF4-FFF2-40B4-BE49-F238E27FC236}">
                <a16:creationId xmlns:a16="http://schemas.microsoft.com/office/drawing/2014/main" id="{10551321-2378-BB46-BF44-C049457145CD}"/>
              </a:ext>
            </a:extLst>
          </p:cNvPr>
          <p:cNvSpPr txBox="1"/>
          <p:nvPr/>
        </p:nvSpPr>
        <p:spPr>
          <a:xfrm>
            <a:off x="5126865" y="833897"/>
            <a:ext cx="3669249" cy="338554"/>
          </a:xfrm>
          <a:prstGeom prst="rect">
            <a:avLst/>
          </a:prstGeom>
          <a:noFill/>
        </p:spPr>
        <p:txBody>
          <a:bodyPr wrap="square" rtlCol="0">
            <a:spAutoFit/>
          </a:bodyPr>
          <a:lstStyle/>
          <a:p>
            <a:pPr algn="ctr"/>
            <a:r>
              <a:rPr lang="en-US" sz="1600" b="1">
                <a:solidFill>
                  <a:schemeClr val="accent1">
                    <a:lumMod val="75000"/>
                  </a:schemeClr>
                </a:solidFill>
              </a:rPr>
              <a:t>Level &gt; 0 (on)</a:t>
            </a:r>
            <a:endParaRPr lang="en-US" sz="1600" b="1" dirty="0">
              <a:solidFill>
                <a:schemeClr val="accent1">
                  <a:lumMod val="75000"/>
                </a:schemeClr>
              </a:solidFill>
            </a:endParaRPr>
          </a:p>
        </p:txBody>
      </p:sp>
      <p:cxnSp>
        <p:nvCxnSpPr>
          <p:cNvPr id="94" name="Curved Connector 93">
            <a:extLst>
              <a:ext uri="{FF2B5EF4-FFF2-40B4-BE49-F238E27FC236}">
                <a16:creationId xmlns:a16="http://schemas.microsoft.com/office/drawing/2014/main" id="{798DF7E2-D5ED-2A43-8057-8BEFDCEABC37}"/>
              </a:ext>
            </a:extLst>
          </p:cNvPr>
          <p:cNvCxnSpPr>
            <a:cxnSpLocks/>
            <a:stCxn id="101" idx="3"/>
            <a:endCxn id="13" idx="2"/>
          </p:cNvCxnSpPr>
          <p:nvPr/>
        </p:nvCxnSpPr>
        <p:spPr>
          <a:xfrm flipV="1">
            <a:off x="2009715" y="2084548"/>
            <a:ext cx="1376336" cy="1232445"/>
          </a:xfrm>
          <a:prstGeom prst="curvedConnector2">
            <a:avLst/>
          </a:prstGeom>
          <a:ln w="25400">
            <a:solidFill>
              <a:schemeClr val="accent3">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6C250F7A-7DBB-CD49-ACBE-D4A3C70C16D8}"/>
              </a:ext>
            </a:extLst>
          </p:cNvPr>
          <p:cNvCxnSpPr>
            <a:cxnSpLocks/>
            <a:stCxn id="113" idx="3"/>
            <a:endCxn id="57" idx="2"/>
          </p:cNvCxnSpPr>
          <p:nvPr/>
        </p:nvCxnSpPr>
        <p:spPr>
          <a:xfrm flipV="1">
            <a:off x="6576573" y="2084548"/>
            <a:ext cx="1294348" cy="1232445"/>
          </a:xfrm>
          <a:prstGeom prst="curvedConnector2">
            <a:avLst/>
          </a:prstGeom>
          <a:ln w="25400">
            <a:solidFill>
              <a:schemeClr val="accent3">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6" name="Picture 95" descr="A close up of a logo&#10;&#10;Description automatically generated">
            <a:extLst>
              <a:ext uri="{FF2B5EF4-FFF2-40B4-BE49-F238E27FC236}">
                <a16:creationId xmlns:a16="http://schemas.microsoft.com/office/drawing/2014/main" id="{9D0DF722-2FA7-4148-9035-A4BDC8741D66}"/>
              </a:ext>
            </a:extLst>
          </p:cNvPr>
          <p:cNvPicPr>
            <a:picLocks noChangeAspect="1"/>
          </p:cNvPicPr>
          <p:nvPr/>
        </p:nvPicPr>
        <p:blipFill>
          <a:blip r:embed="rId4"/>
          <a:stretch>
            <a:fillRect/>
          </a:stretch>
        </p:blipFill>
        <p:spPr>
          <a:xfrm>
            <a:off x="1157957" y="1272528"/>
            <a:ext cx="914400" cy="914400"/>
          </a:xfrm>
          <a:prstGeom prst="rect">
            <a:avLst/>
          </a:prstGeom>
        </p:spPr>
      </p:pic>
      <p:pic>
        <p:nvPicPr>
          <p:cNvPr id="100" name="Picture 99" descr="A close up of a logo&#10;&#10;Description automatically generated">
            <a:extLst>
              <a:ext uri="{FF2B5EF4-FFF2-40B4-BE49-F238E27FC236}">
                <a16:creationId xmlns:a16="http://schemas.microsoft.com/office/drawing/2014/main" id="{614ACD9E-EF8E-2C42-8FF0-27255C12FD2A}"/>
              </a:ext>
            </a:extLst>
          </p:cNvPr>
          <p:cNvPicPr>
            <a:picLocks noChangeAspect="1"/>
          </p:cNvPicPr>
          <p:nvPr/>
        </p:nvPicPr>
        <p:blipFill>
          <a:blip r:embed="rId4"/>
          <a:stretch>
            <a:fillRect/>
          </a:stretch>
        </p:blipFill>
        <p:spPr>
          <a:xfrm>
            <a:off x="5697191" y="1284005"/>
            <a:ext cx="914400" cy="914400"/>
          </a:xfrm>
          <a:prstGeom prst="rect">
            <a:avLst/>
          </a:prstGeom>
        </p:spPr>
      </p:pic>
      <p:pic>
        <p:nvPicPr>
          <p:cNvPr id="101" name="Picture 100" descr="A picture containing black&#10;&#10;Description automatically generated">
            <a:extLst>
              <a:ext uri="{FF2B5EF4-FFF2-40B4-BE49-F238E27FC236}">
                <a16:creationId xmlns:a16="http://schemas.microsoft.com/office/drawing/2014/main" id="{BA13778D-7AC3-0C43-A031-2DFE7946F5DF}"/>
              </a:ext>
            </a:extLst>
          </p:cNvPr>
          <p:cNvPicPr>
            <a:picLocks noChangeAspect="1"/>
          </p:cNvPicPr>
          <p:nvPr/>
        </p:nvPicPr>
        <p:blipFill>
          <a:blip r:embed="rId5"/>
          <a:stretch>
            <a:fillRect/>
          </a:stretch>
        </p:blipFill>
        <p:spPr>
          <a:xfrm>
            <a:off x="1095315" y="2859793"/>
            <a:ext cx="914400" cy="914400"/>
          </a:xfrm>
          <a:prstGeom prst="rect">
            <a:avLst/>
          </a:prstGeom>
        </p:spPr>
      </p:pic>
      <p:pic>
        <p:nvPicPr>
          <p:cNvPr id="113" name="Picture 112" descr="A picture containing black&#10;&#10;Description automatically generated">
            <a:extLst>
              <a:ext uri="{FF2B5EF4-FFF2-40B4-BE49-F238E27FC236}">
                <a16:creationId xmlns:a16="http://schemas.microsoft.com/office/drawing/2014/main" id="{BF8E97D2-2CC7-B84A-AF12-AFD27A2AD994}"/>
              </a:ext>
            </a:extLst>
          </p:cNvPr>
          <p:cNvPicPr>
            <a:picLocks noChangeAspect="1"/>
          </p:cNvPicPr>
          <p:nvPr/>
        </p:nvPicPr>
        <p:blipFill>
          <a:blip r:embed="rId5"/>
          <a:stretch>
            <a:fillRect/>
          </a:stretch>
        </p:blipFill>
        <p:spPr>
          <a:xfrm>
            <a:off x="5662173" y="2859793"/>
            <a:ext cx="914400" cy="914400"/>
          </a:xfrm>
          <a:prstGeom prst="rect">
            <a:avLst/>
          </a:prstGeom>
        </p:spPr>
      </p:pic>
      <p:sp>
        <p:nvSpPr>
          <p:cNvPr id="33" name="TextBox 32">
            <a:extLst>
              <a:ext uri="{FF2B5EF4-FFF2-40B4-BE49-F238E27FC236}">
                <a16:creationId xmlns:a16="http://schemas.microsoft.com/office/drawing/2014/main" id="{64758B86-C862-934C-AD0A-15647135002C}"/>
              </a:ext>
            </a:extLst>
          </p:cNvPr>
          <p:cNvSpPr txBox="1"/>
          <p:nvPr/>
        </p:nvSpPr>
        <p:spPr>
          <a:xfrm>
            <a:off x="5301397" y="2363040"/>
            <a:ext cx="835485" cy="215444"/>
          </a:xfrm>
          <a:prstGeom prst="rect">
            <a:avLst/>
          </a:prstGeom>
          <a:noFill/>
        </p:spPr>
        <p:txBody>
          <a:bodyPr wrap="none" rtlCol="0">
            <a:spAutoFit/>
          </a:bodyPr>
          <a:lstStyle/>
          <a:p>
            <a:r>
              <a:rPr lang="en-US" sz="800" b="1">
                <a:solidFill>
                  <a:schemeClr val="accent2">
                    <a:lumMod val="75000"/>
                  </a:schemeClr>
                </a:solidFill>
              </a:rPr>
              <a:t>dCache UUID</a:t>
            </a:r>
            <a:endParaRPr lang="en-US" sz="800" b="1" dirty="0">
              <a:solidFill>
                <a:schemeClr val="accent2">
                  <a:lumMod val="75000"/>
                </a:schemeClr>
              </a:solidFill>
            </a:endParaRPr>
          </a:p>
        </p:txBody>
      </p:sp>
      <p:sp>
        <p:nvSpPr>
          <p:cNvPr id="34" name="TextBox 33">
            <a:extLst>
              <a:ext uri="{FF2B5EF4-FFF2-40B4-BE49-F238E27FC236}">
                <a16:creationId xmlns:a16="http://schemas.microsoft.com/office/drawing/2014/main" id="{DDE862E9-3253-1048-8DD1-518C8401D707}"/>
              </a:ext>
            </a:extLst>
          </p:cNvPr>
          <p:cNvSpPr txBox="1"/>
          <p:nvPr/>
        </p:nvSpPr>
        <p:spPr>
          <a:xfrm>
            <a:off x="7385545" y="2859793"/>
            <a:ext cx="835485" cy="215444"/>
          </a:xfrm>
          <a:prstGeom prst="rect">
            <a:avLst/>
          </a:prstGeom>
          <a:noFill/>
        </p:spPr>
        <p:txBody>
          <a:bodyPr wrap="none" rtlCol="0">
            <a:spAutoFit/>
          </a:bodyPr>
          <a:lstStyle/>
          <a:p>
            <a:r>
              <a:rPr lang="en-US" sz="800" b="1">
                <a:solidFill>
                  <a:schemeClr val="accent2">
                    <a:lumMod val="75000"/>
                  </a:schemeClr>
                </a:solidFill>
              </a:rPr>
              <a:t>dCache UUID</a:t>
            </a:r>
            <a:endParaRPr lang="en-US" sz="800" b="1" dirty="0">
              <a:solidFill>
                <a:schemeClr val="accent2">
                  <a:lumMod val="75000"/>
                </a:schemeClr>
              </a:solidFill>
            </a:endParaRPr>
          </a:p>
        </p:txBody>
      </p:sp>
      <p:sp>
        <p:nvSpPr>
          <p:cNvPr id="35" name="TextBox 34">
            <a:extLst>
              <a:ext uri="{FF2B5EF4-FFF2-40B4-BE49-F238E27FC236}">
                <a16:creationId xmlns:a16="http://schemas.microsoft.com/office/drawing/2014/main" id="{9C310DD4-918C-424B-881C-905A9827E486}"/>
              </a:ext>
            </a:extLst>
          </p:cNvPr>
          <p:cNvSpPr txBox="1"/>
          <p:nvPr/>
        </p:nvSpPr>
        <p:spPr>
          <a:xfrm>
            <a:off x="2185717" y="1236907"/>
            <a:ext cx="835485" cy="215444"/>
          </a:xfrm>
          <a:prstGeom prst="rect">
            <a:avLst/>
          </a:prstGeom>
          <a:noFill/>
        </p:spPr>
        <p:txBody>
          <a:bodyPr wrap="none" rtlCol="0">
            <a:spAutoFit/>
          </a:bodyPr>
          <a:lstStyle/>
          <a:p>
            <a:r>
              <a:rPr lang="en-US" sz="800" b="1">
                <a:solidFill>
                  <a:schemeClr val="accent2">
                    <a:lumMod val="75000"/>
                  </a:schemeClr>
                </a:solidFill>
              </a:rPr>
              <a:t>dCache UUID</a:t>
            </a:r>
            <a:endParaRPr lang="en-US" sz="800" b="1" dirty="0">
              <a:solidFill>
                <a:schemeClr val="accent2">
                  <a:lumMod val="75000"/>
                </a:schemeClr>
              </a:solidFill>
            </a:endParaRPr>
          </a:p>
        </p:txBody>
      </p:sp>
      <p:sp>
        <p:nvSpPr>
          <p:cNvPr id="36" name="TextBox 35">
            <a:extLst>
              <a:ext uri="{FF2B5EF4-FFF2-40B4-BE49-F238E27FC236}">
                <a16:creationId xmlns:a16="http://schemas.microsoft.com/office/drawing/2014/main" id="{5C6C5C3A-997E-A844-AED1-8B9E525198A7}"/>
              </a:ext>
            </a:extLst>
          </p:cNvPr>
          <p:cNvSpPr txBox="1"/>
          <p:nvPr/>
        </p:nvSpPr>
        <p:spPr>
          <a:xfrm>
            <a:off x="794578" y="2363040"/>
            <a:ext cx="835485" cy="215444"/>
          </a:xfrm>
          <a:prstGeom prst="rect">
            <a:avLst/>
          </a:prstGeom>
          <a:noFill/>
        </p:spPr>
        <p:txBody>
          <a:bodyPr wrap="none" rtlCol="0">
            <a:spAutoFit/>
          </a:bodyPr>
          <a:lstStyle/>
          <a:p>
            <a:r>
              <a:rPr lang="en-US" sz="800" b="1">
                <a:solidFill>
                  <a:schemeClr val="accent2">
                    <a:lumMod val="75000"/>
                  </a:schemeClr>
                </a:solidFill>
              </a:rPr>
              <a:t>dCache UUID</a:t>
            </a:r>
            <a:endParaRPr lang="en-US" sz="800" b="1" dirty="0">
              <a:solidFill>
                <a:schemeClr val="accent2">
                  <a:lumMod val="75000"/>
                </a:schemeClr>
              </a:solidFill>
            </a:endParaRPr>
          </a:p>
        </p:txBody>
      </p:sp>
      <p:sp>
        <p:nvSpPr>
          <p:cNvPr id="37" name="TextBox 36">
            <a:extLst>
              <a:ext uri="{FF2B5EF4-FFF2-40B4-BE49-F238E27FC236}">
                <a16:creationId xmlns:a16="http://schemas.microsoft.com/office/drawing/2014/main" id="{9F73CBBA-7950-AB4F-92FB-FC381A718ACE}"/>
              </a:ext>
            </a:extLst>
          </p:cNvPr>
          <p:cNvSpPr txBox="1"/>
          <p:nvPr/>
        </p:nvSpPr>
        <p:spPr>
          <a:xfrm>
            <a:off x="2878726" y="2859793"/>
            <a:ext cx="835485" cy="215444"/>
          </a:xfrm>
          <a:prstGeom prst="rect">
            <a:avLst/>
          </a:prstGeom>
          <a:noFill/>
        </p:spPr>
        <p:txBody>
          <a:bodyPr wrap="none" rtlCol="0">
            <a:spAutoFit/>
          </a:bodyPr>
          <a:lstStyle/>
          <a:p>
            <a:r>
              <a:rPr lang="en-US" sz="800" b="1">
                <a:solidFill>
                  <a:schemeClr val="accent2">
                    <a:lumMod val="75000"/>
                  </a:schemeClr>
                </a:solidFill>
              </a:rPr>
              <a:t>dCache UUID</a:t>
            </a:r>
            <a:endParaRPr lang="en-US" sz="800" b="1" dirty="0">
              <a:solidFill>
                <a:schemeClr val="accent2">
                  <a:lumMod val="75000"/>
                </a:schemeClr>
              </a:solidFill>
            </a:endParaRPr>
          </a:p>
        </p:txBody>
      </p:sp>
    </p:spTree>
    <p:extLst>
      <p:ext uri="{BB962C8B-B14F-4D97-AF65-F5344CB8AC3E}">
        <p14:creationId xmlns:p14="http://schemas.microsoft.com/office/powerpoint/2010/main" val="213979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5" name="TextBox 4">
            <a:extLst>
              <a:ext uri="{FF2B5EF4-FFF2-40B4-BE49-F238E27FC236}">
                <a16:creationId xmlns:a16="http://schemas.microsoft.com/office/drawing/2014/main" id="{F75FF4FC-777A-6C46-A71D-ADB344CA27A2}"/>
              </a:ext>
            </a:extLst>
          </p:cNvPr>
          <p:cNvSpPr txBox="1"/>
          <p:nvPr/>
        </p:nvSpPr>
        <p:spPr>
          <a:xfrm>
            <a:off x="0" y="75814"/>
            <a:ext cx="7621370" cy="461665"/>
          </a:xfrm>
          <a:prstGeom prst="rect">
            <a:avLst/>
          </a:prstGeom>
          <a:noFill/>
        </p:spPr>
        <p:txBody>
          <a:bodyPr wrap="square" rtlCol="0">
            <a:spAutoFit/>
          </a:bodyPr>
          <a:lstStyle/>
          <a:p>
            <a:pPr algn="ctr"/>
            <a:r>
              <a:rPr lang="en-US" sz="2400">
                <a:solidFill>
                  <a:schemeClr val="accent1">
                    <a:lumMod val="75000"/>
                  </a:schemeClr>
                </a:solidFill>
              </a:rPr>
              <a:t>Authentication with Security Level</a:t>
            </a:r>
            <a:endParaRPr lang="en-US" sz="2400" dirty="0">
              <a:solidFill>
                <a:schemeClr val="accent1">
                  <a:lumMod val="75000"/>
                </a:schemeClr>
              </a:solidFill>
            </a:endParaRPr>
          </a:p>
        </p:txBody>
      </p:sp>
      <p:sp>
        <p:nvSpPr>
          <p:cNvPr id="4" name="TextBox 3">
            <a:extLst>
              <a:ext uri="{FF2B5EF4-FFF2-40B4-BE49-F238E27FC236}">
                <a16:creationId xmlns:a16="http://schemas.microsoft.com/office/drawing/2014/main" id="{F5B33D5F-5B51-5946-8180-C969119C56AF}"/>
              </a:ext>
            </a:extLst>
          </p:cNvPr>
          <p:cNvSpPr txBox="1"/>
          <p:nvPr/>
        </p:nvSpPr>
        <p:spPr>
          <a:xfrm>
            <a:off x="665679" y="749617"/>
            <a:ext cx="7439892" cy="3539430"/>
          </a:xfrm>
          <a:prstGeom prst="rect">
            <a:avLst/>
          </a:prstGeom>
          <a:noFill/>
        </p:spPr>
        <p:txBody>
          <a:bodyPr wrap="square" rtlCol="0">
            <a:spAutoFit/>
          </a:bodyPr>
          <a:lstStyle/>
          <a:p>
            <a:pPr marL="342900" lvl="2" indent="-342900">
              <a:buClr>
                <a:schemeClr val="accent1">
                  <a:lumMod val="75000"/>
                </a:schemeClr>
              </a:buClr>
              <a:buFont typeface="+mj-lt"/>
              <a:buAutoNum type="arabicPeriod"/>
            </a:pPr>
            <a:r>
              <a:rPr lang="en-US" sz="1600">
                <a:solidFill>
                  <a:schemeClr val="accent1">
                    <a:lumMod val="75000"/>
                  </a:schemeClr>
                </a:solidFill>
              </a:rPr>
              <a:t>To turn signed hash verification on, there must be an authentication protocol active (xrootd cannot sign hashes with no authn).</a:t>
            </a:r>
          </a:p>
          <a:p>
            <a:pPr marL="342900" lvl="2" indent="-342900">
              <a:buClr>
                <a:schemeClr val="accent1">
                  <a:lumMod val="75000"/>
                </a:schemeClr>
              </a:buClr>
              <a:buFont typeface="+mj-lt"/>
              <a:buAutoNum type="arabicPeriod"/>
            </a:pPr>
            <a:r>
              <a:rPr lang="en-US" sz="1600">
                <a:solidFill>
                  <a:schemeClr val="accent1">
                    <a:lumMod val="75000"/>
                  </a:schemeClr>
                </a:solidFill>
              </a:rPr>
              <a:t>dCache has traditionally not required re-authentication on redirect to the pool, since it generates a UUID token for the client to use during the transfer.</a:t>
            </a:r>
          </a:p>
          <a:p>
            <a:pPr marL="342900" lvl="2" indent="-342900">
              <a:buClr>
                <a:schemeClr val="accent1">
                  <a:lumMod val="75000"/>
                </a:schemeClr>
              </a:buClr>
              <a:buFont typeface="+mj-lt"/>
              <a:buAutoNum type="arabicPeriod"/>
            </a:pPr>
            <a:r>
              <a:rPr lang="en-US" sz="1600">
                <a:solidFill>
                  <a:schemeClr val="accent1">
                    <a:lumMod val="75000"/>
                  </a:schemeClr>
                </a:solidFill>
              </a:rPr>
              <a:t>In order to support security level on the pools, the pools require the “placeholder” minimal protocol (unix), so that xrootd endpoints will honor the request for signed hash verification.</a:t>
            </a:r>
          </a:p>
          <a:p>
            <a:pPr marL="342900" lvl="2" indent="-342900">
              <a:buClr>
                <a:schemeClr val="accent1">
                  <a:lumMod val="75000"/>
                </a:schemeClr>
              </a:buClr>
              <a:buFont typeface="+mj-lt"/>
              <a:buAutoNum type="arabicPeriod"/>
            </a:pPr>
            <a:r>
              <a:rPr lang="en-US" sz="1600">
                <a:solidFill>
                  <a:schemeClr val="accent1">
                    <a:lumMod val="75000"/>
                  </a:schemeClr>
                </a:solidFill>
              </a:rPr>
              <a:t>The unix protocol, however, is unencrypted; an extra flag must be set to force sending unencrypted hashes.</a:t>
            </a:r>
          </a:p>
          <a:p>
            <a:pPr marL="342900" lvl="2" indent="-342900">
              <a:buClr>
                <a:schemeClr val="accent1">
                  <a:lumMod val="75000"/>
                </a:schemeClr>
              </a:buClr>
              <a:buFont typeface="+mj-lt"/>
              <a:buAutoNum type="arabicPeriod"/>
            </a:pPr>
            <a:r>
              <a:rPr lang="en-US" sz="1600">
                <a:solidFill>
                  <a:schemeClr val="accent1">
                    <a:lumMod val="75000"/>
                  </a:schemeClr>
                </a:solidFill>
              </a:rPr>
              <a:t>In dCache, it currently does not make much sense not to use this option, because after open, most of the activity (sync, stat, read, write, close, etc.) is on the pool.</a:t>
            </a:r>
          </a:p>
          <a:p>
            <a:pPr marL="342900" lvl="2" indent="-342900">
              <a:buClr>
                <a:schemeClr val="accent1">
                  <a:lumMod val="75000"/>
                </a:schemeClr>
              </a:buClr>
              <a:buFont typeface="+mj-lt"/>
              <a:buAutoNum type="arabicPeriod"/>
            </a:pPr>
            <a:r>
              <a:rPr lang="en-US" sz="1600">
                <a:solidFill>
                  <a:schemeClr val="accent1">
                    <a:lumMod val="75000"/>
                  </a:schemeClr>
                </a:solidFill>
              </a:rPr>
              <a:t>Question as to usefulness; whether we need GSI on the pools as well?  An unwarranted burden? ...</a:t>
            </a:r>
          </a:p>
        </p:txBody>
      </p:sp>
    </p:spTree>
    <p:extLst>
      <p:ext uri="{BB962C8B-B14F-4D97-AF65-F5344CB8AC3E}">
        <p14:creationId xmlns:p14="http://schemas.microsoft.com/office/powerpoint/2010/main" val="31961833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ull data management with dCache, Rucio and Co." id="{58E37D0C-FF51-404E-A187-5D5E412AEE02}" vid="{DFE8C360-0766-CD43-BB8C-F654367D67C8}"/>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TotalTime>
  <Words>1341</Words>
  <Application>Microsoft Macintosh PowerPoint</Application>
  <PresentationFormat>On-screen Show (16:9)</PresentationFormat>
  <Paragraphs>236</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Albert Rossi</cp:lastModifiedBy>
  <cp:revision>143</cp:revision>
  <dcterms:modified xsi:type="dcterms:W3CDTF">2019-05-17T15:30:40Z</dcterms:modified>
</cp:coreProperties>
</file>