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4"/>
  </p:notesMasterIdLst>
  <p:sldIdLst>
    <p:sldId id="256" r:id="rId2"/>
    <p:sldId id="257" r:id="rId3"/>
    <p:sldId id="258" r:id="rId4"/>
    <p:sldId id="281" r:id="rId5"/>
    <p:sldId id="259" r:id="rId6"/>
    <p:sldId id="260" r:id="rId7"/>
    <p:sldId id="270" r:id="rId8"/>
    <p:sldId id="261" r:id="rId9"/>
    <p:sldId id="262" r:id="rId10"/>
    <p:sldId id="273" r:id="rId11"/>
    <p:sldId id="274" r:id="rId12"/>
    <p:sldId id="275" r:id="rId13"/>
    <p:sldId id="267" r:id="rId14"/>
    <p:sldId id="268" r:id="rId15"/>
    <p:sldId id="271" r:id="rId16"/>
    <p:sldId id="282" r:id="rId17"/>
    <p:sldId id="283" r:id="rId18"/>
    <p:sldId id="264" r:id="rId19"/>
    <p:sldId id="279" r:id="rId20"/>
    <p:sldId id="276" r:id="rId21"/>
    <p:sldId id="272"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73"/>
    <p:restoredTop sz="75238"/>
  </p:normalViewPr>
  <p:slideViewPr>
    <p:cSldViewPr snapToGrid="0">
      <p:cViewPr varScale="1">
        <p:scale>
          <a:sx n="95" d="100"/>
          <a:sy n="95" d="100"/>
        </p:scale>
        <p:origin x="22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DE3AA-C007-7A45-9C11-946824D74C57}" type="datetimeFigureOut">
              <a:rPr lang="en-US" smtClean="0"/>
              <a:t>6/11/23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4B75A3-BC57-164A-888D-9C4BB6286ECF}" type="slidenum">
              <a:rPr lang="en-US" smtClean="0"/>
              <a:t>‹#›</a:t>
            </a:fld>
            <a:endParaRPr lang="en-US"/>
          </a:p>
        </p:txBody>
      </p:sp>
    </p:spTree>
    <p:extLst>
      <p:ext uri="{BB962C8B-B14F-4D97-AF65-F5344CB8AC3E}">
        <p14:creationId xmlns:p14="http://schemas.microsoft.com/office/powerpoint/2010/main" val="2917735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6372 Consulting's presentation! I am Mohammad Al-Rousan and I am welcomed alongside Christian Orji and O'Neal Gray</a:t>
            </a:r>
          </a:p>
        </p:txBody>
      </p:sp>
      <p:sp>
        <p:nvSpPr>
          <p:cNvPr id="4" name="Slide Number Placeholder 3"/>
          <p:cNvSpPr>
            <a:spLocks noGrp="1"/>
          </p:cNvSpPr>
          <p:nvPr>
            <p:ph type="sldNum" sz="quarter" idx="5"/>
          </p:nvPr>
        </p:nvSpPr>
        <p:spPr/>
        <p:txBody>
          <a:bodyPr/>
          <a:lstStyle/>
          <a:p>
            <a:fld id="{DC4B75A3-BC57-164A-888D-9C4BB6286ECF}" type="slidenum">
              <a:rPr lang="en-US" smtClean="0"/>
              <a:t>1</a:t>
            </a:fld>
            <a:endParaRPr lang="en-US"/>
          </a:p>
        </p:txBody>
      </p:sp>
    </p:spTree>
    <p:extLst>
      <p:ext uri="{BB962C8B-B14F-4D97-AF65-F5344CB8AC3E}">
        <p14:creationId xmlns:p14="http://schemas.microsoft.com/office/powerpoint/2010/main" val="3056582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QQ plot, a decent plot would show points that closely follow the diagonal line, indicating that the observed data aligns well with the expected distribution. This suggests that the data is approximately normally distributed, which is important for many statistical analyses. When the points deviate from the diagonal line, it suggests a departure from normality, and the extent and pattern of deviation can provide valuable insights. As a researcher, I would consider a QQ plot to be decent if the majority of points fall along the diagonal line, indicating a good fit with the normal distribution assumption and providing confidence in the validity of the analysis. However, In a "Residuals vs. Fitted" plot, a decent plot would exhibit a random scatter of points around the horizontal line with no discernible pattern. As a researcher, I would consider a plot to be decent if the residuals, which represent the differences between the observed and predicted values, are evenly scattered and show no systematic deviation from the horizontal line. This suggests that the assumptions of linearity and constant variance (homoscedasticity) are reasonably met, indicating a good fit of the model to the data.</a:t>
            </a:r>
          </a:p>
        </p:txBody>
      </p:sp>
      <p:sp>
        <p:nvSpPr>
          <p:cNvPr id="4" name="Slide Number Placeholder 3"/>
          <p:cNvSpPr>
            <a:spLocks noGrp="1"/>
          </p:cNvSpPr>
          <p:nvPr>
            <p:ph type="sldNum" sz="quarter" idx="5"/>
          </p:nvPr>
        </p:nvSpPr>
        <p:spPr/>
        <p:txBody>
          <a:bodyPr/>
          <a:lstStyle/>
          <a:p>
            <a:fld id="{DC4B75A3-BC57-164A-888D-9C4BB6286ECF}" type="slidenum">
              <a:rPr lang="en-US" smtClean="0"/>
              <a:t>11</a:t>
            </a:fld>
            <a:endParaRPr lang="en-US"/>
          </a:p>
        </p:txBody>
      </p:sp>
    </p:spTree>
    <p:extLst>
      <p:ext uri="{BB962C8B-B14F-4D97-AF65-F5344CB8AC3E}">
        <p14:creationId xmlns:p14="http://schemas.microsoft.com/office/powerpoint/2010/main" val="1614828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"Scale-Location" plot, a decent plot would ideally show a random scatter of points around a horizontal line with a consistent spread. However, if the plot appears semi-cloudy, it suggests that there may be some heteroscedasticity present in the data. As a researcher, I would consider the plot to be not as decent but semi-cloudy if there is a visible pattern or trend in the spread of the residuals as the fitted values increase or decrease. This indicates that the variability of the residuals may not be constant across the range of the independent variable, potentially violating the assumption of homoscedasticity in the linear regression model. Further investigation and potential transformations of the data may be needed to address this issue. In a "Residuals vs. Leverage" plot, a decent plot would typically show a random scatter of points with no obvious pattern or outliers. However, if the plot is not as cloudy as it should be, it suggests that there may be influential observations that have a significant impact on the regression model. As a researcher, I would interpret this as a potential issue because it indicates that certain data points are exerting a strong influence on the model's results. It may be necessary to examine those observations more closely to determine if they are influential or potentially problematic for the analysis. Adjustments or further investigations may be needed to address this issue and improve the reliability of the regression model.</a:t>
            </a:r>
          </a:p>
        </p:txBody>
      </p:sp>
      <p:sp>
        <p:nvSpPr>
          <p:cNvPr id="4" name="Slide Number Placeholder 3"/>
          <p:cNvSpPr>
            <a:spLocks noGrp="1"/>
          </p:cNvSpPr>
          <p:nvPr>
            <p:ph type="sldNum" sz="quarter" idx="5"/>
          </p:nvPr>
        </p:nvSpPr>
        <p:spPr/>
        <p:txBody>
          <a:bodyPr/>
          <a:lstStyle/>
          <a:p>
            <a:fld id="{DC4B75A3-BC57-164A-888D-9C4BB6286ECF}" type="slidenum">
              <a:rPr lang="en-US" smtClean="0"/>
              <a:t>12</a:t>
            </a:fld>
            <a:endParaRPr lang="en-US"/>
          </a:p>
        </p:txBody>
      </p:sp>
    </p:spTree>
    <p:extLst>
      <p:ext uri="{BB962C8B-B14F-4D97-AF65-F5344CB8AC3E}">
        <p14:creationId xmlns:p14="http://schemas.microsoft.com/office/powerpoint/2010/main" val="921171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diagnostic plots for our regression model indicate that the assumptions of linearity, normality, constant variance, and absence of influential observations are reasonably met. The scatter of points in the residuals vs. fitted plot is random, the points in the normal Q-Q plot follow the diagonal line, and the scatter in the scale-location plot is consistent. Additionally, there is only one point with high leverage in the residuals vs. leverage plot. Overall, these findings suggest that our regression model is reliable and appropriate for analyzing the data.</a:t>
            </a:r>
          </a:p>
        </p:txBody>
      </p:sp>
      <p:sp>
        <p:nvSpPr>
          <p:cNvPr id="4" name="Slide Number Placeholder 3"/>
          <p:cNvSpPr>
            <a:spLocks noGrp="1"/>
          </p:cNvSpPr>
          <p:nvPr>
            <p:ph type="sldNum" sz="quarter" idx="5"/>
          </p:nvPr>
        </p:nvSpPr>
        <p:spPr/>
        <p:txBody>
          <a:bodyPr/>
          <a:lstStyle/>
          <a:p>
            <a:fld id="{DC4B75A3-BC57-164A-888D-9C4BB6286ECF}" type="slidenum">
              <a:rPr lang="en-US" smtClean="0"/>
              <a:t>13</a:t>
            </a:fld>
            <a:endParaRPr lang="en-US"/>
          </a:p>
        </p:txBody>
      </p:sp>
    </p:spTree>
    <p:extLst>
      <p:ext uri="{BB962C8B-B14F-4D97-AF65-F5344CB8AC3E}">
        <p14:creationId xmlns:p14="http://schemas.microsoft.com/office/powerpoint/2010/main" val="1177419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study, the stepwise regression approach was utilized as a powerful tool for feature selection in predictive modeling. The goal was to identify the most significant predictor variables that could effectively predict the target variable while optimizing the model's performance.</a:t>
            </a:r>
          </a:p>
          <a:p>
            <a:endParaRPr lang="en-US" dirty="0"/>
          </a:p>
          <a:p>
            <a:r>
              <a:rPr lang="en-US" dirty="0"/>
              <a:t>To implement the stepwise regression, the `step` function in R was employed. This function allowed for both forward and backward steps during the variable selection process. By iteratively adding or removing predictor variables based on their significance, the model was streamlined to include only the most relevant features.</a:t>
            </a:r>
          </a:p>
          <a:p>
            <a:endParaRPr lang="en-US" dirty="0"/>
          </a:p>
          <a:p>
            <a:r>
              <a:rPr lang="en-US" dirty="0"/>
              <a:t>The number of variables to select in the final model was determined using a logarithmic function based on the total number of rows in the dataset. This ensured a balanced number of predictors relative to the dataset size, preventing overfitting or underfitting of the model.</a:t>
            </a:r>
          </a:p>
          <a:p>
            <a:endParaRPr lang="en-US" dirty="0"/>
          </a:p>
          <a:p>
            <a:r>
              <a:rPr lang="en-US" dirty="0"/>
              <a:t>To control the execution, the maximum number of steps was set to 100, preventing excessive computational complexity. Additionally, the models were evaluated at each step using the MSE criterion, which provided a quantitative measure of predictive accuracy. By optimizing for lower MSE values, the model aimed to minimize the difference between predicted and actual values.</a:t>
            </a:r>
          </a:p>
          <a:p>
            <a:endParaRPr lang="en-US" dirty="0"/>
          </a:p>
          <a:p>
            <a:r>
              <a:rPr lang="en-US" dirty="0"/>
              <a:t>Throughout the selection process, the output was suppressed to focus on the final model without being overwhelmed by intermediate results. This allowed for a more streamlined and efficient approach to feature selection.</a:t>
            </a:r>
          </a:p>
          <a:p>
            <a:endParaRPr lang="en-US" dirty="0"/>
          </a:p>
          <a:p>
            <a:r>
              <a:rPr lang="en-US" dirty="0"/>
              <a:t>The stepwise regression approach successfully identified the most influential predictor variables for the target variable in this study. By including only the most significant predictors, the model achieved enhanced interpretability, making it easier to understand the factors driving the predictions. Additionally, by considering the trade-off between model complexity and predictive accuracy, the stepwise regression approach helped to find a balance that maximized the model's performance.</a:t>
            </a:r>
          </a:p>
          <a:p>
            <a:endParaRPr lang="en-US" dirty="0"/>
          </a:p>
          <a:p>
            <a:r>
              <a:rPr lang="en-US" dirty="0"/>
              <a:t>In conclusion, the stepwise regression model, implemented with careful parameter selection and evaluation criteria, provided a systematic and efficient approach to feature selection. It allowed for the identification of the most significant predictors, enhancing the model's interpretability and potentially improving its predictive performance in future analyses.</a:t>
            </a:r>
          </a:p>
        </p:txBody>
      </p:sp>
      <p:sp>
        <p:nvSpPr>
          <p:cNvPr id="4" name="Slide Number Placeholder 3"/>
          <p:cNvSpPr>
            <a:spLocks noGrp="1"/>
          </p:cNvSpPr>
          <p:nvPr>
            <p:ph type="sldNum" sz="quarter" idx="5"/>
          </p:nvPr>
        </p:nvSpPr>
        <p:spPr/>
        <p:txBody>
          <a:bodyPr/>
          <a:lstStyle/>
          <a:p>
            <a:fld id="{DC4B75A3-BC57-164A-888D-9C4BB6286ECF}" type="slidenum">
              <a:rPr lang="en-US" smtClean="0"/>
              <a:t>14</a:t>
            </a:fld>
            <a:endParaRPr lang="en-US"/>
          </a:p>
        </p:txBody>
      </p:sp>
    </p:spTree>
    <p:extLst>
      <p:ext uri="{BB962C8B-B14F-4D97-AF65-F5344CB8AC3E}">
        <p14:creationId xmlns:p14="http://schemas.microsoft.com/office/powerpoint/2010/main" val="152569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Approach: The model includes all available predictors in our dataset plus a quadratic term for engine horsepower to capture potential non-linear relationships.</a:t>
            </a:r>
          </a:p>
          <a:p>
            <a:pPr algn="l"/>
            <a:r>
              <a:rPr lang="en-US" b="0" i="0" dirty="0">
                <a:effectLst/>
                <a:latin typeface="Söhne"/>
              </a:rPr>
              <a:t>The </a:t>
            </a:r>
            <a:r>
              <a:rPr lang="en-US" b="0" i="0" dirty="0" err="1">
                <a:effectLst/>
                <a:latin typeface="Söhne"/>
              </a:rPr>
              <a:t>fullModel</a:t>
            </a:r>
            <a:r>
              <a:rPr lang="en-US" b="0" i="0" dirty="0">
                <a:effectLst/>
                <a:latin typeface="Söhne"/>
              </a:rPr>
              <a:t> effectively captures the relationship between MSRP and predictor variables, providing significant insights into how changes in these factors correlate with changes in the car price.</a:t>
            </a:r>
          </a:p>
          <a:p>
            <a:pPr algn="l"/>
            <a:r>
              <a:rPr lang="en-US" b="0" i="0" dirty="0">
                <a:effectLst/>
                <a:latin typeface="Söhne"/>
              </a:rPr>
              <a:t>Performance: Diagnostic measures and statistical tests suggest robust model performance and predictor significance. Key statistics include RMSE of 0.6834, Multiple R-squared of 0.9943, Adjusted R-squared of 0.9938, and an F-statistic of 1804.</a:t>
            </a:r>
          </a:p>
          <a:p>
            <a:pPr algn="l"/>
            <a:r>
              <a:rPr lang="en-US" b="0" i="0" dirty="0">
                <a:effectLst/>
                <a:latin typeface="Söhne"/>
              </a:rPr>
              <a:t>Overall, </a:t>
            </a:r>
            <a:r>
              <a:rPr lang="en-US" b="0" i="0" dirty="0" err="1">
                <a:effectLst/>
                <a:latin typeface="Söhne"/>
              </a:rPr>
              <a:t>fullModel</a:t>
            </a:r>
            <a:r>
              <a:rPr lang="en-US" b="0" i="0" dirty="0">
                <a:effectLst/>
                <a:latin typeface="Söhne"/>
              </a:rPr>
              <a:t> offers a comprehensive framework for understanding the MSRP's influencing factors, enhancing our understanding of car pricing.</a:t>
            </a: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DC4B75A3-BC57-164A-888D-9C4BB6286ECF}" type="slidenum">
              <a:rPr lang="en-US" smtClean="0"/>
              <a:t>15</a:t>
            </a:fld>
            <a:endParaRPr lang="en-US"/>
          </a:p>
        </p:txBody>
      </p:sp>
    </p:spTree>
    <p:extLst>
      <p:ext uri="{BB962C8B-B14F-4D97-AF65-F5344CB8AC3E}">
        <p14:creationId xmlns:p14="http://schemas.microsoft.com/office/powerpoint/2010/main" val="2032752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our Residuals Vs. Fitted chart to the left which we observe a linear relationship with a random scatter of residuals around zero, indicating a good fit of the model. While there is some clustering towards the left and middle, the spread of residuals appears relatively constant overall, suggesting homoscedasticity. We did identify a few outliers, but they do not seem to significantly impact the model's performance. Overall, the residuals exhibit a random scatter pattern, indicating independence of observations.  In summary, the residuals vs. fitted plot demonstrates linearity, homoscedasticity (with some clustering), independence, and the presence of a few outliers. These findings indicate a reasonable fit of the model to the data. </a:t>
            </a:r>
          </a:p>
          <a:p>
            <a:r>
              <a:rPr lang="en-US" dirty="0"/>
              <a:t> our Q-Q plot, we observe that the points closely follow the straight line, indicating good adherence to the normality assumption of the residuals. There are some minor deviations from the line towards the end of the plot, suggesting potential departures from normality in the tails. However, overall, the plot demonstrates symmetry, indicating that the residuals are approximately symmetrically distributed. We did identify a few outliers, but they do not raise significant concerns. To summarize, the Q-Q plot shows a strong alignment of the points with the straight line, indicating a reasonable fit to the normal distribution assumption. The plot also demonstrates symmetry, with minor deviations towards the end. The presence of a few outliers does not substantially affect the overall interpretation of the normality of the residuals. In conclusion, based on the Q-Q plot, we can conclude that the normality assumption of the residuals is reasonably met for our model.</a:t>
            </a:r>
          </a:p>
        </p:txBody>
      </p:sp>
      <p:sp>
        <p:nvSpPr>
          <p:cNvPr id="4" name="Slide Number Placeholder 3"/>
          <p:cNvSpPr>
            <a:spLocks noGrp="1"/>
          </p:cNvSpPr>
          <p:nvPr>
            <p:ph type="sldNum" sz="quarter" idx="5"/>
          </p:nvPr>
        </p:nvSpPr>
        <p:spPr/>
        <p:txBody>
          <a:bodyPr/>
          <a:lstStyle/>
          <a:p>
            <a:fld id="{DC4B75A3-BC57-164A-888D-9C4BB6286ECF}" type="slidenum">
              <a:rPr lang="en-US" smtClean="0"/>
              <a:t>16</a:t>
            </a:fld>
            <a:endParaRPr lang="en-US"/>
          </a:p>
        </p:txBody>
      </p:sp>
    </p:spTree>
    <p:extLst>
      <p:ext uri="{BB962C8B-B14F-4D97-AF65-F5344CB8AC3E}">
        <p14:creationId xmlns:p14="http://schemas.microsoft.com/office/powerpoint/2010/main" val="948557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scale-location plot, we observe that there are more residuals located above the horizontal line compared to below it, suggesting a potential violation of the assumption of constant variance. However, the line in the plot is relatively close to being horizontal, indicating a reasonably linear relationship between the predictors and the variability of the residuals. While we did identify a few outliers, they are not a significant concern. Furthermore, the plot exhibits a thicker spread of residuals in the beginning, which gradually becomes less thick towards the end. This indicates a potential heteroscedasticity issue, where the spread of residuals varies across different levels of the fitted values. To summarize, the scale-location plot reveals a deviation from the assumption of constant variance, as indicated by a greater concentration of residuals above the horizontal line. However, the relatively horizontal line suggests a roughly linear relationship. The presence of a few outliers does not substantially impact the overall interpretation. In our residuals vs leverage plot, we have identified a few outliers; however, they are not of significant concern. There is one particular observation that exhibits a large influence on the model. Overall, we do not observe any clear pattern in the plot, indicating that the relationship between the predictors and the response variable is adequately captured by the model. It is worth noting that the residuals appear to be bunched up in the beginning of the plot and become smaller as we move towards higher leverage values.</a:t>
            </a:r>
          </a:p>
          <a:p>
            <a:r>
              <a:rPr lang="en-US" dirty="0"/>
              <a:t> In summary, the residuals vs leverage plot demonstrates that the model is generally well-fitted, with only a few outliers and one influential observation. The lack of a discernible pattern suggests that the model adequately captures the relationship between the predictors and the response variable. It is important to be mindful of the bunched-up residuals at the lower end of leverage values. Based on the residuals vs leverage plot, we can conclude that the model is robust.</a:t>
            </a:r>
          </a:p>
        </p:txBody>
      </p:sp>
      <p:sp>
        <p:nvSpPr>
          <p:cNvPr id="4" name="Slide Number Placeholder 3"/>
          <p:cNvSpPr>
            <a:spLocks noGrp="1"/>
          </p:cNvSpPr>
          <p:nvPr>
            <p:ph type="sldNum" sz="quarter" idx="5"/>
          </p:nvPr>
        </p:nvSpPr>
        <p:spPr/>
        <p:txBody>
          <a:bodyPr/>
          <a:lstStyle/>
          <a:p>
            <a:fld id="{DC4B75A3-BC57-164A-888D-9C4BB6286ECF}" type="slidenum">
              <a:rPr lang="en-US" smtClean="0"/>
              <a:t>17</a:t>
            </a:fld>
            <a:endParaRPr lang="en-US"/>
          </a:p>
        </p:txBody>
      </p:sp>
    </p:spTree>
    <p:extLst>
      <p:ext uri="{BB962C8B-B14F-4D97-AF65-F5344CB8AC3E}">
        <p14:creationId xmlns:p14="http://schemas.microsoft.com/office/powerpoint/2010/main" val="1419178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study, a simple model was created based on human intuition, data examination, and visualization to identify relationships and trends. Variable selection was determined using metrics such as BIC and </a:t>
            </a:r>
            <a:r>
              <a:rPr lang="en-US" dirty="0" err="1"/>
              <a:t>Rsqr</a:t>
            </a:r>
            <a:r>
              <a:rPr lang="en-US" dirty="0"/>
              <a:t> to select the number of variables. Based on repeated sampling, the model was deemed optimal with approximately 15 predictors. One categorical variable, </a:t>
            </a:r>
            <a:r>
              <a:rPr lang="en-US" dirty="0" err="1"/>
              <a:t>Vehicle.Style</a:t>
            </a:r>
            <a:r>
              <a:rPr lang="en-US" dirty="0"/>
              <a:t>, with 16 levels, was included in the analysis. Ultimately, the simpler model was chosen due to similar performance compared to the full model, demonstrating a tradeoff between model complexity and fit. This case highlights the importance of balancing model complexity and effectiveness.</a:t>
            </a:r>
          </a:p>
        </p:txBody>
      </p:sp>
      <p:sp>
        <p:nvSpPr>
          <p:cNvPr id="4" name="Slide Number Placeholder 3"/>
          <p:cNvSpPr>
            <a:spLocks noGrp="1"/>
          </p:cNvSpPr>
          <p:nvPr>
            <p:ph type="sldNum" sz="quarter" idx="5"/>
          </p:nvPr>
        </p:nvSpPr>
        <p:spPr/>
        <p:txBody>
          <a:bodyPr/>
          <a:lstStyle/>
          <a:p>
            <a:fld id="{DC4B75A3-BC57-164A-888D-9C4BB6286ECF}" type="slidenum">
              <a:rPr lang="en-US" smtClean="0"/>
              <a:t>18</a:t>
            </a:fld>
            <a:endParaRPr lang="en-US"/>
          </a:p>
        </p:txBody>
      </p:sp>
    </p:spTree>
    <p:extLst>
      <p:ext uri="{BB962C8B-B14F-4D97-AF65-F5344CB8AC3E}">
        <p14:creationId xmlns:p14="http://schemas.microsoft.com/office/powerpoint/2010/main" val="3488239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We developed a KNN model to predict Manufacturer's Suggested Retail Prices (MSRPs) using our dataset. Our goal was to create a reliable pricing model that accurately estimates MSRPs. To achieve this, we utilized the KNN algorithm with repeated cross-validation, ensuring the robustness of our predictions.</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Our KNN model was trained on a dataset of 9,536 samples, utilizing five carefully chosen predictors. We applied preprocessing techniques by centering and scaling the predictor variables to enhance model performance. After evaluating various values for the number of nearest neighbors (k), we found that the optimal model was achieved with k = 5.</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 assessing the accuracy of our model, we employed several evaluation metrics. The Root Mean Squared Error (RMSE) was used to measure the average difference between the predicted and actual MSRPs. Our model achieved an RMSE of 0.4246899, indicating relatively small prediction errors. Furthermore, the R-squared value of 0.8508744 indicates that our model explains about 85% of the variance in MSRPs. The Mean Absolute Error (MAE) of 0.1971206 represents the average absolute difference between the predicted and actual MSRPs.</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 conclusion, our KNN model, combined with repeated cross-validation, proved effective in predicting MSRPs. The model demonstrated a high level of accuracy, as indicated by the low RMSE and high R-squared value. By leveraging these insights, businesses can make informed pricing decisions based on the influential factors identified by our model. These findings provide valuable contributions to pricing strategies and enhance the understanding of MSRPs in the market.</a:t>
            </a:r>
          </a:p>
          <a:p>
            <a:endParaRPr lang="en-US" dirty="0"/>
          </a:p>
        </p:txBody>
      </p:sp>
      <p:sp>
        <p:nvSpPr>
          <p:cNvPr id="4" name="Slide Number Placeholder 3"/>
          <p:cNvSpPr>
            <a:spLocks noGrp="1"/>
          </p:cNvSpPr>
          <p:nvPr>
            <p:ph type="sldNum" sz="quarter" idx="5"/>
          </p:nvPr>
        </p:nvSpPr>
        <p:spPr/>
        <p:txBody>
          <a:bodyPr/>
          <a:lstStyle/>
          <a:p>
            <a:fld id="{DC4B75A3-BC57-164A-888D-9C4BB6286ECF}" type="slidenum">
              <a:rPr lang="en-US" smtClean="0"/>
              <a:t>20</a:t>
            </a:fld>
            <a:endParaRPr lang="en-US"/>
          </a:p>
        </p:txBody>
      </p:sp>
    </p:spTree>
    <p:extLst>
      <p:ext uri="{BB962C8B-B14F-4D97-AF65-F5344CB8AC3E}">
        <p14:creationId xmlns:p14="http://schemas.microsoft.com/office/powerpoint/2010/main" val="4156464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t>
            </a:r>
          </a:p>
          <a:p>
            <a:endParaRPr lang="en-US" dirty="0"/>
          </a:p>
        </p:txBody>
      </p:sp>
      <p:sp>
        <p:nvSpPr>
          <p:cNvPr id="4" name="Slide Number Placeholder 3"/>
          <p:cNvSpPr>
            <a:spLocks noGrp="1"/>
          </p:cNvSpPr>
          <p:nvPr>
            <p:ph type="sldNum" sz="quarter" idx="5"/>
          </p:nvPr>
        </p:nvSpPr>
        <p:spPr/>
        <p:txBody>
          <a:bodyPr/>
          <a:lstStyle/>
          <a:p>
            <a:fld id="{DC4B75A3-BC57-164A-888D-9C4BB6286ECF}" type="slidenum">
              <a:rPr lang="en-US" smtClean="0"/>
              <a:t>22</a:t>
            </a:fld>
            <a:endParaRPr lang="en-US"/>
          </a:p>
        </p:txBody>
      </p:sp>
    </p:spTree>
    <p:extLst>
      <p:ext uri="{BB962C8B-B14F-4D97-AF65-F5344CB8AC3E}">
        <p14:creationId xmlns:p14="http://schemas.microsoft.com/office/powerpoint/2010/main" val="624815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374151"/>
                </a:solidFill>
                <a:effectLst/>
                <a:latin typeface="Söhne"/>
              </a:rPr>
              <a:t>In our project, we aimed to analyze the factors influencing the Manufacturer's Suggested Retail Price (MSRP) of car models using the Kaggle Car Data Set. Our goals were to build a baseline linear regression model to understand the key factors affecting car prices and then enhance our predictions by incorporating complexity through techniques like polynomial regression and employing a Gradient Boosting Model for improved predictive power. The models used in our project include Linear Regression, Polynomial Regression, and Gradient Boosting Model.</a:t>
            </a:r>
            <a:endParaRPr lang="en-US" dirty="0"/>
          </a:p>
        </p:txBody>
      </p:sp>
      <p:sp>
        <p:nvSpPr>
          <p:cNvPr id="4" name="Slide Number Placeholder 3"/>
          <p:cNvSpPr>
            <a:spLocks noGrp="1"/>
          </p:cNvSpPr>
          <p:nvPr>
            <p:ph type="sldNum" sz="quarter" idx="5"/>
          </p:nvPr>
        </p:nvSpPr>
        <p:spPr/>
        <p:txBody>
          <a:bodyPr/>
          <a:lstStyle/>
          <a:p>
            <a:fld id="{DC4B75A3-BC57-164A-888D-9C4BB6286ECF}" type="slidenum">
              <a:rPr lang="en-US" smtClean="0"/>
              <a:t>2</a:t>
            </a:fld>
            <a:endParaRPr lang="en-US"/>
          </a:p>
        </p:txBody>
      </p:sp>
    </p:spTree>
    <p:extLst>
      <p:ext uri="{BB962C8B-B14F-4D97-AF65-F5344CB8AC3E}">
        <p14:creationId xmlns:p14="http://schemas.microsoft.com/office/powerpoint/2010/main" val="3746633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Thorough data cleaning and verification were conducted to ensure the integrity of the dataset. The missing data, which accounted for 99 entries, primarily resulted from electric cars being measured differently from traditional gasoline vehicles. To address this, we inserted 0 values for the "Number of Cylinders" and "HP" variables for all electric cars, considering them as distinct factors for analysis. This approach ensured that the absence of data for electric cars did not have any adverse effects on the overall analysis. </a:t>
            </a:r>
          </a:p>
          <a:p>
            <a:r>
              <a:rPr lang="en-US" dirty="0"/>
              <a:t>In addition to the missing data for electric cars, we also noticed a few instances of missing HP data for specific car models, namely Mazda, Ford, and Lincoln. To rectify this, we manually updated the missing data points by gathering information from reliable sources available online. Since the number of missing records was small, the impact on the summary statistics was minimal, with less than a 1% difference observed. </a:t>
            </a:r>
          </a:p>
          <a:p>
            <a:r>
              <a:rPr lang="en-US" dirty="0"/>
              <a:t>To maintain consistency, all horsepower data was sourced from Motor Trend. This ensured that the dataset was reliable and standardized in terms of the horsepower variable.</a:t>
            </a:r>
          </a:p>
        </p:txBody>
      </p:sp>
      <p:sp>
        <p:nvSpPr>
          <p:cNvPr id="4" name="Slide Number Placeholder 3"/>
          <p:cNvSpPr>
            <a:spLocks noGrp="1"/>
          </p:cNvSpPr>
          <p:nvPr>
            <p:ph type="sldNum" sz="quarter" idx="5"/>
          </p:nvPr>
        </p:nvSpPr>
        <p:spPr/>
        <p:txBody>
          <a:bodyPr/>
          <a:lstStyle/>
          <a:p>
            <a:fld id="{DC4B75A3-BC57-164A-888D-9C4BB6286ECF}" type="slidenum">
              <a:rPr lang="en-US" smtClean="0"/>
              <a:t>4</a:t>
            </a:fld>
            <a:endParaRPr lang="en-US"/>
          </a:p>
        </p:txBody>
      </p:sp>
    </p:spTree>
    <p:extLst>
      <p:ext uri="{BB962C8B-B14F-4D97-AF65-F5344CB8AC3E}">
        <p14:creationId xmlns:p14="http://schemas.microsoft.com/office/powerpoint/2010/main" val="2022321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first observations of the MSRP v. the Make, we can clearly see there is an outlier between the Bugatti and the rest of the makes. Outliers are important as they can reveal data quality issues and provide insights into the distribution and summary statistics of the data, helping us understand potential anomalies and make informed decisions about data preprocessing and modeling approaches and we employed such as data cleansing techniques.</a:t>
            </a:r>
          </a:p>
        </p:txBody>
      </p:sp>
      <p:sp>
        <p:nvSpPr>
          <p:cNvPr id="4" name="Slide Number Placeholder 3"/>
          <p:cNvSpPr>
            <a:spLocks noGrp="1"/>
          </p:cNvSpPr>
          <p:nvPr>
            <p:ph type="sldNum" sz="quarter" idx="5"/>
          </p:nvPr>
        </p:nvSpPr>
        <p:spPr/>
        <p:txBody>
          <a:bodyPr/>
          <a:lstStyle/>
          <a:p>
            <a:fld id="{DC4B75A3-BC57-164A-888D-9C4BB6286ECF}" type="slidenum">
              <a:rPr lang="en-US" smtClean="0"/>
              <a:t>5</a:t>
            </a:fld>
            <a:endParaRPr lang="en-US"/>
          </a:p>
        </p:txBody>
      </p:sp>
    </p:spTree>
    <p:extLst>
      <p:ext uri="{BB962C8B-B14F-4D97-AF65-F5344CB8AC3E}">
        <p14:creationId xmlns:p14="http://schemas.microsoft.com/office/powerpoint/2010/main" val="12771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increase the HP, MSRP increases, although we have some outliers.</a:t>
            </a:r>
          </a:p>
        </p:txBody>
      </p:sp>
      <p:sp>
        <p:nvSpPr>
          <p:cNvPr id="4" name="Slide Number Placeholder 3"/>
          <p:cNvSpPr>
            <a:spLocks noGrp="1"/>
          </p:cNvSpPr>
          <p:nvPr>
            <p:ph type="sldNum" sz="quarter" idx="5"/>
          </p:nvPr>
        </p:nvSpPr>
        <p:spPr/>
        <p:txBody>
          <a:bodyPr/>
          <a:lstStyle/>
          <a:p>
            <a:fld id="{DC4B75A3-BC57-164A-888D-9C4BB6286ECF}" type="slidenum">
              <a:rPr lang="en-US" smtClean="0"/>
              <a:t>6</a:t>
            </a:fld>
            <a:endParaRPr lang="en-US"/>
          </a:p>
        </p:txBody>
      </p:sp>
    </p:spTree>
    <p:extLst>
      <p:ext uri="{BB962C8B-B14F-4D97-AF65-F5344CB8AC3E}">
        <p14:creationId xmlns:p14="http://schemas.microsoft.com/office/powerpoint/2010/main" val="1214845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the MSRP as the x-axis and the y axis displays the density of the data. The first chart to the left is before log transformation and shows the density skewed to the left. The chart to the right shows after the log transformation and the density is more of a normal distribution. </a:t>
            </a:r>
          </a:p>
        </p:txBody>
      </p:sp>
      <p:sp>
        <p:nvSpPr>
          <p:cNvPr id="4" name="Slide Number Placeholder 3"/>
          <p:cNvSpPr>
            <a:spLocks noGrp="1"/>
          </p:cNvSpPr>
          <p:nvPr>
            <p:ph type="sldNum" sz="quarter" idx="5"/>
          </p:nvPr>
        </p:nvSpPr>
        <p:spPr/>
        <p:txBody>
          <a:bodyPr/>
          <a:lstStyle/>
          <a:p>
            <a:fld id="{DC4B75A3-BC57-164A-888D-9C4BB6286ECF}" type="slidenum">
              <a:rPr lang="en-US" smtClean="0"/>
              <a:t>7</a:t>
            </a:fld>
            <a:endParaRPr lang="en-US"/>
          </a:p>
        </p:txBody>
      </p:sp>
    </p:spTree>
    <p:extLst>
      <p:ext uri="{BB962C8B-B14F-4D97-AF65-F5344CB8AC3E}">
        <p14:creationId xmlns:p14="http://schemas.microsoft.com/office/powerpoint/2010/main" val="2021069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provided correlation analysis, several interesting patterns emerge. Firstly, there is a positive correlation between the "Year" variable and both "</a:t>
            </a:r>
            <a:r>
              <a:rPr lang="en-US" dirty="0" err="1"/>
              <a:t>highway.MPG</a:t>
            </a:r>
            <a:r>
              <a:rPr lang="en-US" dirty="0"/>
              <a:t>" and "</a:t>
            </a:r>
            <a:r>
              <a:rPr lang="en-US" dirty="0" err="1"/>
              <a:t>city.mpg</a:t>
            </a:r>
            <a:r>
              <a:rPr lang="en-US" dirty="0"/>
              <a:t>", indicating that newer cars tend to have slightly better fuel efficiency. Additionally, there is a positive correlation between "Year" and "MSRP," suggesting that newer cars generally have higher prices. </a:t>
            </a:r>
          </a:p>
          <a:p>
            <a:endParaRPr lang="en-US" dirty="0"/>
          </a:p>
          <a:p>
            <a:r>
              <a:rPr lang="en-US" dirty="0"/>
              <a:t>However, the variables "</a:t>
            </a:r>
            <a:r>
              <a:rPr lang="en-US" dirty="0" err="1"/>
              <a:t>Engine.HP</a:t>
            </a:r>
            <a:r>
              <a:rPr lang="en-US" dirty="0"/>
              <a:t>," "</a:t>
            </a:r>
            <a:r>
              <a:rPr lang="en-US" dirty="0" err="1"/>
              <a:t>Engine.Cylinders</a:t>
            </a:r>
            <a:r>
              <a:rPr lang="en-US" dirty="0"/>
              <a:t>," and "</a:t>
            </a:r>
            <a:r>
              <a:rPr lang="en-US" dirty="0" err="1"/>
              <a:t>Number.of.Doors</a:t>
            </a:r>
            <a:r>
              <a:rPr lang="en-US" dirty="0"/>
              <a:t>" do not show any available correlation information in the provided matrix, indicating no significant relationship with the other variables.</a:t>
            </a:r>
          </a:p>
          <a:p>
            <a:endParaRPr lang="en-US" dirty="0"/>
          </a:p>
          <a:p>
            <a:r>
              <a:rPr lang="en-US" dirty="0"/>
              <a:t>Furthermore, there is a strong positive correlation between "</a:t>
            </a:r>
            <a:r>
              <a:rPr lang="en-US" dirty="0" err="1"/>
              <a:t>highway.MPG</a:t>
            </a:r>
            <a:r>
              <a:rPr lang="en-US" dirty="0"/>
              <a:t>" and "</a:t>
            </a:r>
            <a:r>
              <a:rPr lang="en-US" dirty="0" err="1"/>
              <a:t>city.mpg</a:t>
            </a:r>
            <a:r>
              <a:rPr lang="en-US" dirty="0"/>
              <a:t>," implying that cars with higher fuel efficiency on highways also tend to have higher fuel efficiency in the city. However, both "</a:t>
            </a:r>
            <a:r>
              <a:rPr lang="en-US" dirty="0" err="1"/>
              <a:t>highway.MPG</a:t>
            </a:r>
            <a:r>
              <a:rPr lang="en-US" dirty="0"/>
              <a:t>" and "</a:t>
            </a:r>
            <a:r>
              <a:rPr lang="en-US" dirty="0" err="1"/>
              <a:t>city.mpg</a:t>
            </a:r>
            <a:r>
              <a:rPr lang="en-US" dirty="0"/>
              <a:t>" have negative correlations with "MSRP," indicating that cars with better fuel efficiency tend to have lower prices.</a:t>
            </a:r>
          </a:p>
          <a:p>
            <a:endParaRPr lang="en-US" dirty="0"/>
          </a:p>
          <a:p>
            <a:r>
              <a:rPr lang="en-US" dirty="0"/>
              <a:t>The variable "Popularity" shows a weak positive correlation with "Year," suggesting that more popular car models might be relatively newer.</a:t>
            </a:r>
          </a:p>
          <a:p>
            <a:endParaRPr lang="en-US" dirty="0"/>
          </a:p>
          <a:p>
            <a:r>
              <a:rPr lang="en-US" dirty="0"/>
              <a:t>Lastly, "MSRP" has a negative correlation with both "</a:t>
            </a:r>
            <a:r>
              <a:rPr lang="en-US" dirty="0" err="1"/>
              <a:t>highway.MPG</a:t>
            </a:r>
            <a:r>
              <a:rPr lang="en-US" dirty="0"/>
              <a:t>" and "</a:t>
            </a:r>
            <a:r>
              <a:rPr lang="en-US" dirty="0" err="1"/>
              <a:t>city.mpg</a:t>
            </a:r>
            <a:r>
              <a:rPr lang="en-US" dirty="0"/>
              <a:t>," indicating that cars with higher prices tend to have lower fuel efficiency. Additionally, there is a positive correlation between "MSRP" and "Year," suggesting that newer cars generally command higher prices.</a:t>
            </a:r>
          </a:p>
        </p:txBody>
      </p:sp>
      <p:sp>
        <p:nvSpPr>
          <p:cNvPr id="4" name="Slide Number Placeholder 3"/>
          <p:cNvSpPr>
            <a:spLocks noGrp="1"/>
          </p:cNvSpPr>
          <p:nvPr>
            <p:ph type="sldNum" sz="quarter" idx="5"/>
          </p:nvPr>
        </p:nvSpPr>
        <p:spPr/>
        <p:txBody>
          <a:bodyPr/>
          <a:lstStyle/>
          <a:p>
            <a:fld id="{DC4B75A3-BC57-164A-888D-9C4BB6286ECF}" type="slidenum">
              <a:rPr lang="en-US" smtClean="0"/>
              <a:t>8</a:t>
            </a:fld>
            <a:endParaRPr lang="en-US"/>
          </a:p>
        </p:txBody>
      </p:sp>
    </p:spTree>
    <p:extLst>
      <p:ext uri="{BB962C8B-B14F-4D97-AF65-F5344CB8AC3E}">
        <p14:creationId xmlns:p14="http://schemas.microsoft.com/office/powerpoint/2010/main" val="163857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initial regression model, with MSRP as the response variable and all variables as predictors, yielded significant insights into the relationship between the predictors and MSRP. The estimated coefficients provided information about the direction and magnitude of their effects on MSRP. The model performed exceptionally well, as evidenced by the low p-value from the F-statistic, indicating its high significance. Moreover, the high R-squared value of 0.9862 indicated that the model explained a large portion of the variability observed in the MSRP.</a:t>
            </a:r>
          </a:p>
        </p:txBody>
      </p:sp>
      <p:sp>
        <p:nvSpPr>
          <p:cNvPr id="4" name="Slide Number Placeholder 3"/>
          <p:cNvSpPr>
            <a:spLocks noGrp="1"/>
          </p:cNvSpPr>
          <p:nvPr>
            <p:ph type="sldNum" sz="quarter" idx="5"/>
          </p:nvPr>
        </p:nvSpPr>
        <p:spPr/>
        <p:txBody>
          <a:bodyPr/>
          <a:lstStyle/>
          <a:p>
            <a:fld id="{DC4B75A3-BC57-164A-888D-9C4BB6286ECF}" type="slidenum">
              <a:rPr lang="en-US" smtClean="0"/>
              <a:t>9</a:t>
            </a:fld>
            <a:endParaRPr lang="en-US"/>
          </a:p>
        </p:txBody>
      </p:sp>
    </p:spTree>
    <p:extLst>
      <p:ext uri="{BB962C8B-B14F-4D97-AF65-F5344CB8AC3E}">
        <p14:creationId xmlns:p14="http://schemas.microsoft.com/office/powerpoint/2010/main" val="3735130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provided code performs a linear regression analysis in R, using the </a:t>
            </a:r>
            <a:r>
              <a:rPr lang="en-US" dirty="0" err="1"/>
              <a:t>lm</a:t>
            </a:r>
            <a:r>
              <a:rPr lang="en-US" dirty="0"/>
              <a:t>() function. The analysis aims to understand the relationship between the dependent variable, MSRP (Manufacturer's Suggested Retail Price), and the independent variables </a:t>
            </a:r>
            <a:r>
              <a:rPr lang="en-US" dirty="0" err="1"/>
              <a:t>Engine.HP</a:t>
            </a:r>
            <a:r>
              <a:rPr lang="en-US" dirty="0"/>
              <a:t>, </a:t>
            </a:r>
            <a:r>
              <a:rPr lang="en-US" dirty="0" err="1"/>
              <a:t>Vehicle.Style</a:t>
            </a:r>
            <a:r>
              <a:rPr lang="en-US" dirty="0"/>
              <a:t>, and </a:t>
            </a:r>
            <a:r>
              <a:rPr lang="en-US" dirty="0" err="1"/>
              <a:t>Engine.Cylinders</a:t>
            </a:r>
            <a:r>
              <a:rPr lang="en-US" dirty="0"/>
              <a:t>. The </a:t>
            </a:r>
            <a:r>
              <a:rPr lang="en-US" dirty="0" err="1"/>
              <a:t>carData</a:t>
            </a:r>
            <a:r>
              <a:rPr lang="en-US" dirty="0"/>
              <a:t> dataset is used as the data source. By applying the summary() function to the </a:t>
            </a:r>
            <a:r>
              <a:rPr lang="en-US" dirty="0" err="1"/>
              <a:t>edaModel</a:t>
            </a:r>
            <a:r>
              <a:rPr lang="en-US" dirty="0"/>
              <a:t> object, the code generates a summary of the regression model. This summary includes coefficients, standard errors, t-values, and p-values for each independent variable, providing insights into their significance. Additionally, the summary provides an assessment of the model's overall fit, including the R-squared value, which indicates the proportion of variance in MSRP explained by the independent variables.</a:t>
            </a:r>
          </a:p>
        </p:txBody>
      </p:sp>
      <p:sp>
        <p:nvSpPr>
          <p:cNvPr id="4" name="Slide Number Placeholder 3"/>
          <p:cNvSpPr>
            <a:spLocks noGrp="1"/>
          </p:cNvSpPr>
          <p:nvPr>
            <p:ph type="sldNum" sz="quarter" idx="5"/>
          </p:nvPr>
        </p:nvSpPr>
        <p:spPr/>
        <p:txBody>
          <a:bodyPr/>
          <a:lstStyle/>
          <a:p>
            <a:fld id="{DC4B75A3-BC57-164A-888D-9C4BB6286ECF}" type="slidenum">
              <a:rPr lang="en-US" smtClean="0"/>
              <a:t>10</a:t>
            </a:fld>
            <a:endParaRPr lang="en-US"/>
          </a:p>
        </p:txBody>
      </p:sp>
    </p:spTree>
    <p:extLst>
      <p:ext uri="{BB962C8B-B14F-4D97-AF65-F5344CB8AC3E}">
        <p14:creationId xmlns:p14="http://schemas.microsoft.com/office/powerpoint/2010/main" val="168616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6/11/23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2352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6/11/23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2144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6/11/23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9445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6/11/23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805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6/11/23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581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6/11/23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2551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6/11/23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1062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6/11/23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274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6/11/23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387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6/11/23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961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6/11/23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2691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6/11/23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9676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6/11/23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58453469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88" r:id="rId5"/>
    <p:sldLayoutId id="2147483689" r:id="rId6"/>
    <p:sldLayoutId id="2147483695"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67CF5-228F-FB28-5B29-40F45F5AD43C}"/>
              </a:ext>
            </a:extLst>
          </p:cNvPr>
          <p:cNvSpPr>
            <a:spLocks noGrp="1"/>
          </p:cNvSpPr>
          <p:nvPr>
            <p:ph type="ctrTitle"/>
          </p:nvPr>
        </p:nvSpPr>
        <p:spPr>
          <a:xfrm>
            <a:off x="643468" y="643467"/>
            <a:ext cx="4620584" cy="4567137"/>
          </a:xfrm>
        </p:spPr>
        <p:txBody>
          <a:bodyPr>
            <a:normAutofit/>
          </a:bodyPr>
          <a:lstStyle/>
          <a:p>
            <a:r>
              <a:rPr lang="en-US" dirty="0"/>
              <a:t>Regression Analysis of Car Dataset</a:t>
            </a:r>
          </a:p>
        </p:txBody>
      </p:sp>
      <p:sp>
        <p:nvSpPr>
          <p:cNvPr id="3" name="Subtitle 2">
            <a:extLst>
              <a:ext uri="{FF2B5EF4-FFF2-40B4-BE49-F238E27FC236}">
                <a16:creationId xmlns:a16="http://schemas.microsoft.com/office/drawing/2014/main" id="{E1FFEDBD-49A0-1DB9-9DB1-9D7EA96F43D7}"/>
              </a:ext>
            </a:extLst>
          </p:cNvPr>
          <p:cNvSpPr>
            <a:spLocks noGrp="1"/>
          </p:cNvSpPr>
          <p:nvPr>
            <p:ph type="subTitle" idx="1"/>
          </p:nvPr>
        </p:nvSpPr>
        <p:spPr>
          <a:xfrm>
            <a:off x="643467" y="5277684"/>
            <a:ext cx="4620584" cy="775494"/>
          </a:xfrm>
        </p:spPr>
        <p:txBody>
          <a:bodyPr>
            <a:normAutofit/>
          </a:bodyPr>
          <a:lstStyle/>
          <a:p>
            <a:pPr>
              <a:lnSpc>
                <a:spcPct val="90000"/>
              </a:lnSpc>
            </a:pPr>
            <a:r>
              <a:rPr lang="en-US" sz="1700"/>
              <a:t>By: Christian, O’Neal and Mohammad</a:t>
            </a:r>
          </a:p>
          <a:p>
            <a:pPr>
              <a:lnSpc>
                <a:spcPct val="90000"/>
              </a:lnSpc>
            </a:pPr>
            <a:r>
              <a:rPr lang="en-US" sz="1700"/>
              <a:t>Date: June 5</a:t>
            </a:r>
            <a:r>
              <a:rPr lang="en-US" sz="1700" baseline="30000"/>
              <a:t>th</a:t>
            </a:r>
            <a:r>
              <a:rPr lang="en-US" sz="1700"/>
              <a:t>, 2023</a:t>
            </a:r>
          </a:p>
        </p:txBody>
      </p:sp>
      <p:pic>
        <p:nvPicPr>
          <p:cNvPr id="4" name="Picture 3">
            <a:extLst>
              <a:ext uri="{FF2B5EF4-FFF2-40B4-BE49-F238E27FC236}">
                <a16:creationId xmlns:a16="http://schemas.microsoft.com/office/drawing/2014/main" id="{AEE002D0-00CE-1220-D05C-BD66BEF2FF6A}"/>
              </a:ext>
            </a:extLst>
          </p:cNvPr>
          <p:cNvPicPr>
            <a:picLocks noChangeAspect="1"/>
          </p:cNvPicPr>
          <p:nvPr/>
        </p:nvPicPr>
        <p:blipFill rotWithShape="1">
          <a:blip r:embed="rId3"/>
          <a:srcRect l="9210" r="3275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29361275"/>
      </p:ext>
    </p:extLst>
  </p:cSld>
  <p:clrMapOvr>
    <a:masterClrMapping/>
  </p:clrMapOvr>
  <mc:AlternateContent xmlns:mc="http://schemas.openxmlformats.org/markup-compatibility/2006" xmlns:p14="http://schemas.microsoft.com/office/powerpoint/2010/main">
    <mc:Choice Requires="p14">
      <p:transition spd="slow" p14:dur="2000" advTm="10665"/>
    </mc:Choice>
    <mc:Fallback xmlns="">
      <p:transition spd="slow" advTm="106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EEAB-130B-BCB3-052B-3AA56ADD13ED}"/>
              </a:ext>
            </a:extLst>
          </p:cNvPr>
          <p:cNvSpPr>
            <a:spLocks noGrp="1"/>
          </p:cNvSpPr>
          <p:nvPr>
            <p:ph type="title"/>
          </p:nvPr>
        </p:nvSpPr>
        <p:spPr/>
        <p:txBody>
          <a:bodyPr/>
          <a:lstStyle/>
          <a:p>
            <a:r>
              <a:rPr lang="en-US" dirty="0"/>
              <a:t>Adding Complexity to the Model </a:t>
            </a:r>
          </a:p>
        </p:txBody>
      </p:sp>
      <p:sp>
        <p:nvSpPr>
          <p:cNvPr id="3" name="Content Placeholder 2">
            <a:extLst>
              <a:ext uri="{FF2B5EF4-FFF2-40B4-BE49-F238E27FC236}">
                <a16:creationId xmlns:a16="http://schemas.microsoft.com/office/drawing/2014/main" id="{CABA2338-32A8-23B2-0C7F-75867F4B3D73}"/>
              </a:ext>
            </a:extLst>
          </p:cNvPr>
          <p:cNvSpPr>
            <a:spLocks noGrp="1"/>
          </p:cNvSpPr>
          <p:nvPr>
            <p:ph sz="half" idx="1"/>
          </p:nvPr>
        </p:nvSpPr>
        <p:spPr/>
        <p:txBody>
          <a:bodyPr>
            <a:normAutofit fontScale="55000" lnSpcReduction="20000"/>
          </a:bodyPr>
          <a:lstStyle/>
          <a:p>
            <a:r>
              <a:rPr lang="en-US" b="0" i="0" dirty="0">
                <a:solidFill>
                  <a:srgbClr val="292929"/>
                </a:solidFill>
                <a:effectLst/>
              </a:rPr>
              <a:t>The code is performing a linear regression analysis using the </a:t>
            </a:r>
            <a:r>
              <a:rPr lang="en-US" b="0" i="0" dirty="0" err="1">
                <a:solidFill>
                  <a:srgbClr val="292929"/>
                </a:solidFill>
                <a:effectLst/>
              </a:rPr>
              <a:t>lm</a:t>
            </a:r>
            <a:r>
              <a:rPr lang="en-US" b="0" i="0" dirty="0">
                <a:solidFill>
                  <a:srgbClr val="292929"/>
                </a:solidFill>
                <a:effectLst/>
              </a:rPr>
              <a:t>() function in R. The dependent variable is the MSRP (Manufacturer's Suggested Retail Price), and the independent variables are </a:t>
            </a:r>
            <a:r>
              <a:rPr lang="en-US" b="0" i="0" dirty="0" err="1">
                <a:solidFill>
                  <a:srgbClr val="292929"/>
                </a:solidFill>
                <a:effectLst/>
              </a:rPr>
              <a:t>Engine.HP</a:t>
            </a:r>
            <a:r>
              <a:rPr lang="en-US" b="0" i="0" dirty="0">
                <a:solidFill>
                  <a:srgbClr val="292929"/>
                </a:solidFill>
                <a:effectLst/>
              </a:rPr>
              <a:t>, </a:t>
            </a:r>
            <a:r>
              <a:rPr lang="en-US" b="0" i="0" dirty="0" err="1">
                <a:solidFill>
                  <a:srgbClr val="292929"/>
                </a:solidFill>
                <a:effectLst/>
              </a:rPr>
              <a:t>Vehicle.Style</a:t>
            </a:r>
            <a:r>
              <a:rPr lang="en-US" b="0" i="0" dirty="0">
                <a:solidFill>
                  <a:srgbClr val="292929"/>
                </a:solidFill>
                <a:effectLst/>
              </a:rPr>
              <a:t>, and </a:t>
            </a:r>
            <a:r>
              <a:rPr lang="en-US" b="0" i="0" dirty="0" err="1">
                <a:solidFill>
                  <a:srgbClr val="292929"/>
                </a:solidFill>
                <a:effectLst/>
              </a:rPr>
              <a:t>Engine.Cylinders</a:t>
            </a:r>
            <a:r>
              <a:rPr lang="en-US" b="0" i="0" dirty="0">
                <a:solidFill>
                  <a:srgbClr val="292929"/>
                </a:solidFill>
                <a:effectLst/>
              </a:rPr>
              <a:t>. The data used for the analysis is from the </a:t>
            </a:r>
            <a:r>
              <a:rPr lang="en-US" b="0" i="0" dirty="0" err="1">
                <a:solidFill>
                  <a:srgbClr val="292929"/>
                </a:solidFill>
                <a:effectLst/>
              </a:rPr>
              <a:t>carData</a:t>
            </a:r>
            <a:r>
              <a:rPr lang="en-US" b="0" i="0" dirty="0">
                <a:solidFill>
                  <a:srgbClr val="292929"/>
                </a:solidFill>
                <a:effectLst/>
              </a:rPr>
              <a:t> dataset.</a:t>
            </a:r>
            <a:br>
              <a:rPr lang="en-US" dirty="0"/>
            </a:br>
            <a:endParaRPr lang="en-US" dirty="0"/>
          </a:p>
          <a:p>
            <a:r>
              <a:rPr lang="en-US" b="0" i="0" dirty="0">
                <a:solidFill>
                  <a:srgbClr val="292929"/>
                </a:solidFill>
                <a:effectLst/>
              </a:rPr>
              <a:t>To obtain a summary of the regression model, the summary() function is applied to the </a:t>
            </a:r>
            <a:r>
              <a:rPr lang="en-US" b="0" i="0" dirty="0" err="1">
                <a:solidFill>
                  <a:srgbClr val="292929"/>
                </a:solidFill>
                <a:effectLst/>
              </a:rPr>
              <a:t>edaModel</a:t>
            </a:r>
            <a:r>
              <a:rPr lang="en-US" b="0" i="0" dirty="0">
                <a:solidFill>
                  <a:srgbClr val="292929"/>
                </a:solidFill>
                <a:effectLst/>
              </a:rPr>
              <a:t> object. This will provide various statistics and information about the model, including coefficients, standard errors, t-values, and p-values for each independent variable. Additionally, the summary will include an overall assessment of the model's fit, such as the R-squared value, which indicates the proportion of variance in the dependent variable explained by the independent variables.</a:t>
            </a:r>
            <a:endParaRPr lang="en-US" dirty="0"/>
          </a:p>
        </p:txBody>
      </p:sp>
      <p:graphicFrame>
        <p:nvGraphicFramePr>
          <p:cNvPr id="7" name="Table 5">
            <a:extLst>
              <a:ext uri="{FF2B5EF4-FFF2-40B4-BE49-F238E27FC236}">
                <a16:creationId xmlns:a16="http://schemas.microsoft.com/office/drawing/2014/main" id="{E2624CBF-67D3-59F7-59BC-3AE5D5EFD0F2}"/>
              </a:ext>
            </a:extLst>
          </p:cNvPr>
          <p:cNvGraphicFramePr>
            <a:graphicFrameLocks/>
          </p:cNvGraphicFramePr>
          <p:nvPr>
            <p:extLst>
              <p:ext uri="{D42A27DB-BD31-4B8C-83A1-F6EECF244321}">
                <p14:modId xmlns:p14="http://schemas.microsoft.com/office/powerpoint/2010/main" val="1486008710"/>
              </p:ext>
            </p:extLst>
          </p:nvPr>
        </p:nvGraphicFramePr>
        <p:xfrm>
          <a:off x="6096000" y="2011680"/>
          <a:ext cx="5770484" cy="1828800"/>
        </p:xfrm>
        <a:graphic>
          <a:graphicData uri="http://schemas.openxmlformats.org/drawingml/2006/table">
            <a:tbl>
              <a:tblPr firstRow="1" bandRow="1">
                <a:tableStyleId>{5C22544A-7EE6-4342-B048-85BDC9FD1C3A}</a:tableStyleId>
              </a:tblPr>
              <a:tblGrid>
                <a:gridCol w="2885242">
                  <a:extLst>
                    <a:ext uri="{9D8B030D-6E8A-4147-A177-3AD203B41FA5}">
                      <a16:colId xmlns:a16="http://schemas.microsoft.com/office/drawing/2014/main" val="3294059313"/>
                    </a:ext>
                  </a:extLst>
                </a:gridCol>
                <a:gridCol w="2885242">
                  <a:extLst>
                    <a:ext uri="{9D8B030D-6E8A-4147-A177-3AD203B41FA5}">
                      <a16:colId xmlns:a16="http://schemas.microsoft.com/office/drawing/2014/main" val="799557392"/>
                    </a:ext>
                  </a:extLst>
                </a:gridCol>
              </a:tblGrid>
              <a:tr h="362711">
                <a:tc>
                  <a:txBody>
                    <a:bodyPr/>
                    <a:lstStyle/>
                    <a:p>
                      <a:r>
                        <a:rPr lang="en-US" dirty="0"/>
                        <a:t>Residual Standard Error</a:t>
                      </a:r>
                    </a:p>
                  </a:txBody>
                  <a:tcPr/>
                </a:tc>
                <a:tc>
                  <a:txBody>
                    <a:bodyPr/>
                    <a:lstStyle/>
                    <a:p>
                      <a:r>
                        <a:rPr lang="en-US" dirty="0"/>
                        <a:t>.08735</a:t>
                      </a:r>
                    </a:p>
                  </a:txBody>
                  <a:tcPr/>
                </a:tc>
                <a:extLst>
                  <a:ext uri="{0D108BD9-81ED-4DB2-BD59-A6C34878D82A}">
                    <a16:rowId xmlns:a16="http://schemas.microsoft.com/office/drawing/2014/main" val="1228728898"/>
                  </a:ext>
                </a:extLst>
              </a:tr>
              <a:tr h="362711">
                <a:tc>
                  <a:txBody>
                    <a:bodyPr/>
                    <a:lstStyle/>
                    <a:p>
                      <a:r>
                        <a:rPr lang="en-US" dirty="0"/>
                        <a:t>RMSE</a:t>
                      </a:r>
                    </a:p>
                  </a:txBody>
                  <a:tcPr/>
                </a:tc>
                <a:tc>
                  <a:txBody>
                    <a:bodyPr/>
                    <a:lstStyle/>
                    <a:p>
                      <a:r>
                        <a:rPr lang="en-US" dirty="0"/>
                        <a:t>.7380</a:t>
                      </a:r>
                    </a:p>
                  </a:txBody>
                  <a:tcPr/>
                </a:tc>
                <a:extLst>
                  <a:ext uri="{0D108BD9-81ED-4DB2-BD59-A6C34878D82A}">
                    <a16:rowId xmlns:a16="http://schemas.microsoft.com/office/drawing/2014/main" val="3644946724"/>
                  </a:ext>
                </a:extLst>
              </a:tr>
              <a:tr h="330573">
                <a:tc>
                  <a:txBody>
                    <a:bodyPr/>
                    <a:lstStyle/>
                    <a:p>
                      <a:r>
                        <a:rPr lang="en-US" dirty="0"/>
                        <a:t>Multiple R-squared</a:t>
                      </a:r>
                    </a:p>
                  </a:txBody>
                  <a:tcPr/>
                </a:tc>
                <a:tc>
                  <a:txBody>
                    <a:bodyPr/>
                    <a:lstStyle/>
                    <a:p>
                      <a:r>
                        <a:rPr lang="en-US" dirty="0"/>
                        <a:t>.9943</a:t>
                      </a:r>
                    </a:p>
                  </a:txBody>
                  <a:tcPr/>
                </a:tc>
                <a:extLst>
                  <a:ext uri="{0D108BD9-81ED-4DB2-BD59-A6C34878D82A}">
                    <a16:rowId xmlns:a16="http://schemas.microsoft.com/office/drawing/2014/main" val="2585165335"/>
                  </a:ext>
                </a:extLst>
              </a:tr>
              <a:tr h="330573">
                <a:tc>
                  <a:txBody>
                    <a:bodyPr/>
                    <a:lstStyle/>
                    <a:p>
                      <a:r>
                        <a:rPr lang="en-US" dirty="0"/>
                        <a:t>Adjusted R-squared</a:t>
                      </a:r>
                    </a:p>
                  </a:txBody>
                  <a:tcPr/>
                </a:tc>
                <a:tc>
                  <a:txBody>
                    <a:bodyPr/>
                    <a:lstStyle/>
                    <a:p>
                      <a:r>
                        <a:rPr lang="en-US" dirty="0"/>
                        <a:t>.9938</a:t>
                      </a:r>
                    </a:p>
                  </a:txBody>
                  <a:tcPr/>
                </a:tc>
                <a:extLst>
                  <a:ext uri="{0D108BD9-81ED-4DB2-BD59-A6C34878D82A}">
                    <a16:rowId xmlns:a16="http://schemas.microsoft.com/office/drawing/2014/main" val="469624434"/>
                  </a:ext>
                </a:extLst>
              </a:tr>
              <a:tr h="330573">
                <a:tc>
                  <a:txBody>
                    <a:bodyPr/>
                    <a:lstStyle/>
                    <a:p>
                      <a:r>
                        <a:rPr lang="en-US" dirty="0"/>
                        <a:t>F-statistic</a:t>
                      </a:r>
                    </a:p>
                  </a:txBody>
                  <a:tcPr/>
                </a:tc>
                <a:tc>
                  <a:txBody>
                    <a:bodyPr/>
                    <a:lstStyle/>
                    <a:p>
                      <a:r>
                        <a:rPr lang="en-US" dirty="0"/>
                        <a:t>1804</a:t>
                      </a:r>
                    </a:p>
                  </a:txBody>
                  <a:tcPr/>
                </a:tc>
                <a:extLst>
                  <a:ext uri="{0D108BD9-81ED-4DB2-BD59-A6C34878D82A}">
                    <a16:rowId xmlns:a16="http://schemas.microsoft.com/office/drawing/2014/main" val="804724654"/>
                  </a:ext>
                </a:extLst>
              </a:tr>
            </a:tbl>
          </a:graphicData>
        </a:graphic>
      </p:graphicFrame>
    </p:spTree>
    <p:extLst>
      <p:ext uri="{BB962C8B-B14F-4D97-AF65-F5344CB8AC3E}">
        <p14:creationId xmlns:p14="http://schemas.microsoft.com/office/powerpoint/2010/main" val="3254681284"/>
      </p:ext>
    </p:extLst>
  </p:cSld>
  <p:clrMapOvr>
    <a:masterClrMapping/>
  </p:clrMapOvr>
  <mc:AlternateContent xmlns:mc="http://schemas.openxmlformats.org/markup-compatibility/2006" xmlns:p14="http://schemas.microsoft.com/office/powerpoint/2010/main">
    <mc:Choice Requires="p14">
      <p:transition spd="slow" p14:dur="2000" advTm="61593"/>
    </mc:Choice>
    <mc:Fallback xmlns="">
      <p:transition spd="slow" advTm="6159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83BA-63EC-17F8-6CAB-CC79243A68D9}"/>
              </a:ext>
            </a:extLst>
          </p:cNvPr>
          <p:cNvSpPr>
            <a:spLocks noGrp="1"/>
          </p:cNvSpPr>
          <p:nvPr>
            <p:ph type="title"/>
          </p:nvPr>
        </p:nvSpPr>
        <p:spPr/>
        <p:txBody>
          <a:bodyPr/>
          <a:lstStyle/>
          <a:p>
            <a:r>
              <a:rPr lang="en-US" dirty="0"/>
              <a:t>Checking Assumptions for our Linear Regression Model</a:t>
            </a:r>
          </a:p>
        </p:txBody>
      </p:sp>
      <p:pic>
        <p:nvPicPr>
          <p:cNvPr id="6" name="Picture 5" descr="A picture containing screenshot, diagram&#10;&#10;Description automatically generated">
            <a:extLst>
              <a:ext uri="{FF2B5EF4-FFF2-40B4-BE49-F238E27FC236}">
                <a16:creationId xmlns:a16="http://schemas.microsoft.com/office/drawing/2014/main" id="{072C1654-F37B-14D5-F89C-0A5A6222626E}"/>
              </a:ext>
            </a:extLst>
          </p:cNvPr>
          <p:cNvPicPr>
            <a:picLocks noChangeAspect="1"/>
          </p:cNvPicPr>
          <p:nvPr/>
        </p:nvPicPr>
        <p:blipFill>
          <a:blip r:embed="rId3"/>
          <a:stretch>
            <a:fillRect/>
          </a:stretch>
        </p:blipFill>
        <p:spPr>
          <a:xfrm>
            <a:off x="373743" y="2451100"/>
            <a:ext cx="5892800" cy="3327400"/>
          </a:xfrm>
          <a:prstGeom prst="rect">
            <a:avLst/>
          </a:prstGeom>
        </p:spPr>
      </p:pic>
      <p:pic>
        <p:nvPicPr>
          <p:cNvPr id="8" name="Picture 7" descr="A picture containing diagram, line, plot&#10;&#10;Description automatically generated">
            <a:extLst>
              <a:ext uri="{FF2B5EF4-FFF2-40B4-BE49-F238E27FC236}">
                <a16:creationId xmlns:a16="http://schemas.microsoft.com/office/drawing/2014/main" id="{F12D1696-1453-115A-B3FD-87CA730B353C}"/>
              </a:ext>
            </a:extLst>
          </p:cNvPr>
          <p:cNvPicPr>
            <a:picLocks noChangeAspect="1"/>
          </p:cNvPicPr>
          <p:nvPr/>
        </p:nvPicPr>
        <p:blipFill>
          <a:blip r:embed="rId4"/>
          <a:stretch>
            <a:fillRect/>
          </a:stretch>
        </p:blipFill>
        <p:spPr>
          <a:xfrm>
            <a:off x="6299200" y="2451100"/>
            <a:ext cx="5892800" cy="3327400"/>
          </a:xfrm>
          <a:prstGeom prst="rect">
            <a:avLst/>
          </a:prstGeom>
        </p:spPr>
      </p:pic>
    </p:spTree>
    <p:extLst>
      <p:ext uri="{BB962C8B-B14F-4D97-AF65-F5344CB8AC3E}">
        <p14:creationId xmlns:p14="http://schemas.microsoft.com/office/powerpoint/2010/main" val="3845008083"/>
      </p:ext>
    </p:extLst>
  </p:cSld>
  <p:clrMapOvr>
    <a:masterClrMapping/>
  </p:clrMapOvr>
  <mc:AlternateContent xmlns:mc="http://schemas.openxmlformats.org/markup-compatibility/2006" xmlns:p14="http://schemas.microsoft.com/office/powerpoint/2010/main">
    <mc:Choice Requires="p14">
      <p:transition spd="slow" p14:dur="2000" advTm="76158"/>
    </mc:Choice>
    <mc:Fallback xmlns="">
      <p:transition spd="slow" advTm="7615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7F56-08F0-BFEB-8877-967F3173B168}"/>
              </a:ext>
            </a:extLst>
          </p:cNvPr>
          <p:cNvSpPr>
            <a:spLocks noGrp="1"/>
          </p:cNvSpPr>
          <p:nvPr>
            <p:ph type="title"/>
          </p:nvPr>
        </p:nvSpPr>
        <p:spPr/>
        <p:txBody>
          <a:bodyPr/>
          <a:lstStyle/>
          <a:p>
            <a:r>
              <a:rPr lang="en-US" dirty="0"/>
              <a:t>Checking Assumptions for our Linear Regression Model</a:t>
            </a:r>
          </a:p>
        </p:txBody>
      </p:sp>
      <p:pic>
        <p:nvPicPr>
          <p:cNvPr id="6" name="Content Placeholder 5" descr="A picture containing screenshot, diagram, line&#10;&#10;Description automatically generated">
            <a:extLst>
              <a:ext uri="{FF2B5EF4-FFF2-40B4-BE49-F238E27FC236}">
                <a16:creationId xmlns:a16="http://schemas.microsoft.com/office/drawing/2014/main" id="{A1B36808-ADB1-E6DA-62AA-282FF3AB7002}"/>
              </a:ext>
            </a:extLst>
          </p:cNvPr>
          <p:cNvPicPr>
            <a:picLocks noGrp="1" noChangeAspect="1"/>
          </p:cNvPicPr>
          <p:nvPr>
            <p:ph sz="half" idx="1"/>
          </p:nvPr>
        </p:nvPicPr>
        <p:blipFill>
          <a:blip r:embed="rId3"/>
          <a:stretch>
            <a:fillRect/>
          </a:stretch>
        </p:blipFill>
        <p:spPr>
          <a:xfrm>
            <a:off x="838200" y="2697895"/>
            <a:ext cx="4937125" cy="2787773"/>
          </a:xfrm>
        </p:spPr>
      </p:pic>
      <p:pic>
        <p:nvPicPr>
          <p:cNvPr id="8" name="Content Placeholder 7" descr="A picture containing screenshot, line, text, diagram&#10;&#10;Description automatically generated">
            <a:extLst>
              <a:ext uri="{FF2B5EF4-FFF2-40B4-BE49-F238E27FC236}">
                <a16:creationId xmlns:a16="http://schemas.microsoft.com/office/drawing/2014/main" id="{E30EA3B7-3A8C-2436-BD46-B3BE545D4A19}"/>
              </a:ext>
            </a:extLst>
          </p:cNvPr>
          <p:cNvPicPr>
            <a:picLocks noGrp="1" noChangeAspect="1"/>
          </p:cNvPicPr>
          <p:nvPr>
            <p:ph sz="half" idx="2"/>
          </p:nvPr>
        </p:nvPicPr>
        <p:blipFill>
          <a:blip r:embed="rId4"/>
          <a:stretch>
            <a:fillRect/>
          </a:stretch>
        </p:blipFill>
        <p:spPr>
          <a:xfrm>
            <a:off x="6419850" y="2697895"/>
            <a:ext cx="4937125" cy="2787773"/>
          </a:xfrm>
        </p:spPr>
      </p:pic>
    </p:spTree>
    <p:extLst>
      <p:ext uri="{BB962C8B-B14F-4D97-AF65-F5344CB8AC3E}">
        <p14:creationId xmlns:p14="http://schemas.microsoft.com/office/powerpoint/2010/main" val="1759244188"/>
      </p:ext>
    </p:extLst>
  </p:cSld>
  <p:clrMapOvr>
    <a:masterClrMapping/>
  </p:clrMapOvr>
  <mc:AlternateContent xmlns:mc="http://schemas.openxmlformats.org/markup-compatibility/2006" xmlns:p14="http://schemas.microsoft.com/office/powerpoint/2010/main">
    <mc:Choice Requires="p14">
      <p:transition spd="slow" p14:dur="2000" advTm="59802"/>
    </mc:Choice>
    <mc:Fallback xmlns="">
      <p:transition spd="slow" advTm="5980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928E-3BF1-8364-51CB-6E881AB05685}"/>
              </a:ext>
            </a:extLst>
          </p:cNvPr>
          <p:cNvSpPr>
            <a:spLocks noGrp="1"/>
          </p:cNvSpPr>
          <p:nvPr>
            <p:ph type="title"/>
          </p:nvPr>
        </p:nvSpPr>
        <p:spPr/>
        <p:txBody>
          <a:bodyPr/>
          <a:lstStyle/>
          <a:p>
            <a:r>
              <a:rPr lang="en-US" dirty="0"/>
              <a:t>Checking Assumptions for our Linear Regression Model</a:t>
            </a:r>
          </a:p>
        </p:txBody>
      </p:sp>
      <p:sp>
        <p:nvSpPr>
          <p:cNvPr id="3" name="Content Placeholder 2">
            <a:extLst>
              <a:ext uri="{FF2B5EF4-FFF2-40B4-BE49-F238E27FC236}">
                <a16:creationId xmlns:a16="http://schemas.microsoft.com/office/drawing/2014/main" id="{0A1015D8-15C2-8D8C-B842-5F7A448DE697}"/>
              </a:ext>
            </a:extLst>
          </p:cNvPr>
          <p:cNvSpPr>
            <a:spLocks noGrp="1"/>
          </p:cNvSpPr>
          <p:nvPr>
            <p:ph idx="1"/>
          </p:nvPr>
        </p:nvSpPr>
        <p:spPr/>
        <p:txBody>
          <a:bodyPr>
            <a:normAutofit fontScale="47500" lnSpcReduction="20000"/>
          </a:bodyPr>
          <a:lstStyle/>
          <a:p>
            <a:pPr marL="0" indent="0">
              <a:buNone/>
            </a:pPr>
            <a:r>
              <a:rPr lang="en-US" dirty="0"/>
              <a:t>For our diagnostic plots, we observe the following:</a:t>
            </a:r>
          </a:p>
          <a:p>
            <a:endParaRPr lang="en-US" dirty="0"/>
          </a:p>
          <a:p>
            <a:r>
              <a:rPr lang="en-US" dirty="0"/>
              <a:t>1. Residuals vs. Fitted: There is a random scatter of points around the horizontal line with no clear pattern. This suggests that the assumption of linearity is reasonably met.</a:t>
            </a:r>
          </a:p>
          <a:p>
            <a:endParaRPr lang="en-US" dirty="0"/>
          </a:p>
          <a:p>
            <a:r>
              <a:rPr lang="en-US" dirty="0"/>
              <a:t>2. Normal Q-Q: The points in the normal Q-Q plot fall along the diagonal line, indicating that the residuals follow a roughly normal distribution. This suggests that the assumption of normality is reasonably met.</a:t>
            </a:r>
          </a:p>
          <a:p>
            <a:endParaRPr lang="en-US" dirty="0"/>
          </a:p>
          <a:p>
            <a:r>
              <a:rPr lang="en-US" dirty="0"/>
              <a:t>3. Scale-Location: The scatter of points in the scale-location plot is random around the horizontal line, and the spread appears consistent. This indicates that the assumption of constant variance (homoscedasticity) is reasonably met.</a:t>
            </a:r>
          </a:p>
          <a:p>
            <a:endParaRPr lang="en-US" dirty="0"/>
          </a:p>
          <a:p>
            <a:r>
              <a:rPr lang="en-US" dirty="0"/>
              <a:t>4. Residuals vs. Leverage: We observe only one point with high leverage, indicating that there are no influential observations that have a significant impact on the regression model.</a:t>
            </a:r>
          </a:p>
          <a:p>
            <a:endParaRPr lang="en-US" dirty="0"/>
          </a:p>
          <a:p>
            <a:pPr marL="0" indent="0">
              <a:buNone/>
            </a:pPr>
            <a:r>
              <a:rPr lang="en-US" dirty="0"/>
              <a:t>Based on these observations, we believe that the assumptions for linear regression are reasonably met.</a:t>
            </a:r>
          </a:p>
        </p:txBody>
      </p:sp>
    </p:spTree>
    <p:extLst>
      <p:ext uri="{BB962C8B-B14F-4D97-AF65-F5344CB8AC3E}">
        <p14:creationId xmlns:p14="http://schemas.microsoft.com/office/powerpoint/2010/main" val="3380067273"/>
      </p:ext>
    </p:extLst>
  </p:cSld>
  <p:clrMapOvr>
    <a:masterClrMapping/>
  </p:clrMapOvr>
  <mc:AlternateContent xmlns:mc="http://schemas.openxmlformats.org/markup-compatibility/2006" xmlns:p14="http://schemas.microsoft.com/office/powerpoint/2010/main">
    <mc:Choice Requires="p14">
      <p:transition spd="slow" p14:dur="2000" advTm="36396"/>
    </mc:Choice>
    <mc:Fallback xmlns="">
      <p:transition spd="slow" advTm="363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ED97-2DCA-E97F-5C22-8217FD211203}"/>
              </a:ext>
            </a:extLst>
          </p:cNvPr>
          <p:cNvSpPr>
            <a:spLocks noGrp="1"/>
          </p:cNvSpPr>
          <p:nvPr>
            <p:ph type="title"/>
          </p:nvPr>
        </p:nvSpPr>
        <p:spPr/>
        <p:txBody>
          <a:bodyPr/>
          <a:lstStyle/>
          <a:p>
            <a:r>
              <a:rPr lang="en-US" dirty="0"/>
              <a:t>Adding Complexity to the Model - Stepwise</a:t>
            </a:r>
          </a:p>
        </p:txBody>
      </p:sp>
      <p:sp>
        <p:nvSpPr>
          <p:cNvPr id="4" name="Content Placeholder 3">
            <a:extLst>
              <a:ext uri="{FF2B5EF4-FFF2-40B4-BE49-F238E27FC236}">
                <a16:creationId xmlns:a16="http://schemas.microsoft.com/office/drawing/2014/main" id="{798BE0F3-1030-E167-9B42-CAB539897FA8}"/>
              </a:ext>
            </a:extLst>
          </p:cNvPr>
          <p:cNvSpPr>
            <a:spLocks noGrp="1"/>
          </p:cNvSpPr>
          <p:nvPr>
            <p:ph sz="half" idx="1"/>
          </p:nvPr>
        </p:nvSpPr>
        <p:spPr/>
        <p:txBody>
          <a:bodyPr>
            <a:normAutofit fontScale="32500" lnSpcReduction="20000"/>
          </a:bodyPr>
          <a:lstStyle/>
          <a:p>
            <a:pPr marL="0" indent="0">
              <a:buNone/>
            </a:pPr>
            <a:r>
              <a:rPr lang="en-US" dirty="0"/>
              <a:t>In this study, we employed a stepwise regression model to identify the most significant predictor variables for predicting a target variable. The goal was to streamline the model by automatically selecting the most relevant predictors while optimizing the model's performance based on the Mean Squared Error (MSE) criterion.</a:t>
            </a:r>
          </a:p>
          <a:p>
            <a:pPr marL="0" indent="0">
              <a:buNone/>
            </a:pPr>
            <a:r>
              <a:rPr lang="en-US" dirty="0"/>
              <a:t>To accomplish this, we utilized the `step` function, a powerful tool for stepwise model selection. The resulting stepwise regression model was stored in the `</a:t>
            </a:r>
            <a:r>
              <a:rPr lang="en-US" dirty="0" err="1"/>
              <a:t>stepwise_model</a:t>
            </a:r>
            <a:r>
              <a:rPr lang="en-US" dirty="0"/>
              <a:t>` variable. This approach allowed us to iteratively add or remove predictor variables based on their significance.</a:t>
            </a:r>
          </a:p>
          <a:p>
            <a:pPr marL="0" indent="0">
              <a:buNone/>
            </a:pPr>
            <a:r>
              <a:rPr lang="en-US" dirty="0"/>
              <a:t>In our implementation, we set the direction parameter to "both," enabling both forward and backward steps during the selection process. The number of variables to select in the final model was determined by the logarithm of the total number of rows in the `</a:t>
            </a:r>
            <a:r>
              <a:rPr lang="en-US" dirty="0" err="1"/>
              <a:t>car_data_complete</a:t>
            </a:r>
            <a:r>
              <a:rPr lang="en-US" dirty="0"/>
              <a:t>` dataset. This choice was made to ensure a balanced number of predictors relative to the dataset size.</a:t>
            </a:r>
          </a:p>
          <a:p>
            <a:pPr marL="0" indent="0">
              <a:buNone/>
            </a:pPr>
            <a:r>
              <a:rPr lang="en-US" dirty="0"/>
              <a:t>To control the execution, we limited the maximum number of steps to 100, ensuring that the selection process did not become excessively computationally expensive. Additionally, we evaluated the models at each step based on the MSE criterion, which provided an effective measure of predictive accuracy.</a:t>
            </a:r>
          </a:p>
          <a:p>
            <a:pPr marL="0" indent="0">
              <a:buNone/>
            </a:pPr>
            <a:r>
              <a:rPr lang="en-US" dirty="0"/>
              <a:t>Throughout the selection process, we suppressed the output by setting the trace parameter to `FALSE`. This allowed us to focus on the final model without being overwhelmed by intermediate results.</a:t>
            </a:r>
          </a:p>
          <a:p>
            <a:pPr marL="0" indent="0">
              <a:buNone/>
            </a:pPr>
            <a:r>
              <a:rPr lang="en-US" dirty="0"/>
              <a:t>By applying the stepwise regression approach, we successfully identified the most influential predictor variables for our target variable. This streamlined our model, enhancing its interpretability and potentially improving its predictive performance.</a:t>
            </a:r>
          </a:p>
          <a:p>
            <a:pPr marL="0" indent="0">
              <a:buNone/>
            </a:pPr>
            <a:r>
              <a:rPr lang="en-US" dirty="0"/>
              <a:t>Overall, the stepwise regression model with the specified parameters provided a systematic and efficient approach to feature selection, enabling us to identify the most significant predictors for our analysis while considering the trade-off between model complexity and predictive accuracy.</a:t>
            </a:r>
          </a:p>
        </p:txBody>
      </p:sp>
    </p:spTree>
    <p:extLst>
      <p:ext uri="{BB962C8B-B14F-4D97-AF65-F5344CB8AC3E}">
        <p14:creationId xmlns:p14="http://schemas.microsoft.com/office/powerpoint/2010/main" val="1932977549"/>
      </p:ext>
    </p:extLst>
  </p:cSld>
  <p:clrMapOvr>
    <a:masterClrMapping/>
  </p:clrMapOvr>
  <mc:AlternateContent xmlns:mc="http://schemas.openxmlformats.org/markup-compatibility/2006" xmlns:p14="http://schemas.microsoft.com/office/powerpoint/2010/main">
    <mc:Choice Requires="p14">
      <p:transition spd="slow" p14:dur="2000" advTm="161189"/>
    </mc:Choice>
    <mc:Fallback xmlns="">
      <p:transition spd="slow" advTm="16118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C3AE-8EEB-138D-B456-1DAF3A5C8208}"/>
              </a:ext>
            </a:extLst>
          </p:cNvPr>
          <p:cNvSpPr>
            <a:spLocks noGrp="1"/>
          </p:cNvSpPr>
          <p:nvPr>
            <p:ph type="title"/>
          </p:nvPr>
        </p:nvSpPr>
        <p:spPr/>
        <p:txBody>
          <a:bodyPr/>
          <a:lstStyle/>
          <a:p>
            <a:r>
              <a:rPr lang="en-US" dirty="0"/>
              <a:t>Adding Complexity to the Model – Stepwise Model, </a:t>
            </a:r>
            <a:r>
              <a:rPr lang="en-US" dirty="0" err="1"/>
              <a:t>fullModel</a:t>
            </a:r>
            <a:endParaRPr lang="en-US" dirty="0"/>
          </a:p>
        </p:txBody>
      </p:sp>
      <p:sp>
        <p:nvSpPr>
          <p:cNvPr id="3" name="Content Placeholder 2">
            <a:extLst>
              <a:ext uri="{FF2B5EF4-FFF2-40B4-BE49-F238E27FC236}">
                <a16:creationId xmlns:a16="http://schemas.microsoft.com/office/drawing/2014/main" id="{0394B53A-7B68-7208-498B-B1AC4948A1D8}"/>
              </a:ext>
            </a:extLst>
          </p:cNvPr>
          <p:cNvSpPr>
            <a:spLocks noGrp="1"/>
          </p:cNvSpPr>
          <p:nvPr>
            <p:ph sz="half" idx="1"/>
          </p:nvPr>
        </p:nvSpPr>
        <p:spPr/>
        <p:txBody>
          <a:bodyPr>
            <a:normAutofit fontScale="32500" lnSpcReduction="20000"/>
          </a:bodyPr>
          <a:lstStyle/>
          <a:p>
            <a:pPr marL="0" indent="0">
              <a:buNone/>
            </a:pPr>
            <a:r>
              <a:rPr lang="en-US" dirty="0"/>
              <a:t>In this study, we constructed a linear regression model called `</a:t>
            </a:r>
            <a:r>
              <a:rPr lang="en-US" dirty="0" err="1"/>
              <a:t>fullModel</a:t>
            </a:r>
            <a:r>
              <a:rPr lang="en-US" dirty="0"/>
              <a:t>` to investigate the relationship between the manufacturer's suggested retail price (MSRP) and various predictor variables in the `</a:t>
            </a:r>
            <a:r>
              <a:rPr lang="en-US" dirty="0" err="1"/>
              <a:t>car_data</a:t>
            </a:r>
            <a:r>
              <a:rPr lang="en-US" dirty="0"/>
              <a:t>` dataset. The model was built using the `</a:t>
            </a:r>
            <a:r>
              <a:rPr lang="en-US" dirty="0" err="1"/>
              <a:t>lm</a:t>
            </a:r>
            <a:r>
              <a:rPr lang="en-US" dirty="0"/>
              <a:t>` function in R.</a:t>
            </a:r>
          </a:p>
          <a:p>
            <a:pPr marL="0" indent="0">
              <a:buNone/>
            </a:pPr>
            <a:r>
              <a:rPr lang="en-US" dirty="0"/>
              <a:t>The formula `MSRP ~ . + I` specifies the dependent variable `MSRP` and includes all available predictor variables in the dataset using the `.` notation. Additionally, we included a quadratic term `I(Engine.HP^2)` to capture any potential non-linear relationship between the engine horsepower (`</a:t>
            </a:r>
            <a:r>
              <a:rPr lang="en-US" dirty="0" err="1"/>
              <a:t>Engine.HP</a:t>
            </a:r>
            <a:r>
              <a:rPr lang="en-US" dirty="0"/>
              <a:t>`) and the MSRP.</a:t>
            </a:r>
          </a:p>
          <a:p>
            <a:pPr marL="0" indent="0">
              <a:buNone/>
            </a:pPr>
            <a:r>
              <a:rPr lang="en-US" dirty="0"/>
              <a:t>By fitting this model, we aimed to estimate the coefficients for each predictor variable and assess their statistical significance. The `data = </a:t>
            </a:r>
            <a:r>
              <a:rPr lang="en-US" dirty="0" err="1"/>
              <a:t>car_data</a:t>
            </a:r>
            <a:r>
              <a:rPr lang="en-US" dirty="0"/>
              <a:t>` argument specifies that the analysis should be conducted using the `</a:t>
            </a:r>
            <a:r>
              <a:rPr lang="en-US" dirty="0" err="1"/>
              <a:t>car_data</a:t>
            </a:r>
            <a:r>
              <a:rPr lang="en-US" dirty="0"/>
              <a:t>` dataset.</a:t>
            </a:r>
          </a:p>
          <a:p>
            <a:pPr marL="0" indent="0">
              <a:buNone/>
            </a:pPr>
            <a:r>
              <a:rPr lang="en-US" dirty="0"/>
              <a:t>The resulting ` </a:t>
            </a:r>
            <a:r>
              <a:rPr lang="en-US" dirty="0" err="1"/>
              <a:t>fullModel</a:t>
            </a:r>
            <a:r>
              <a:rPr lang="en-US" dirty="0"/>
              <a:t> ` captures the relationship between the MSRP and the selected predictor variables, including the quadratic term for the engine horsepower. The model provides insights into how changes in the predictor variables are associated with changes in the MSRP.</a:t>
            </a:r>
          </a:p>
          <a:p>
            <a:pPr marL="0" indent="0">
              <a:buNone/>
            </a:pPr>
            <a:r>
              <a:rPr lang="en-US" dirty="0"/>
              <a:t>To obtain further information about the model's performance and significance of the predictors, various diagnostic measures and statistical tests can be employed, such as evaluating the coefficient estimates, assessing the goodness-of-fit, checking assumptions (e.g., residuals' normality and homoscedasticity), and conducting hypothesis tests (e.g., t-tests and F-tests).</a:t>
            </a:r>
          </a:p>
          <a:p>
            <a:pPr marL="0" indent="0">
              <a:buNone/>
            </a:pPr>
            <a:r>
              <a:rPr lang="en-US" dirty="0"/>
              <a:t>Overall, ` </a:t>
            </a:r>
            <a:r>
              <a:rPr lang="en-US" dirty="0" err="1"/>
              <a:t>fullModel</a:t>
            </a:r>
            <a:r>
              <a:rPr lang="en-US" dirty="0"/>
              <a:t> ` provides a framework for understanding the relationship between the MSRP and the predictor variables, contributing to our understanding of the factors influencing car prices in the dataset.</a:t>
            </a:r>
          </a:p>
        </p:txBody>
      </p:sp>
      <p:graphicFrame>
        <p:nvGraphicFramePr>
          <p:cNvPr id="5" name="Table 5">
            <a:extLst>
              <a:ext uri="{FF2B5EF4-FFF2-40B4-BE49-F238E27FC236}">
                <a16:creationId xmlns:a16="http://schemas.microsoft.com/office/drawing/2014/main" id="{45DC3DD6-0A4A-3561-DA33-BA042967FC9A}"/>
              </a:ext>
            </a:extLst>
          </p:cNvPr>
          <p:cNvGraphicFramePr>
            <a:graphicFrameLocks/>
          </p:cNvGraphicFramePr>
          <p:nvPr>
            <p:extLst>
              <p:ext uri="{D42A27DB-BD31-4B8C-83A1-F6EECF244321}">
                <p14:modId xmlns:p14="http://schemas.microsoft.com/office/powerpoint/2010/main" val="4276325933"/>
              </p:ext>
            </p:extLst>
          </p:nvPr>
        </p:nvGraphicFramePr>
        <p:xfrm>
          <a:off x="6096000" y="2075130"/>
          <a:ext cx="5770484" cy="1832768"/>
        </p:xfrm>
        <a:graphic>
          <a:graphicData uri="http://schemas.openxmlformats.org/drawingml/2006/table">
            <a:tbl>
              <a:tblPr firstRow="1" bandRow="1">
                <a:tableStyleId>{5C22544A-7EE6-4342-B048-85BDC9FD1C3A}</a:tableStyleId>
              </a:tblPr>
              <a:tblGrid>
                <a:gridCol w="2885242">
                  <a:extLst>
                    <a:ext uri="{9D8B030D-6E8A-4147-A177-3AD203B41FA5}">
                      <a16:colId xmlns:a16="http://schemas.microsoft.com/office/drawing/2014/main" val="3294059313"/>
                    </a:ext>
                  </a:extLst>
                </a:gridCol>
                <a:gridCol w="2885242">
                  <a:extLst>
                    <a:ext uri="{9D8B030D-6E8A-4147-A177-3AD203B41FA5}">
                      <a16:colId xmlns:a16="http://schemas.microsoft.com/office/drawing/2014/main" val="799557392"/>
                    </a:ext>
                  </a:extLst>
                </a:gridCol>
              </a:tblGrid>
              <a:tr h="367744">
                <a:tc>
                  <a:txBody>
                    <a:bodyPr/>
                    <a:lstStyle/>
                    <a:p>
                      <a:r>
                        <a:rPr lang="en-US" dirty="0"/>
                        <a:t>Residual Standard Error</a:t>
                      </a:r>
                    </a:p>
                  </a:txBody>
                  <a:tcPr/>
                </a:tc>
                <a:tc>
                  <a:txBody>
                    <a:bodyPr/>
                    <a:lstStyle/>
                    <a:p>
                      <a:r>
                        <a:rPr lang="en-US" dirty="0"/>
                        <a:t>0.08735</a:t>
                      </a:r>
                    </a:p>
                  </a:txBody>
                  <a:tcPr/>
                </a:tc>
                <a:extLst>
                  <a:ext uri="{0D108BD9-81ED-4DB2-BD59-A6C34878D82A}">
                    <a16:rowId xmlns:a16="http://schemas.microsoft.com/office/drawing/2014/main" val="1228728898"/>
                  </a:ext>
                </a:extLst>
              </a:tr>
              <a:tr h="367744">
                <a:tc>
                  <a:txBody>
                    <a:bodyPr/>
                    <a:lstStyle/>
                    <a:p>
                      <a:r>
                        <a:rPr lang="en-US" dirty="0"/>
                        <a:t>RMSE</a:t>
                      </a:r>
                    </a:p>
                  </a:txBody>
                  <a:tcPr/>
                </a:tc>
                <a:tc>
                  <a:txBody>
                    <a:bodyPr/>
                    <a:lstStyle/>
                    <a:p>
                      <a:r>
                        <a:rPr lang="en-US" dirty="0"/>
                        <a:t>.6834</a:t>
                      </a:r>
                    </a:p>
                  </a:txBody>
                  <a:tcPr/>
                </a:tc>
                <a:extLst>
                  <a:ext uri="{0D108BD9-81ED-4DB2-BD59-A6C34878D82A}">
                    <a16:rowId xmlns:a16="http://schemas.microsoft.com/office/drawing/2014/main" val="1605008423"/>
                  </a:ext>
                </a:extLst>
              </a:tr>
              <a:tr h="330573">
                <a:tc>
                  <a:txBody>
                    <a:bodyPr/>
                    <a:lstStyle/>
                    <a:p>
                      <a:r>
                        <a:rPr lang="en-US" dirty="0"/>
                        <a:t>Multiple R-squared</a:t>
                      </a:r>
                    </a:p>
                  </a:txBody>
                  <a:tcPr/>
                </a:tc>
                <a:tc>
                  <a:txBody>
                    <a:bodyPr/>
                    <a:lstStyle/>
                    <a:p>
                      <a:r>
                        <a:rPr lang="en-US" dirty="0"/>
                        <a:t>0.9943</a:t>
                      </a:r>
                    </a:p>
                  </a:txBody>
                  <a:tcPr/>
                </a:tc>
                <a:extLst>
                  <a:ext uri="{0D108BD9-81ED-4DB2-BD59-A6C34878D82A}">
                    <a16:rowId xmlns:a16="http://schemas.microsoft.com/office/drawing/2014/main" val="2585165335"/>
                  </a:ext>
                </a:extLst>
              </a:tr>
              <a:tr h="330573">
                <a:tc>
                  <a:txBody>
                    <a:bodyPr/>
                    <a:lstStyle/>
                    <a:p>
                      <a:r>
                        <a:rPr lang="en-US" dirty="0"/>
                        <a:t>Adjusted R-squared</a:t>
                      </a:r>
                    </a:p>
                  </a:txBody>
                  <a:tcPr/>
                </a:tc>
                <a:tc>
                  <a:txBody>
                    <a:bodyPr/>
                    <a:lstStyle/>
                    <a:p>
                      <a:r>
                        <a:rPr lang="en-US" dirty="0"/>
                        <a:t>0.9938</a:t>
                      </a:r>
                    </a:p>
                  </a:txBody>
                  <a:tcPr/>
                </a:tc>
                <a:extLst>
                  <a:ext uri="{0D108BD9-81ED-4DB2-BD59-A6C34878D82A}">
                    <a16:rowId xmlns:a16="http://schemas.microsoft.com/office/drawing/2014/main" val="469624434"/>
                  </a:ext>
                </a:extLst>
              </a:tr>
              <a:tr h="330573">
                <a:tc>
                  <a:txBody>
                    <a:bodyPr/>
                    <a:lstStyle/>
                    <a:p>
                      <a:r>
                        <a:rPr lang="en-US" dirty="0"/>
                        <a:t>F-statistic</a:t>
                      </a:r>
                    </a:p>
                  </a:txBody>
                  <a:tcPr/>
                </a:tc>
                <a:tc>
                  <a:txBody>
                    <a:bodyPr/>
                    <a:lstStyle/>
                    <a:p>
                      <a:r>
                        <a:rPr lang="en-US" dirty="0"/>
                        <a:t>1804</a:t>
                      </a:r>
                    </a:p>
                  </a:txBody>
                  <a:tcPr/>
                </a:tc>
                <a:extLst>
                  <a:ext uri="{0D108BD9-81ED-4DB2-BD59-A6C34878D82A}">
                    <a16:rowId xmlns:a16="http://schemas.microsoft.com/office/drawing/2014/main" val="804724654"/>
                  </a:ext>
                </a:extLst>
              </a:tr>
            </a:tbl>
          </a:graphicData>
        </a:graphic>
      </p:graphicFrame>
    </p:spTree>
    <p:extLst>
      <p:ext uri="{BB962C8B-B14F-4D97-AF65-F5344CB8AC3E}">
        <p14:creationId xmlns:p14="http://schemas.microsoft.com/office/powerpoint/2010/main" val="2607748743"/>
      </p:ext>
    </p:extLst>
  </p:cSld>
  <p:clrMapOvr>
    <a:masterClrMapping/>
  </p:clrMapOvr>
  <mc:AlternateContent xmlns:mc="http://schemas.openxmlformats.org/markup-compatibility/2006" xmlns:p14="http://schemas.microsoft.com/office/powerpoint/2010/main">
    <mc:Choice Requires="p14">
      <p:transition spd="slow" p14:dur="2000" advTm="72028"/>
    </mc:Choice>
    <mc:Fallback xmlns="">
      <p:transition spd="slow" advTm="7202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19B0-25E1-9B9F-92E2-664095AD1443}"/>
              </a:ext>
            </a:extLst>
          </p:cNvPr>
          <p:cNvSpPr>
            <a:spLocks noGrp="1"/>
          </p:cNvSpPr>
          <p:nvPr>
            <p:ph type="title"/>
          </p:nvPr>
        </p:nvSpPr>
        <p:spPr/>
        <p:txBody>
          <a:bodyPr/>
          <a:lstStyle/>
          <a:p>
            <a:r>
              <a:rPr lang="en-US" dirty="0"/>
              <a:t>Full Model Plots</a:t>
            </a:r>
          </a:p>
        </p:txBody>
      </p:sp>
      <p:pic>
        <p:nvPicPr>
          <p:cNvPr id="9" name="Picture 8" descr="A picture containing text, screenshot, diagram, plot&#10;&#10;Description automatically generated">
            <a:extLst>
              <a:ext uri="{FF2B5EF4-FFF2-40B4-BE49-F238E27FC236}">
                <a16:creationId xmlns:a16="http://schemas.microsoft.com/office/drawing/2014/main" id="{114E4A50-9007-F245-56A5-7A7794C6D3C0}"/>
              </a:ext>
            </a:extLst>
          </p:cNvPr>
          <p:cNvPicPr>
            <a:picLocks noChangeAspect="1"/>
          </p:cNvPicPr>
          <p:nvPr/>
        </p:nvPicPr>
        <p:blipFill>
          <a:blip r:embed="rId3"/>
          <a:stretch>
            <a:fillRect/>
          </a:stretch>
        </p:blipFill>
        <p:spPr>
          <a:xfrm>
            <a:off x="746377" y="1737242"/>
            <a:ext cx="4924224" cy="3383516"/>
          </a:xfrm>
          <a:prstGeom prst="rect">
            <a:avLst/>
          </a:prstGeom>
        </p:spPr>
      </p:pic>
      <p:pic>
        <p:nvPicPr>
          <p:cNvPr id="11" name="Picture 10" descr="A picture containing text, diagram, line, plot&#10;&#10;Description automatically generated">
            <a:extLst>
              <a:ext uri="{FF2B5EF4-FFF2-40B4-BE49-F238E27FC236}">
                <a16:creationId xmlns:a16="http://schemas.microsoft.com/office/drawing/2014/main" id="{1DD1FAE7-44D5-CB52-FDE1-5CFBB3AF4839}"/>
              </a:ext>
            </a:extLst>
          </p:cNvPr>
          <p:cNvPicPr>
            <a:picLocks noChangeAspect="1"/>
          </p:cNvPicPr>
          <p:nvPr/>
        </p:nvPicPr>
        <p:blipFill>
          <a:blip r:embed="rId4"/>
          <a:stretch>
            <a:fillRect/>
          </a:stretch>
        </p:blipFill>
        <p:spPr>
          <a:xfrm>
            <a:off x="6499576" y="1968499"/>
            <a:ext cx="4854224" cy="2921001"/>
          </a:xfrm>
          <a:prstGeom prst="rect">
            <a:avLst/>
          </a:prstGeom>
        </p:spPr>
      </p:pic>
    </p:spTree>
    <p:extLst>
      <p:ext uri="{BB962C8B-B14F-4D97-AF65-F5344CB8AC3E}">
        <p14:creationId xmlns:p14="http://schemas.microsoft.com/office/powerpoint/2010/main" val="1206665740"/>
      </p:ext>
    </p:extLst>
  </p:cSld>
  <p:clrMapOvr>
    <a:masterClrMapping/>
  </p:clrMapOvr>
  <mc:AlternateContent xmlns:mc="http://schemas.openxmlformats.org/markup-compatibility/2006" xmlns:p14="http://schemas.microsoft.com/office/powerpoint/2010/main">
    <mc:Choice Requires="p14">
      <p:transition spd="slow" p14:dur="2000" advTm="95200"/>
    </mc:Choice>
    <mc:Fallback xmlns="">
      <p:transition spd="slow" advTm="952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3BE8-C729-5B79-798E-351FBB8253CB}"/>
              </a:ext>
            </a:extLst>
          </p:cNvPr>
          <p:cNvSpPr>
            <a:spLocks noGrp="1"/>
          </p:cNvSpPr>
          <p:nvPr>
            <p:ph type="title"/>
          </p:nvPr>
        </p:nvSpPr>
        <p:spPr/>
        <p:txBody>
          <a:bodyPr/>
          <a:lstStyle/>
          <a:p>
            <a:r>
              <a:rPr lang="en-US" dirty="0"/>
              <a:t>Full Model Plots</a:t>
            </a:r>
          </a:p>
        </p:txBody>
      </p:sp>
      <p:pic>
        <p:nvPicPr>
          <p:cNvPr id="6" name="Content Placeholder 5" descr="A picture containing text, screenshot, diagram, tree&#10;&#10;Description automatically generated">
            <a:extLst>
              <a:ext uri="{FF2B5EF4-FFF2-40B4-BE49-F238E27FC236}">
                <a16:creationId xmlns:a16="http://schemas.microsoft.com/office/drawing/2014/main" id="{82A9CC38-C32D-800C-7746-8EEB0539AE16}"/>
              </a:ext>
            </a:extLst>
          </p:cNvPr>
          <p:cNvPicPr>
            <a:picLocks noGrp="1" noChangeAspect="1"/>
          </p:cNvPicPr>
          <p:nvPr>
            <p:ph sz="half" idx="1"/>
          </p:nvPr>
        </p:nvPicPr>
        <p:blipFill>
          <a:blip r:embed="rId3"/>
          <a:stretch>
            <a:fillRect/>
          </a:stretch>
        </p:blipFill>
        <p:spPr>
          <a:xfrm>
            <a:off x="1103312" y="2707481"/>
            <a:ext cx="4406900" cy="2768600"/>
          </a:xfrm>
        </p:spPr>
      </p:pic>
      <p:pic>
        <p:nvPicPr>
          <p:cNvPr id="8" name="Content Placeholder 7" descr="A picture containing text, screenshot, diagram, line&#10;&#10;Description automatically generated">
            <a:extLst>
              <a:ext uri="{FF2B5EF4-FFF2-40B4-BE49-F238E27FC236}">
                <a16:creationId xmlns:a16="http://schemas.microsoft.com/office/drawing/2014/main" id="{242E0AB9-2B2E-DB8E-03C0-0F64897992AA}"/>
              </a:ext>
            </a:extLst>
          </p:cNvPr>
          <p:cNvPicPr>
            <a:picLocks noGrp="1" noChangeAspect="1"/>
          </p:cNvPicPr>
          <p:nvPr>
            <p:ph sz="half" idx="2"/>
          </p:nvPr>
        </p:nvPicPr>
        <p:blipFill>
          <a:blip r:embed="rId4"/>
          <a:stretch>
            <a:fillRect/>
          </a:stretch>
        </p:blipFill>
        <p:spPr>
          <a:xfrm>
            <a:off x="6589712" y="2682081"/>
            <a:ext cx="4597400" cy="2819400"/>
          </a:xfrm>
        </p:spPr>
      </p:pic>
    </p:spTree>
    <p:extLst>
      <p:ext uri="{BB962C8B-B14F-4D97-AF65-F5344CB8AC3E}">
        <p14:creationId xmlns:p14="http://schemas.microsoft.com/office/powerpoint/2010/main" val="3452548956"/>
      </p:ext>
    </p:extLst>
  </p:cSld>
  <p:clrMapOvr>
    <a:masterClrMapping/>
  </p:clrMapOvr>
  <mc:AlternateContent xmlns:mc="http://schemas.openxmlformats.org/markup-compatibility/2006" xmlns:p14="http://schemas.microsoft.com/office/powerpoint/2010/main">
    <mc:Choice Requires="p14">
      <p:transition spd="slow" p14:dur="2000" advTm="109045"/>
    </mc:Choice>
    <mc:Fallback xmlns="">
      <p:transition spd="slow" advTm="10904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732A-0711-7D61-E775-1A0889176B4F}"/>
              </a:ext>
            </a:extLst>
          </p:cNvPr>
          <p:cNvSpPr>
            <a:spLocks noGrp="1"/>
          </p:cNvSpPr>
          <p:nvPr>
            <p:ph type="title"/>
          </p:nvPr>
        </p:nvSpPr>
        <p:spPr/>
        <p:txBody>
          <a:bodyPr/>
          <a:lstStyle/>
          <a:p>
            <a:r>
              <a:rPr lang="en-US" dirty="0"/>
              <a:t>Explanation of how to interpret the coefficients</a:t>
            </a:r>
          </a:p>
        </p:txBody>
      </p:sp>
      <p:sp>
        <p:nvSpPr>
          <p:cNvPr id="3" name="Content Placeholder 2">
            <a:extLst>
              <a:ext uri="{FF2B5EF4-FFF2-40B4-BE49-F238E27FC236}">
                <a16:creationId xmlns:a16="http://schemas.microsoft.com/office/drawing/2014/main" id="{61F0C472-EB3E-9D1D-F40E-2C36648FDFE8}"/>
              </a:ext>
            </a:extLst>
          </p:cNvPr>
          <p:cNvSpPr>
            <a:spLocks noGrp="1"/>
          </p:cNvSpPr>
          <p:nvPr>
            <p:ph idx="1"/>
          </p:nvPr>
        </p:nvSpPr>
        <p:spPr/>
        <p:txBody>
          <a:bodyPr>
            <a:normAutofit fontScale="92500" lnSpcReduction="10000"/>
          </a:bodyPr>
          <a:lstStyle/>
          <a:p>
            <a:pPr marL="0" marR="0">
              <a:lnSpc>
                <a:spcPct val="114000"/>
              </a:lnSpc>
              <a:spcBef>
                <a:spcPts val="0"/>
              </a:spcBef>
              <a:spcAft>
                <a:spcPts val="900"/>
              </a:spcAft>
            </a:pPr>
            <a:r>
              <a:rPr lang="en-US" sz="1800" dirty="0">
                <a:effectLst/>
                <a:ea typeface="Calibri" panose="020F0502020204030204" pitchFamily="34" charset="0"/>
                <a:cs typeface="Times New Roman" panose="02020603050405020304" pitchFamily="18" charset="0"/>
              </a:rPr>
              <a:t>The simple model was created based on human intuition mainly by examining the data and visualizing the data and searching for relationships and trends.  Variable selection was decided on by different metrics mainly BIC and </a:t>
            </a:r>
            <a:r>
              <a:rPr lang="en-US" sz="1800" dirty="0" err="1">
                <a:effectLst/>
                <a:ea typeface="Calibri" panose="020F0502020204030204" pitchFamily="34" charset="0"/>
                <a:cs typeface="Times New Roman" panose="02020603050405020304" pitchFamily="18" charset="0"/>
              </a:rPr>
              <a:t>Rsqr</a:t>
            </a:r>
            <a:r>
              <a:rPr lang="en-US" sz="1800" dirty="0">
                <a:effectLst/>
                <a:ea typeface="Calibri" panose="020F0502020204030204" pitchFamily="34" charset="0"/>
                <a:cs typeface="Times New Roman" panose="02020603050405020304" pitchFamily="18" charset="0"/>
              </a:rPr>
              <a:t> used to select number of variables.  Based on repeated sampling, we felt our model was optimal with around 15 predictors.  </a:t>
            </a:r>
          </a:p>
          <a:p>
            <a:pPr marL="0" marR="0">
              <a:lnSpc>
                <a:spcPct val="114000"/>
              </a:lnSpc>
              <a:spcBef>
                <a:spcPts val="0"/>
              </a:spcBef>
              <a:spcAft>
                <a:spcPts val="900"/>
              </a:spcAft>
            </a:pPr>
            <a:r>
              <a:rPr lang="en-US" sz="1800" dirty="0">
                <a:effectLst/>
                <a:ea typeface="Calibri" panose="020F0502020204030204" pitchFamily="34" charset="0"/>
                <a:cs typeface="Times New Roman" panose="02020603050405020304" pitchFamily="18" charset="0"/>
              </a:rPr>
              <a:t>We have only one categorical variable which has 16 different levels.  The variable was </a:t>
            </a:r>
            <a:r>
              <a:rPr lang="en-US" sz="1800" dirty="0" err="1">
                <a:effectLst/>
                <a:ea typeface="Calibri" panose="020F0502020204030204" pitchFamily="34" charset="0"/>
                <a:cs typeface="Times New Roman" panose="02020603050405020304" pitchFamily="18" charset="0"/>
              </a:rPr>
              <a:t>Vehicle.Style</a:t>
            </a:r>
            <a:r>
              <a:rPr lang="en-US" sz="1800" dirty="0">
                <a:effectLst/>
                <a:ea typeface="Calibri" panose="020F0502020204030204" pitchFamily="34" charset="0"/>
                <a:cs typeface="Times New Roman" panose="02020603050405020304" pitchFamily="18" charset="0"/>
              </a:rPr>
              <a:t> with levels: 2dr Hatchback, 2dr SUV,4dr Hatchback,4dr SUV, Cargo Minivan, Cargo Van, Convertible SUV, </a:t>
            </a:r>
            <a:r>
              <a:rPr lang="en-US" sz="1800" dirty="0" err="1">
                <a:effectLst/>
                <a:ea typeface="Calibri" panose="020F0502020204030204" pitchFamily="34" charset="0"/>
                <a:cs typeface="Times New Roman" panose="02020603050405020304" pitchFamily="18" charset="0"/>
              </a:rPr>
              <a:t>Coupe,Crew</a:t>
            </a:r>
            <a:r>
              <a:rPr lang="en-US" sz="1800" dirty="0">
                <a:effectLst/>
                <a:ea typeface="Calibri" panose="020F0502020204030204" pitchFamily="34" charset="0"/>
                <a:cs typeface="Times New Roman" panose="02020603050405020304" pitchFamily="18" charset="0"/>
              </a:rPr>
              <a:t> Cab pickup, Extended Cab Pickup, Passenger Minivan, Passenger Van, Regular Cab Pickup</a:t>
            </a:r>
          </a:p>
          <a:p>
            <a:pPr marL="0" marR="0">
              <a:lnSpc>
                <a:spcPct val="114000"/>
              </a:lnSpc>
              <a:spcBef>
                <a:spcPts val="0"/>
              </a:spcBef>
              <a:spcAft>
                <a:spcPts val="900"/>
              </a:spcAft>
            </a:pPr>
            <a:r>
              <a:rPr lang="en-US" sz="1800" dirty="0">
                <a:effectLst/>
                <a:ea typeface="Calibri" panose="020F0502020204030204" pitchFamily="34" charset="0"/>
                <a:cs typeface="Times New Roman" panose="02020603050405020304" pitchFamily="18" charset="0"/>
              </a:rPr>
              <a:t>In the end the simpler model was chosen, this was due to similar performance despite being much simpler.  </a:t>
            </a:r>
          </a:p>
          <a:p>
            <a:pPr marL="0" marR="0">
              <a:lnSpc>
                <a:spcPct val="114000"/>
              </a:lnSpc>
              <a:spcBef>
                <a:spcPts val="0"/>
              </a:spcBef>
              <a:spcAft>
                <a:spcPts val="900"/>
              </a:spcAft>
            </a:pPr>
            <a:r>
              <a:rPr lang="en-US" sz="1800" dirty="0">
                <a:effectLst/>
                <a:ea typeface="Calibri" panose="020F0502020204030204" pitchFamily="34" charset="0"/>
                <a:cs typeface="Times New Roman" panose="02020603050405020304" pitchFamily="18" charset="0"/>
              </a:rPr>
              <a:t>Despite the RMSE of the full model being much lower, the complexity of the model did not make up for the worse fit of the simple model.  This is an excellent statistical case of a tradeoff between a good model and an overly complicated one.  </a:t>
            </a:r>
          </a:p>
          <a:p>
            <a:endParaRPr lang="en-US" dirty="0"/>
          </a:p>
        </p:txBody>
      </p:sp>
    </p:spTree>
    <p:extLst>
      <p:ext uri="{BB962C8B-B14F-4D97-AF65-F5344CB8AC3E}">
        <p14:creationId xmlns:p14="http://schemas.microsoft.com/office/powerpoint/2010/main" val="1352287070"/>
      </p:ext>
    </p:extLst>
  </p:cSld>
  <p:clrMapOvr>
    <a:masterClrMapping/>
  </p:clrMapOvr>
  <mc:AlternateContent xmlns:mc="http://schemas.openxmlformats.org/markup-compatibility/2006" xmlns:p14="http://schemas.microsoft.com/office/powerpoint/2010/main">
    <mc:Choice Requires="p14">
      <p:transition spd="slow" p14:dur="2000" advTm="42147"/>
    </mc:Choice>
    <mc:Fallback xmlns="">
      <p:transition spd="slow" advTm="4214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9" name="Rectangle 8">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EA72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68FD40-D4E9-A869-CD50-7BD73E93CD98}"/>
              </a:ext>
            </a:extLst>
          </p:cNvPr>
          <p:cNvSpPr>
            <a:spLocks noGrp="1"/>
          </p:cNvSpPr>
          <p:nvPr>
            <p:ph type="title"/>
          </p:nvPr>
        </p:nvSpPr>
        <p:spPr>
          <a:xfrm>
            <a:off x="3325473" y="1998925"/>
            <a:ext cx="5541054" cy="2149412"/>
          </a:xfrm>
        </p:spPr>
        <p:txBody>
          <a:bodyPr vert="horz" lIns="91440" tIns="45720" rIns="91440" bIns="45720" rtlCol="0" anchor="b">
            <a:normAutofit/>
          </a:bodyPr>
          <a:lstStyle/>
          <a:p>
            <a:pPr algn="ctr"/>
            <a:r>
              <a:rPr lang="en-US" sz="4800">
                <a:solidFill>
                  <a:srgbClr val="FFFFFF"/>
                </a:solidFill>
              </a:rPr>
              <a:t>Objective 2</a:t>
            </a:r>
          </a:p>
        </p:txBody>
      </p:sp>
    </p:spTree>
    <p:extLst>
      <p:ext uri="{BB962C8B-B14F-4D97-AF65-F5344CB8AC3E}">
        <p14:creationId xmlns:p14="http://schemas.microsoft.com/office/powerpoint/2010/main" val="423322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10B84-1001-D5EF-A8B5-B1B6A49A20FC}"/>
              </a:ext>
            </a:extLst>
          </p:cNvPr>
          <p:cNvSpPr>
            <a:spLocks noGrp="1"/>
          </p:cNvSpPr>
          <p:nvPr>
            <p:ph type="title"/>
          </p:nvPr>
        </p:nvSpPr>
        <p:spPr>
          <a:xfrm>
            <a:off x="838201" y="365125"/>
            <a:ext cx="5251316" cy="1807305"/>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A5942808-3D9A-C5E0-2010-2E51FA765439}"/>
              </a:ext>
            </a:extLst>
          </p:cNvPr>
          <p:cNvSpPr>
            <a:spLocks noGrp="1"/>
          </p:cNvSpPr>
          <p:nvPr>
            <p:ph idx="1"/>
          </p:nvPr>
        </p:nvSpPr>
        <p:spPr>
          <a:xfrm>
            <a:off x="838200" y="2333297"/>
            <a:ext cx="4619621" cy="3843666"/>
          </a:xfrm>
        </p:spPr>
        <p:txBody>
          <a:bodyPr>
            <a:normAutofit/>
          </a:bodyPr>
          <a:lstStyle/>
          <a:p>
            <a:pPr>
              <a:lnSpc>
                <a:spcPct val="90000"/>
              </a:lnSpc>
            </a:pPr>
            <a:r>
              <a:rPr lang="en-US" sz="1100" dirty="0"/>
              <a:t>Our analysis aimed to explore and understand the factors influencing the Manufacturer’s Suggested Retail Price (MSRP) of various car models (from the Kaggle Car Data Set), as detailed in our data set. </a:t>
            </a:r>
          </a:p>
          <a:p>
            <a:pPr>
              <a:lnSpc>
                <a:spcPct val="90000"/>
              </a:lnSpc>
            </a:pPr>
            <a:r>
              <a:rPr lang="en-US" sz="1100" dirty="0"/>
              <a:t>Our goals were;</a:t>
            </a:r>
          </a:p>
          <a:p>
            <a:pPr lvl="1">
              <a:lnSpc>
                <a:spcPct val="90000"/>
              </a:lnSpc>
            </a:pPr>
            <a:r>
              <a:rPr lang="en-US" sz="1100" dirty="0"/>
              <a:t>Build a Regression Model: We wanted to build a linear regression model to identify the relationship between the various features of a car and its MSRP. Our initial model served as a baseline for understanding the key factors contributing to the price of a car. </a:t>
            </a:r>
          </a:p>
          <a:p>
            <a:pPr lvl="1">
              <a:lnSpc>
                <a:spcPct val="90000"/>
              </a:lnSpc>
            </a:pPr>
            <a:r>
              <a:rPr lang="en-US" sz="1100" dirty="0"/>
              <a:t>To develop a more complex model to produce better predictions: We wanted to improve on our initial model by adding complexity, such as interaction terms and polynomial features, and by trying different, more flexible machine learning techniques. In particular, we employed a Gradient Boosting Model to enhance our analysis’s predictive power. </a:t>
            </a:r>
          </a:p>
          <a:p>
            <a:pPr>
              <a:lnSpc>
                <a:spcPct val="90000"/>
              </a:lnSpc>
            </a:pPr>
            <a:r>
              <a:rPr lang="en-US" sz="1100" dirty="0"/>
              <a:t>Models Used in our project;</a:t>
            </a:r>
          </a:p>
          <a:p>
            <a:pPr lvl="1">
              <a:lnSpc>
                <a:spcPct val="90000"/>
              </a:lnSpc>
            </a:pPr>
            <a:r>
              <a:rPr lang="en-US" sz="1100" dirty="0"/>
              <a:t>Linear Regression</a:t>
            </a:r>
          </a:p>
          <a:p>
            <a:pPr lvl="1">
              <a:lnSpc>
                <a:spcPct val="90000"/>
              </a:lnSpc>
            </a:pPr>
            <a:r>
              <a:rPr lang="en-US" sz="1100" dirty="0"/>
              <a:t>Polynomial Regression</a:t>
            </a:r>
          </a:p>
          <a:p>
            <a:pPr lvl="1">
              <a:lnSpc>
                <a:spcPct val="90000"/>
              </a:lnSpc>
            </a:pPr>
            <a:r>
              <a:rPr lang="en-US" sz="1100" dirty="0"/>
              <a:t>Gradient Boosting Model</a:t>
            </a:r>
          </a:p>
        </p:txBody>
      </p:sp>
      <p:pic>
        <p:nvPicPr>
          <p:cNvPr id="5" name="Picture 4" descr="Toy cars lined up in a row on floor">
            <a:extLst>
              <a:ext uri="{FF2B5EF4-FFF2-40B4-BE49-F238E27FC236}">
                <a16:creationId xmlns:a16="http://schemas.microsoft.com/office/drawing/2014/main" id="{CBC194CB-69CD-3B21-53F9-10BEC411FF2B}"/>
              </a:ext>
            </a:extLst>
          </p:cNvPr>
          <p:cNvPicPr>
            <a:picLocks noChangeAspect="1"/>
          </p:cNvPicPr>
          <p:nvPr/>
        </p:nvPicPr>
        <p:blipFill rotWithShape="1">
          <a:blip r:embed="rId3"/>
          <a:srcRect l="22582" r="1959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26866230"/>
      </p:ext>
    </p:extLst>
  </p:cSld>
  <p:clrMapOvr>
    <a:masterClrMapping/>
  </p:clrMapOvr>
  <mc:AlternateContent xmlns:mc="http://schemas.openxmlformats.org/markup-compatibility/2006" xmlns:p14="http://schemas.microsoft.com/office/powerpoint/2010/main">
    <mc:Choice Requires="p14">
      <p:transition spd="slow" p14:dur="2000" advTm="46069"/>
    </mc:Choice>
    <mc:Fallback xmlns="">
      <p:transition spd="slow" advTm="4606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E8BE-D8F2-FFEB-60DF-67D3630E5543}"/>
              </a:ext>
            </a:extLst>
          </p:cNvPr>
          <p:cNvSpPr>
            <a:spLocks noGrp="1"/>
          </p:cNvSpPr>
          <p:nvPr>
            <p:ph type="title"/>
          </p:nvPr>
        </p:nvSpPr>
        <p:spPr/>
        <p:txBody>
          <a:bodyPr/>
          <a:lstStyle/>
          <a:p>
            <a:r>
              <a:rPr lang="en-US" dirty="0"/>
              <a:t>KNN Model</a:t>
            </a:r>
          </a:p>
        </p:txBody>
      </p:sp>
      <p:pic>
        <p:nvPicPr>
          <p:cNvPr id="5" name="Content Placeholder 4">
            <a:extLst>
              <a:ext uri="{FF2B5EF4-FFF2-40B4-BE49-F238E27FC236}">
                <a16:creationId xmlns:a16="http://schemas.microsoft.com/office/drawing/2014/main" id="{A763EBFF-1472-A762-C8E1-1DA9EDA1504E}"/>
              </a:ext>
            </a:extLst>
          </p:cNvPr>
          <p:cNvPicPr>
            <a:picLocks noGrp="1" noChangeAspect="1"/>
          </p:cNvPicPr>
          <p:nvPr>
            <p:ph sz="half" idx="1"/>
          </p:nvPr>
        </p:nvPicPr>
        <p:blipFill>
          <a:blip r:embed="rId3"/>
          <a:stretch>
            <a:fillRect/>
          </a:stretch>
        </p:blipFill>
        <p:spPr>
          <a:xfrm>
            <a:off x="564434" y="3661229"/>
            <a:ext cx="3642344" cy="2056668"/>
          </a:xfrm>
          <a:prstGeom prst="rect">
            <a:avLst/>
          </a:prstGeom>
        </p:spPr>
      </p:pic>
      <p:pic>
        <p:nvPicPr>
          <p:cNvPr id="6" name="Content Placeholder 5">
            <a:extLst>
              <a:ext uri="{FF2B5EF4-FFF2-40B4-BE49-F238E27FC236}">
                <a16:creationId xmlns:a16="http://schemas.microsoft.com/office/drawing/2014/main" id="{D3E66CB0-AF78-8738-1959-4B3B436694DF}"/>
              </a:ext>
            </a:extLst>
          </p:cNvPr>
          <p:cNvPicPr>
            <a:picLocks noGrp="1" noChangeAspect="1"/>
          </p:cNvPicPr>
          <p:nvPr>
            <p:ph sz="half" idx="2"/>
          </p:nvPr>
        </p:nvPicPr>
        <p:blipFill>
          <a:blip r:embed="rId4"/>
          <a:stretch>
            <a:fillRect/>
          </a:stretch>
        </p:blipFill>
        <p:spPr>
          <a:xfrm>
            <a:off x="4583795" y="3661229"/>
            <a:ext cx="3642343" cy="2056668"/>
          </a:xfrm>
          <a:prstGeom prst="rect">
            <a:avLst/>
          </a:prstGeom>
        </p:spPr>
      </p:pic>
      <p:sp>
        <p:nvSpPr>
          <p:cNvPr id="19" name="TextBox 18">
            <a:extLst>
              <a:ext uri="{FF2B5EF4-FFF2-40B4-BE49-F238E27FC236}">
                <a16:creationId xmlns:a16="http://schemas.microsoft.com/office/drawing/2014/main" id="{0D617FA2-C58B-2201-B5D6-AA3395358D76}"/>
              </a:ext>
            </a:extLst>
          </p:cNvPr>
          <p:cNvSpPr txBox="1"/>
          <p:nvPr/>
        </p:nvSpPr>
        <p:spPr>
          <a:xfrm>
            <a:off x="564434" y="1530515"/>
            <a:ext cx="6211646"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developed a K-Nearest Neighbors (KNN) model to predict Manufacturer's Suggested Retail Prices (MSRPs) using our dataset. By applying KNN with repeated cross-validation, we aimed to create an accurate and reliable pricing model.</a:t>
            </a:r>
          </a:p>
          <a:p>
            <a:endParaRPr lang="en-US" dirty="0"/>
          </a:p>
        </p:txBody>
      </p:sp>
      <p:graphicFrame>
        <p:nvGraphicFramePr>
          <p:cNvPr id="21" name="Table 5">
            <a:extLst>
              <a:ext uri="{FF2B5EF4-FFF2-40B4-BE49-F238E27FC236}">
                <a16:creationId xmlns:a16="http://schemas.microsoft.com/office/drawing/2014/main" id="{3FA2328F-1960-B9F0-F476-563B48061199}"/>
              </a:ext>
            </a:extLst>
          </p:cNvPr>
          <p:cNvGraphicFramePr>
            <a:graphicFrameLocks/>
          </p:cNvGraphicFramePr>
          <p:nvPr>
            <p:extLst>
              <p:ext uri="{D42A27DB-BD31-4B8C-83A1-F6EECF244321}">
                <p14:modId xmlns:p14="http://schemas.microsoft.com/office/powerpoint/2010/main" val="1076906657"/>
              </p:ext>
            </p:extLst>
          </p:nvPr>
        </p:nvGraphicFramePr>
        <p:xfrm>
          <a:off x="6524171" y="1629478"/>
          <a:ext cx="5494712" cy="1097280"/>
        </p:xfrm>
        <a:graphic>
          <a:graphicData uri="http://schemas.openxmlformats.org/drawingml/2006/table">
            <a:tbl>
              <a:tblPr firstRow="1" bandRow="1">
                <a:tableStyleId>{5C22544A-7EE6-4342-B048-85BDC9FD1C3A}</a:tableStyleId>
              </a:tblPr>
              <a:tblGrid>
                <a:gridCol w="2747356">
                  <a:extLst>
                    <a:ext uri="{9D8B030D-6E8A-4147-A177-3AD203B41FA5}">
                      <a16:colId xmlns:a16="http://schemas.microsoft.com/office/drawing/2014/main" val="3294059313"/>
                    </a:ext>
                  </a:extLst>
                </a:gridCol>
                <a:gridCol w="2747356">
                  <a:extLst>
                    <a:ext uri="{9D8B030D-6E8A-4147-A177-3AD203B41FA5}">
                      <a16:colId xmlns:a16="http://schemas.microsoft.com/office/drawing/2014/main" val="799557392"/>
                    </a:ext>
                  </a:extLst>
                </a:gridCol>
              </a:tblGrid>
              <a:tr h="328423">
                <a:tc>
                  <a:txBody>
                    <a:bodyPr/>
                    <a:lstStyle/>
                    <a:p>
                      <a:r>
                        <a:rPr lang="en-US" dirty="0"/>
                        <a:t>RMSE</a:t>
                      </a:r>
                    </a:p>
                  </a:txBody>
                  <a:tcPr/>
                </a:tc>
                <a:tc>
                  <a:txBody>
                    <a:bodyPr/>
                    <a:lstStyle/>
                    <a:p>
                      <a:r>
                        <a:rPr lang="en-US" dirty="0"/>
                        <a:t>0.4246899</a:t>
                      </a:r>
                    </a:p>
                  </a:txBody>
                  <a:tcPr/>
                </a:tc>
                <a:extLst>
                  <a:ext uri="{0D108BD9-81ED-4DB2-BD59-A6C34878D82A}">
                    <a16:rowId xmlns:a16="http://schemas.microsoft.com/office/drawing/2014/main" val="1228728898"/>
                  </a:ext>
                </a:extLst>
              </a:tr>
              <a:tr h="328423">
                <a:tc>
                  <a:txBody>
                    <a:bodyPr/>
                    <a:lstStyle/>
                    <a:p>
                      <a:r>
                        <a:rPr lang="en-US" dirty="0"/>
                        <a:t>R-Squared</a:t>
                      </a:r>
                    </a:p>
                  </a:txBody>
                  <a:tcPr/>
                </a:tc>
                <a:tc>
                  <a:txBody>
                    <a:bodyPr/>
                    <a:lstStyle/>
                    <a:p>
                      <a:r>
                        <a:rPr lang="en-US" dirty="0"/>
                        <a:t>0.8508744</a:t>
                      </a:r>
                    </a:p>
                  </a:txBody>
                  <a:tcPr/>
                </a:tc>
                <a:extLst>
                  <a:ext uri="{0D108BD9-81ED-4DB2-BD59-A6C34878D82A}">
                    <a16:rowId xmlns:a16="http://schemas.microsoft.com/office/drawing/2014/main" val="3644946724"/>
                  </a:ext>
                </a:extLst>
              </a:tr>
              <a:tr h="328423">
                <a:tc>
                  <a:txBody>
                    <a:bodyPr/>
                    <a:lstStyle/>
                    <a:p>
                      <a:r>
                        <a:rPr lang="en-US" dirty="0"/>
                        <a:t>MAE</a:t>
                      </a:r>
                    </a:p>
                  </a:txBody>
                  <a:tcPr/>
                </a:tc>
                <a:tc>
                  <a:txBody>
                    <a:bodyPr/>
                    <a:lstStyle/>
                    <a:p>
                      <a:r>
                        <a:rPr lang="en-US" dirty="0"/>
                        <a:t>0.1971206</a:t>
                      </a:r>
                    </a:p>
                  </a:txBody>
                  <a:tcPr/>
                </a:tc>
                <a:extLst>
                  <a:ext uri="{0D108BD9-81ED-4DB2-BD59-A6C34878D82A}">
                    <a16:rowId xmlns:a16="http://schemas.microsoft.com/office/drawing/2014/main" val="1766112738"/>
                  </a:ext>
                </a:extLst>
              </a:tr>
            </a:tbl>
          </a:graphicData>
        </a:graphic>
      </p:graphicFrame>
    </p:spTree>
    <p:extLst>
      <p:ext uri="{BB962C8B-B14F-4D97-AF65-F5344CB8AC3E}">
        <p14:creationId xmlns:p14="http://schemas.microsoft.com/office/powerpoint/2010/main" val="4009486082"/>
      </p:ext>
    </p:extLst>
  </p:cSld>
  <p:clrMapOvr>
    <a:masterClrMapping/>
  </p:clrMapOvr>
  <mc:AlternateContent xmlns:mc="http://schemas.openxmlformats.org/markup-compatibility/2006" xmlns:p14="http://schemas.microsoft.com/office/powerpoint/2010/main">
    <mc:Choice Requires="p14">
      <p:transition spd="slow" p14:dur="2000" advTm="107584"/>
    </mc:Choice>
    <mc:Fallback xmlns="">
      <p:transition spd="slow" advTm="10758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C011-0F57-DB35-27B2-63666A1CA4EB}"/>
              </a:ext>
            </a:extLst>
          </p:cNvPr>
          <p:cNvSpPr>
            <a:spLocks noGrp="1"/>
          </p:cNvSpPr>
          <p:nvPr>
            <p:ph type="title"/>
          </p:nvPr>
        </p:nvSpPr>
        <p:spPr/>
        <p:txBody>
          <a:bodyPr>
            <a:normAutofit/>
          </a:bodyPr>
          <a:lstStyle/>
          <a:p>
            <a:r>
              <a:rPr lang="en-US" dirty="0"/>
              <a:t>Building a Nonparametric Model - Gradient Boosting model</a:t>
            </a:r>
            <a:endParaRPr lang="en-US" dirty="0">
              <a:latin typeface="Elephant" panose="02020904090505020303" pitchFamily="18" charset="77"/>
            </a:endParaRPr>
          </a:p>
        </p:txBody>
      </p:sp>
      <p:sp>
        <p:nvSpPr>
          <p:cNvPr id="3" name="Content Placeholder 2">
            <a:extLst>
              <a:ext uri="{FF2B5EF4-FFF2-40B4-BE49-F238E27FC236}">
                <a16:creationId xmlns:a16="http://schemas.microsoft.com/office/drawing/2014/main" id="{D7ACCE32-99C3-A1DB-38A8-08E14D090E56}"/>
              </a:ext>
            </a:extLst>
          </p:cNvPr>
          <p:cNvSpPr>
            <a:spLocks noGrp="1"/>
          </p:cNvSpPr>
          <p:nvPr>
            <p:ph sz="half" idx="1"/>
          </p:nvPr>
        </p:nvSpPr>
        <p:spPr/>
        <p:txBody>
          <a:bodyPr>
            <a:normAutofit fontScale="32500" lnSpcReduction="20000"/>
          </a:bodyPr>
          <a:lstStyle/>
          <a:p>
            <a:pPr marL="0" indent="0">
              <a:buNone/>
            </a:pPr>
            <a:r>
              <a:rPr lang="en-US" dirty="0"/>
              <a:t>The Gradient Boosting Model (</a:t>
            </a:r>
            <a:r>
              <a:rPr lang="en-US" dirty="0" err="1"/>
              <a:t>gbm_model</a:t>
            </a:r>
            <a:r>
              <a:rPr lang="en-US" dirty="0"/>
              <a:t>) has been fitted on the training data and used to make predictions on the test data. The parameters used in the model, such as the number of trees (5000), the depth of tree interactions (4), the learning rate or shrinkage (0.01), and the minimum observations in node (10), were set according to the problem at hand or based on some heuristic or experience. Also, 5-fold cross-validation was used to estimate the performance of the model.</a:t>
            </a:r>
          </a:p>
          <a:p>
            <a:pPr marL="0" indent="0">
              <a:buNone/>
            </a:pPr>
            <a:r>
              <a:rPr lang="en-US" dirty="0"/>
              <a:t>However, the Mean Squared Error (MSE) for this model turned out to be 3728531510, which is quite large. Remember, MSE is a measure of the average of the squares of the errors—that is, the average squared difference between the estimated values and the actual value. A lower MSE indicates a better fit of the model to the data.</a:t>
            </a:r>
          </a:p>
          <a:p>
            <a:pPr marL="0" indent="0">
              <a:buNone/>
            </a:pPr>
            <a:r>
              <a:rPr lang="en-US" dirty="0"/>
              <a:t>Given the large MSE, it suggests that the </a:t>
            </a:r>
            <a:r>
              <a:rPr lang="en-US" dirty="0" err="1"/>
              <a:t>gbm_model</a:t>
            </a:r>
            <a:r>
              <a:rPr lang="en-US" dirty="0"/>
              <a:t> did not perform well on the test data. This could be due to several reasons such as overfitting, where the model learns the training data too well and performs poorly on new, unseen data; or it could be that the hyperparameters of the model are not well-tuned and could use some adjustment.</a:t>
            </a:r>
          </a:p>
          <a:p>
            <a:pPr marL="0" indent="0">
              <a:buNone/>
            </a:pPr>
            <a:r>
              <a:rPr lang="en-US" dirty="0"/>
              <a:t>In this case, the model could be improved by either adjusting the hyperparameters (e.g., decreasing the number of trees, adjusting the interaction depth, or changing the learning rate) or by using a different modeling approach. It's also worth noting that GBM models can be sensitive to noisy data and outliers, so preprocessing steps like outlier removal, feature selection, and feature engineering might also improve the model's performance.</a:t>
            </a:r>
          </a:p>
          <a:p>
            <a:pPr marL="0" indent="0">
              <a:buNone/>
            </a:pPr>
            <a:r>
              <a:rPr lang="en-US" dirty="0"/>
              <a:t>Lastly, it's also possible that a different type of model might be more appropriate for this dataset or problem.</a:t>
            </a:r>
          </a:p>
        </p:txBody>
      </p:sp>
      <p:graphicFrame>
        <p:nvGraphicFramePr>
          <p:cNvPr id="5" name="Table 5">
            <a:extLst>
              <a:ext uri="{FF2B5EF4-FFF2-40B4-BE49-F238E27FC236}">
                <a16:creationId xmlns:a16="http://schemas.microsoft.com/office/drawing/2014/main" id="{D88A8F68-6FAD-CD9B-8176-3028171F99CB}"/>
              </a:ext>
            </a:extLst>
          </p:cNvPr>
          <p:cNvGraphicFramePr>
            <a:graphicFrameLocks/>
          </p:cNvGraphicFramePr>
          <p:nvPr>
            <p:extLst>
              <p:ext uri="{D42A27DB-BD31-4B8C-83A1-F6EECF244321}">
                <p14:modId xmlns:p14="http://schemas.microsoft.com/office/powerpoint/2010/main" val="3778772828"/>
              </p:ext>
            </p:extLst>
          </p:nvPr>
        </p:nvGraphicFramePr>
        <p:xfrm>
          <a:off x="6096000" y="2077114"/>
          <a:ext cx="5770484" cy="365760"/>
        </p:xfrm>
        <a:graphic>
          <a:graphicData uri="http://schemas.openxmlformats.org/drawingml/2006/table">
            <a:tbl>
              <a:tblPr firstRow="1" bandRow="1">
                <a:tableStyleId>{5C22544A-7EE6-4342-B048-85BDC9FD1C3A}</a:tableStyleId>
              </a:tblPr>
              <a:tblGrid>
                <a:gridCol w="2885242">
                  <a:extLst>
                    <a:ext uri="{9D8B030D-6E8A-4147-A177-3AD203B41FA5}">
                      <a16:colId xmlns:a16="http://schemas.microsoft.com/office/drawing/2014/main" val="3294059313"/>
                    </a:ext>
                  </a:extLst>
                </a:gridCol>
                <a:gridCol w="2885242">
                  <a:extLst>
                    <a:ext uri="{9D8B030D-6E8A-4147-A177-3AD203B41FA5}">
                      <a16:colId xmlns:a16="http://schemas.microsoft.com/office/drawing/2014/main" val="799557392"/>
                    </a:ext>
                  </a:extLst>
                </a:gridCol>
              </a:tblGrid>
              <a:tr h="362711">
                <a:tc>
                  <a:txBody>
                    <a:bodyPr/>
                    <a:lstStyle/>
                    <a:p>
                      <a:r>
                        <a:rPr lang="en-US" dirty="0"/>
                        <a:t>RMSE</a:t>
                      </a:r>
                    </a:p>
                  </a:txBody>
                  <a:tcPr/>
                </a:tc>
                <a:tc>
                  <a:txBody>
                    <a:bodyPr/>
                    <a:lstStyle/>
                    <a:p>
                      <a:r>
                        <a:rPr lang="en-US" dirty="0"/>
                        <a:t>0.0476117</a:t>
                      </a:r>
                    </a:p>
                  </a:txBody>
                  <a:tcPr/>
                </a:tc>
                <a:extLst>
                  <a:ext uri="{0D108BD9-81ED-4DB2-BD59-A6C34878D82A}">
                    <a16:rowId xmlns:a16="http://schemas.microsoft.com/office/drawing/2014/main" val="3644946724"/>
                  </a:ext>
                </a:extLst>
              </a:tr>
            </a:tbl>
          </a:graphicData>
        </a:graphic>
      </p:graphicFrame>
    </p:spTree>
    <p:extLst>
      <p:ext uri="{BB962C8B-B14F-4D97-AF65-F5344CB8AC3E}">
        <p14:creationId xmlns:p14="http://schemas.microsoft.com/office/powerpoint/2010/main" val="2378500059"/>
      </p:ext>
    </p:extLst>
  </p:cSld>
  <p:clrMapOvr>
    <a:masterClrMapping/>
  </p:clrMapOvr>
  <mc:AlternateContent xmlns:mc="http://schemas.openxmlformats.org/markup-compatibility/2006" xmlns:p14="http://schemas.microsoft.com/office/powerpoint/2010/main">
    <mc:Choice Requires="p14">
      <p:transition spd="slow" p14:dur="2000" advTm="99664"/>
    </mc:Choice>
    <mc:Fallback xmlns="">
      <p:transition spd="slow" advTm="9966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6C2F-1AA9-8431-92A6-5DEA6EA3E3F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B67D880-E661-185D-3CE0-0EBCFC9D0B96}"/>
              </a:ext>
            </a:extLst>
          </p:cNvPr>
          <p:cNvSpPr>
            <a:spLocks noGrp="1"/>
          </p:cNvSpPr>
          <p:nvPr>
            <p:ph sz="half" idx="1"/>
          </p:nvPr>
        </p:nvSpPr>
        <p:spPr>
          <a:xfrm>
            <a:off x="838200" y="2011680"/>
            <a:ext cx="10515600" cy="4160520"/>
          </a:xfrm>
        </p:spPr>
        <p:txBody>
          <a:bodyPr>
            <a:normAutofit fontScale="92500" lnSpcReduction="20000"/>
          </a:bodyPr>
          <a:lstStyle/>
          <a:p>
            <a:r>
              <a:rPr lang="en-US" dirty="0"/>
              <a:t>Objective 1 employed various regression techniques, including forward, backward, and manual variable selection, to identify important relationships. Model assumptions were checked, and two models (simple and complex) were created. Concerns of overfitting led to the selection of the simpler model. It highlighted the significance of car type, engine horsepower, and cylinders in predicting MSRP and popularity. However, limited details on popularity warrant further investigation. Depending on the goal, the simpler model is recommended for prediction and interpretability, while a random forest with KNN sequence achieves the lowest RMSE. Additional insight on popularity would be valuable.</a:t>
            </a:r>
          </a:p>
        </p:txBody>
      </p:sp>
    </p:spTree>
    <p:extLst>
      <p:ext uri="{BB962C8B-B14F-4D97-AF65-F5344CB8AC3E}">
        <p14:creationId xmlns:p14="http://schemas.microsoft.com/office/powerpoint/2010/main" val="537927434"/>
      </p:ext>
    </p:extLst>
  </p:cSld>
  <p:clrMapOvr>
    <a:masterClrMapping/>
  </p:clrMapOvr>
  <mc:AlternateContent xmlns:mc="http://schemas.openxmlformats.org/markup-compatibility/2006" xmlns:p14="http://schemas.microsoft.com/office/powerpoint/2010/main">
    <mc:Choice Requires="p14">
      <p:transition spd="slow" p14:dur="2000" advTm="98268"/>
    </mc:Choice>
    <mc:Fallback xmlns="">
      <p:transition spd="slow" advTm="982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40AC-B428-A0F0-9F6D-C904C162C0A2}"/>
              </a:ext>
            </a:extLst>
          </p:cNvPr>
          <p:cNvSpPr>
            <a:spLocks noGrp="1"/>
          </p:cNvSpPr>
          <p:nvPr>
            <p:ph type="title"/>
          </p:nvPr>
        </p:nvSpPr>
        <p:spPr/>
        <p:txBody>
          <a:bodyPr>
            <a:noAutofit/>
          </a:bodyPr>
          <a:lstStyle/>
          <a:p>
            <a:r>
              <a:rPr lang="en-US" sz="3200" dirty="0"/>
              <a:t>Data Description - </a:t>
            </a:r>
            <a:r>
              <a:rPr lang="en-US" sz="3200" b="0" i="0" u="none" strike="noStrike" dirty="0">
                <a:solidFill>
                  <a:srgbClr val="374151"/>
                </a:solidFill>
                <a:effectLst/>
                <a:latin typeface="Söhne"/>
              </a:rPr>
              <a:t>The car dataset contains detailed specifications and characteristics for a range of 11,914 different car models. It includes the following 16 variables:</a:t>
            </a:r>
            <a:endParaRPr lang="en-US" sz="3200" dirty="0"/>
          </a:p>
        </p:txBody>
      </p:sp>
      <p:sp>
        <p:nvSpPr>
          <p:cNvPr id="4" name="Content Placeholder 3">
            <a:extLst>
              <a:ext uri="{FF2B5EF4-FFF2-40B4-BE49-F238E27FC236}">
                <a16:creationId xmlns:a16="http://schemas.microsoft.com/office/drawing/2014/main" id="{909493AF-25E4-1597-A170-4513913D6A4A}"/>
              </a:ext>
            </a:extLst>
          </p:cNvPr>
          <p:cNvSpPr>
            <a:spLocks noGrp="1"/>
          </p:cNvSpPr>
          <p:nvPr>
            <p:ph sz="half" idx="1"/>
          </p:nvPr>
        </p:nvSpPr>
        <p:spPr/>
        <p:txBody>
          <a:bodyPr>
            <a:normAutofit fontScale="47500" lnSpcReduction="20000"/>
          </a:bodyPr>
          <a:lstStyle/>
          <a:p>
            <a:r>
              <a:rPr lang="en-US" b="1" i="0" u="none" strike="noStrike" dirty="0">
                <a:solidFill>
                  <a:srgbClr val="374151"/>
                </a:solidFill>
                <a:effectLst/>
                <a:latin typeface="Söhne"/>
              </a:rPr>
              <a:t>Make</a:t>
            </a:r>
            <a:r>
              <a:rPr lang="en-US" b="0" i="0" u="none" strike="noStrike" dirty="0">
                <a:solidFill>
                  <a:srgbClr val="374151"/>
                </a:solidFill>
                <a:effectLst/>
                <a:latin typeface="Söhne"/>
              </a:rPr>
              <a:t>: The manufacturer of the car model (e.g., Ford, Toyota, BMW). It's a categorical variable.</a:t>
            </a:r>
          </a:p>
          <a:p>
            <a:r>
              <a:rPr lang="en-US" b="1" i="0" u="none" strike="noStrike" dirty="0">
                <a:solidFill>
                  <a:srgbClr val="374151"/>
                </a:solidFill>
                <a:effectLst/>
                <a:latin typeface="Söhne"/>
              </a:rPr>
              <a:t>Model</a:t>
            </a:r>
            <a:r>
              <a:rPr lang="en-US" b="0" i="0" u="none" strike="noStrike" dirty="0">
                <a:solidFill>
                  <a:srgbClr val="374151"/>
                </a:solidFill>
                <a:effectLst/>
                <a:latin typeface="Söhne"/>
              </a:rPr>
              <a:t>: The specific model of the car as produced by the manufacturer. It's a categorical variable.</a:t>
            </a:r>
          </a:p>
          <a:p>
            <a:r>
              <a:rPr lang="en-US" b="1" i="0" u="none" strike="noStrike" dirty="0">
                <a:solidFill>
                  <a:srgbClr val="374151"/>
                </a:solidFill>
                <a:effectLst/>
                <a:latin typeface="Söhne"/>
              </a:rPr>
              <a:t>Year</a:t>
            </a:r>
            <a:r>
              <a:rPr lang="en-US" b="0" i="0" u="none" strike="noStrike" dirty="0">
                <a:solidFill>
                  <a:srgbClr val="374151"/>
                </a:solidFill>
                <a:effectLst/>
                <a:latin typeface="Söhne"/>
              </a:rPr>
              <a:t>: The year the car model was manufactured. It's a numerical variable, ranging from 1990 to 2017.</a:t>
            </a:r>
          </a:p>
          <a:p>
            <a:r>
              <a:rPr lang="en-US" b="1" i="0" u="none" strike="noStrike" dirty="0">
                <a:solidFill>
                  <a:srgbClr val="374151"/>
                </a:solidFill>
                <a:effectLst/>
                <a:latin typeface="Söhne"/>
              </a:rPr>
              <a:t>Engine Fuel Type</a:t>
            </a:r>
            <a:r>
              <a:rPr lang="en-US" b="0" i="0" u="none" strike="noStrike" dirty="0">
                <a:solidFill>
                  <a:srgbClr val="374151"/>
                </a:solidFill>
                <a:effectLst/>
                <a:latin typeface="Söhne"/>
              </a:rPr>
              <a:t>: The type of fuel the car's engine uses. It's a categorical variable.</a:t>
            </a:r>
          </a:p>
          <a:p>
            <a:r>
              <a:rPr lang="en-US" b="1" i="0" u="none" strike="noStrike" dirty="0">
                <a:solidFill>
                  <a:srgbClr val="374151"/>
                </a:solidFill>
                <a:effectLst/>
                <a:latin typeface="Söhne"/>
              </a:rPr>
              <a:t>Engine HP</a:t>
            </a:r>
            <a:r>
              <a:rPr lang="en-US" b="0" i="0" u="none" strike="noStrike" dirty="0">
                <a:solidFill>
                  <a:srgbClr val="374151"/>
                </a:solidFill>
                <a:effectLst/>
                <a:latin typeface="Söhne"/>
              </a:rPr>
              <a:t>: The horsepower of the car's engine. It's a numerical variable, with a minimum value of 55 and a maximum of 1001. There are 69 missing values in this column.</a:t>
            </a:r>
          </a:p>
          <a:p>
            <a:r>
              <a:rPr lang="en-US" b="1" i="0" u="none" strike="noStrike" dirty="0">
                <a:solidFill>
                  <a:srgbClr val="374151"/>
                </a:solidFill>
                <a:effectLst/>
                <a:latin typeface="Söhne"/>
              </a:rPr>
              <a:t>Engine Cylinders</a:t>
            </a:r>
            <a:r>
              <a:rPr lang="en-US" b="0" i="0" u="none" strike="noStrike" dirty="0">
                <a:solidFill>
                  <a:srgbClr val="374151"/>
                </a:solidFill>
                <a:effectLst/>
                <a:latin typeface="Söhne"/>
              </a:rPr>
              <a:t>: The number of cylinders in the car's engine. It's a numerical variable, ranging from 0 to 16. There are 30 missing values in this column.</a:t>
            </a:r>
          </a:p>
          <a:p>
            <a:r>
              <a:rPr lang="en-US" b="1" i="0" u="none" strike="noStrike" dirty="0">
                <a:solidFill>
                  <a:srgbClr val="374151"/>
                </a:solidFill>
                <a:effectLst/>
                <a:latin typeface="Söhne"/>
              </a:rPr>
              <a:t>Transmission Type</a:t>
            </a:r>
            <a:r>
              <a:rPr lang="en-US" b="0" i="0" u="none" strike="noStrike" dirty="0">
                <a:solidFill>
                  <a:srgbClr val="374151"/>
                </a:solidFill>
                <a:effectLst/>
                <a:latin typeface="Söhne"/>
              </a:rPr>
              <a:t>: The type of transmission in the car (e.g., manual, automatic). It's a categorical variable.</a:t>
            </a:r>
          </a:p>
          <a:p>
            <a:r>
              <a:rPr lang="en-US" b="1" i="0" u="none" strike="noStrike" dirty="0">
                <a:solidFill>
                  <a:srgbClr val="374151"/>
                </a:solidFill>
                <a:effectLst/>
                <a:latin typeface="Söhne"/>
              </a:rPr>
              <a:t>Driven Wheels</a:t>
            </a:r>
            <a:r>
              <a:rPr lang="en-US" b="0" i="0" u="none" strike="noStrike" dirty="0">
                <a:solidFill>
                  <a:srgbClr val="374151"/>
                </a:solidFill>
                <a:effectLst/>
                <a:latin typeface="Söhne"/>
              </a:rPr>
              <a:t>: Describes which wheels are driven by the engine (e.g., front, rear, all). It's a categorical variable.</a:t>
            </a:r>
          </a:p>
          <a:p>
            <a:endParaRPr lang="en-US" dirty="0"/>
          </a:p>
        </p:txBody>
      </p:sp>
      <p:sp>
        <p:nvSpPr>
          <p:cNvPr id="5" name="Content Placeholder 4">
            <a:extLst>
              <a:ext uri="{FF2B5EF4-FFF2-40B4-BE49-F238E27FC236}">
                <a16:creationId xmlns:a16="http://schemas.microsoft.com/office/drawing/2014/main" id="{0E2EC828-5F85-9D0A-E41E-8A53B36151EE}"/>
              </a:ext>
            </a:extLst>
          </p:cNvPr>
          <p:cNvSpPr>
            <a:spLocks noGrp="1"/>
          </p:cNvSpPr>
          <p:nvPr>
            <p:ph sz="half" idx="2"/>
          </p:nvPr>
        </p:nvSpPr>
        <p:spPr/>
        <p:txBody>
          <a:bodyPr>
            <a:normAutofit fontScale="47500" lnSpcReduction="20000"/>
          </a:bodyPr>
          <a:lstStyle/>
          <a:p>
            <a:r>
              <a:rPr lang="en-US" b="1" i="0" u="none" strike="noStrike" dirty="0">
                <a:solidFill>
                  <a:srgbClr val="374151"/>
                </a:solidFill>
                <a:effectLst/>
                <a:latin typeface="Söhne"/>
              </a:rPr>
              <a:t>Number of Doors</a:t>
            </a:r>
            <a:r>
              <a:rPr lang="en-US" b="0" i="0" u="none" strike="noStrike" dirty="0">
                <a:solidFill>
                  <a:srgbClr val="374151"/>
                </a:solidFill>
                <a:effectLst/>
                <a:latin typeface="Söhne"/>
              </a:rPr>
              <a:t>: The number of doors in the car. It's a numerical variable, ranging from 2 to 4. There are 6 missing values in this column.</a:t>
            </a:r>
          </a:p>
          <a:p>
            <a:r>
              <a:rPr lang="en-US" b="1" i="0" u="none" strike="noStrike" dirty="0">
                <a:solidFill>
                  <a:srgbClr val="374151"/>
                </a:solidFill>
                <a:effectLst/>
                <a:latin typeface="Söhne"/>
              </a:rPr>
              <a:t>Market Category</a:t>
            </a:r>
            <a:r>
              <a:rPr lang="en-US" b="0" i="0" u="none" strike="noStrike" dirty="0">
                <a:solidFill>
                  <a:srgbClr val="374151"/>
                </a:solidFill>
                <a:effectLst/>
                <a:latin typeface="Söhne"/>
              </a:rPr>
              <a:t>: The market segment the car is targeted at. It's a categorical variable.</a:t>
            </a:r>
          </a:p>
          <a:p>
            <a:r>
              <a:rPr lang="en-US" b="1" i="0" u="none" strike="noStrike" dirty="0">
                <a:solidFill>
                  <a:srgbClr val="374151"/>
                </a:solidFill>
                <a:effectLst/>
                <a:latin typeface="Söhne"/>
              </a:rPr>
              <a:t>Vehicle Size</a:t>
            </a:r>
            <a:r>
              <a:rPr lang="en-US" b="0" i="0" u="none" strike="noStrike" dirty="0">
                <a:solidFill>
                  <a:srgbClr val="374151"/>
                </a:solidFill>
                <a:effectLst/>
                <a:latin typeface="Söhne"/>
              </a:rPr>
              <a:t>: The size category of the vehicle (e.g., compact, midsize, large). It's a categorical variable.</a:t>
            </a:r>
          </a:p>
          <a:p>
            <a:r>
              <a:rPr lang="en-US" b="1" i="0" u="none" strike="noStrike" dirty="0">
                <a:solidFill>
                  <a:srgbClr val="374151"/>
                </a:solidFill>
                <a:effectLst/>
                <a:latin typeface="Söhne"/>
              </a:rPr>
              <a:t>Vehicle Style</a:t>
            </a:r>
            <a:r>
              <a:rPr lang="en-US" b="0" i="0" u="none" strike="noStrike" dirty="0">
                <a:solidFill>
                  <a:srgbClr val="374151"/>
                </a:solidFill>
                <a:effectLst/>
                <a:latin typeface="Söhne"/>
              </a:rPr>
              <a:t>: The style of the vehicle (e.g., sedan, coupe, SUV). It's a categorical variable.</a:t>
            </a:r>
          </a:p>
          <a:p>
            <a:r>
              <a:rPr lang="en-US" b="1" i="0" u="none" strike="noStrike" dirty="0">
                <a:solidFill>
                  <a:srgbClr val="374151"/>
                </a:solidFill>
                <a:effectLst/>
                <a:latin typeface="Söhne"/>
              </a:rPr>
              <a:t>Highway MPG</a:t>
            </a:r>
            <a:r>
              <a:rPr lang="en-US" b="0" i="0" u="none" strike="noStrike" dirty="0">
                <a:solidFill>
                  <a:srgbClr val="374151"/>
                </a:solidFill>
                <a:effectLst/>
                <a:latin typeface="Söhne"/>
              </a:rPr>
              <a:t>: The car's fuel efficiency on the highway, measured in miles per gallon (MPG). It's a numerical variable, ranging from 12 to 354 MPG.</a:t>
            </a:r>
          </a:p>
          <a:p>
            <a:r>
              <a:rPr lang="en-US" b="1" i="0" u="none" strike="noStrike" dirty="0">
                <a:solidFill>
                  <a:srgbClr val="374151"/>
                </a:solidFill>
                <a:effectLst/>
                <a:latin typeface="Söhne"/>
              </a:rPr>
              <a:t>City MPG</a:t>
            </a:r>
            <a:r>
              <a:rPr lang="en-US" b="0" i="0" u="none" strike="noStrike" dirty="0">
                <a:solidFill>
                  <a:srgbClr val="374151"/>
                </a:solidFill>
                <a:effectLst/>
                <a:latin typeface="Söhne"/>
              </a:rPr>
              <a:t>: The car's fuel efficiency in the city, measured in MPG. It's a numerical variable, ranging from 7 to 137 MPG.</a:t>
            </a:r>
          </a:p>
          <a:p>
            <a:r>
              <a:rPr lang="en-US" b="1" i="0" u="none" strike="noStrike" dirty="0">
                <a:solidFill>
                  <a:srgbClr val="374151"/>
                </a:solidFill>
                <a:effectLst/>
                <a:latin typeface="Söhne"/>
              </a:rPr>
              <a:t>Popularity</a:t>
            </a:r>
            <a:r>
              <a:rPr lang="en-US" b="0" i="0" u="none" strike="noStrike" dirty="0">
                <a:solidFill>
                  <a:srgbClr val="374151"/>
                </a:solidFill>
                <a:effectLst/>
                <a:latin typeface="Söhne"/>
              </a:rPr>
              <a:t>: The popularity of the car, measured in a way not specified in the provided summary. It's a numerical variable, with a minimum value of 2 and a maximum of 5657.</a:t>
            </a:r>
          </a:p>
          <a:p>
            <a:r>
              <a:rPr lang="en-US" b="1" i="0" u="none" strike="noStrike" dirty="0">
                <a:solidFill>
                  <a:srgbClr val="374151"/>
                </a:solidFill>
                <a:effectLst/>
                <a:latin typeface="Söhne"/>
              </a:rPr>
              <a:t>MSRP</a:t>
            </a:r>
            <a:r>
              <a:rPr lang="en-US" b="0" i="0" u="none" strike="noStrike" dirty="0">
                <a:solidFill>
                  <a:srgbClr val="374151"/>
                </a:solidFill>
                <a:effectLst/>
                <a:latin typeface="Söhne"/>
              </a:rPr>
              <a:t>: The Manufacturer's Suggested Retail Price of the car, which is its listed price before any discounts or negotiations. It's a numerical variable, ranging from $2000 to $2,065,902.</a:t>
            </a:r>
          </a:p>
          <a:p>
            <a:endParaRPr lang="en-US" dirty="0"/>
          </a:p>
        </p:txBody>
      </p:sp>
      <p:sp>
        <p:nvSpPr>
          <p:cNvPr id="6" name="TextBox 5">
            <a:extLst>
              <a:ext uri="{FF2B5EF4-FFF2-40B4-BE49-F238E27FC236}">
                <a16:creationId xmlns:a16="http://schemas.microsoft.com/office/drawing/2014/main" id="{C177A615-0DFF-EB5E-59C0-B12B98D17BDA}"/>
              </a:ext>
            </a:extLst>
          </p:cNvPr>
          <p:cNvSpPr txBox="1"/>
          <p:nvPr/>
        </p:nvSpPr>
        <p:spPr>
          <a:xfrm>
            <a:off x="115613" y="6172200"/>
            <a:ext cx="11960773" cy="584775"/>
          </a:xfrm>
          <a:prstGeom prst="rect">
            <a:avLst/>
          </a:prstGeom>
          <a:noFill/>
        </p:spPr>
        <p:txBody>
          <a:bodyPr wrap="square" rtlCol="0">
            <a:spAutoFit/>
          </a:bodyPr>
          <a:lstStyle/>
          <a:p>
            <a:r>
              <a:rPr lang="en-US" sz="1600" b="0" i="0" u="none" strike="noStrike" dirty="0">
                <a:solidFill>
                  <a:srgbClr val="374151"/>
                </a:solidFill>
                <a:effectLst/>
                <a:latin typeface="Söhne"/>
              </a:rPr>
              <a:t>Overall, this dataset provides a comprehensive overview of the characteristics and specifications of a wide range of car models, and would be useful for many types of analysis, such as understanding trends in car manufacturing, predicting car prices, or analyzing fuel efficiency.</a:t>
            </a:r>
            <a:endParaRPr lang="en-US" sz="1600" dirty="0"/>
          </a:p>
        </p:txBody>
      </p:sp>
    </p:spTree>
    <p:extLst>
      <p:ext uri="{BB962C8B-B14F-4D97-AF65-F5344CB8AC3E}">
        <p14:creationId xmlns:p14="http://schemas.microsoft.com/office/powerpoint/2010/main" val="4117560843"/>
      </p:ext>
    </p:extLst>
  </p:cSld>
  <p:clrMapOvr>
    <a:masterClrMapping/>
  </p:clrMapOvr>
  <mc:AlternateContent xmlns:mc="http://schemas.openxmlformats.org/markup-compatibility/2006" xmlns:p14="http://schemas.microsoft.com/office/powerpoint/2010/main">
    <mc:Choice Requires="p14">
      <p:transition spd="slow" p14:dur="2000" advTm="55270"/>
    </mc:Choice>
    <mc:Fallback xmlns="">
      <p:transition spd="slow" advTm="5527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7C91-76C3-45EA-34F6-78F88DAEB752}"/>
              </a:ext>
            </a:extLst>
          </p:cNvPr>
          <p:cNvSpPr>
            <a:spLocks noGrp="1"/>
          </p:cNvSpPr>
          <p:nvPr>
            <p:ph type="title"/>
          </p:nvPr>
        </p:nvSpPr>
        <p:spPr/>
        <p:txBody>
          <a:bodyPr/>
          <a:lstStyle/>
          <a:p>
            <a:r>
              <a:rPr lang="en-US" dirty="0"/>
              <a:t>Data Cleaning and observations</a:t>
            </a:r>
          </a:p>
        </p:txBody>
      </p:sp>
      <p:sp>
        <p:nvSpPr>
          <p:cNvPr id="3" name="Content Placeholder 2">
            <a:extLst>
              <a:ext uri="{FF2B5EF4-FFF2-40B4-BE49-F238E27FC236}">
                <a16:creationId xmlns:a16="http://schemas.microsoft.com/office/drawing/2014/main" id="{4ED06ED1-2EA7-DB07-D788-E9E9B0009D55}"/>
              </a:ext>
            </a:extLst>
          </p:cNvPr>
          <p:cNvSpPr>
            <a:spLocks noGrp="1"/>
          </p:cNvSpPr>
          <p:nvPr>
            <p:ph sz="half" idx="1"/>
          </p:nvPr>
        </p:nvSpPr>
        <p:spPr>
          <a:xfrm>
            <a:off x="838200" y="2011680"/>
            <a:ext cx="10352714" cy="4160520"/>
          </a:xfrm>
        </p:spPr>
        <p:txBody>
          <a:bodyPr>
            <a:normAutofit fontScale="85000" lnSpcReduction="20000"/>
          </a:bodyPr>
          <a:lstStyle/>
          <a:p>
            <a:r>
              <a:rPr lang="en-US" dirty="0"/>
              <a:t>In this analysis, thorough data cleaning and verification were conducted before proceeding with the examination of various variables and their potential relationship with the price (MSRP) of cars. Missing data was addressed by inserting 0 values for electric cars and updating a small number of missing horsepower data points manually. The overall effect on the summary statistics was minimal. The distribution of the MSRP variable was initially non-normal but greatly benefited from a log transformation. Correlation charts and plots revealed interesting relationships, with horsepower, vehicle style, and engine cylinders showing significant correlations with MSRP. No outliers were removed based on Cook's D, and the data was evenly split into training, testing, and validation datasets.</a:t>
            </a:r>
          </a:p>
        </p:txBody>
      </p:sp>
    </p:spTree>
    <p:extLst>
      <p:ext uri="{BB962C8B-B14F-4D97-AF65-F5344CB8AC3E}">
        <p14:creationId xmlns:p14="http://schemas.microsoft.com/office/powerpoint/2010/main" val="3392474801"/>
      </p:ext>
    </p:extLst>
  </p:cSld>
  <p:clrMapOvr>
    <a:masterClrMapping/>
  </p:clrMapOvr>
  <mc:AlternateContent xmlns:mc="http://schemas.openxmlformats.org/markup-compatibility/2006" xmlns:p14="http://schemas.microsoft.com/office/powerpoint/2010/main">
    <mc:Choice Requires="p14">
      <p:transition spd="slow" p14:dur="2000" advTm="64793"/>
    </mc:Choice>
    <mc:Fallback xmlns="">
      <p:transition spd="slow" advTm="647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B3F5-969A-EF40-EF1A-04E9A9BCF013}"/>
              </a:ext>
            </a:extLst>
          </p:cNvPr>
          <p:cNvSpPr>
            <a:spLocks noGrp="1"/>
          </p:cNvSpPr>
          <p:nvPr>
            <p:ph type="title"/>
          </p:nvPr>
        </p:nvSpPr>
        <p:spPr/>
        <p:txBody>
          <a:bodyPr/>
          <a:lstStyle/>
          <a:p>
            <a:r>
              <a:rPr lang="en-US" dirty="0"/>
              <a:t>EDA – Average MSRP VS. Make </a:t>
            </a:r>
          </a:p>
        </p:txBody>
      </p:sp>
      <p:pic>
        <p:nvPicPr>
          <p:cNvPr id="5" name="Content Placeholder 4">
            <a:extLst>
              <a:ext uri="{FF2B5EF4-FFF2-40B4-BE49-F238E27FC236}">
                <a16:creationId xmlns:a16="http://schemas.microsoft.com/office/drawing/2014/main" id="{0B2824CF-0AD0-7F50-35AF-9B1ED82DCEE6}"/>
              </a:ext>
            </a:extLst>
          </p:cNvPr>
          <p:cNvPicPr>
            <a:picLocks noGrp="1" noChangeAspect="1"/>
          </p:cNvPicPr>
          <p:nvPr>
            <p:ph sz="half" idx="1"/>
          </p:nvPr>
        </p:nvPicPr>
        <p:blipFill>
          <a:blip r:embed="rId3"/>
          <a:stretch>
            <a:fillRect/>
          </a:stretch>
        </p:blipFill>
        <p:spPr>
          <a:xfrm>
            <a:off x="1881316" y="1238422"/>
            <a:ext cx="8429368" cy="5619578"/>
          </a:xfrm>
          <a:prstGeom prst="rect">
            <a:avLst/>
          </a:prstGeom>
        </p:spPr>
      </p:pic>
    </p:spTree>
    <p:extLst>
      <p:ext uri="{BB962C8B-B14F-4D97-AF65-F5344CB8AC3E}">
        <p14:creationId xmlns:p14="http://schemas.microsoft.com/office/powerpoint/2010/main" val="2297217985"/>
      </p:ext>
    </p:extLst>
  </p:cSld>
  <p:clrMapOvr>
    <a:masterClrMapping/>
  </p:clrMapOvr>
  <mc:AlternateContent xmlns:mc="http://schemas.openxmlformats.org/markup-compatibility/2006" xmlns:p14="http://schemas.microsoft.com/office/powerpoint/2010/main">
    <mc:Choice Requires="p14">
      <p:transition spd="slow" p14:dur="2000" advTm="32030"/>
    </mc:Choice>
    <mc:Fallback xmlns="">
      <p:transition spd="slow" advTm="320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E591-0929-3924-CA2A-2BAD01B4A5E4}"/>
              </a:ext>
            </a:extLst>
          </p:cNvPr>
          <p:cNvSpPr>
            <a:spLocks noGrp="1"/>
          </p:cNvSpPr>
          <p:nvPr>
            <p:ph type="title"/>
          </p:nvPr>
        </p:nvSpPr>
        <p:spPr/>
        <p:txBody>
          <a:bodyPr/>
          <a:lstStyle/>
          <a:p>
            <a:r>
              <a:rPr lang="en-US" dirty="0"/>
              <a:t>EDA – Average MSRP Vs. Engine HP</a:t>
            </a:r>
          </a:p>
        </p:txBody>
      </p:sp>
      <p:pic>
        <p:nvPicPr>
          <p:cNvPr id="5" name="Picture 4">
            <a:extLst>
              <a:ext uri="{FF2B5EF4-FFF2-40B4-BE49-F238E27FC236}">
                <a16:creationId xmlns:a16="http://schemas.microsoft.com/office/drawing/2014/main" id="{8FE7DD0C-D510-8774-B634-8A14D834306B}"/>
              </a:ext>
            </a:extLst>
          </p:cNvPr>
          <p:cNvPicPr>
            <a:picLocks noChangeAspect="1"/>
          </p:cNvPicPr>
          <p:nvPr/>
        </p:nvPicPr>
        <p:blipFill>
          <a:blip r:embed="rId3"/>
          <a:stretch>
            <a:fillRect/>
          </a:stretch>
        </p:blipFill>
        <p:spPr>
          <a:xfrm>
            <a:off x="2209800" y="1690688"/>
            <a:ext cx="7772400" cy="5181600"/>
          </a:xfrm>
          <a:prstGeom prst="rect">
            <a:avLst/>
          </a:prstGeom>
        </p:spPr>
      </p:pic>
    </p:spTree>
    <p:extLst>
      <p:ext uri="{BB962C8B-B14F-4D97-AF65-F5344CB8AC3E}">
        <p14:creationId xmlns:p14="http://schemas.microsoft.com/office/powerpoint/2010/main" val="4237935729"/>
      </p:ext>
    </p:extLst>
  </p:cSld>
  <p:clrMapOvr>
    <a:masterClrMapping/>
  </p:clrMapOvr>
  <mc:AlternateContent xmlns:mc="http://schemas.openxmlformats.org/markup-compatibility/2006" xmlns:p14="http://schemas.microsoft.com/office/powerpoint/2010/main">
    <mc:Choice Requires="p14">
      <p:transition spd="slow" p14:dur="2000" advTm="13634"/>
    </mc:Choice>
    <mc:Fallback xmlns="">
      <p:transition spd="slow" advTm="136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3CF9-1239-CB6C-7D8F-7F57D2F66964}"/>
              </a:ext>
            </a:extLst>
          </p:cNvPr>
          <p:cNvSpPr>
            <a:spLocks noGrp="1"/>
          </p:cNvSpPr>
          <p:nvPr>
            <p:ph type="title"/>
          </p:nvPr>
        </p:nvSpPr>
        <p:spPr/>
        <p:txBody>
          <a:bodyPr/>
          <a:lstStyle/>
          <a:p>
            <a:r>
              <a:rPr lang="en-US" dirty="0"/>
              <a:t>EDA – Histogram of LOG MSRP</a:t>
            </a:r>
          </a:p>
        </p:txBody>
      </p:sp>
      <p:pic>
        <p:nvPicPr>
          <p:cNvPr id="4" name="Content Placeholder 3">
            <a:extLst>
              <a:ext uri="{FF2B5EF4-FFF2-40B4-BE49-F238E27FC236}">
                <a16:creationId xmlns:a16="http://schemas.microsoft.com/office/drawing/2014/main" id="{DAB992AF-7168-CDC5-5F5C-D653C17146B3}"/>
              </a:ext>
            </a:extLst>
          </p:cNvPr>
          <p:cNvPicPr>
            <a:picLocks noGrp="1" noChangeAspect="1"/>
          </p:cNvPicPr>
          <p:nvPr>
            <p:ph idx="1"/>
          </p:nvPr>
        </p:nvPicPr>
        <p:blipFill>
          <a:blip r:embed="rId3"/>
          <a:stretch>
            <a:fillRect/>
          </a:stretch>
        </p:blipFill>
        <p:spPr>
          <a:xfrm>
            <a:off x="6437376" y="2815417"/>
            <a:ext cx="5186897" cy="2928808"/>
          </a:xfrm>
          <a:prstGeom prst="rect">
            <a:avLst/>
          </a:prstGeom>
        </p:spPr>
      </p:pic>
      <p:pic>
        <p:nvPicPr>
          <p:cNvPr id="5" name="Picture 4">
            <a:extLst>
              <a:ext uri="{FF2B5EF4-FFF2-40B4-BE49-F238E27FC236}">
                <a16:creationId xmlns:a16="http://schemas.microsoft.com/office/drawing/2014/main" id="{9C4395D7-BB01-0A0C-9E30-6722CDC2AC3C}"/>
              </a:ext>
            </a:extLst>
          </p:cNvPr>
          <p:cNvPicPr>
            <a:picLocks noChangeAspect="1"/>
          </p:cNvPicPr>
          <p:nvPr/>
        </p:nvPicPr>
        <p:blipFill>
          <a:blip r:embed="rId4"/>
          <a:stretch>
            <a:fillRect/>
          </a:stretch>
        </p:blipFill>
        <p:spPr>
          <a:xfrm>
            <a:off x="704088" y="2812323"/>
            <a:ext cx="5545328" cy="3131198"/>
          </a:xfrm>
          <a:prstGeom prst="rect">
            <a:avLst/>
          </a:prstGeom>
        </p:spPr>
      </p:pic>
      <p:sp>
        <p:nvSpPr>
          <p:cNvPr id="6" name="TextBox 5">
            <a:extLst>
              <a:ext uri="{FF2B5EF4-FFF2-40B4-BE49-F238E27FC236}">
                <a16:creationId xmlns:a16="http://schemas.microsoft.com/office/drawing/2014/main" id="{18754A5E-80B0-87AD-8B74-C8302E0A4E24}"/>
              </a:ext>
            </a:extLst>
          </p:cNvPr>
          <p:cNvSpPr txBox="1"/>
          <p:nvPr/>
        </p:nvSpPr>
        <p:spPr>
          <a:xfrm>
            <a:off x="1932098" y="2442991"/>
            <a:ext cx="3089307" cy="369332"/>
          </a:xfrm>
          <a:prstGeom prst="rect">
            <a:avLst/>
          </a:prstGeom>
          <a:noFill/>
        </p:spPr>
        <p:txBody>
          <a:bodyPr wrap="none" rtlCol="0">
            <a:spAutoFit/>
          </a:bodyPr>
          <a:lstStyle/>
          <a:p>
            <a:r>
              <a:rPr lang="en-US" dirty="0"/>
              <a:t>Before Log Transformation</a:t>
            </a:r>
          </a:p>
        </p:txBody>
      </p:sp>
      <p:sp>
        <p:nvSpPr>
          <p:cNvPr id="7" name="TextBox 6">
            <a:extLst>
              <a:ext uri="{FF2B5EF4-FFF2-40B4-BE49-F238E27FC236}">
                <a16:creationId xmlns:a16="http://schemas.microsoft.com/office/drawing/2014/main" id="{6762EF8A-7860-D8A0-7078-6B55AB4A95E6}"/>
              </a:ext>
            </a:extLst>
          </p:cNvPr>
          <p:cNvSpPr txBox="1"/>
          <p:nvPr/>
        </p:nvSpPr>
        <p:spPr>
          <a:xfrm>
            <a:off x="7487919" y="2442991"/>
            <a:ext cx="2904962" cy="369332"/>
          </a:xfrm>
          <a:prstGeom prst="rect">
            <a:avLst/>
          </a:prstGeom>
          <a:noFill/>
        </p:spPr>
        <p:txBody>
          <a:bodyPr wrap="none" rtlCol="0">
            <a:spAutoFit/>
          </a:bodyPr>
          <a:lstStyle/>
          <a:p>
            <a:r>
              <a:rPr lang="en-US" dirty="0"/>
              <a:t>After Log Transformation</a:t>
            </a:r>
          </a:p>
        </p:txBody>
      </p:sp>
    </p:spTree>
    <p:extLst>
      <p:ext uri="{BB962C8B-B14F-4D97-AF65-F5344CB8AC3E}">
        <p14:creationId xmlns:p14="http://schemas.microsoft.com/office/powerpoint/2010/main" val="1790393245"/>
      </p:ext>
    </p:extLst>
  </p:cSld>
  <p:clrMapOvr>
    <a:masterClrMapping/>
  </p:clrMapOvr>
  <mc:AlternateContent xmlns:mc="http://schemas.openxmlformats.org/markup-compatibility/2006" xmlns:p14="http://schemas.microsoft.com/office/powerpoint/2010/main">
    <mc:Choice Requires="p14">
      <p:transition spd="slow" p14:dur="2000" advTm="17277"/>
    </mc:Choice>
    <mc:Fallback xmlns="">
      <p:transition spd="slow" advTm="1727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FE83D3-2BC6-210A-FFFB-BAC3388C2017}"/>
              </a:ext>
            </a:extLst>
          </p:cNvPr>
          <p:cNvSpPr>
            <a:spLocks noGrp="1"/>
          </p:cNvSpPr>
          <p:nvPr>
            <p:ph type="title"/>
          </p:nvPr>
        </p:nvSpPr>
        <p:spPr/>
        <p:txBody>
          <a:bodyPr/>
          <a:lstStyle/>
          <a:p>
            <a:r>
              <a:rPr lang="en-US" dirty="0"/>
              <a:t>EDA – Correlation of Variables</a:t>
            </a:r>
          </a:p>
        </p:txBody>
      </p:sp>
      <p:pic>
        <p:nvPicPr>
          <p:cNvPr id="10" name="Picture 9">
            <a:extLst>
              <a:ext uri="{FF2B5EF4-FFF2-40B4-BE49-F238E27FC236}">
                <a16:creationId xmlns:a16="http://schemas.microsoft.com/office/drawing/2014/main" id="{E62CC396-5BF7-DD92-9F58-C89CFAF3E098}"/>
              </a:ext>
            </a:extLst>
          </p:cNvPr>
          <p:cNvPicPr>
            <a:picLocks noChangeAspect="1"/>
          </p:cNvPicPr>
          <p:nvPr/>
        </p:nvPicPr>
        <p:blipFill>
          <a:blip r:embed="rId3"/>
          <a:stretch>
            <a:fillRect/>
          </a:stretch>
        </p:blipFill>
        <p:spPr>
          <a:xfrm>
            <a:off x="838200" y="1329519"/>
            <a:ext cx="8029832" cy="5353221"/>
          </a:xfrm>
          <a:prstGeom prst="rect">
            <a:avLst/>
          </a:prstGeom>
        </p:spPr>
      </p:pic>
      <p:sp>
        <p:nvSpPr>
          <p:cNvPr id="11" name="TextBox 10">
            <a:extLst>
              <a:ext uri="{FF2B5EF4-FFF2-40B4-BE49-F238E27FC236}">
                <a16:creationId xmlns:a16="http://schemas.microsoft.com/office/drawing/2014/main" id="{2F2ABBA4-E28D-AE05-5BAD-277C5E109B28}"/>
              </a:ext>
            </a:extLst>
          </p:cNvPr>
          <p:cNvSpPr txBox="1"/>
          <p:nvPr/>
        </p:nvSpPr>
        <p:spPr>
          <a:xfrm>
            <a:off x="9015462" y="1329519"/>
            <a:ext cx="3002692" cy="5509200"/>
          </a:xfrm>
          <a:prstGeom prst="rect">
            <a:avLst/>
          </a:prstGeom>
          <a:noFill/>
        </p:spPr>
        <p:txBody>
          <a:bodyPr wrap="square" rtlCol="0">
            <a:spAutoFit/>
          </a:bodyPr>
          <a:lstStyle/>
          <a:p>
            <a:pPr algn="l">
              <a:buFont typeface="Arial" panose="020B0604020202020204" pitchFamily="34" charset="0"/>
              <a:buChar char="•"/>
            </a:pPr>
            <a:r>
              <a:rPr lang="en-US" sz="1100" b="1" i="0" u="none" strike="noStrike" dirty="0">
                <a:effectLst/>
                <a:latin typeface="Söhne"/>
              </a:rPr>
              <a:t>Year</a:t>
            </a:r>
            <a:r>
              <a:rPr lang="en-US" sz="1100" b="0" i="0" u="none" strike="noStrike" dirty="0">
                <a:effectLst/>
                <a:latin typeface="Söhne"/>
              </a:rPr>
              <a:t> shows a positive correlation with </a:t>
            </a:r>
            <a:r>
              <a:rPr lang="en-US" sz="1100" b="1" i="0" u="none" strike="noStrike" dirty="0" err="1">
                <a:effectLst/>
                <a:latin typeface="Söhne"/>
              </a:rPr>
              <a:t>highway.MPG</a:t>
            </a:r>
            <a:r>
              <a:rPr lang="en-US" sz="1100" b="0" i="0" u="none" strike="noStrike" dirty="0">
                <a:effectLst/>
                <a:latin typeface="Söhne"/>
              </a:rPr>
              <a:t> (0.258) and </a:t>
            </a:r>
            <a:r>
              <a:rPr lang="en-US" sz="1100" b="1" i="0" u="none" strike="noStrike" dirty="0" err="1">
                <a:effectLst/>
                <a:latin typeface="Söhne"/>
              </a:rPr>
              <a:t>city.mpg</a:t>
            </a:r>
            <a:r>
              <a:rPr lang="en-US" sz="1100" b="0" i="0" u="none" strike="noStrike" dirty="0">
                <a:effectLst/>
                <a:latin typeface="Söhne"/>
              </a:rPr>
              <a:t> (0.198), suggesting that newer cars tend to have slightly better fuel efficiency. There is also a positive correlation between </a:t>
            </a:r>
            <a:r>
              <a:rPr lang="en-US" sz="1100" b="1" i="0" u="none" strike="noStrike" dirty="0">
                <a:effectLst/>
                <a:latin typeface="Söhne"/>
              </a:rPr>
              <a:t>Year</a:t>
            </a:r>
            <a:r>
              <a:rPr lang="en-US" sz="1100" b="0" i="0" u="none" strike="noStrike" dirty="0">
                <a:effectLst/>
                <a:latin typeface="Söhne"/>
              </a:rPr>
              <a:t> and </a:t>
            </a:r>
            <a:r>
              <a:rPr lang="en-US" sz="1100" b="1" i="0" u="none" strike="noStrike" dirty="0">
                <a:effectLst/>
                <a:latin typeface="Söhne"/>
              </a:rPr>
              <a:t>MSRP</a:t>
            </a:r>
            <a:r>
              <a:rPr lang="en-US" sz="1100" b="0" i="0" u="none" strike="noStrike" dirty="0">
                <a:effectLst/>
                <a:latin typeface="Söhne"/>
              </a:rPr>
              <a:t> (0.228), indicating that newer cars tend to have higher prices.</a:t>
            </a:r>
          </a:p>
          <a:p>
            <a:pPr algn="l">
              <a:buFont typeface="Arial" panose="020B0604020202020204" pitchFamily="34" charset="0"/>
              <a:buChar char="•"/>
            </a:pPr>
            <a:r>
              <a:rPr lang="en-US" sz="1100" b="1" i="0" u="none" strike="noStrike" dirty="0" err="1">
                <a:effectLst/>
                <a:latin typeface="Söhne"/>
              </a:rPr>
              <a:t>Engine.HP</a:t>
            </a:r>
            <a:r>
              <a:rPr lang="en-US" sz="1100" b="0" i="0" u="none" strike="noStrike" dirty="0">
                <a:effectLst/>
                <a:latin typeface="Söhne"/>
              </a:rPr>
              <a:t> does not have any available correlation information in the provided matrix.</a:t>
            </a:r>
          </a:p>
          <a:p>
            <a:pPr algn="l">
              <a:buFont typeface="Arial" panose="020B0604020202020204" pitchFamily="34" charset="0"/>
              <a:buChar char="•"/>
            </a:pPr>
            <a:r>
              <a:rPr lang="en-US" sz="1100" b="1" i="0" u="none" strike="noStrike" dirty="0" err="1">
                <a:effectLst/>
                <a:latin typeface="Söhne"/>
              </a:rPr>
              <a:t>Engine.Cylinders</a:t>
            </a:r>
            <a:r>
              <a:rPr lang="en-US" sz="1100" b="0" i="0" u="none" strike="noStrike" dirty="0">
                <a:effectLst/>
                <a:latin typeface="Söhne"/>
              </a:rPr>
              <a:t> does not have any available correlation information in the provided matrix.</a:t>
            </a:r>
          </a:p>
          <a:p>
            <a:pPr algn="l">
              <a:buFont typeface="Arial" panose="020B0604020202020204" pitchFamily="34" charset="0"/>
              <a:buChar char="•"/>
            </a:pPr>
            <a:r>
              <a:rPr lang="en-US" sz="1100" b="1" i="0" u="none" strike="noStrike" dirty="0" err="1">
                <a:effectLst/>
                <a:latin typeface="Söhne"/>
              </a:rPr>
              <a:t>Number.of.Doors</a:t>
            </a:r>
            <a:r>
              <a:rPr lang="en-US" sz="1100" b="0" i="0" u="none" strike="noStrike" dirty="0">
                <a:effectLst/>
                <a:latin typeface="Söhne"/>
              </a:rPr>
              <a:t> does not have any available correlation information in the provided matrix.</a:t>
            </a:r>
          </a:p>
          <a:p>
            <a:pPr algn="l">
              <a:buFont typeface="Arial" panose="020B0604020202020204" pitchFamily="34" charset="0"/>
              <a:buChar char="•"/>
            </a:pPr>
            <a:r>
              <a:rPr lang="en-US" sz="1100" b="1" i="0" u="none" strike="noStrike" dirty="0" err="1">
                <a:effectLst/>
                <a:latin typeface="Söhne"/>
              </a:rPr>
              <a:t>highway.MPG</a:t>
            </a:r>
            <a:r>
              <a:rPr lang="en-US" sz="1100" b="0" i="0" u="none" strike="noStrike" dirty="0">
                <a:effectLst/>
                <a:latin typeface="Söhne"/>
              </a:rPr>
              <a:t> and </a:t>
            </a:r>
            <a:r>
              <a:rPr lang="en-US" sz="1100" b="1" i="0" u="none" strike="noStrike" dirty="0" err="1">
                <a:effectLst/>
                <a:latin typeface="Söhne"/>
              </a:rPr>
              <a:t>city.mpg</a:t>
            </a:r>
            <a:r>
              <a:rPr lang="en-US" sz="1100" b="0" i="0" u="none" strike="noStrike" dirty="0">
                <a:effectLst/>
                <a:latin typeface="Söhne"/>
              </a:rPr>
              <a:t> have a strong positive correlation of 0.887, indicating that cars with higher fuel efficiency on highways also tend to have higher fuel efficiency in the city. However, they have a negative correlation with </a:t>
            </a:r>
            <a:r>
              <a:rPr lang="en-US" sz="1100" b="1" i="0" u="none" strike="noStrike" dirty="0">
                <a:effectLst/>
                <a:latin typeface="Söhne"/>
              </a:rPr>
              <a:t>MSRP</a:t>
            </a:r>
            <a:r>
              <a:rPr lang="en-US" sz="1100" b="0" i="0" u="none" strike="noStrike" dirty="0">
                <a:effectLst/>
                <a:latin typeface="Söhne"/>
              </a:rPr>
              <a:t> (-0.160 and -0.158, respectively), implying that cars with better fuel efficiency tend to have lower prices.</a:t>
            </a:r>
          </a:p>
          <a:p>
            <a:pPr algn="l">
              <a:buFont typeface="Arial" panose="020B0604020202020204" pitchFamily="34" charset="0"/>
              <a:buChar char="•"/>
            </a:pPr>
            <a:r>
              <a:rPr lang="en-US" sz="1100" b="1" i="0" u="none" strike="noStrike" dirty="0">
                <a:effectLst/>
                <a:latin typeface="Söhne"/>
              </a:rPr>
              <a:t>Popularity</a:t>
            </a:r>
            <a:r>
              <a:rPr lang="en-US" sz="1100" b="0" i="0" u="none" strike="noStrike" dirty="0">
                <a:effectLst/>
                <a:latin typeface="Söhne"/>
              </a:rPr>
              <a:t> shows a weak positive correlation with </a:t>
            </a:r>
            <a:r>
              <a:rPr lang="en-US" sz="1100" b="1" i="0" u="none" strike="noStrike" dirty="0">
                <a:effectLst/>
                <a:latin typeface="Söhne"/>
              </a:rPr>
              <a:t>Year</a:t>
            </a:r>
            <a:r>
              <a:rPr lang="en-US" sz="1100" b="0" i="0" u="none" strike="noStrike" dirty="0">
                <a:effectLst/>
                <a:latin typeface="Söhne"/>
              </a:rPr>
              <a:t> (0.073), suggesting that more popular car models might be relatively newer.</a:t>
            </a:r>
          </a:p>
          <a:p>
            <a:pPr algn="l">
              <a:buFont typeface="Arial" panose="020B0604020202020204" pitchFamily="34" charset="0"/>
              <a:buChar char="•"/>
            </a:pPr>
            <a:r>
              <a:rPr lang="en-US" sz="1100" b="1" i="0" u="none" strike="noStrike" dirty="0">
                <a:effectLst/>
                <a:latin typeface="Söhne"/>
              </a:rPr>
              <a:t>MSRP</a:t>
            </a:r>
            <a:r>
              <a:rPr lang="en-US" sz="1100" b="0" i="0" u="none" strike="noStrike" dirty="0">
                <a:effectLst/>
                <a:latin typeface="Söhne"/>
              </a:rPr>
              <a:t> has a negative correlation with </a:t>
            </a:r>
            <a:r>
              <a:rPr lang="en-US" sz="1100" b="1" i="0" u="none" strike="noStrike" dirty="0" err="1">
                <a:effectLst/>
                <a:latin typeface="Söhne"/>
              </a:rPr>
              <a:t>highway.MPG</a:t>
            </a:r>
            <a:r>
              <a:rPr lang="en-US" sz="1100" b="0" i="0" u="none" strike="noStrike" dirty="0">
                <a:effectLst/>
                <a:latin typeface="Söhne"/>
              </a:rPr>
              <a:t> (-0.160) and </a:t>
            </a:r>
            <a:r>
              <a:rPr lang="en-US" sz="1100" b="1" i="0" u="none" strike="noStrike" dirty="0" err="1">
                <a:effectLst/>
                <a:latin typeface="Söhne"/>
              </a:rPr>
              <a:t>city.mpg</a:t>
            </a:r>
            <a:r>
              <a:rPr lang="en-US" sz="1100" b="0" i="0" u="none" strike="noStrike" dirty="0">
                <a:effectLst/>
                <a:latin typeface="Söhne"/>
              </a:rPr>
              <a:t> (-0.158), indicating that cars with higher prices tend to have lower fuel efficiency. There is also a positive correlation between </a:t>
            </a:r>
            <a:r>
              <a:rPr lang="en-US" sz="1100" b="1" i="0" u="none" strike="noStrike" dirty="0">
                <a:effectLst/>
                <a:latin typeface="Söhne"/>
              </a:rPr>
              <a:t>MSRP</a:t>
            </a:r>
            <a:r>
              <a:rPr lang="en-US" sz="1100" b="0" i="0" u="none" strike="noStrike" dirty="0">
                <a:effectLst/>
                <a:latin typeface="Söhne"/>
              </a:rPr>
              <a:t> and </a:t>
            </a:r>
            <a:r>
              <a:rPr lang="en-US" sz="1100" b="1" i="0" u="none" strike="noStrike" dirty="0">
                <a:effectLst/>
                <a:latin typeface="Söhne"/>
              </a:rPr>
              <a:t>Year</a:t>
            </a:r>
            <a:r>
              <a:rPr lang="en-US" sz="1100" b="0" i="0" u="none" strike="noStrike" dirty="0">
                <a:effectLst/>
                <a:latin typeface="Söhne"/>
              </a:rPr>
              <a:t> (0.228), suggesting that newer cars generally have higher prices.</a:t>
            </a:r>
          </a:p>
          <a:p>
            <a:endParaRPr lang="en-US" sz="1100" dirty="0"/>
          </a:p>
        </p:txBody>
      </p:sp>
    </p:spTree>
    <p:extLst>
      <p:ext uri="{BB962C8B-B14F-4D97-AF65-F5344CB8AC3E}">
        <p14:creationId xmlns:p14="http://schemas.microsoft.com/office/powerpoint/2010/main" val="2518778318"/>
      </p:ext>
    </p:extLst>
  </p:cSld>
  <p:clrMapOvr>
    <a:masterClrMapping/>
  </p:clrMapOvr>
  <mc:AlternateContent xmlns:mc="http://schemas.openxmlformats.org/markup-compatibility/2006" xmlns:p14="http://schemas.microsoft.com/office/powerpoint/2010/main">
    <mc:Choice Requires="p14">
      <p:transition spd="slow" p14:dur="2000" advTm="99139"/>
    </mc:Choice>
    <mc:Fallback xmlns="">
      <p:transition spd="slow" advTm="9913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DDC2-1D86-12D1-1B98-80755221CD5F}"/>
              </a:ext>
            </a:extLst>
          </p:cNvPr>
          <p:cNvSpPr>
            <a:spLocks noGrp="1"/>
          </p:cNvSpPr>
          <p:nvPr>
            <p:ph type="title"/>
          </p:nvPr>
        </p:nvSpPr>
        <p:spPr/>
        <p:txBody>
          <a:bodyPr/>
          <a:lstStyle/>
          <a:p>
            <a:r>
              <a:rPr lang="en-US" dirty="0"/>
              <a:t>Building a Regression Model</a:t>
            </a:r>
          </a:p>
        </p:txBody>
      </p:sp>
      <p:sp>
        <p:nvSpPr>
          <p:cNvPr id="3" name="Content Placeholder 2">
            <a:extLst>
              <a:ext uri="{FF2B5EF4-FFF2-40B4-BE49-F238E27FC236}">
                <a16:creationId xmlns:a16="http://schemas.microsoft.com/office/drawing/2014/main" id="{A836CD12-BACE-6D5E-981C-42D5370444A8}"/>
              </a:ext>
            </a:extLst>
          </p:cNvPr>
          <p:cNvSpPr>
            <a:spLocks noGrp="1"/>
          </p:cNvSpPr>
          <p:nvPr>
            <p:ph idx="1"/>
          </p:nvPr>
        </p:nvSpPr>
        <p:spPr/>
        <p:txBody>
          <a:bodyPr>
            <a:normAutofit lnSpcReduction="10000"/>
          </a:bodyPr>
          <a:lstStyle/>
          <a:p>
            <a:r>
              <a:rPr lang="en-US" dirty="0"/>
              <a:t>Our first attempt at a regression model used MSRP as the response variable and all the variables in the data set as predictors. By estimating the coefficients associated with each predictor, the model provides insights into the direction and magnitude of the effect that the variables have on MSRP. Our model’s performance is highly significant, as indicated by the low p-value obtained from the F-statistic. Our model’s high R-squared value (.9862) suggests that the model explains a substantial portion of the variability in the MSRP. </a:t>
            </a:r>
          </a:p>
        </p:txBody>
      </p:sp>
    </p:spTree>
    <p:extLst>
      <p:ext uri="{BB962C8B-B14F-4D97-AF65-F5344CB8AC3E}">
        <p14:creationId xmlns:p14="http://schemas.microsoft.com/office/powerpoint/2010/main" val="1173641513"/>
      </p:ext>
    </p:extLst>
  </p:cSld>
  <p:clrMapOvr>
    <a:masterClrMapping/>
  </p:clrMapOvr>
  <mc:AlternateContent xmlns:mc="http://schemas.openxmlformats.org/markup-compatibility/2006" xmlns:p14="http://schemas.microsoft.com/office/powerpoint/2010/main">
    <mc:Choice Requires="p14">
      <p:transition spd="slow" p14:dur="2000" advTm="59026"/>
    </mc:Choice>
    <mc:Fallback xmlns="">
      <p:transition spd="slow" advTm="59026"/>
    </mc:Fallback>
  </mc:AlternateContent>
</p:sld>
</file>

<file path=ppt/theme/theme1.xml><?xml version="1.0" encoding="utf-8"?>
<a:theme xmlns:a="http://schemas.openxmlformats.org/drawingml/2006/main" name="BrushVTI">
  <a:themeElements>
    <a:clrScheme name="AnalogousFromLightSeedRightStep">
      <a:dk1>
        <a:srgbClr val="000000"/>
      </a:dk1>
      <a:lt1>
        <a:srgbClr val="FFFFFF"/>
      </a:lt1>
      <a:dk2>
        <a:srgbClr val="3D3423"/>
      </a:dk2>
      <a:lt2>
        <a:srgbClr val="E2E8E8"/>
      </a:lt2>
      <a:accent1>
        <a:srgbClr val="EA727C"/>
      </a:accent1>
      <a:accent2>
        <a:srgbClr val="E58553"/>
      </a:accent2>
      <a:accent3>
        <a:srgbClr val="BFA142"/>
      </a:accent3>
      <a:accent4>
        <a:srgbClr val="99AC3E"/>
      </a:accent4>
      <a:accent5>
        <a:srgbClr val="74B249"/>
      </a:accent5>
      <a:accent6>
        <a:srgbClr val="38BB39"/>
      </a:accent6>
      <a:hlink>
        <a:srgbClr val="568E8A"/>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3497</TotalTime>
  <Words>6045</Words>
  <Application>Microsoft Macintosh PowerPoint</Application>
  <PresentationFormat>Widescreen</PresentationFormat>
  <Paragraphs>197</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Elephant</vt:lpstr>
      <vt:lpstr>Söhne</vt:lpstr>
      <vt:lpstr>BrushVTI</vt:lpstr>
      <vt:lpstr>Regression Analysis of Car Dataset</vt:lpstr>
      <vt:lpstr>Overview</vt:lpstr>
      <vt:lpstr>Data Description - The car dataset contains detailed specifications and characteristics for a range of 11,914 different car models. It includes the following 16 variables:</vt:lpstr>
      <vt:lpstr>Data Cleaning and observations</vt:lpstr>
      <vt:lpstr>EDA – Average MSRP VS. Make </vt:lpstr>
      <vt:lpstr>EDA – Average MSRP Vs. Engine HP</vt:lpstr>
      <vt:lpstr>EDA – Histogram of LOG MSRP</vt:lpstr>
      <vt:lpstr>EDA – Correlation of Variables</vt:lpstr>
      <vt:lpstr>Building a Regression Model</vt:lpstr>
      <vt:lpstr>Adding Complexity to the Model </vt:lpstr>
      <vt:lpstr>Checking Assumptions for our Linear Regression Model</vt:lpstr>
      <vt:lpstr>Checking Assumptions for our Linear Regression Model</vt:lpstr>
      <vt:lpstr>Checking Assumptions for our Linear Regression Model</vt:lpstr>
      <vt:lpstr>Adding Complexity to the Model - Stepwise</vt:lpstr>
      <vt:lpstr>Adding Complexity to the Model – Stepwise Model, fullModel</vt:lpstr>
      <vt:lpstr>Full Model Plots</vt:lpstr>
      <vt:lpstr>Full Model Plots</vt:lpstr>
      <vt:lpstr>Explanation of how to interpret the coefficients</vt:lpstr>
      <vt:lpstr>Objective 2</vt:lpstr>
      <vt:lpstr>KNN Model</vt:lpstr>
      <vt:lpstr>Building a Nonparametric Model - Gradient Boosting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 of Car Dataset</dc:title>
  <dc:creator>O'Neal Gray</dc:creator>
  <cp:lastModifiedBy>Mohammad Al-Rousan</cp:lastModifiedBy>
  <cp:revision>18</cp:revision>
  <cp:lastPrinted>2023-06-07T23:29:29Z</cp:lastPrinted>
  <dcterms:created xsi:type="dcterms:W3CDTF">2023-06-05T15:24:38Z</dcterms:created>
  <dcterms:modified xsi:type="dcterms:W3CDTF">2023-06-12T03:59:54Z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73649dc-6fee-4eb8-a128-734c3c842ea8_Enabled">
    <vt:lpwstr>true</vt:lpwstr>
  </property>
  <property fmtid="{D5CDD505-2E9C-101B-9397-08002B2CF9AE}" pid="3" name="MSIP_Label_b73649dc-6fee-4eb8-a128-734c3c842ea8_SetDate">
    <vt:lpwstr>2023-06-12T01:41:35Z</vt:lpwstr>
  </property>
  <property fmtid="{D5CDD505-2E9C-101B-9397-08002B2CF9AE}" pid="4" name="MSIP_Label_b73649dc-6fee-4eb8-a128-734c3c842ea8_Method">
    <vt:lpwstr>Standard</vt:lpwstr>
  </property>
  <property fmtid="{D5CDD505-2E9C-101B-9397-08002B2CF9AE}" pid="5" name="MSIP_Label_b73649dc-6fee-4eb8-a128-734c3c842ea8_Name">
    <vt:lpwstr>defa4170-0d19-0005-0004-bc88714345d2</vt:lpwstr>
  </property>
  <property fmtid="{D5CDD505-2E9C-101B-9397-08002B2CF9AE}" pid="6" name="MSIP_Label_b73649dc-6fee-4eb8-a128-734c3c842ea8_SiteId">
    <vt:lpwstr>857c21d2-1a16-43a4-90cf-d57f3fab9d2f</vt:lpwstr>
  </property>
  <property fmtid="{D5CDD505-2E9C-101B-9397-08002B2CF9AE}" pid="7" name="MSIP_Label_b73649dc-6fee-4eb8-a128-734c3c842ea8_ActionId">
    <vt:lpwstr>107aa14f-7dbd-41a0-8177-a1f97ca0874b</vt:lpwstr>
  </property>
  <property fmtid="{D5CDD505-2E9C-101B-9397-08002B2CF9AE}" pid="8" name="MSIP_Label_b73649dc-6fee-4eb8-a128-734c3c842ea8_ContentBits">
    <vt:lpwstr>0</vt:lpwstr>
  </property>
</Properties>
</file>