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notesMasterIdLst>
    <p:notesMasterId r:id="rId26"/>
  </p:notesMasterIdLst>
  <p:sldIdLst>
    <p:sldId id="256" r:id="rId2"/>
    <p:sldId id="257" r:id="rId3"/>
    <p:sldId id="258" r:id="rId4"/>
    <p:sldId id="275" r:id="rId5"/>
    <p:sldId id="288" r:id="rId6"/>
    <p:sldId id="281" r:id="rId7"/>
    <p:sldId id="282" r:id="rId8"/>
    <p:sldId id="283" r:id="rId9"/>
    <p:sldId id="289" r:id="rId10"/>
    <p:sldId id="285" r:id="rId11"/>
    <p:sldId id="286" r:id="rId12"/>
    <p:sldId id="291" r:id="rId13"/>
    <p:sldId id="292" r:id="rId14"/>
    <p:sldId id="293" r:id="rId15"/>
    <p:sldId id="294" r:id="rId16"/>
    <p:sldId id="279" r:id="rId17"/>
    <p:sldId id="295" r:id="rId18"/>
    <p:sldId id="297" r:id="rId19"/>
    <p:sldId id="280" r:id="rId20"/>
    <p:sldId id="302" r:id="rId21"/>
    <p:sldId id="304" r:id="rId22"/>
    <p:sldId id="271" r:id="rId23"/>
    <p:sldId id="272" r:id="rId24"/>
    <p:sldId id="27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05" autoAdjust="0"/>
    <p:restoredTop sz="72740" autoAdjust="0"/>
  </p:normalViewPr>
  <p:slideViewPr>
    <p:cSldViewPr snapToGrid="0">
      <p:cViewPr varScale="1">
        <p:scale>
          <a:sx n="48" d="100"/>
          <a:sy n="48" d="100"/>
        </p:scale>
        <p:origin x="1308" y="44"/>
      </p:cViewPr>
      <p:guideLst/>
    </p:cSldViewPr>
  </p:slideViewPr>
  <p:outlineViewPr>
    <p:cViewPr>
      <p:scale>
        <a:sx n="33" d="100"/>
        <a:sy n="33" d="100"/>
      </p:scale>
      <p:origin x="0" y="-331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B1A493-CC50-4AE0-AC4E-F0482223D714}" type="datetimeFigureOut">
              <a:rPr lang="en-SG" smtClean="0"/>
              <a:t>25/4/2023</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3EDA8C-4C08-4904-9141-ED657356D81A}" type="slidenum">
              <a:rPr lang="en-SG" smtClean="0"/>
              <a:t>‹#›</a:t>
            </a:fld>
            <a:endParaRPr lang="en-SG"/>
          </a:p>
        </p:txBody>
      </p:sp>
    </p:spTree>
    <p:extLst>
      <p:ext uri="{BB962C8B-B14F-4D97-AF65-F5344CB8AC3E}">
        <p14:creationId xmlns:p14="http://schemas.microsoft.com/office/powerpoint/2010/main" val="3178791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today I’ll be presenting the project what I have been working on since the start of my internship which is the development of a data pre-processing pipeline.</a:t>
            </a:r>
            <a:endParaRPr lang="en-SG" dirty="0"/>
          </a:p>
        </p:txBody>
      </p:sp>
      <p:sp>
        <p:nvSpPr>
          <p:cNvPr id="4" name="Slide Number Placeholder 3"/>
          <p:cNvSpPr>
            <a:spLocks noGrp="1"/>
          </p:cNvSpPr>
          <p:nvPr>
            <p:ph type="sldNum" sz="quarter" idx="5"/>
          </p:nvPr>
        </p:nvSpPr>
        <p:spPr/>
        <p:txBody>
          <a:bodyPr/>
          <a:lstStyle/>
          <a:p>
            <a:fld id="{973EDA8C-4C08-4904-9141-ED657356D81A}" type="slidenum">
              <a:rPr lang="en-SG" smtClean="0"/>
              <a:t>1</a:t>
            </a:fld>
            <a:endParaRPr lang="en-SG"/>
          </a:p>
        </p:txBody>
      </p:sp>
    </p:spTree>
    <p:extLst>
      <p:ext uri="{BB962C8B-B14F-4D97-AF65-F5344CB8AC3E}">
        <p14:creationId xmlns:p14="http://schemas.microsoft.com/office/powerpoint/2010/main" val="35834170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Data Quality, we made sure to remove any duplicated data within the dataset to prevent bias analysis and ensure consistency in the cleaned data. For example, if we recorded the “Current” value from a “Lift” at one of our site and we receive two exact copies of the data columns: “IRMS_B” and “IRMS_B” we would check against all their corresponding values before removing one of the columns entirely.</a:t>
            </a:r>
            <a:endParaRPr lang="en-SG" dirty="0"/>
          </a:p>
        </p:txBody>
      </p:sp>
      <p:sp>
        <p:nvSpPr>
          <p:cNvPr id="4" name="Slide Number Placeholder 3"/>
          <p:cNvSpPr>
            <a:spLocks noGrp="1"/>
          </p:cNvSpPr>
          <p:nvPr>
            <p:ph type="sldNum" sz="quarter" idx="5"/>
          </p:nvPr>
        </p:nvSpPr>
        <p:spPr/>
        <p:txBody>
          <a:bodyPr/>
          <a:lstStyle/>
          <a:p>
            <a:fld id="{973EDA8C-4C08-4904-9141-ED657356D81A}" type="slidenum">
              <a:rPr lang="en-SG" smtClean="0"/>
              <a:t>10</a:t>
            </a:fld>
            <a:endParaRPr lang="en-SG"/>
          </a:p>
        </p:txBody>
      </p:sp>
    </p:spTree>
    <p:extLst>
      <p:ext uri="{BB962C8B-B14F-4D97-AF65-F5344CB8AC3E}">
        <p14:creationId xmlns:p14="http://schemas.microsoft.com/office/powerpoint/2010/main" val="39644777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ensure that all our data columns have consistent and standardized names. We also ensure that our cleaned data files have standardized delimiters such as the spacing between values and column names.</a:t>
            </a:r>
          </a:p>
          <a:p>
            <a:endParaRPr lang="en-US" dirty="0"/>
          </a:p>
          <a:p>
            <a:endParaRPr lang="en-SG" dirty="0"/>
          </a:p>
        </p:txBody>
      </p:sp>
      <p:sp>
        <p:nvSpPr>
          <p:cNvPr id="4" name="Slide Number Placeholder 3"/>
          <p:cNvSpPr>
            <a:spLocks noGrp="1"/>
          </p:cNvSpPr>
          <p:nvPr>
            <p:ph type="sldNum" sz="quarter" idx="5"/>
          </p:nvPr>
        </p:nvSpPr>
        <p:spPr/>
        <p:txBody>
          <a:bodyPr/>
          <a:lstStyle/>
          <a:p>
            <a:fld id="{973EDA8C-4C08-4904-9141-ED657356D81A}" type="slidenum">
              <a:rPr lang="en-SG" smtClean="0"/>
              <a:t>11</a:t>
            </a:fld>
            <a:endParaRPr lang="en-SG"/>
          </a:p>
        </p:txBody>
      </p:sp>
    </p:spTree>
    <p:extLst>
      <p:ext uri="{BB962C8B-B14F-4D97-AF65-F5344CB8AC3E}">
        <p14:creationId xmlns:p14="http://schemas.microsoft.com/office/powerpoint/2010/main" val="17362449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keep track of the number of missing values in our data files to handle them in the future. Such as using interpolation in the future if needed</a:t>
            </a:r>
          </a:p>
          <a:p>
            <a:r>
              <a:rPr lang="en-SG" dirty="0"/>
              <a:t>We keep track of the number of outliers in our data files using an Inter Quartile Range to identify extreme values in our dataset.</a:t>
            </a:r>
          </a:p>
          <a:p>
            <a:r>
              <a:rPr lang="en-SG" dirty="0"/>
              <a:t>We keep track of any time gap statistics in the data file for example the time intervals between each data row, the maximum, minimum, median, time gaps in the data file.</a:t>
            </a:r>
          </a:p>
          <a:p>
            <a:r>
              <a:rPr lang="en-SG" dirty="0"/>
              <a:t>We store all these information in a meta data file that will be generated alongside the cleaned data file which I will be showing in greater detail later.</a:t>
            </a:r>
          </a:p>
        </p:txBody>
      </p:sp>
      <p:sp>
        <p:nvSpPr>
          <p:cNvPr id="4" name="Slide Number Placeholder 3"/>
          <p:cNvSpPr>
            <a:spLocks noGrp="1"/>
          </p:cNvSpPr>
          <p:nvPr>
            <p:ph type="sldNum" sz="quarter" idx="5"/>
          </p:nvPr>
        </p:nvSpPr>
        <p:spPr/>
        <p:txBody>
          <a:bodyPr/>
          <a:lstStyle/>
          <a:p>
            <a:fld id="{973EDA8C-4C08-4904-9141-ED657356D81A}" type="slidenum">
              <a:rPr lang="en-SG" smtClean="0"/>
              <a:t>12</a:t>
            </a:fld>
            <a:endParaRPr lang="en-SG"/>
          </a:p>
        </p:txBody>
      </p:sp>
    </p:spTree>
    <p:extLst>
      <p:ext uri="{BB962C8B-B14F-4D97-AF65-F5344CB8AC3E}">
        <p14:creationId xmlns:p14="http://schemas.microsoft.com/office/powerpoint/2010/main" val="16481652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3</a:t>
            </a:r>
            <a:r>
              <a:rPr lang="en-US" baseline="30000" dirty="0"/>
              <a:t>rd</a:t>
            </a:r>
            <a:r>
              <a:rPr lang="en-US" dirty="0"/>
              <a:t> stage would be to transform the data to help with standardization and improving the interpretability of the data. Data transformed may also improve the accuracy and reliability of machine learning models.</a:t>
            </a:r>
            <a:endParaRPr lang="en-SG" dirty="0"/>
          </a:p>
        </p:txBody>
      </p:sp>
      <p:sp>
        <p:nvSpPr>
          <p:cNvPr id="4" name="Slide Number Placeholder 3"/>
          <p:cNvSpPr>
            <a:spLocks noGrp="1"/>
          </p:cNvSpPr>
          <p:nvPr>
            <p:ph type="sldNum" sz="quarter" idx="5"/>
          </p:nvPr>
        </p:nvSpPr>
        <p:spPr/>
        <p:txBody>
          <a:bodyPr/>
          <a:lstStyle/>
          <a:p>
            <a:fld id="{973EDA8C-4C08-4904-9141-ED657356D81A}" type="slidenum">
              <a:rPr lang="en-SG" smtClean="0"/>
              <a:t>13</a:t>
            </a:fld>
            <a:endParaRPr lang="en-SG"/>
          </a:p>
        </p:txBody>
      </p:sp>
    </p:spTree>
    <p:extLst>
      <p:ext uri="{BB962C8B-B14F-4D97-AF65-F5344CB8AC3E}">
        <p14:creationId xmlns:p14="http://schemas.microsoft.com/office/powerpoint/2010/main" val="22012589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stage, we transform all datetime formats into a standardized format for consistency and we also create a function for the user to convert their data (for example the Current data column) into it’s respective logarithmic scale. The user can also generate the time difference data between rows for further analysis in the future should they need it.</a:t>
            </a:r>
          </a:p>
          <a:p>
            <a:endParaRPr lang="en-US" dirty="0"/>
          </a:p>
          <a:p>
            <a:r>
              <a:rPr lang="en-US" dirty="0"/>
              <a:t>On a bigger data set, this is what the transformed TIMESTAMP data and generated log &amp; </a:t>
            </a:r>
            <a:r>
              <a:rPr lang="en-US" dirty="0" err="1"/>
              <a:t>time_diff</a:t>
            </a:r>
            <a:r>
              <a:rPr lang="en-US" dirty="0"/>
              <a:t> columns would look like.</a:t>
            </a:r>
            <a:endParaRPr lang="en-SG" dirty="0"/>
          </a:p>
        </p:txBody>
      </p:sp>
      <p:sp>
        <p:nvSpPr>
          <p:cNvPr id="4" name="Slide Number Placeholder 3"/>
          <p:cNvSpPr>
            <a:spLocks noGrp="1"/>
          </p:cNvSpPr>
          <p:nvPr>
            <p:ph type="sldNum" sz="quarter" idx="5"/>
          </p:nvPr>
        </p:nvSpPr>
        <p:spPr/>
        <p:txBody>
          <a:bodyPr/>
          <a:lstStyle/>
          <a:p>
            <a:fld id="{973EDA8C-4C08-4904-9141-ED657356D81A}" type="slidenum">
              <a:rPr lang="en-SG" smtClean="0"/>
              <a:t>14</a:t>
            </a:fld>
            <a:endParaRPr lang="en-SG"/>
          </a:p>
        </p:txBody>
      </p:sp>
    </p:spTree>
    <p:extLst>
      <p:ext uri="{BB962C8B-B14F-4D97-AF65-F5344CB8AC3E}">
        <p14:creationId xmlns:p14="http://schemas.microsoft.com/office/powerpoint/2010/main" val="36016641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4</a:t>
            </a:r>
            <a:r>
              <a:rPr lang="en-US" baseline="30000" dirty="0"/>
              <a:t>th</a:t>
            </a:r>
            <a:r>
              <a:rPr lang="en-US" dirty="0"/>
              <a:t> stage, the second last stage, would be the generation of the metadata file. A metadata file is useful to have a quick glimpse or summary of the cleaned datafile at hand to assess its quality, or to find out if the data is useful for our current analysis objective (</a:t>
            </a:r>
            <a:r>
              <a:rPr lang="en-US" dirty="0" err="1"/>
              <a:t>E.g</a:t>
            </a:r>
            <a:r>
              <a:rPr lang="en-US" dirty="0"/>
              <a:t> if we looking for species, </a:t>
            </a:r>
            <a:r>
              <a:rPr lang="en-US" dirty="0" err="1"/>
              <a:t>colour</a:t>
            </a:r>
            <a:r>
              <a:rPr lang="en-US" dirty="0"/>
              <a:t> type of data but metadata show columns like power factor, energy usage. Meta data provides a quick view of the file within)</a:t>
            </a:r>
            <a:endParaRPr lang="en-SG" dirty="0"/>
          </a:p>
        </p:txBody>
      </p:sp>
      <p:sp>
        <p:nvSpPr>
          <p:cNvPr id="4" name="Slide Number Placeholder 3"/>
          <p:cNvSpPr>
            <a:spLocks noGrp="1"/>
          </p:cNvSpPr>
          <p:nvPr>
            <p:ph type="sldNum" sz="quarter" idx="5"/>
          </p:nvPr>
        </p:nvSpPr>
        <p:spPr/>
        <p:txBody>
          <a:bodyPr/>
          <a:lstStyle/>
          <a:p>
            <a:fld id="{973EDA8C-4C08-4904-9141-ED657356D81A}" type="slidenum">
              <a:rPr lang="en-SG" smtClean="0"/>
              <a:t>15</a:t>
            </a:fld>
            <a:endParaRPr lang="en-SG"/>
          </a:p>
        </p:txBody>
      </p:sp>
    </p:spTree>
    <p:extLst>
      <p:ext uri="{BB962C8B-B14F-4D97-AF65-F5344CB8AC3E}">
        <p14:creationId xmlns:p14="http://schemas.microsoft.com/office/powerpoint/2010/main" val="32690523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analyzing the raw data file, we are able to get metadata information such as its filename, address, time information, time gap statistics, missing values, outliers, and more statistics for our data. We include all these information in a txt file which is generated alongside the cleaned data file in the same folder.</a:t>
            </a:r>
            <a:endParaRPr lang="en-SG" sz="1200" dirty="0"/>
          </a:p>
          <a:p>
            <a:endParaRPr lang="en-SG" dirty="0"/>
          </a:p>
          <a:p>
            <a:r>
              <a:rPr lang="en-SG" dirty="0"/>
              <a:t>We can immediately tell if the data contains too many missing values or outliers to be used to train our model or to provide an accurate analysis. The standard deviation and interquartile ranges gives some indication of the spread or variability of the dataset to show if the data is biased or skewed. </a:t>
            </a:r>
          </a:p>
        </p:txBody>
      </p:sp>
      <p:sp>
        <p:nvSpPr>
          <p:cNvPr id="4" name="Slide Number Placeholder 3"/>
          <p:cNvSpPr>
            <a:spLocks noGrp="1"/>
          </p:cNvSpPr>
          <p:nvPr>
            <p:ph type="sldNum" sz="quarter" idx="5"/>
          </p:nvPr>
        </p:nvSpPr>
        <p:spPr/>
        <p:txBody>
          <a:bodyPr/>
          <a:lstStyle/>
          <a:p>
            <a:fld id="{973EDA8C-4C08-4904-9141-ED657356D81A}" type="slidenum">
              <a:rPr lang="en-SG" smtClean="0"/>
              <a:t>16</a:t>
            </a:fld>
            <a:endParaRPr lang="en-SG"/>
          </a:p>
        </p:txBody>
      </p:sp>
    </p:spTree>
    <p:extLst>
      <p:ext uri="{BB962C8B-B14F-4D97-AF65-F5344CB8AC3E}">
        <p14:creationId xmlns:p14="http://schemas.microsoft.com/office/powerpoint/2010/main" val="36503660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final stage would be to publish the data in a catalogue.</a:t>
            </a:r>
            <a:endParaRPr lang="en-SG" dirty="0"/>
          </a:p>
          <a:p>
            <a:endParaRPr lang="en-SG" dirty="0"/>
          </a:p>
          <a:p>
            <a:endParaRPr lang="en-SG" dirty="0"/>
          </a:p>
          <a:p>
            <a:endParaRPr lang="en-SG" dirty="0"/>
          </a:p>
        </p:txBody>
      </p:sp>
      <p:sp>
        <p:nvSpPr>
          <p:cNvPr id="4" name="Slide Number Placeholder 3"/>
          <p:cNvSpPr>
            <a:spLocks noGrp="1"/>
          </p:cNvSpPr>
          <p:nvPr>
            <p:ph type="sldNum" sz="quarter" idx="5"/>
          </p:nvPr>
        </p:nvSpPr>
        <p:spPr/>
        <p:txBody>
          <a:bodyPr/>
          <a:lstStyle/>
          <a:p>
            <a:fld id="{973EDA8C-4C08-4904-9141-ED657356D81A}" type="slidenum">
              <a:rPr lang="en-SG" smtClean="0"/>
              <a:t>17</a:t>
            </a:fld>
            <a:endParaRPr lang="en-SG"/>
          </a:p>
        </p:txBody>
      </p:sp>
    </p:spTree>
    <p:extLst>
      <p:ext uri="{BB962C8B-B14F-4D97-AF65-F5344CB8AC3E}">
        <p14:creationId xmlns:p14="http://schemas.microsoft.com/office/powerpoint/2010/main" val="6131006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Recall the earlier overall project folder structure. The processed data files will be located in the “cleaned” folder. And within it, cleaned data files will be categorized according to their postal code first (where the data was collected from) followed by their respective year (when the data was collected). This will allow users to select their cleaned datasets from their location of choice first and then select their datasets according to their year of choice.</a:t>
            </a:r>
            <a:endParaRPr lang="en-SG" dirty="0"/>
          </a:p>
          <a:p>
            <a:endParaRPr lang="en-SG" dirty="0"/>
          </a:p>
        </p:txBody>
      </p:sp>
      <p:sp>
        <p:nvSpPr>
          <p:cNvPr id="4" name="Slide Number Placeholder 3"/>
          <p:cNvSpPr>
            <a:spLocks noGrp="1"/>
          </p:cNvSpPr>
          <p:nvPr>
            <p:ph type="sldNum" sz="quarter" idx="5"/>
          </p:nvPr>
        </p:nvSpPr>
        <p:spPr/>
        <p:txBody>
          <a:bodyPr/>
          <a:lstStyle/>
          <a:p>
            <a:fld id="{973EDA8C-4C08-4904-9141-ED657356D81A}" type="slidenum">
              <a:rPr lang="en-SG" smtClean="0"/>
              <a:t>18</a:t>
            </a:fld>
            <a:endParaRPr lang="en-SG"/>
          </a:p>
        </p:txBody>
      </p:sp>
    </p:spTree>
    <p:extLst>
      <p:ext uri="{BB962C8B-B14F-4D97-AF65-F5344CB8AC3E}">
        <p14:creationId xmlns:p14="http://schemas.microsoft.com/office/powerpoint/2010/main" val="23754262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cleaned files will consist of exactly one months worth of data readings which can be seen from their file names. </a:t>
            </a:r>
          </a:p>
          <a:p>
            <a:endParaRPr lang="en-US" dirty="0"/>
          </a:p>
          <a:p>
            <a:r>
              <a:rPr lang="en-US" dirty="0"/>
              <a:t>The data will have ‘,’ as its delimiter to have a clear, organized view when displayed in Excel. </a:t>
            </a:r>
          </a:p>
          <a:p>
            <a:endParaRPr lang="en-US" dirty="0"/>
          </a:p>
          <a:p>
            <a:r>
              <a:rPr lang="en-US" dirty="0"/>
              <a:t>Whenever the program reads a file that has a new address or location, it prompts the user to key in address’ postal code. This postal code will be stored in a file called “address_legend.csv” which acts like a database of addresses. </a:t>
            </a:r>
          </a:p>
        </p:txBody>
      </p:sp>
      <p:sp>
        <p:nvSpPr>
          <p:cNvPr id="4" name="Slide Number Placeholder 3"/>
          <p:cNvSpPr>
            <a:spLocks noGrp="1"/>
          </p:cNvSpPr>
          <p:nvPr>
            <p:ph type="sldNum" sz="quarter" idx="5"/>
          </p:nvPr>
        </p:nvSpPr>
        <p:spPr/>
        <p:txBody>
          <a:bodyPr/>
          <a:lstStyle/>
          <a:p>
            <a:fld id="{973EDA8C-4C08-4904-9141-ED657356D81A}" type="slidenum">
              <a:rPr lang="en-SG" smtClean="0"/>
              <a:t>19</a:t>
            </a:fld>
            <a:endParaRPr lang="en-SG"/>
          </a:p>
        </p:txBody>
      </p:sp>
    </p:spTree>
    <p:extLst>
      <p:ext uri="{BB962C8B-B14F-4D97-AF65-F5344CB8AC3E}">
        <p14:creationId xmlns:p14="http://schemas.microsoft.com/office/powerpoint/2010/main" val="2032645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outline of my presentation includes the introduction of the project, consisting of the background and purpose of the project and subsequently the components of the data pre-processing pipeline and its outputs.</a:t>
            </a:r>
            <a:endParaRPr lang="en-SG" dirty="0"/>
          </a:p>
        </p:txBody>
      </p:sp>
      <p:sp>
        <p:nvSpPr>
          <p:cNvPr id="4" name="Slide Number Placeholder 3"/>
          <p:cNvSpPr>
            <a:spLocks noGrp="1"/>
          </p:cNvSpPr>
          <p:nvPr>
            <p:ph type="sldNum" sz="quarter" idx="5"/>
          </p:nvPr>
        </p:nvSpPr>
        <p:spPr/>
        <p:txBody>
          <a:bodyPr/>
          <a:lstStyle/>
          <a:p>
            <a:fld id="{973EDA8C-4C08-4904-9141-ED657356D81A}" type="slidenum">
              <a:rPr lang="en-SG" smtClean="0"/>
              <a:t>2</a:t>
            </a:fld>
            <a:endParaRPr lang="en-SG"/>
          </a:p>
        </p:txBody>
      </p:sp>
    </p:spTree>
    <p:extLst>
      <p:ext uri="{BB962C8B-B14F-4D97-AF65-F5344CB8AC3E}">
        <p14:creationId xmlns:p14="http://schemas.microsoft.com/office/powerpoint/2010/main" val="5234973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Unfortunately, for files that do not have the appropriate naming format of: postal_code_year_month_load.csv, they will not be processed through the pipeline. They will be rejected and place in the rejected folder under “staging” directory.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Additionally, the user can specify a “time gap” threshold for the program to reject files that consist of too much missing data. For instance, if threshold is “500 seconds”, datasets that are missing 500 seconds worth of data will be rejected under the “processed” directory.</a:t>
            </a:r>
            <a:br>
              <a:rPr lang="en-US" dirty="0"/>
            </a:br>
            <a:br>
              <a:rPr lang="en-US" dirty="0"/>
            </a:br>
            <a:endParaRPr lang="en-SG" dirty="0"/>
          </a:p>
          <a:p>
            <a:endParaRPr lang="en-SG" dirty="0"/>
          </a:p>
        </p:txBody>
      </p:sp>
      <p:sp>
        <p:nvSpPr>
          <p:cNvPr id="4" name="Slide Number Placeholder 3"/>
          <p:cNvSpPr>
            <a:spLocks noGrp="1"/>
          </p:cNvSpPr>
          <p:nvPr>
            <p:ph type="sldNum" sz="quarter" idx="5"/>
          </p:nvPr>
        </p:nvSpPr>
        <p:spPr/>
        <p:txBody>
          <a:bodyPr/>
          <a:lstStyle/>
          <a:p>
            <a:fld id="{973EDA8C-4C08-4904-9141-ED657356D81A}" type="slidenum">
              <a:rPr lang="en-SG" smtClean="0"/>
              <a:t>20</a:t>
            </a:fld>
            <a:endParaRPr lang="en-SG"/>
          </a:p>
        </p:txBody>
      </p:sp>
    </p:spTree>
    <p:extLst>
      <p:ext uri="{BB962C8B-B14F-4D97-AF65-F5344CB8AC3E}">
        <p14:creationId xmlns:p14="http://schemas.microsoft.com/office/powerpoint/2010/main" val="21193478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TEST_CASE = ‘present’</a:t>
            </a:r>
          </a:p>
          <a:p>
            <a:endParaRPr lang="en-SG" dirty="0"/>
          </a:p>
          <a:p>
            <a:endParaRPr lang="en-SG" dirty="0"/>
          </a:p>
        </p:txBody>
      </p:sp>
      <p:sp>
        <p:nvSpPr>
          <p:cNvPr id="4" name="Slide Number Placeholder 3"/>
          <p:cNvSpPr>
            <a:spLocks noGrp="1"/>
          </p:cNvSpPr>
          <p:nvPr>
            <p:ph type="sldNum" sz="quarter" idx="5"/>
          </p:nvPr>
        </p:nvSpPr>
        <p:spPr/>
        <p:txBody>
          <a:bodyPr/>
          <a:lstStyle/>
          <a:p>
            <a:fld id="{973EDA8C-4C08-4904-9141-ED657356D81A}" type="slidenum">
              <a:rPr lang="en-SG" smtClean="0"/>
              <a:t>21</a:t>
            </a:fld>
            <a:endParaRPr lang="en-SG"/>
          </a:p>
        </p:txBody>
      </p:sp>
    </p:spTree>
    <p:extLst>
      <p:ext uri="{BB962C8B-B14F-4D97-AF65-F5344CB8AC3E}">
        <p14:creationId xmlns:p14="http://schemas.microsoft.com/office/powerpoint/2010/main" val="16214100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Interquartile range = (75% -  25%). We can ignore any values below 25% and 75%. (but why do we do this?)</a:t>
            </a:r>
          </a:p>
          <a:p>
            <a:endParaRPr lang="en-US" dirty="0"/>
          </a:p>
          <a:p>
            <a:r>
              <a:rPr lang="en-US" dirty="0"/>
              <a:t>IQR is used to determine the amount of “spread” in the data (why and how)</a:t>
            </a:r>
          </a:p>
          <a:p>
            <a:pPr marL="171450" indent="-171450">
              <a:buFont typeface="Arial" panose="020B0604020202020204" pitchFamily="34" charset="0"/>
              <a:buChar char="•"/>
            </a:pPr>
            <a:r>
              <a:rPr lang="en-US" dirty="0"/>
              <a:t>A large spread shows how widely scattered the data points are and a small spread shows how tightly clustered they are. </a:t>
            </a:r>
          </a:p>
          <a:p>
            <a:pPr marL="171450" indent="-171450">
              <a:buFont typeface="Arial" panose="020B0604020202020204" pitchFamily="34" charset="0"/>
              <a:buChar char="•"/>
            </a:pPr>
            <a:r>
              <a:rPr lang="en-US" dirty="0"/>
              <a:t>A wide spread in our data shows high volatility and fluctuations. In terms of power consumption it shows if the power is provided is stable or not. </a:t>
            </a:r>
          </a:p>
          <a:p>
            <a:pPr marL="171450" indent="-171450">
              <a:buFont typeface="Arial" panose="020B0604020202020204" pitchFamily="34" charset="0"/>
              <a:buChar char="•"/>
            </a:pPr>
            <a:endParaRPr lang="en-SG" dirty="0"/>
          </a:p>
        </p:txBody>
      </p:sp>
      <p:sp>
        <p:nvSpPr>
          <p:cNvPr id="4" name="Slide Number Placeholder 3"/>
          <p:cNvSpPr>
            <a:spLocks noGrp="1"/>
          </p:cNvSpPr>
          <p:nvPr>
            <p:ph type="sldNum" sz="quarter" idx="5"/>
          </p:nvPr>
        </p:nvSpPr>
        <p:spPr/>
        <p:txBody>
          <a:bodyPr/>
          <a:lstStyle/>
          <a:p>
            <a:fld id="{973EDA8C-4C08-4904-9141-ED657356D81A}" type="slidenum">
              <a:rPr lang="en-SG" smtClean="0"/>
              <a:t>23</a:t>
            </a:fld>
            <a:endParaRPr lang="en-SG"/>
          </a:p>
        </p:txBody>
      </p:sp>
    </p:spTree>
    <p:extLst>
      <p:ext uri="{BB962C8B-B14F-4D97-AF65-F5344CB8AC3E}">
        <p14:creationId xmlns:p14="http://schemas.microsoft.com/office/powerpoint/2010/main" val="644106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914400" rtl="0" eaLnBrk="1" fontAlgn="auto" latinLnBrk="0" hangingPunct="1">
              <a:spcBef>
                <a:spcPts val="100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effectLst/>
                <a:uLnTx/>
                <a:uFillTx/>
                <a:latin typeface="Calibri" panose="020F0502020204030204"/>
                <a:ea typeface="+mn-ea"/>
                <a:cs typeface="+mn-cs"/>
              </a:rPr>
              <a:t>project</a:t>
            </a:r>
            <a:r>
              <a:rPr lang="en-US" sz="1200" b="1" dirty="0">
                <a:latin typeface="Calibri" panose="020F0502020204030204"/>
              </a:rPr>
              <a:t> background</a:t>
            </a:r>
            <a:endParaRPr lang="en-US" sz="1200"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 the past, within EDPR Sunseap, a few developments or models were created to predict trends and information from raw data collected from our products at several site locations. These trends and conclusions can better support future business decisions, improve our product efficiency and achieve business objectives.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r>
              <a:rPr lang="en-US" sz="1200" dirty="0"/>
              <a:t>However, when trying to use the same dataset to gain different insights (with the use of different models or algorithms), these algorithms could not work due to many variations in the raw dataset (for example the way the data columns are named or the way the data values are separated and ordered (delimitations)). </a:t>
            </a:r>
          </a:p>
          <a:p>
            <a:pPr marL="0" indent="0">
              <a:buNone/>
            </a:pPr>
            <a:endParaRPr lang="en-US" sz="1200" dirty="0"/>
          </a:p>
          <a:p>
            <a:pPr marL="0" indent="0">
              <a:buNone/>
            </a:pPr>
            <a:r>
              <a:rPr lang="en-US" sz="1200" b="1" dirty="0"/>
              <a:t>purpose of project</a:t>
            </a:r>
          </a:p>
          <a:p>
            <a:r>
              <a:rPr lang="en-US" sz="1200" dirty="0"/>
              <a:t>The purpose of this project is to design a data pre-processing pipeline that helps clean and transform the raw data into a format that can be used in different developments for different functions. By cleaning the data beforehand, we have a complete, correct and consistent set of data which can speed up future development processes produce reliable and accurate results from the ML models.</a:t>
            </a:r>
          </a:p>
        </p:txBody>
      </p:sp>
      <p:sp>
        <p:nvSpPr>
          <p:cNvPr id="4" name="Slide Number Placeholder 3"/>
          <p:cNvSpPr>
            <a:spLocks noGrp="1"/>
          </p:cNvSpPr>
          <p:nvPr>
            <p:ph type="sldNum" sz="quarter" idx="5"/>
          </p:nvPr>
        </p:nvSpPr>
        <p:spPr/>
        <p:txBody>
          <a:bodyPr/>
          <a:lstStyle/>
          <a:p>
            <a:fld id="{973EDA8C-4C08-4904-9141-ED657356D81A}" type="slidenum">
              <a:rPr lang="en-SG" smtClean="0"/>
              <a:t>3</a:t>
            </a:fld>
            <a:endParaRPr lang="en-SG"/>
          </a:p>
        </p:txBody>
      </p:sp>
    </p:spTree>
    <p:extLst>
      <p:ext uri="{BB962C8B-B14F-4D97-AF65-F5344CB8AC3E}">
        <p14:creationId xmlns:p14="http://schemas.microsoft.com/office/powerpoint/2010/main" val="24211487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stage of pre-processing data is to identify where to place the raw data files to begin their processing. Next, we ensure data quality such as identifying duplicated records and outliers. Thirdly, we perform data transformation to make the data more suitable for analysis or visualization. For example using logarithmic transformation to reduce the effects of outliers and skewness. Next, we generate a metadata file alongside the cleaned data to provide context and information to quicky get an overview of the cleaned data. Some metadata includes: Location information of where the dataset is acquired from, number of missing values in the dataset and the number of outliers within it. Lastly, we publish the data in a catalogue to help users find and access the data they need quickly.</a:t>
            </a:r>
            <a:endParaRPr lang="en-SG" dirty="0"/>
          </a:p>
        </p:txBody>
      </p:sp>
      <p:sp>
        <p:nvSpPr>
          <p:cNvPr id="4" name="Slide Number Placeholder 3"/>
          <p:cNvSpPr>
            <a:spLocks noGrp="1"/>
          </p:cNvSpPr>
          <p:nvPr>
            <p:ph type="sldNum" sz="quarter" idx="5"/>
          </p:nvPr>
        </p:nvSpPr>
        <p:spPr/>
        <p:txBody>
          <a:bodyPr/>
          <a:lstStyle/>
          <a:p>
            <a:fld id="{973EDA8C-4C08-4904-9141-ED657356D81A}" type="slidenum">
              <a:rPr lang="en-SG" smtClean="0"/>
              <a:t>4</a:t>
            </a:fld>
            <a:endParaRPr lang="en-SG"/>
          </a:p>
        </p:txBody>
      </p:sp>
    </p:spTree>
    <p:extLst>
      <p:ext uri="{BB962C8B-B14F-4D97-AF65-F5344CB8AC3E}">
        <p14:creationId xmlns:p14="http://schemas.microsoft.com/office/powerpoint/2010/main" val="2675426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in the first stage of the pipeline.</a:t>
            </a:r>
            <a:br>
              <a:rPr lang="en-US" dirty="0"/>
            </a:br>
            <a:br>
              <a:rPr lang="en-US" dirty="0"/>
            </a:br>
            <a:br>
              <a:rPr lang="en-US" dirty="0"/>
            </a:br>
            <a:r>
              <a:rPr lang="en-US" dirty="0"/>
              <a:t>1.1. Specify a folder to place raw data files and to initiate data pipeline.</a:t>
            </a:r>
          </a:p>
          <a:p>
            <a:r>
              <a:rPr lang="en-US" dirty="0"/>
              <a:t>1.2. Be able to handle a single data file with data spanning across multiple months.</a:t>
            </a:r>
          </a:p>
          <a:p>
            <a:r>
              <a:rPr lang="en-US" dirty="0"/>
              <a:t>1.3. Be able to handle multi data files with segments of data within the same month.</a:t>
            </a:r>
          </a:p>
          <a:p>
            <a:r>
              <a:rPr lang="en-US" dirty="0"/>
              <a:t>1.4. Do not need raw data files once the raw data has been processed.</a:t>
            </a:r>
          </a:p>
          <a:p>
            <a:r>
              <a:rPr lang="en-US" dirty="0"/>
              <a:t>1.5. Retain data file and prompt user if raw data files cannot be processed.</a:t>
            </a:r>
          </a:p>
          <a:p>
            <a:endParaRPr lang="en-SG" dirty="0"/>
          </a:p>
        </p:txBody>
      </p:sp>
      <p:sp>
        <p:nvSpPr>
          <p:cNvPr id="4" name="Slide Number Placeholder 3"/>
          <p:cNvSpPr>
            <a:spLocks noGrp="1"/>
          </p:cNvSpPr>
          <p:nvPr>
            <p:ph type="sldNum" sz="quarter" idx="5"/>
          </p:nvPr>
        </p:nvSpPr>
        <p:spPr/>
        <p:txBody>
          <a:bodyPr/>
          <a:lstStyle/>
          <a:p>
            <a:fld id="{973EDA8C-4C08-4904-9141-ED657356D81A}" type="slidenum">
              <a:rPr lang="en-SG" smtClean="0"/>
              <a:t>5</a:t>
            </a:fld>
            <a:endParaRPr lang="en-SG"/>
          </a:p>
        </p:txBody>
      </p:sp>
    </p:spTree>
    <p:extLst>
      <p:ext uri="{BB962C8B-B14F-4D97-AF65-F5344CB8AC3E}">
        <p14:creationId xmlns:p14="http://schemas.microsoft.com/office/powerpoint/2010/main" val="1914226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the overall project folder structure. The raw data files will be placed in a folder named “staging”. Once the file has been processed, the raw data file will be deleted from the staging folder. Files that cannot be processed will not be deleted but instead be moved to these rejected folders and be informed to the user.</a:t>
            </a:r>
          </a:p>
          <a:p>
            <a:endParaRPr lang="en-SG" dirty="0"/>
          </a:p>
        </p:txBody>
      </p:sp>
      <p:sp>
        <p:nvSpPr>
          <p:cNvPr id="4" name="Slide Number Placeholder 3"/>
          <p:cNvSpPr>
            <a:spLocks noGrp="1"/>
          </p:cNvSpPr>
          <p:nvPr>
            <p:ph type="sldNum" sz="quarter" idx="5"/>
          </p:nvPr>
        </p:nvSpPr>
        <p:spPr/>
        <p:txBody>
          <a:bodyPr/>
          <a:lstStyle/>
          <a:p>
            <a:fld id="{973EDA8C-4C08-4904-9141-ED657356D81A}" type="slidenum">
              <a:rPr lang="en-SG" smtClean="0"/>
              <a:t>6</a:t>
            </a:fld>
            <a:endParaRPr lang="en-SG"/>
          </a:p>
        </p:txBody>
      </p:sp>
    </p:spTree>
    <p:extLst>
      <p:ext uri="{BB962C8B-B14F-4D97-AF65-F5344CB8AC3E}">
        <p14:creationId xmlns:p14="http://schemas.microsoft.com/office/powerpoint/2010/main" val="2893260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program can accept raw data files that consist of many different months within it and when processed and outputted, it gives cleaned data files that are separated by their months respectively.</a:t>
            </a:r>
            <a:endParaRPr lang="en-SG" dirty="0"/>
          </a:p>
        </p:txBody>
      </p:sp>
      <p:sp>
        <p:nvSpPr>
          <p:cNvPr id="4" name="Slide Number Placeholder 3"/>
          <p:cNvSpPr>
            <a:spLocks noGrp="1"/>
          </p:cNvSpPr>
          <p:nvPr>
            <p:ph type="sldNum" sz="quarter" idx="5"/>
          </p:nvPr>
        </p:nvSpPr>
        <p:spPr/>
        <p:txBody>
          <a:bodyPr/>
          <a:lstStyle/>
          <a:p>
            <a:fld id="{973EDA8C-4C08-4904-9141-ED657356D81A}" type="slidenum">
              <a:rPr lang="en-SG" smtClean="0"/>
              <a:t>7</a:t>
            </a:fld>
            <a:endParaRPr lang="en-SG"/>
          </a:p>
        </p:txBody>
      </p:sp>
    </p:spTree>
    <p:extLst>
      <p:ext uri="{BB962C8B-B14F-4D97-AF65-F5344CB8AC3E}">
        <p14:creationId xmlns:p14="http://schemas.microsoft.com/office/powerpoint/2010/main" val="22696476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opposite is true also, the program can take in small pieces of files that are of the same month and produce a combined, complete file of that month</a:t>
            </a:r>
            <a:endParaRPr lang="en-SG" dirty="0"/>
          </a:p>
        </p:txBody>
      </p:sp>
      <p:sp>
        <p:nvSpPr>
          <p:cNvPr id="4" name="Slide Number Placeholder 3"/>
          <p:cNvSpPr>
            <a:spLocks noGrp="1"/>
          </p:cNvSpPr>
          <p:nvPr>
            <p:ph type="sldNum" sz="quarter" idx="5"/>
          </p:nvPr>
        </p:nvSpPr>
        <p:spPr/>
        <p:txBody>
          <a:bodyPr/>
          <a:lstStyle/>
          <a:p>
            <a:fld id="{973EDA8C-4C08-4904-9141-ED657356D81A}" type="slidenum">
              <a:rPr lang="en-SG" smtClean="0"/>
              <a:t>8</a:t>
            </a:fld>
            <a:endParaRPr lang="en-SG"/>
          </a:p>
        </p:txBody>
      </p:sp>
    </p:spTree>
    <p:extLst>
      <p:ext uri="{BB962C8B-B14F-4D97-AF65-F5344CB8AC3E}">
        <p14:creationId xmlns:p14="http://schemas.microsoft.com/office/powerpoint/2010/main" val="41032690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second stage of the pre-processing pipeline is data quality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a:r>
              <a:rPr lang="en-US" sz="1200" dirty="0"/>
              <a:t>2.1 Ensure dataset does not contain duplicate columns. A duplicated column is where all its values and column names are identical.</a:t>
            </a:r>
          </a:p>
          <a:p>
            <a:pPr marL="0"/>
            <a:r>
              <a:rPr lang="en-US" sz="1200" dirty="0"/>
              <a:t>2.2 Standardize column headers.</a:t>
            </a:r>
          </a:p>
          <a:p>
            <a:pPr marL="0"/>
            <a:r>
              <a:rPr lang="en-US" sz="1200" dirty="0"/>
              <a:t>2.3 Standardize delimiters to comma.</a:t>
            </a:r>
          </a:p>
          <a:p>
            <a:pPr marL="0"/>
            <a:r>
              <a:rPr lang="en-US" sz="1200" dirty="0"/>
              <a:t>2.4 Check for missing values.</a:t>
            </a:r>
          </a:p>
          <a:p>
            <a:pPr marL="0"/>
            <a:r>
              <a:rPr lang="en-US" sz="1200" dirty="0"/>
              <a:t>2.5 Check for outliers.</a:t>
            </a:r>
          </a:p>
          <a:p>
            <a:pPr marL="0"/>
            <a:r>
              <a:rPr lang="en-US" sz="1200" dirty="0"/>
              <a:t>2.6 Check for time gaps.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p>
          <a:p>
            <a:endParaRPr lang="en-SG" dirty="0"/>
          </a:p>
        </p:txBody>
      </p:sp>
      <p:sp>
        <p:nvSpPr>
          <p:cNvPr id="4" name="Slide Number Placeholder 3"/>
          <p:cNvSpPr>
            <a:spLocks noGrp="1"/>
          </p:cNvSpPr>
          <p:nvPr>
            <p:ph type="sldNum" sz="quarter" idx="5"/>
          </p:nvPr>
        </p:nvSpPr>
        <p:spPr/>
        <p:txBody>
          <a:bodyPr/>
          <a:lstStyle/>
          <a:p>
            <a:fld id="{973EDA8C-4C08-4904-9141-ED657356D81A}" type="slidenum">
              <a:rPr lang="en-SG" smtClean="0"/>
              <a:t>9</a:t>
            </a:fld>
            <a:endParaRPr lang="en-SG"/>
          </a:p>
        </p:txBody>
      </p:sp>
    </p:spTree>
    <p:extLst>
      <p:ext uri="{BB962C8B-B14F-4D97-AF65-F5344CB8AC3E}">
        <p14:creationId xmlns:p14="http://schemas.microsoft.com/office/powerpoint/2010/main" val="860167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6F9DF-A9C6-FFE2-5323-0CC092B06E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10A4BA64-93D9-E57C-9A99-46519C3D36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4B8F1A36-0EA2-4A95-DA8D-DD7825B42EEA}"/>
              </a:ext>
            </a:extLst>
          </p:cNvPr>
          <p:cNvSpPr>
            <a:spLocks noGrp="1"/>
          </p:cNvSpPr>
          <p:nvPr>
            <p:ph type="dt" sz="half" idx="10"/>
          </p:nvPr>
        </p:nvSpPr>
        <p:spPr/>
        <p:txBody>
          <a:bodyPr/>
          <a:lstStyle/>
          <a:p>
            <a:fld id="{905CBFF0-C858-4D8D-8A49-28B90F59BE8B}" type="datetime1">
              <a:rPr lang="en-SG" smtClean="0"/>
              <a:t>25/4/2023</a:t>
            </a:fld>
            <a:endParaRPr lang="en-SG"/>
          </a:p>
        </p:txBody>
      </p:sp>
      <p:sp>
        <p:nvSpPr>
          <p:cNvPr id="5" name="Footer Placeholder 4">
            <a:extLst>
              <a:ext uri="{FF2B5EF4-FFF2-40B4-BE49-F238E27FC236}">
                <a16:creationId xmlns:a16="http://schemas.microsoft.com/office/drawing/2014/main" id="{63E7D3ED-CB50-7AF6-81A8-6E510B0391F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A626330-3D43-7D3C-D3FA-FAB7E3F3343B}"/>
              </a:ext>
            </a:extLst>
          </p:cNvPr>
          <p:cNvSpPr>
            <a:spLocks noGrp="1"/>
          </p:cNvSpPr>
          <p:nvPr>
            <p:ph type="sldNum" sz="quarter" idx="12"/>
          </p:nvPr>
        </p:nvSpPr>
        <p:spPr/>
        <p:txBody>
          <a:bodyPr/>
          <a:lstStyle/>
          <a:p>
            <a:fld id="{2722D5E8-4D90-475E-8F69-D91FDE87A9D2}" type="slidenum">
              <a:rPr lang="en-SG" smtClean="0"/>
              <a:t>‹#›</a:t>
            </a:fld>
            <a:endParaRPr lang="en-SG"/>
          </a:p>
        </p:txBody>
      </p:sp>
    </p:spTree>
    <p:extLst>
      <p:ext uri="{BB962C8B-B14F-4D97-AF65-F5344CB8AC3E}">
        <p14:creationId xmlns:p14="http://schemas.microsoft.com/office/powerpoint/2010/main" val="163330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7B8A2-44DB-378C-DD55-499ECB2B8A95}"/>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09BA6764-63B5-EAC3-B057-444507227F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475F6B8C-E467-421E-E787-5EC31CD5AF40}"/>
              </a:ext>
            </a:extLst>
          </p:cNvPr>
          <p:cNvSpPr>
            <a:spLocks noGrp="1"/>
          </p:cNvSpPr>
          <p:nvPr>
            <p:ph type="dt" sz="half" idx="10"/>
          </p:nvPr>
        </p:nvSpPr>
        <p:spPr/>
        <p:txBody>
          <a:bodyPr/>
          <a:lstStyle/>
          <a:p>
            <a:fld id="{4A9A42E8-0562-40DD-935F-AC04E13C2510}" type="datetime1">
              <a:rPr lang="en-SG" smtClean="0"/>
              <a:t>25/4/2023</a:t>
            </a:fld>
            <a:endParaRPr lang="en-SG"/>
          </a:p>
        </p:txBody>
      </p:sp>
      <p:sp>
        <p:nvSpPr>
          <p:cNvPr id="5" name="Footer Placeholder 4">
            <a:extLst>
              <a:ext uri="{FF2B5EF4-FFF2-40B4-BE49-F238E27FC236}">
                <a16:creationId xmlns:a16="http://schemas.microsoft.com/office/drawing/2014/main" id="{9CD40377-9D3B-F5E5-9C24-968024D117C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C50BD68-960C-3141-9305-E65FAFFBD3D7}"/>
              </a:ext>
            </a:extLst>
          </p:cNvPr>
          <p:cNvSpPr>
            <a:spLocks noGrp="1"/>
          </p:cNvSpPr>
          <p:nvPr>
            <p:ph type="sldNum" sz="quarter" idx="12"/>
          </p:nvPr>
        </p:nvSpPr>
        <p:spPr/>
        <p:txBody>
          <a:bodyPr/>
          <a:lstStyle/>
          <a:p>
            <a:fld id="{2722D5E8-4D90-475E-8F69-D91FDE87A9D2}" type="slidenum">
              <a:rPr lang="en-SG" smtClean="0"/>
              <a:t>‹#›</a:t>
            </a:fld>
            <a:endParaRPr lang="en-SG"/>
          </a:p>
        </p:txBody>
      </p:sp>
    </p:spTree>
    <p:extLst>
      <p:ext uri="{BB962C8B-B14F-4D97-AF65-F5344CB8AC3E}">
        <p14:creationId xmlns:p14="http://schemas.microsoft.com/office/powerpoint/2010/main" val="3237902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25F6A9-8FD2-6EB7-B369-B2E1F781BC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733854C3-69CA-EDBB-1898-6203C931B0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E26AACD-1DE5-C366-88D2-4A9F1C052C0C}"/>
              </a:ext>
            </a:extLst>
          </p:cNvPr>
          <p:cNvSpPr>
            <a:spLocks noGrp="1"/>
          </p:cNvSpPr>
          <p:nvPr>
            <p:ph type="dt" sz="half" idx="10"/>
          </p:nvPr>
        </p:nvSpPr>
        <p:spPr/>
        <p:txBody>
          <a:bodyPr/>
          <a:lstStyle/>
          <a:p>
            <a:fld id="{1D9B337A-81C2-46B5-968C-42ACE8CB3D15}" type="datetime1">
              <a:rPr lang="en-SG" smtClean="0"/>
              <a:t>25/4/2023</a:t>
            </a:fld>
            <a:endParaRPr lang="en-SG"/>
          </a:p>
        </p:txBody>
      </p:sp>
      <p:sp>
        <p:nvSpPr>
          <p:cNvPr id="5" name="Footer Placeholder 4">
            <a:extLst>
              <a:ext uri="{FF2B5EF4-FFF2-40B4-BE49-F238E27FC236}">
                <a16:creationId xmlns:a16="http://schemas.microsoft.com/office/drawing/2014/main" id="{353F9AC5-B9C6-425F-0A13-086718F38C04}"/>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58B8772-9CF5-3BFA-1BF3-D2AC6407D96E}"/>
              </a:ext>
            </a:extLst>
          </p:cNvPr>
          <p:cNvSpPr>
            <a:spLocks noGrp="1"/>
          </p:cNvSpPr>
          <p:nvPr>
            <p:ph type="sldNum" sz="quarter" idx="12"/>
          </p:nvPr>
        </p:nvSpPr>
        <p:spPr/>
        <p:txBody>
          <a:bodyPr/>
          <a:lstStyle/>
          <a:p>
            <a:fld id="{2722D5E8-4D90-475E-8F69-D91FDE87A9D2}" type="slidenum">
              <a:rPr lang="en-SG" smtClean="0"/>
              <a:t>‹#›</a:t>
            </a:fld>
            <a:endParaRPr lang="en-SG"/>
          </a:p>
        </p:txBody>
      </p:sp>
    </p:spTree>
    <p:extLst>
      <p:ext uri="{BB962C8B-B14F-4D97-AF65-F5344CB8AC3E}">
        <p14:creationId xmlns:p14="http://schemas.microsoft.com/office/powerpoint/2010/main" val="2231771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0" y="200177"/>
            <a:ext cx="12192000" cy="775778"/>
          </a:xfrm>
          <a:prstGeom prst="rect">
            <a:avLst/>
          </a:prstGeom>
        </p:spPr>
        <p:txBody>
          <a:bodyPr vert="horz" lIns="91440" tIns="45720" rIns="91440" bIns="45720" rtlCol="0" anchor="ctr">
            <a:normAutofit/>
          </a:bodyPr>
          <a:lstStyle>
            <a:lvl1pPr algn="ctr">
              <a:defRPr sz="4800" b="1">
                <a:solidFill>
                  <a:schemeClr val="tx1">
                    <a:lumMod val="65000"/>
                    <a:lumOff val="35000"/>
                  </a:schemeClr>
                </a:solidFill>
              </a:defRPr>
            </a:lvl1pPr>
          </a:lstStyle>
          <a:p>
            <a:r>
              <a:rPr lang="en-US" dirty="0"/>
              <a:t>Click to edit Master title style</a:t>
            </a:r>
          </a:p>
        </p:txBody>
      </p:sp>
      <p:sp>
        <p:nvSpPr>
          <p:cNvPr id="8" name="Rectangle 6">
            <a:extLst>
              <a:ext uri="{FF2B5EF4-FFF2-40B4-BE49-F238E27FC236}">
                <a16:creationId xmlns:a16="http://schemas.microsoft.com/office/drawing/2014/main" id="{55674156-3125-48CE-B7AD-16F5FF6CA05A}"/>
              </a:ext>
            </a:extLst>
          </p:cNvPr>
          <p:cNvSpPr/>
          <p:nvPr userDrawn="1"/>
        </p:nvSpPr>
        <p:spPr>
          <a:xfrm>
            <a:off x="0" y="6597352"/>
            <a:ext cx="12192000" cy="26064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텍스트 개체 틀 2">
            <a:extLst>
              <a:ext uri="{FF2B5EF4-FFF2-40B4-BE49-F238E27FC236}">
                <a16:creationId xmlns:a16="http://schemas.microsoft.com/office/drawing/2014/main" id="{BEA53C6E-B822-48C1-AE43-123E9E431F64}"/>
              </a:ext>
            </a:extLst>
          </p:cNvPr>
          <p:cNvSpPr>
            <a:spLocks noGrp="1"/>
          </p:cNvSpPr>
          <p:nvPr>
            <p:ph type="body" sz="quarter" idx="41" hasCustomPrompt="1"/>
          </p:nvPr>
        </p:nvSpPr>
        <p:spPr>
          <a:xfrm>
            <a:off x="0" y="1005381"/>
            <a:ext cx="12192000" cy="419379"/>
          </a:xfrm>
          <a:prstGeom prst="rect">
            <a:avLst/>
          </a:prstGeom>
        </p:spPr>
        <p:txBody>
          <a:bodyPr anchor="ctr"/>
          <a:lstStyle>
            <a:lvl1pPr marL="0" marR="0" indent="0" algn="ctr" defTabSz="914400" rtl="0" eaLnBrk="1" fontAlgn="auto" latinLnBrk="1" hangingPunct="1">
              <a:lnSpc>
                <a:spcPct val="90000"/>
              </a:lnSpc>
              <a:spcBef>
                <a:spcPts val="1000"/>
              </a:spcBef>
              <a:spcAft>
                <a:spcPts val="0"/>
              </a:spcAft>
              <a:buClrTx/>
              <a:buSzTx/>
              <a:buFontTx/>
              <a:buNone/>
              <a:tabLst/>
              <a:defRPr sz="2400" b="0">
                <a:solidFill>
                  <a:schemeClr val="tx1">
                    <a:lumMod val="65000"/>
                    <a:lumOff val="35000"/>
                  </a:schemeClr>
                </a:solidFill>
              </a:defRPr>
            </a:lvl1pPr>
          </a:lstStyle>
          <a:p>
            <a:pPr marL="0" marR="0" lvl="0" indent="0" algn="ctr" defTabSz="914400" rtl="0" eaLnBrk="1" fontAlgn="auto" latinLnBrk="1" hangingPunct="1">
              <a:lnSpc>
                <a:spcPct val="90000"/>
              </a:lnSpc>
              <a:spcBef>
                <a:spcPts val="1000"/>
              </a:spcBef>
              <a:spcAft>
                <a:spcPts val="0"/>
              </a:spcAft>
              <a:buClrTx/>
              <a:buSzTx/>
              <a:buFontTx/>
              <a:buNone/>
              <a:tabLst/>
              <a:defRPr/>
            </a:pPr>
            <a:r>
              <a:rPr lang="en-US" altLang="ko-KR" dirty="0"/>
              <a:t>Subtitle in this line</a:t>
            </a:r>
            <a:endParaRPr lang="ko-KR" altLang="en-US" dirty="0"/>
          </a:p>
        </p:txBody>
      </p:sp>
    </p:spTree>
    <p:extLst>
      <p:ext uri="{BB962C8B-B14F-4D97-AF65-F5344CB8AC3E}">
        <p14:creationId xmlns:p14="http://schemas.microsoft.com/office/powerpoint/2010/main" val="3655522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BC572-2B33-D097-188E-6E8D27A77953}"/>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9C0F72CF-AE4C-604A-1798-8DA07D1656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EF477EF-3A0B-7DDE-558A-022BCE7AAAA4}"/>
              </a:ext>
            </a:extLst>
          </p:cNvPr>
          <p:cNvSpPr>
            <a:spLocks noGrp="1"/>
          </p:cNvSpPr>
          <p:nvPr>
            <p:ph type="dt" sz="half" idx="10"/>
          </p:nvPr>
        </p:nvSpPr>
        <p:spPr/>
        <p:txBody>
          <a:bodyPr/>
          <a:lstStyle/>
          <a:p>
            <a:fld id="{B1F401DE-B515-4CC7-9E34-59272605121D}" type="datetime1">
              <a:rPr lang="en-SG" smtClean="0"/>
              <a:t>25/4/2023</a:t>
            </a:fld>
            <a:endParaRPr lang="en-SG"/>
          </a:p>
        </p:txBody>
      </p:sp>
      <p:sp>
        <p:nvSpPr>
          <p:cNvPr id="5" name="Footer Placeholder 4">
            <a:extLst>
              <a:ext uri="{FF2B5EF4-FFF2-40B4-BE49-F238E27FC236}">
                <a16:creationId xmlns:a16="http://schemas.microsoft.com/office/drawing/2014/main" id="{F3DB3A23-3942-16F5-000B-1F6E75C58ED1}"/>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33F9FAB-06B1-8C76-DC6A-B421CA2BEF66}"/>
              </a:ext>
            </a:extLst>
          </p:cNvPr>
          <p:cNvSpPr>
            <a:spLocks noGrp="1"/>
          </p:cNvSpPr>
          <p:nvPr>
            <p:ph type="sldNum" sz="quarter" idx="12"/>
          </p:nvPr>
        </p:nvSpPr>
        <p:spPr/>
        <p:txBody>
          <a:bodyPr/>
          <a:lstStyle/>
          <a:p>
            <a:fld id="{2722D5E8-4D90-475E-8F69-D91FDE87A9D2}" type="slidenum">
              <a:rPr lang="en-SG" smtClean="0"/>
              <a:t>‹#›</a:t>
            </a:fld>
            <a:endParaRPr lang="en-SG"/>
          </a:p>
        </p:txBody>
      </p:sp>
    </p:spTree>
    <p:extLst>
      <p:ext uri="{BB962C8B-B14F-4D97-AF65-F5344CB8AC3E}">
        <p14:creationId xmlns:p14="http://schemas.microsoft.com/office/powerpoint/2010/main" val="466526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59EBD-CF41-AE51-87D1-78B20DBF58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C276D1DC-BCF3-F928-208A-AF8A849D40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0F0B42-1DD1-0B7B-E91B-CED15A48A92E}"/>
              </a:ext>
            </a:extLst>
          </p:cNvPr>
          <p:cNvSpPr>
            <a:spLocks noGrp="1"/>
          </p:cNvSpPr>
          <p:nvPr>
            <p:ph type="dt" sz="half" idx="10"/>
          </p:nvPr>
        </p:nvSpPr>
        <p:spPr/>
        <p:txBody>
          <a:bodyPr/>
          <a:lstStyle/>
          <a:p>
            <a:fld id="{BA374E84-4163-43C3-A824-89E0C120915D}" type="datetime1">
              <a:rPr lang="en-SG" smtClean="0"/>
              <a:t>25/4/2023</a:t>
            </a:fld>
            <a:endParaRPr lang="en-SG"/>
          </a:p>
        </p:txBody>
      </p:sp>
      <p:sp>
        <p:nvSpPr>
          <p:cNvPr id="5" name="Footer Placeholder 4">
            <a:extLst>
              <a:ext uri="{FF2B5EF4-FFF2-40B4-BE49-F238E27FC236}">
                <a16:creationId xmlns:a16="http://schemas.microsoft.com/office/drawing/2014/main" id="{3E191322-AC6A-D856-A31C-B9BE7C2CA8C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30BA156-A41F-BB74-72F8-B7244FD7BC8A}"/>
              </a:ext>
            </a:extLst>
          </p:cNvPr>
          <p:cNvSpPr>
            <a:spLocks noGrp="1"/>
          </p:cNvSpPr>
          <p:nvPr>
            <p:ph type="sldNum" sz="quarter" idx="12"/>
          </p:nvPr>
        </p:nvSpPr>
        <p:spPr/>
        <p:txBody>
          <a:bodyPr/>
          <a:lstStyle/>
          <a:p>
            <a:fld id="{2722D5E8-4D90-475E-8F69-D91FDE87A9D2}" type="slidenum">
              <a:rPr lang="en-SG" smtClean="0"/>
              <a:t>‹#›</a:t>
            </a:fld>
            <a:endParaRPr lang="en-SG"/>
          </a:p>
        </p:txBody>
      </p:sp>
    </p:spTree>
    <p:extLst>
      <p:ext uri="{BB962C8B-B14F-4D97-AF65-F5344CB8AC3E}">
        <p14:creationId xmlns:p14="http://schemas.microsoft.com/office/powerpoint/2010/main" val="2426071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EA09D-EADE-46CD-60D6-963B41138C85}"/>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35EF1683-72FA-F3AD-CBAA-2065B92E03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BD124051-128B-FC86-D459-7436270F02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FF30B339-B0C8-06D5-4608-B9EF4415E74E}"/>
              </a:ext>
            </a:extLst>
          </p:cNvPr>
          <p:cNvSpPr>
            <a:spLocks noGrp="1"/>
          </p:cNvSpPr>
          <p:nvPr>
            <p:ph type="dt" sz="half" idx="10"/>
          </p:nvPr>
        </p:nvSpPr>
        <p:spPr/>
        <p:txBody>
          <a:bodyPr/>
          <a:lstStyle/>
          <a:p>
            <a:fld id="{16122ABF-3FBA-4F03-AF60-8FBF7BC5FF84}" type="datetime1">
              <a:rPr lang="en-SG" smtClean="0"/>
              <a:t>25/4/2023</a:t>
            </a:fld>
            <a:endParaRPr lang="en-SG"/>
          </a:p>
        </p:txBody>
      </p:sp>
      <p:sp>
        <p:nvSpPr>
          <p:cNvPr id="6" name="Footer Placeholder 5">
            <a:extLst>
              <a:ext uri="{FF2B5EF4-FFF2-40B4-BE49-F238E27FC236}">
                <a16:creationId xmlns:a16="http://schemas.microsoft.com/office/drawing/2014/main" id="{4F75792A-4E29-E1B4-1023-6E88FDE6D93C}"/>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5FAD3C74-27A1-FF2C-6669-FAD6986E1DB2}"/>
              </a:ext>
            </a:extLst>
          </p:cNvPr>
          <p:cNvSpPr>
            <a:spLocks noGrp="1"/>
          </p:cNvSpPr>
          <p:nvPr>
            <p:ph type="sldNum" sz="quarter" idx="12"/>
          </p:nvPr>
        </p:nvSpPr>
        <p:spPr/>
        <p:txBody>
          <a:bodyPr/>
          <a:lstStyle/>
          <a:p>
            <a:fld id="{2722D5E8-4D90-475E-8F69-D91FDE87A9D2}" type="slidenum">
              <a:rPr lang="en-SG" smtClean="0"/>
              <a:t>‹#›</a:t>
            </a:fld>
            <a:endParaRPr lang="en-SG"/>
          </a:p>
        </p:txBody>
      </p:sp>
    </p:spTree>
    <p:extLst>
      <p:ext uri="{BB962C8B-B14F-4D97-AF65-F5344CB8AC3E}">
        <p14:creationId xmlns:p14="http://schemas.microsoft.com/office/powerpoint/2010/main" val="481484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C6395-7FCE-CF6B-084C-293EDA6464A0}"/>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28D772BC-8305-E974-2C56-B7FABA0495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38B1B3-2677-20CA-33D7-D7EC1DF40E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14E99C07-2BD0-A95C-987A-AF74650B8C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79FDCA-422F-BCED-8FDB-7C13039790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592FB1D4-C9B6-7032-E68E-F02AC02E71C3}"/>
              </a:ext>
            </a:extLst>
          </p:cNvPr>
          <p:cNvSpPr>
            <a:spLocks noGrp="1"/>
          </p:cNvSpPr>
          <p:nvPr>
            <p:ph type="dt" sz="half" idx="10"/>
          </p:nvPr>
        </p:nvSpPr>
        <p:spPr/>
        <p:txBody>
          <a:bodyPr/>
          <a:lstStyle/>
          <a:p>
            <a:fld id="{8E61E468-8DAF-4FEF-8887-AA3A162ABF98}" type="datetime1">
              <a:rPr lang="en-SG" smtClean="0"/>
              <a:t>25/4/2023</a:t>
            </a:fld>
            <a:endParaRPr lang="en-SG"/>
          </a:p>
        </p:txBody>
      </p:sp>
      <p:sp>
        <p:nvSpPr>
          <p:cNvPr id="8" name="Footer Placeholder 7">
            <a:extLst>
              <a:ext uri="{FF2B5EF4-FFF2-40B4-BE49-F238E27FC236}">
                <a16:creationId xmlns:a16="http://schemas.microsoft.com/office/drawing/2014/main" id="{74E143E1-4DFF-6A2A-4695-D336D39B65A5}"/>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D313D168-EE34-6266-2952-C6C1DB79FC7A}"/>
              </a:ext>
            </a:extLst>
          </p:cNvPr>
          <p:cNvSpPr>
            <a:spLocks noGrp="1"/>
          </p:cNvSpPr>
          <p:nvPr>
            <p:ph type="sldNum" sz="quarter" idx="12"/>
          </p:nvPr>
        </p:nvSpPr>
        <p:spPr/>
        <p:txBody>
          <a:bodyPr/>
          <a:lstStyle/>
          <a:p>
            <a:fld id="{2722D5E8-4D90-475E-8F69-D91FDE87A9D2}" type="slidenum">
              <a:rPr lang="en-SG" smtClean="0"/>
              <a:t>‹#›</a:t>
            </a:fld>
            <a:endParaRPr lang="en-SG"/>
          </a:p>
        </p:txBody>
      </p:sp>
    </p:spTree>
    <p:extLst>
      <p:ext uri="{BB962C8B-B14F-4D97-AF65-F5344CB8AC3E}">
        <p14:creationId xmlns:p14="http://schemas.microsoft.com/office/powerpoint/2010/main" val="2297046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9C1C8-C70C-D938-4520-71BB3899FB1C}"/>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E013BEA6-60AF-34D2-AB47-32D92F837CE1}"/>
              </a:ext>
            </a:extLst>
          </p:cNvPr>
          <p:cNvSpPr>
            <a:spLocks noGrp="1"/>
          </p:cNvSpPr>
          <p:nvPr>
            <p:ph type="dt" sz="half" idx="10"/>
          </p:nvPr>
        </p:nvSpPr>
        <p:spPr/>
        <p:txBody>
          <a:bodyPr/>
          <a:lstStyle/>
          <a:p>
            <a:fld id="{16FAFEF2-46A6-40D8-8098-871E6FA30DAB}" type="datetime1">
              <a:rPr lang="en-SG" smtClean="0"/>
              <a:t>25/4/2023</a:t>
            </a:fld>
            <a:endParaRPr lang="en-SG"/>
          </a:p>
        </p:txBody>
      </p:sp>
      <p:sp>
        <p:nvSpPr>
          <p:cNvPr id="4" name="Footer Placeholder 3">
            <a:extLst>
              <a:ext uri="{FF2B5EF4-FFF2-40B4-BE49-F238E27FC236}">
                <a16:creationId xmlns:a16="http://schemas.microsoft.com/office/drawing/2014/main" id="{C61D4B99-3A9B-B42F-57F7-E19FBFAFD0CB}"/>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15FA0FF4-8BC0-B6BA-5E3B-4FAC0930F076}"/>
              </a:ext>
            </a:extLst>
          </p:cNvPr>
          <p:cNvSpPr>
            <a:spLocks noGrp="1"/>
          </p:cNvSpPr>
          <p:nvPr>
            <p:ph type="sldNum" sz="quarter" idx="12"/>
          </p:nvPr>
        </p:nvSpPr>
        <p:spPr/>
        <p:txBody>
          <a:bodyPr/>
          <a:lstStyle/>
          <a:p>
            <a:fld id="{2722D5E8-4D90-475E-8F69-D91FDE87A9D2}" type="slidenum">
              <a:rPr lang="en-SG" smtClean="0"/>
              <a:t>‹#›</a:t>
            </a:fld>
            <a:endParaRPr lang="en-SG"/>
          </a:p>
        </p:txBody>
      </p:sp>
    </p:spTree>
    <p:extLst>
      <p:ext uri="{BB962C8B-B14F-4D97-AF65-F5344CB8AC3E}">
        <p14:creationId xmlns:p14="http://schemas.microsoft.com/office/powerpoint/2010/main" val="2040603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63F2D4-67C7-D9EA-E4BC-A2954416A502}"/>
              </a:ext>
            </a:extLst>
          </p:cNvPr>
          <p:cNvSpPr>
            <a:spLocks noGrp="1"/>
          </p:cNvSpPr>
          <p:nvPr>
            <p:ph type="dt" sz="half" idx="10"/>
          </p:nvPr>
        </p:nvSpPr>
        <p:spPr/>
        <p:txBody>
          <a:bodyPr/>
          <a:lstStyle/>
          <a:p>
            <a:fld id="{A8F3B1E6-08BE-433D-90CB-4F99AEAC3123}" type="datetime1">
              <a:rPr lang="en-SG" smtClean="0"/>
              <a:t>25/4/2023</a:t>
            </a:fld>
            <a:endParaRPr lang="en-SG"/>
          </a:p>
        </p:txBody>
      </p:sp>
      <p:sp>
        <p:nvSpPr>
          <p:cNvPr id="3" name="Footer Placeholder 2">
            <a:extLst>
              <a:ext uri="{FF2B5EF4-FFF2-40B4-BE49-F238E27FC236}">
                <a16:creationId xmlns:a16="http://schemas.microsoft.com/office/drawing/2014/main" id="{6DE8E18F-2469-6262-5312-171282D3C649}"/>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E6B7F412-D249-42E5-ED40-DCA37C28E5A3}"/>
              </a:ext>
            </a:extLst>
          </p:cNvPr>
          <p:cNvSpPr>
            <a:spLocks noGrp="1"/>
          </p:cNvSpPr>
          <p:nvPr>
            <p:ph type="sldNum" sz="quarter" idx="12"/>
          </p:nvPr>
        </p:nvSpPr>
        <p:spPr/>
        <p:txBody>
          <a:bodyPr/>
          <a:lstStyle/>
          <a:p>
            <a:fld id="{2722D5E8-4D90-475E-8F69-D91FDE87A9D2}" type="slidenum">
              <a:rPr lang="en-SG" smtClean="0"/>
              <a:t>‹#›</a:t>
            </a:fld>
            <a:endParaRPr lang="en-SG"/>
          </a:p>
        </p:txBody>
      </p:sp>
    </p:spTree>
    <p:extLst>
      <p:ext uri="{BB962C8B-B14F-4D97-AF65-F5344CB8AC3E}">
        <p14:creationId xmlns:p14="http://schemas.microsoft.com/office/powerpoint/2010/main" val="972252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F455B-FCAC-7F45-078E-F0D04E41DE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B1DB7A57-43FB-34F2-CDDE-AF071FC954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0E93B0EC-F52F-EF10-7979-18276B2F31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06C0EB-8038-F3D6-1F2D-AE955FE0FCFA}"/>
              </a:ext>
            </a:extLst>
          </p:cNvPr>
          <p:cNvSpPr>
            <a:spLocks noGrp="1"/>
          </p:cNvSpPr>
          <p:nvPr>
            <p:ph type="dt" sz="half" idx="10"/>
          </p:nvPr>
        </p:nvSpPr>
        <p:spPr/>
        <p:txBody>
          <a:bodyPr/>
          <a:lstStyle/>
          <a:p>
            <a:fld id="{A5B4C682-26E4-4AE1-98CD-71A518A7079C}" type="datetime1">
              <a:rPr lang="en-SG" smtClean="0"/>
              <a:t>25/4/2023</a:t>
            </a:fld>
            <a:endParaRPr lang="en-SG"/>
          </a:p>
        </p:txBody>
      </p:sp>
      <p:sp>
        <p:nvSpPr>
          <p:cNvPr id="6" name="Footer Placeholder 5">
            <a:extLst>
              <a:ext uri="{FF2B5EF4-FFF2-40B4-BE49-F238E27FC236}">
                <a16:creationId xmlns:a16="http://schemas.microsoft.com/office/drawing/2014/main" id="{70EED40D-8CC9-426D-EFF2-C32B014A7E99}"/>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4B12CB19-66D0-2989-BD75-91F3796A8990}"/>
              </a:ext>
            </a:extLst>
          </p:cNvPr>
          <p:cNvSpPr>
            <a:spLocks noGrp="1"/>
          </p:cNvSpPr>
          <p:nvPr>
            <p:ph type="sldNum" sz="quarter" idx="12"/>
          </p:nvPr>
        </p:nvSpPr>
        <p:spPr/>
        <p:txBody>
          <a:bodyPr/>
          <a:lstStyle/>
          <a:p>
            <a:fld id="{2722D5E8-4D90-475E-8F69-D91FDE87A9D2}" type="slidenum">
              <a:rPr lang="en-SG" smtClean="0"/>
              <a:t>‹#›</a:t>
            </a:fld>
            <a:endParaRPr lang="en-SG"/>
          </a:p>
        </p:txBody>
      </p:sp>
    </p:spTree>
    <p:extLst>
      <p:ext uri="{BB962C8B-B14F-4D97-AF65-F5344CB8AC3E}">
        <p14:creationId xmlns:p14="http://schemas.microsoft.com/office/powerpoint/2010/main" val="2418608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82B6E-7D1A-BE3A-77D1-55FAFBDA7C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88B3D99B-2ED2-63DF-E239-9AFA513CD9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99A3EB58-A722-9E3F-74AC-291CECD812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97794F-3DC1-BEB9-BE02-C7B2EC3FC1B5}"/>
              </a:ext>
            </a:extLst>
          </p:cNvPr>
          <p:cNvSpPr>
            <a:spLocks noGrp="1"/>
          </p:cNvSpPr>
          <p:nvPr>
            <p:ph type="dt" sz="half" idx="10"/>
          </p:nvPr>
        </p:nvSpPr>
        <p:spPr/>
        <p:txBody>
          <a:bodyPr/>
          <a:lstStyle/>
          <a:p>
            <a:fld id="{A4644325-B790-464D-BDF7-C773E9696F80}" type="datetime1">
              <a:rPr lang="en-SG" smtClean="0"/>
              <a:t>25/4/2023</a:t>
            </a:fld>
            <a:endParaRPr lang="en-SG"/>
          </a:p>
        </p:txBody>
      </p:sp>
      <p:sp>
        <p:nvSpPr>
          <p:cNvPr id="6" name="Footer Placeholder 5">
            <a:extLst>
              <a:ext uri="{FF2B5EF4-FFF2-40B4-BE49-F238E27FC236}">
                <a16:creationId xmlns:a16="http://schemas.microsoft.com/office/drawing/2014/main" id="{23473103-3DA8-2F09-9387-9DBFE3AACE1F}"/>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7E4474AB-D4E4-B2D0-EC92-7A11FAA006DC}"/>
              </a:ext>
            </a:extLst>
          </p:cNvPr>
          <p:cNvSpPr>
            <a:spLocks noGrp="1"/>
          </p:cNvSpPr>
          <p:nvPr>
            <p:ph type="sldNum" sz="quarter" idx="12"/>
          </p:nvPr>
        </p:nvSpPr>
        <p:spPr/>
        <p:txBody>
          <a:bodyPr/>
          <a:lstStyle/>
          <a:p>
            <a:fld id="{2722D5E8-4D90-475E-8F69-D91FDE87A9D2}" type="slidenum">
              <a:rPr lang="en-SG" smtClean="0"/>
              <a:t>‹#›</a:t>
            </a:fld>
            <a:endParaRPr lang="en-SG"/>
          </a:p>
        </p:txBody>
      </p:sp>
    </p:spTree>
    <p:extLst>
      <p:ext uri="{BB962C8B-B14F-4D97-AF65-F5344CB8AC3E}">
        <p14:creationId xmlns:p14="http://schemas.microsoft.com/office/powerpoint/2010/main" val="1694216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80A7EE-6E95-F03A-FE6A-20A220B9D0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B7E497C7-016F-4480-AD8A-FA82191374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AED5CF7A-EBCE-D65E-A64B-BCA470F791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EF1667-6A24-4193-91DF-03AC1C48770F}" type="datetime1">
              <a:rPr lang="en-SG" smtClean="0"/>
              <a:t>25/4/2023</a:t>
            </a:fld>
            <a:endParaRPr lang="en-SG"/>
          </a:p>
        </p:txBody>
      </p:sp>
      <p:sp>
        <p:nvSpPr>
          <p:cNvPr id="5" name="Footer Placeholder 4">
            <a:extLst>
              <a:ext uri="{FF2B5EF4-FFF2-40B4-BE49-F238E27FC236}">
                <a16:creationId xmlns:a16="http://schemas.microsoft.com/office/drawing/2014/main" id="{16DE5EC0-206B-9236-6CFB-6A4DD0ED4B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3B336BBA-D580-1BC8-A582-46E3796B29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22D5E8-4D90-475E-8F69-D91FDE87A9D2}" type="slidenum">
              <a:rPr lang="en-SG" smtClean="0"/>
              <a:t>‹#›</a:t>
            </a:fld>
            <a:endParaRPr lang="en-SG"/>
          </a:p>
        </p:txBody>
      </p:sp>
    </p:spTree>
    <p:extLst>
      <p:ext uri="{BB962C8B-B14F-4D97-AF65-F5344CB8AC3E}">
        <p14:creationId xmlns:p14="http://schemas.microsoft.com/office/powerpoint/2010/main" val="4049525731"/>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33.png"/></Relationships>
</file>

<file path=ppt/slides/_rels/slide19.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 Id="rId9" Type="http://schemas.openxmlformats.org/officeDocument/2006/relationships/image" Target="../media/image4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11.png"/><Relationship Id="rId7" Type="http://schemas.openxmlformats.org/officeDocument/2006/relationships/image" Target="../media/image15.svg"/><Relationship Id="rId12" Type="http://schemas.openxmlformats.org/officeDocument/2006/relationships/image" Target="../media/image45.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44.svg"/><Relationship Id="rId5" Type="http://schemas.openxmlformats.org/officeDocument/2006/relationships/image" Target="../media/image13.svg"/><Relationship Id="rId10" Type="http://schemas.openxmlformats.org/officeDocument/2006/relationships/image" Target="../media/image43.png"/><Relationship Id="rId4" Type="http://schemas.openxmlformats.org/officeDocument/2006/relationships/image" Target="../media/image12.png"/><Relationship Id="rId9" Type="http://schemas.openxmlformats.org/officeDocument/2006/relationships/image" Target="../media/image42.sv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73EAE-DE19-80B7-B5FF-200C8BB3E500}"/>
              </a:ext>
            </a:extLst>
          </p:cNvPr>
          <p:cNvSpPr>
            <a:spLocks noGrp="1"/>
          </p:cNvSpPr>
          <p:nvPr>
            <p:ph type="ctrTitle"/>
          </p:nvPr>
        </p:nvSpPr>
        <p:spPr>
          <a:xfrm>
            <a:off x="3204642" y="2353641"/>
            <a:ext cx="5782716" cy="2150719"/>
          </a:xfrm>
          <a:noFill/>
        </p:spPr>
        <p:txBody>
          <a:bodyPr anchor="ctr">
            <a:normAutofit/>
          </a:bodyPr>
          <a:lstStyle/>
          <a:p>
            <a:r>
              <a:rPr lang="en-US" sz="3600">
                <a:solidFill>
                  <a:srgbClr val="080808"/>
                </a:solidFill>
              </a:rPr>
              <a:t>Data Pre-Processing Pipeline Development</a:t>
            </a:r>
            <a:endParaRPr lang="en-SG" sz="3600">
              <a:solidFill>
                <a:srgbClr val="080808"/>
              </a:solidFill>
            </a:endParaRPr>
          </a:p>
        </p:txBody>
      </p:sp>
      <p:sp>
        <p:nvSpPr>
          <p:cNvPr id="3" name="Slide Number Placeholder 2">
            <a:extLst>
              <a:ext uri="{FF2B5EF4-FFF2-40B4-BE49-F238E27FC236}">
                <a16:creationId xmlns:a16="http://schemas.microsoft.com/office/drawing/2014/main" id="{D4B037A3-4C3C-F6C8-F418-9C6415DD09F3}"/>
              </a:ext>
            </a:extLst>
          </p:cNvPr>
          <p:cNvSpPr>
            <a:spLocks noGrp="1"/>
          </p:cNvSpPr>
          <p:nvPr>
            <p:ph type="sldNum" sz="quarter" idx="12"/>
          </p:nvPr>
        </p:nvSpPr>
        <p:spPr/>
        <p:txBody>
          <a:bodyPr/>
          <a:lstStyle/>
          <a:p>
            <a:fld id="{2722D5E8-4D90-475E-8F69-D91FDE87A9D2}" type="slidenum">
              <a:rPr lang="en-SG" smtClean="0"/>
              <a:t>1</a:t>
            </a:fld>
            <a:endParaRPr lang="en-SG"/>
          </a:p>
        </p:txBody>
      </p:sp>
    </p:spTree>
    <p:extLst>
      <p:ext uri="{BB962C8B-B14F-4D97-AF65-F5344CB8AC3E}">
        <p14:creationId xmlns:p14="http://schemas.microsoft.com/office/powerpoint/2010/main" val="2019478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18">
            <a:extLst>
              <a:ext uri="{FF2B5EF4-FFF2-40B4-BE49-F238E27FC236}">
                <a16:creationId xmlns:a16="http://schemas.microsoft.com/office/drawing/2014/main" id="{C827EFFD-25A6-E097-E229-3D3968471D09}"/>
              </a:ext>
            </a:extLst>
          </p:cNvPr>
          <p:cNvSpPr>
            <a:spLocks noGrp="1"/>
          </p:cNvSpPr>
          <p:nvPr>
            <p:ph type="sldNum" sz="quarter" idx="12"/>
          </p:nvPr>
        </p:nvSpPr>
        <p:spPr/>
        <p:txBody>
          <a:bodyPr/>
          <a:lstStyle/>
          <a:p>
            <a:fld id="{2722D5E8-4D90-475E-8F69-D91FDE87A9D2}" type="slidenum">
              <a:rPr lang="en-SG" smtClean="0"/>
              <a:t>10</a:t>
            </a:fld>
            <a:endParaRPr lang="en-SG"/>
          </a:p>
        </p:txBody>
      </p:sp>
      <p:sp>
        <p:nvSpPr>
          <p:cNvPr id="2" name="Title 1">
            <a:extLst>
              <a:ext uri="{FF2B5EF4-FFF2-40B4-BE49-F238E27FC236}">
                <a16:creationId xmlns:a16="http://schemas.microsoft.com/office/drawing/2014/main" id="{655B866E-237D-9BC4-E2E1-6C9EAB089580}"/>
              </a:ext>
            </a:extLst>
          </p:cNvPr>
          <p:cNvSpPr>
            <a:spLocks noGrp="1"/>
          </p:cNvSpPr>
          <p:nvPr>
            <p:ph type="title"/>
          </p:nvPr>
        </p:nvSpPr>
        <p:spPr/>
        <p:txBody>
          <a:bodyPr>
            <a:normAutofit/>
          </a:bodyPr>
          <a:lstStyle/>
          <a:p>
            <a:r>
              <a:rPr lang="en-US" sz="3200" dirty="0"/>
              <a:t>Duplicated columns</a:t>
            </a:r>
            <a:endParaRPr lang="en-SG" sz="3200" dirty="0"/>
          </a:p>
        </p:txBody>
      </p:sp>
      <p:sp>
        <p:nvSpPr>
          <p:cNvPr id="17" name="TextBox 16">
            <a:extLst>
              <a:ext uri="{FF2B5EF4-FFF2-40B4-BE49-F238E27FC236}">
                <a16:creationId xmlns:a16="http://schemas.microsoft.com/office/drawing/2014/main" id="{C6632043-C698-3580-FD21-C7D56F49329C}"/>
              </a:ext>
            </a:extLst>
          </p:cNvPr>
          <p:cNvSpPr txBox="1"/>
          <p:nvPr/>
        </p:nvSpPr>
        <p:spPr>
          <a:xfrm>
            <a:off x="165100" y="180459"/>
            <a:ext cx="2705100" cy="369332"/>
          </a:xfrm>
          <a:prstGeom prst="rect">
            <a:avLst/>
          </a:prstGeom>
          <a:noFill/>
        </p:spPr>
        <p:txBody>
          <a:bodyPr wrap="square" rtlCol="0">
            <a:spAutoFit/>
          </a:bodyPr>
          <a:lstStyle/>
          <a:p>
            <a:r>
              <a:rPr lang="en-US" dirty="0"/>
              <a:t>2</a:t>
            </a:r>
            <a:r>
              <a:rPr lang="en-US" baseline="30000" dirty="0"/>
              <a:t>nd</a:t>
            </a:r>
            <a:r>
              <a:rPr lang="en-US" sz="1800" dirty="0"/>
              <a:t> stage: Data Quality</a:t>
            </a:r>
            <a:endParaRPr lang="en-SG" dirty="0"/>
          </a:p>
        </p:txBody>
      </p:sp>
      <p:pic>
        <p:nvPicPr>
          <p:cNvPr id="6" name="Picture 5">
            <a:extLst>
              <a:ext uri="{FF2B5EF4-FFF2-40B4-BE49-F238E27FC236}">
                <a16:creationId xmlns:a16="http://schemas.microsoft.com/office/drawing/2014/main" id="{34A730A8-7CDA-725E-089D-2226DABBE044}"/>
              </a:ext>
            </a:extLst>
          </p:cNvPr>
          <p:cNvPicPr>
            <a:picLocks noChangeAspect="1"/>
          </p:cNvPicPr>
          <p:nvPr/>
        </p:nvPicPr>
        <p:blipFill>
          <a:blip r:embed="rId3"/>
          <a:stretch>
            <a:fillRect/>
          </a:stretch>
        </p:blipFill>
        <p:spPr>
          <a:xfrm>
            <a:off x="1291816" y="1554763"/>
            <a:ext cx="9236140" cy="4522320"/>
          </a:xfrm>
          <a:prstGeom prst="rect">
            <a:avLst/>
          </a:prstGeom>
        </p:spPr>
      </p:pic>
      <p:sp>
        <p:nvSpPr>
          <p:cNvPr id="8" name="Rectangle 7">
            <a:extLst>
              <a:ext uri="{FF2B5EF4-FFF2-40B4-BE49-F238E27FC236}">
                <a16:creationId xmlns:a16="http://schemas.microsoft.com/office/drawing/2014/main" id="{63C228BE-E06B-B1E6-B7E1-C144EB4A471F}"/>
              </a:ext>
            </a:extLst>
          </p:cNvPr>
          <p:cNvSpPr/>
          <p:nvPr/>
        </p:nvSpPr>
        <p:spPr>
          <a:xfrm>
            <a:off x="1205318" y="1554763"/>
            <a:ext cx="4639427" cy="4611259"/>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SG" dirty="0"/>
          </a:p>
        </p:txBody>
      </p:sp>
      <p:cxnSp>
        <p:nvCxnSpPr>
          <p:cNvPr id="10" name="Straight Connector 9">
            <a:extLst>
              <a:ext uri="{FF2B5EF4-FFF2-40B4-BE49-F238E27FC236}">
                <a16:creationId xmlns:a16="http://schemas.microsoft.com/office/drawing/2014/main" id="{3B6E2C8E-6AC2-B78D-AA0B-5B35107E198E}"/>
              </a:ext>
            </a:extLst>
          </p:cNvPr>
          <p:cNvCxnSpPr>
            <a:cxnSpLocks/>
          </p:cNvCxnSpPr>
          <p:nvPr/>
        </p:nvCxnSpPr>
        <p:spPr>
          <a:xfrm>
            <a:off x="2870200" y="1554763"/>
            <a:ext cx="2974545" cy="461125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43B5811E-6A47-FA9F-BFE5-97F8BA1B13F0}"/>
              </a:ext>
            </a:extLst>
          </p:cNvPr>
          <p:cNvSpPr/>
          <p:nvPr/>
        </p:nvSpPr>
        <p:spPr>
          <a:xfrm>
            <a:off x="5844745" y="1554763"/>
            <a:ext cx="4639427" cy="4611259"/>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SG" dirty="0"/>
          </a:p>
        </p:txBody>
      </p:sp>
    </p:spTree>
    <p:extLst>
      <p:ext uri="{BB962C8B-B14F-4D97-AF65-F5344CB8AC3E}">
        <p14:creationId xmlns:p14="http://schemas.microsoft.com/office/powerpoint/2010/main" val="2174225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01066AF8-A034-B161-AE68-9A836B159418}"/>
              </a:ext>
            </a:extLst>
          </p:cNvPr>
          <p:cNvSpPr>
            <a:spLocks noGrp="1"/>
          </p:cNvSpPr>
          <p:nvPr>
            <p:ph type="sldNum" sz="quarter" idx="12"/>
          </p:nvPr>
        </p:nvSpPr>
        <p:spPr/>
        <p:txBody>
          <a:bodyPr/>
          <a:lstStyle/>
          <a:p>
            <a:fld id="{2722D5E8-4D90-475E-8F69-D91FDE87A9D2}" type="slidenum">
              <a:rPr lang="en-SG" smtClean="0"/>
              <a:t>11</a:t>
            </a:fld>
            <a:endParaRPr lang="en-SG"/>
          </a:p>
        </p:txBody>
      </p:sp>
      <p:sp>
        <p:nvSpPr>
          <p:cNvPr id="2" name="Title 1">
            <a:extLst>
              <a:ext uri="{FF2B5EF4-FFF2-40B4-BE49-F238E27FC236}">
                <a16:creationId xmlns:a16="http://schemas.microsoft.com/office/drawing/2014/main" id="{655B866E-237D-9BC4-E2E1-6C9EAB089580}"/>
              </a:ext>
            </a:extLst>
          </p:cNvPr>
          <p:cNvSpPr>
            <a:spLocks noGrp="1"/>
          </p:cNvSpPr>
          <p:nvPr>
            <p:ph type="title"/>
          </p:nvPr>
        </p:nvSpPr>
        <p:spPr/>
        <p:txBody>
          <a:bodyPr>
            <a:normAutofit/>
          </a:bodyPr>
          <a:lstStyle/>
          <a:p>
            <a:r>
              <a:rPr lang="en-US" sz="3200" dirty="0"/>
              <a:t>Standardized headers and delimiters</a:t>
            </a:r>
            <a:endParaRPr lang="en-SG" sz="3200" dirty="0"/>
          </a:p>
        </p:txBody>
      </p:sp>
      <p:sp>
        <p:nvSpPr>
          <p:cNvPr id="17" name="TextBox 16">
            <a:extLst>
              <a:ext uri="{FF2B5EF4-FFF2-40B4-BE49-F238E27FC236}">
                <a16:creationId xmlns:a16="http://schemas.microsoft.com/office/drawing/2014/main" id="{C6632043-C698-3580-FD21-C7D56F49329C}"/>
              </a:ext>
            </a:extLst>
          </p:cNvPr>
          <p:cNvSpPr txBox="1"/>
          <p:nvPr/>
        </p:nvSpPr>
        <p:spPr>
          <a:xfrm>
            <a:off x="165100" y="180459"/>
            <a:ext cx="2705100" cy="369332"/>
          </a:xfrm>
          <a:prstGeom prst="rect">
            <a:avLst/>
          </a:prstGeom>
          <a:noFill/>
        </p:spPr>
        <p:txBody>
          <a:bodyPr wrap="square" rtlCol="0">
            <a:spAutoFit/>
          </a:bodyPr>
          <a:lstStyle/>
          <a:p>
            <a:r>
              <a:rPr lang="en-US" dirty="0"/>
              <a:t>2</a:t>
            </a:r>
            <a:r>
              <a:rPr lang="en-US" baseline="30000" dirty="0"/>
              <a:t>nd</a:t>
            </a:r>
            <a:r>
              <a:rPr lang="en-US" sz="1800" dirty="0"/>
              <a:t> stage: Data Quality</a:t>
            </a:r>
            <a:endParaRPr lang="en-SG" dirty="0"/>
          </a:p>
        </p:txBody>
      </p:sp>
      <p:pic>
        <p:nvPicPr>
          <p:cNvPr id="6" name="Picture 5">
            <a:extLst>
              <a:ext uri="{FF2B5EF4-FFF2-40B4-BE49-F238E27FC236}">
                <a16:creationId xmlns:a16="http://schemas.microsoft.com/office/drawing/2014/main" id="{9F6928DC-8384-EA15-D87B-85FC57429B64}"/>
              </a:ext>
            </a:extLst>
          </p:cNvPr>
          <p:cNvPicPr>
            <a:picLocks noChangeAspect="1"/>
          </p:cNvPicPr>
          <p:nvPr/>
        </p:nvPicPr>
        <p:blipFill>
          <a:blip r:embed="rId3"/>
          <a:stretch>
            <a:fillRect/>
          </a:stretch>
        </p:blipFill>
        <p:spPr>
          <a:xfrm>
            <a:off x="838200" y="1421432"/>
            <a:ext cx="9417908" cy="4966411"/>
          </a:xfrm>
          <a:prstGeom prst="rect">
            <a:avLst/>
          </a:prstGeom>
        </p:spPr>
      </p:pic>
      <p:pic>
        <p:nvPicPr>
          <p:cNvPr id="10" name="Picture 9">
            <a:extLst>
              <a:ext uri="{FF2B5EF4-FFF2-40B4-BE49-F238E27FC236}">
                <a16:creationId xmlns:a16="http://schemas.microsoft.com/office/drawing/2014/main" id="{2F347F3F-779D-C282-08C9-639D72CDEF2A}"/>
              </a:ext>
            </a:extLst>
          </p:cNvPr>
          <p:cNvPicPr>
            <a:picLocks noChangeAspect="1"/>
          </p:cNvPicPr>
          <p:nvPr/>
        </p:nvPicPr>
        <p:blipFill>
          <a:blip r:embed="rId4"/>
          <a:stretch>
            <a:fillRect/>
          </a:stretch>
        </p:blipFill>
        <p:spPr>
          <a:xfrm>
            <a:off x="838200" y="1421432"/>
            <a:ext cx="10547392" cy="4966411"/>
          </a:xfrm>
          <a:prstGeom prst="rect">
            <a:avLst/>
          </a:prstGeom>
        </p:spPr>
      </p:pic>
    </p:spTree>
    <p:extLst>
      <p:ext uri="{BB962C8B-B14F-4D97-AF65-F5344CB8AC3E}">
        <p14:creationId xmlns:p14="http://schemas.microsoft.com/office/powerpoint/2010/main" val="4223707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4970AA1-CA06-9676-6C98-4C028C94C9A0}"/>
              </a:ext>
            </a:extLst>
          </p:cNvPr>
          <p:cNvPicPr>
            <a:picLocks noChangeAspect="1"/>
          </p:cNvPicPr>
          <p:nvPr/>
        </p:nvPicPr>
        <p:blipFill>
          <a:blip r:embed="rId3"/>
          <a:stretch>
            <a:fillRect/>
          </a:stretch>
        </p:blipFill>
        <p:spPr>
          <a:xfrm>
            <a:off x="838199" y="1503918"/>
            <a:ext cx="10842611" cy="3850162"/>
          </a:xfrm>
          <a:prstGeom prst="rect">
            <a:avLst/>
          </a:prstGeom>
        </p:spPr>
      </p:pic>
      <p:sp>
        <p:nvSpPr>
          <p:cNvPr id="2" name="Title 1">
            <a:extLst>
              <a:ext uri="{FF2B5EF4-FFF2-40B4-BE49-F238E27FC236}">
                <a16:creationId xmlns:a16="http://schemas.microsoft.com/office/drawing/2014/main" id="{655B866E-237D-9BC4-E2E1-6C9EAB089580}"/>
              </a:ext>
            </a:extLst>
          </p:cNvPr>
          <p:cNvSpPr>
            <a:spLocks noGrp="1"/>
          </p:cNvSpPr>
          <p:nvPr>
            <p:ph type="title"/>
          </p:nvPr>
        </p:nvSpPr>
        <p:spPr/>
        <p:txBody>
          <a:bodyPr>
            <a:normAutofit/>
          </a:bodyPr>
          <a:lstStyle/>
          <a:p>
            <a:r>
              <a:rPr lang="en-US" sz="3200" dirty="0"/>
              <a:t>Check for missing values, outliers and time gaps</a:t>
            </a:r>
            <a:endParaRPr lang="en-SG" sz="3200" dirty="0"/>
          </a:p>
        </p:txBody>
      </p:sp>
      <p:sp>
        <p:nvSpPr>
          <p:cNvPr id="17" name="TextBox 16">
            <a:extLst>
              <a:ext uri="{FF2B5EF4-FFF2-40B4-BE49-F238E27FC236}">
                <a16:creationId xmlns:a16="http://schemas.microsoft.com/office/drawing/2014/main" id="{C6632043-C698-3580-FD21-C7D56F49329C}"/>
              </a:ext>
            </a:extLst>
          </p:cNvPr>
          <p:cNvSpPr txBox="1"/>
          <p:nvPr/>
        </p:nvSpPr>
        <p:spPr>
          <a:xfrm>
            <a:off x="165100" y="180459"/>
            <a:ext cx="2705100" cy="369332"/>
          </a:xfrm>
          <a:prstGeom prst="rect">
            <a:avLst/>
          </a:prstGeom>
          <a:noFill/>
        </p:spPr>
        <p:txBody>
          <a:bodyPr wrap="square" rtlCol="0">
            <a:spAutoFit/>
          </a:bodyPr>
          <a:lstStyle/>
          <a:p>
            <a:r>
              <a:rPr lang="en-US" dirty="0"/>
              <a:t>2</a:t>
            </a:r>
            <a:r>
              <a:rPr lang="en-US" baseline="30000" dirty="0"/>
              <a:t>nd</a:t>
            </a:r>
            <a:r>
              <a:rPr lang="en-US" sz="1800" dirty="0"/>
              <a:t> stage: Data Quality</a:t>
            </a:r>
            <a:endParaRPr lang="en-SG" dirty="0"/>
          </a:p>
        </p:txBody>
      </p:sp>
      <p:sp>
        <p:nvSpPr>
          <p:cNvPr id="5" name="Rectangle 4">
            <a:extLst>
              <a:ext uri="{FF2B5EF4-FFF2-40B4-BE49-F238E27FC236}">
                <a16:creationId xmlns:a16="http://schemas.microsoft.com/office/drawing/2014/main" id="{E92FD100-CAD6-81E5-EAD7-7B2066C255B8}"/>
              </a:ext>
            </a:extLst>
          </p:cNvPr>
          <p:cNvSpPr/>
          <p:nvPr/>
        </p:nvSpPr>
        <p:spPr>
          <a:xfrm>
            <a:off x="838202" y="1503920"/>
            <a:ext cx="1526176" cy="3850162"/>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SG" dirty="0"/>
          </a:p>
        </p:txBody>
      </p:sp>
      <p:pic>
        <p:nvPicPr>
          <p:cNvPr id="11" name="Picture 10">
            <a:extLst>
              <a:ext uri="{FF2B5EF4-FFF2-40B4-BE49-F238E27FC236}">
                <a16:creationId xmlns:a16="http://schemas.microsoft.com/office/drawing/2014/main" id="{E4BF10E9-D642-77C7-3FB3-34CB60A9C59E}"/>
              </a:ext>
            </a:extLst>
          </p:cNvPr>
          <p:cNvPicPr>
            <a:picLocks noChangeAspect="1"/>
          </p:cNvPicPr>
          <p:nvPr/>
        </p:nvPicPr>
        <p:blipFill>
          <a:blip r:embed="rId4"/>
          <a:stretch>
            <a:fillRect/>
          </a:stretch>
        </p:blipFill>
        <p:spPr>
          <a:xfrm>
            <a:off x="352693" y="1424785"/>
            <a:ext cx="11613137" cy="4231432"/>
          </a:xfrm>
          <a:prstGeom prst="rect">
            <a:avLst/>
          </a:prstGeom>
        </p:spPr>
      </p:pic>
      <p:sp>
        <p:nvSpPr>
          <p:cNvPr id="13" name="Rectangle 12">
            <a:extLst>
              <a:ext uri="{FF2B5EF4-FFF2-40B4-BE49-F238E27FC236}">
                <a16:creationId xmlns:a16="http://schemas.microsoft.com/office/drawing/2014/main" id="{CCC46F9E-2F8A-EAC4-BFC2-D729D546A15A}"/>
              </a:ext>
            </a:extLst>
          </p:cNvPr>
          <p:cNvSpPr/>
          <p:nvPr/>
        </p:nvSpPr>
        <p:spPr>
          <a:xfrm>
            <a:off x="290829" y="2259882"/>
            <a:ext cx="1402447" cy="533188"/>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SG" dirty="0"/>
          </a:p>
        </p:txBody>
      </p:sp>
      <p:sp>
        <p:nvSpPr>
          <p:cNvPr id="14" name="Rectangle 13">
            <a:extLst>
              <a:ext uri="{FF2B5EF4-FFF2-40B4-BE49-F238E27FC236}">
                <a16:creationId xmlns:a16="http://schemas.microsoft.com/office/drawing/2014/main" id="{9CCCB97B-1ABE-52A3-FBFA-1A89271B42A4}"/>
              </a:ext>
            </a:extLst>
          </p:cNvPr>
          <p:cNvSpPr/>
          <p:nvPr/>
        </p:nvSpPr>
        <p:spPr>
          <a:xfrm>
            <a:off x="228965" y="3214011"/>
            <a:ext cx="1526176" cy="526381"/>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SG" dirty="0"/>
          </a:p>
        </p:txBody>
      </p:sp>
      <p:sp>
        <p:nvSpPr>
          <p:cNvPr id="15" name="Rectangle 14">
            <a:extLst>
              <a:ext uri="{FF2B5EF4-FFF2-40B4-BE49-F238E27FC236}">
                <a16:creationId xmlns:a16="http://schemas.microsoft.com/office/drawing/2014/main" id="{BA49110A-0419-79CE-91DA-F9090D6A6D5C}"/>
              </a:ext>
            </a:extLst>
          </p:cNvPr>
          <p:cNvSpPr/>
          <p:nvPr/>
        </p:nvSpPr>
        <p:spPr>
          <a:xfrm>
            <a:off x="2178780" y="2757155"/>
            <a:ext cx="1649182" cy="533188"/>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SG" dirty="0"/>
          </a:p>
        </p:txBody>
      </p:sp>
      <p:pic>
        <p:nvPicPr>
          <p:cNvPr id="3" name="Picture 2">
            <a:extLst>
              <a:ext uri="{FF2B5EF4-FFF2-40B4-BE49-F238E27FC236}">
                <a16:creationId xmlns:a16="http://schemas.microsoft.com/office/drawing/2014/main" id="{441FFFB9-0EBF-8535-7437-0472997F0264}"/>
              </a:ext>
            </a:extLst>
          </p:cNvPr>
          <p:cNvPicPr>
            <a:picLocks noChangeAspect="1"/>
          </p:cNvPicPr>
          <p:nvPr/>
        </p:nvPicPr>
        <p:blipFill rotWithShape="1">
          <a:blip r:embed="rId5"/>
          <a:srcRect l="31179"/>
          <a:stretch/>
        </p:blipFill>
        <p:spPr>
          <a:xfrm>
            <a:off x="165100" y="1368268"/>
            <a:ext cx="8293263" cy="4231432"/>
          </a:xfrm>
          <a:prstGeom prst="rect">
            <a:avLst/>
          </a:prstGeom>
        </p:spPr>
      </p:pic>
      <p:sp>
        <p:nvSpPr>
          <p:cNvPr id="8" name="Rectangle 7">
            <a:extLst>
              <a:ext uri="{FF2B5EF4-FFF2-40B4-BE49-F238E27FC236}">
                <a16:creationId xmlns:a16="http://schemas.microsoft.com/office/drawing/2014/main" id="{BAC4C1AE-DA14-798F-A20D-FC2024FDB1A5}"/>
              </a:ext>
            </a:extLst>
          </p:cNvPr>
          <p:cNvSpPr/>
          <p:nvPr/>
        </p:nvSpPr>
        <p:spPr>
          <a:xfrm>
            <a:off x="8458363" y="1424785"/>
            <a:ext cx="3504672" cy="4231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Rectangle 3">
            <a:extLst>
              <a:ext uri="{FF2B5EF4-FFF2-40B4-BE49-F238E27FC236}">
                <a16:creationId xmlns:a16="http://schemas.microsoft.com/office/drawing/2014/main" id="{1520A9BD-5DBE-0E6E-E9F4-B29D08EF4E57}"/>
              </a:ext>
            </a:extLst>
          </p:cNvPr>
          <p:cNvSpPr/>
          <p:nvPr/>
        </p:nvSpPr>
        <p:spPr>
          <a:xfrm>
            <a:off x="3802160" y="2241765"/>
            <a:ext cx="4497707" cy="1030461"/>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SG" dirty="0"/>
          </a:p>
        </p:txBody>
      </p:sp>
      <p:sp>
        <p:nvSpPr>
          <p:cNvPr id="6" name="Rectangle 5">
            <a:extLst>
              <a:ext uri="{FF2B5EF4-FFF2-40B4-BE49-F238E27FC236}">
                <a16:creationId xmlns:a16="http://schemas.microsoft.com/office/drawing/2014/main" id="{BBC7D1FE-792A-928A-DCF2-F05BFA734AEA}"/>
              </a:ext>
            </a:extLst>
          </p:cNvPr>
          <p:cNvSpPr/>
          <p:nvPr/>
        </p:nvSpPr>
        <p:spPr>
          <a:xfrm>
            <a:off x="3802160" y="3722275"/>
            <a:ext cx="4497708" cy="1915825"/>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SG" dirty="0"/>
          </a:p>
        </p:txBody>
      </p:sp>
      <p:sp>
        <p:nvSpPr>
          <p:cNvPr id="9" name="Right Brace 8">
            <a:extLst>
              <a:ext uri="{FF2B5EF4-FFF2-40B4-BE49-F238E27FC236}">
                <a16:creationId xmlns:a16="http://schemas.microsoft.com/office/drawing/2014/main" id="{237A4DD0-214E-43CF-8BC9-20CB3FFC2ACB}"/>
              </a:ext>
            </a:extLst>
          </p:cNvPr>
          <p:cNvSpPr/>
          <p:nvPr/>
        </p:nvSpPr>
        <p:spPr>
          <a:xfrm>
            <a:off x="8440980" y="4730967"/>
            <a:ext cx="265146" cy="758765"/>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10" name="Right Brace 9">
            <a:extLst>
              <a:ext uri="{FF2B5EF4-FFF2-40B4-BE49-F238E27FC236}">
                <a16:creationId xmlns:a16="http://schemas.microsoft.com/office/drawing/2014/main" id="{B639D62E-B0F3-287A-AB9F-BE93D3680384}"/>
              </a:ext>
            </a:extLst>
          </p:cNvPr>
          <p:cNvSpPr/>
          <p:nvPr/>
        </p:nvSpPr>
        <p:spPr>
          <a:xfrm>
            <a:off x="8423596" y="3828463"/>
            <a:ext cx="265146" cy="758765"/>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12" name="Right Brace 11">
            <a:extLst>
              <a:ext uri="{FF2B5EF4-FFF2-40B4-BE49-F238E27FC236}">
                <a16:creationId xmlns:a16="http://schemas.microsoft.com/office/drawing/2014/main" id="{5FAA8AC7-2A89-CA2C-03C2-A136F2BC1755}"/>
              </a:ext>
            </a:extLst>
          </p:cNvPr>
          <p:cNvSpPr/>
          <p:nvPr/>
        </p:nvSpPr>
        <p:spPr>
          <a:xfrm>
            <a:off x="8435969" y="2398158"/>
            <a:ext cx="265146" cy="758765"/>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16" name="TextBox 15">
            <a:extLst>
              <a:ext uri="{FF2B5EF4-FFF2-40B4-BE49-F238E27FC236}">
                <a16:creationId xmlns:a16="http://schemas.microsoft.com/office/drawing/2014/main" id="{C8688622-CED3-E8FD-7232-5489ED0A0248}"/>
              </a:ext>
            </a:extLst>
          </p:cNvPr>
          <p:cNvSpPr txBox="1"/>
          <p:nvPr/>
        </p:nvSpPr>
        <p:spPr>
          <a:xfrm>
            <a:off x="8701115" y="2503310"/>
            <a:ext cx="1768933" cy="523220"/>
          </a:xfrm>
          <a:prstGeom prst="rect">
            <a:avLst/>
          </a:prstGeom>
          <a:noFill/>
        </p:spPr>
        <p:txBody>
          <a:bodyPr wrap="square" rtlCol="0">
            <a:spAutoFit/>
          </a:bodyPr>
          <a:lstStyle/>
          <a:p>
            <a:r>
              <a:rPr lang="en-US" sz="2800" dirty="0"/>
              <a:t>2 sec</a:t>
            </a:r>
            <a:endParaRPr lang="en-SG" sz="2800" dirty="0"/>
          </a:p>
        </p:txBody>
      </p:sp>
      <p:sp>
        <p:nvSpPr>
          <p:cNvPr id="19" name="TextBox 18">
            <a:extLst>
              <a:ext uri="{FF2B5EF4-FFF2-40B4-BE49-F238E27FC236}">
                <a16:creationId xmlns:a16="http://schemas.microsoft.com/office/drawing/2014/main" id="{7D37112B-027F-46CA-69DD-6E3ABADD6F47}"/>
              </a:ext>
            </a:extLst>
          </p:cNvPr>
          <p:cNvSpPr txBox="1"/>
          <p:nvPr/>
        </p:nvSpPr>
        <p:spPr>
          <a:xfrm>
            <a:off x="8688742" y="3940092"/>
            <a:ext cx="1768933" cy="523220"/>
          </a:xfrm>
          <a:prstGeom prst="rect">
            <a:avLst/>
          </a:prstGeom>
          <a:noFill/>
        </p:spPr>
        <p:txBody>
          <a:bodyPr wrap="square" rtlCol="0">
            <a:spAutoFit/>
          </a:bodyPr>
          <a:lstStyle/>
          <a:p>
            <a:r>
              <a:rPr lang="en-US" sz="2800" dirty="0"/>
              <a:t>5 sec</a:t>
            </a:r>
            <a:endParaRPr lang="en-SG" sz="2800" dirty="0"/>
          </a:p>
        </p:txBody>
      </p:sp>
      <p:sp>
        <p:nvSpPr>
          <p:cNvPr id="22" name="TextBox 21">
            <a:extLst>
              <a:ext uri="{FF2B5EF4-FFF2-40B4-BE49-F238E27FC236}">
                <a16:creationId xmlns:a16="http://schemas.microsoft.com/office/drawing/2014/main" id="{76CD093C-9676-29A9-A83D-C0FB070B49AD}"/>
              </a:ext>
            </a:extLst>
          </p:cNvPr>
          <p:cNvSpPr txBox="1"/>
          <p:nvPr/>
        </p:nvSpPr>
        <p:spPr>
          <a:xfrm>
            <a:off x="8723509" y="4871388"/>
            <a:ext cx="1768933" cy="523220"/>
          </a:xfrm>
          <a:prstGeom prst="rect">
            <a:avLst/>
          </a:prstGeom>
          <a:noFill/>
        </p:spPr>
        <p:txBody>
          <a:bodyPr wrap="square" rtlCol="0">
            <a:spAutoFit/>
          </a:bodyPr>
          <a:lstStyle/>
          <a:p>
            <a:r>
              <a:rPr lang="en-US" sz="2800" dirty="0"/>
              <a:t>24 sec</a:t>
            </a:r>
            <a:endParaRPr lang="en-SG" sz="2800" dirty="0"/>
          </a:p>
        </p:txBody>
      </p:sp>
      <p:sp>
        <p:nvSpPr>
          <p:cNvPr id="31" name="Right Brace 30">
            <a:extLst>
              <a:ext uri="{FF2B5EF4-FFF2-40B4-BE49-F238E27FC236}">
                <a16:creationId xmlns:a16="http://schemas.microsoft.com/office/drawing/2014/main" id="{125DB226-04EE-B404-B1F6-DD56FF868B50}"/>
              </a:ext>
            </a:extLst>
          </p:cNvPr>
          <p:cNvSpPr/>
          <p:nvPr/>
        </p:nvSpPr>
        <p:spPr>
          <a:xfrm>
            <a:off x="9670502" y="1873882"/>
            <a:ext cx="360131" cy="3850161"/>
          </a:xfrm>
          <a:prstGeom prst="rightBrace">
            <a:avLst>
              <a:gd name="adj1" fmla="val 0"/>
              <a:gd name="adj2" fmla="val 50000"/>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33" name="TextBox 32">
            <a:extLst>
              <a:ext uri="{FF2B5EF4-FFF2-40B4-BE49-F238E27FC236}">
                <a16:creationId xmlns:a16="http://schemas.microsoft.com/office/drawing/2014/main" id="{BD191DAC-5B94-168A-B43F-3411F2C57C47}"/>
              </a:ext>
            </a:extLst>
          </p:cNvPr>
          <p:cNvSpPr txBox="1"/>
          <p:nvPr/>
        </p:nvSpPr>
        <p:spPr>
          <a:xfrm>
            <a:off x="10112765" y="3598907"/>
            <a:ext cx="1768137" cy="707886"/>
          </a:xfrm>
          <a:prstGeom prst="rect">
            <a:avLst/>
          </a:prstGeom>
          <a:noFill/>
        </p:spPr>
        <p:txBody>
          <a:bodyPr wrap="square" rtlCol="0">
            <a:spAutoFit/>
          </a:bodyPr>
          <a:lstStyle/>
          <a:p>
            <a:r>
              <a:rPr lang="en-US" sz="2000" dirty="0" err="1"/>
              <a:t>E.g</a:t>
            </a:r>
            <a:r>
              <a:rPr lang="en-US" sz="2000" dirty="0"/>
              <a:t> Avg = 35/7  = 5 sec</a:t>
            </a:r>
            <a:endParaRPr lang="en-SG" sz="2000" dirty="0"/>
          </a:p>
        </p:txBody>
      </p:sp>
      <p:pic>
        <p:nvPicPr>
          <p:cNvPr id="41" name="Picture 40">
            <a:extLst>
              <a:ext uri="{FF2B5EF4-FFF2-40B4-BE49-F238E27FC236}">
                <a16:creationId xmlns:a16="http://schemas.microsoft.com/office/drawing/2014/main" id="{A07031BB-D768-B9B9-889D-36EA764CD4B4}"/>
              </a:ext>
            </a:extLst>
          </p:cNvPr>
          <p:cNvPicPr>
            <a:picLocks noChangeAspect="1"/>
          </p:cNvPicPr>
          <p:nvPr/>
        </p:nvPicPr>
        <p:blipFill>
          <a:blip r:embed="rId6"/>
          <a:stretch>
            <a:fillRect/>
          </a:stretch>
        </p:blipFill>
        <p:spPr>
          <a:xfrm>
            <a:off x="162304" y="1354703"/>
            <a:ext cx="11830005" cy="4536646"/>
          </a:xfrm>
          <a:prstGeom prst="rect">
            <a:avLst/>
          </a:prstGeom>
        </p:spPr>
      </p:pic>
      <p:sp>
        <p:nvSpPr>
          <p:cNvPr id="43" name="Slide Number Placeholder 42">
            <a:extLst>
              <a:ext uri="{FF2B5EF4-FFF2-40B4-BE49-F238E27FC236}">
                <a16:creationId xmlns:a16="http://schemas.microsoft.com/office/drawing/2014/main" id="{285E791B-5579-48D9-9768-55A01DC60535}"/>
              </a:ext>
            </a:extLst>
          </p:cNvPr>
          <p:cNvSpPr>
            <a:spLocks noGrp="1"/>
          </p:cNvSpPr>
          <p:nvPr>
            <p:ph type="sldNum" sz="quarter" idx="12"/>
          </p:nvPr>
        </p:nvSpPr>
        <p:spPr/>
        <p:txBody>
          <a:bodyPr/>
          <a:lstStyle/>
          <a:p>
            <a:fld id="{2722D5E8-4D90-475E-8F69-D91FDE87A9D2}" type="slidenum">
              <a:rPr lang="en-SG" smtClean="0"/>
              <a:t>12</a:t>
            </a:fld>
            <a:endParaRPr lang="en-SG"/>
          </a:p>
        </p:txBody>
      </p:sp>
    </p:spTree>
    <p:extLst>
      <p:ext uri="{BB962C8B-B14F-4D97-AF65-F5344CB8AC3E}">
        <p14:creationId xmlns:p14="http://schemas.microsoft.com/office/powerpoint/2010/main" val="1024338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ppt_x"/>
                                          </p:val>
                                        </p:tav>
                                        <p:tav tm="100000">
                                          <p:val>
                                            <p:strVal val="#ppt_x"/>
                                          </p:val>
                                        </p:tav>
                                      </p:tavLst>
                                    </p:anim>
                                    <p:anim calcmode="lin" valueType="num">
                                      <p:cBhvr additive="base">
                                        <p:cTn id="34" dur="500" fill="hold"/>
                                        <p:tgtEl>
                                          <p:spTgt spid="8"/>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additive="base">
                                        <p:cTn id="41" dur="500" fill="hold"/>
                                        <p:tgtEl>
                                          <p:spTgt spid="10"/>
                                        </p:tgtEl>
                                        <p:attrNameLst>
                                          <p:attrName>ppt_x</p:attrName>
                                        </p:attrNameLst>
                                      </p:cBhvr>
                                      <p:tavLst>
                                        <p:tav tm="0">
                                          <p:val>
                                            <p:strVal val="#ppt_x"/>
                                          </p:val>
                                        </p:tav>
                                        <p:tav tm="100000">
                                          <p:val>
                                            <p:strVal val="#ppt_x"/>
                                          </p:val>
                                        </p:tav>
                                      </p:tavLst>
                                    </p:anim>
                                    <p:anim calcmode="lin" valueType="num">
                                      <p:cBhvr additive="base">
                                        <p:cTn id="42" dur="500" fill="hold"/>
                                        <p:tgtEl>
                                          <p:spTgt spid="10"/>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ppt_x"/>
                                          </p:val>
                                        </p:tav>
                                        <p:tav tm="100000">
                                          <p:val>
                                            <p:strVal val="#ppt_x"/>
                                          </p:val>
                                        </p:tav>
                                      </p:tavLst>
                                    </p:anim>
                                    <p:anim calcmode="lin" valueType="num">
                                      <p:cBhvr additive="base">
                                        <p:cTn id="46" dur="500" fill="hold"/>
                                        <p:tgtEl>
                                          <p:spTgt spid="12"/>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anim calcmode="lin" valueType="num">
                                      <p:cBhvr additive="base">
                                        <p:cTn id="53" dur="500" fill="hold"/>
                                        <p:tgtEl>
                                          <p:spTgt spid="19"/>
                                        </p:tgtEl>
                                        <p:attrNameLst>
                                          <p:attrName>ppt_x</p:attrName>
                                        </p:attrNameLst>
                                      </p:cBhvr>
                                      <p:tavLst>
                                        <p:tav tm="0">
                                          <p:val>
                                            <p:strVal val="#ppt_x"/>
                                          </p:val>
                                        </p:tav>
                                        <p:tav tm="100000">
                                          <p:val>
                                            <p:strVal val="#ppt_x"/>
                                          </p:val>
                                        </p:tav>
                                      </p:tavLst>
                                    </p:anim>
                                    <p:anim calcmode="lin" valueType="num">
                                      <p:cBhvr additive="base">
                                        <p:cTn id="54" dur="500" fill="hold"/>
                                        <p:tgtEl>
                                          <p:spTgt spid="19"/>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anim calcmode="lin" valueType="num">
                                      <p:cBhvr additive="base">
                                        <p:cTn id="57" dur="500" fill="hold"/>
                                        <p:tgtEl>
                                          <p:spTgt spid="22"/>
                                        </p:tgtEl>
                                        <p:attrNameLst>
                                          <p:attrName>ppt_x</p:attrName>
                                        </p:attrNameLst>
                                      </p:cBhvr>
                                      <p:tavLst>
                                        <p:tav tm="0">
                                          <p:val>
                                            <p:strVal val="#ppt_x"/>
                                          </p:val>
                                        </p:tav>
                                        <p:tav tm="100000">
                                          <p:val>
                                            <p:strVal val="#ppt_x"/>
                                          </p:val>
                                        </p:tav>
                                      </p:tavLst>
                                    </p:anim>
                                    <p:anim calcmode="lin" valueType="num">
                                      <p:cBhvr additive="base">
                                        <p:cTn id="58" dur="500" fill="hold"/>
                                        <p:tgtEl>
                                          <p:spTgt spid="22"/>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31"/>
                                        </p:tgtEl>
                                        <p:attrNameLst>
                                          <p:attrName>style.visibility</p:attrName>
                                        </p:attrNameLst>
                                      </p:cBhvr>
                                      <p:to>
                                        <p:strVal val="visible"/>
                                      </p:to>
                                    </p:set>
                                    <p:anim calcmode="lin" valueType="num">
                                      <p:cBhvr additive="base">
                                        <p:cTn id="61" dur="500" fill="hold"/>
                                        <p:tgtEl>
                                          <p:spTgt spid="31"/>
                                        </p:tgtEl>
                                        <p:attrNameLst>
                                          <p:attrName>ppt_x</p:attrName>
                                        </p:attrNameLst>
                                      </p:cBhvr>
                                      <p:tavLst>
                                        <p:tav tm="0">
                                          <p:val>
                                            <p:strVal val="#ppt_x"/>
                                          </p:val>
                                        </p:tav>
                                        <p:tav tm="100000">
                                          <p:val>
                                            <p:strVal val="#ppt_x"/>
                                          </p:val>
                                        </p:tav>
                                      </p:tavLst>
                                    </p:anim>
                                    <p:anim calcmode="lin" valueType="num">
                                      <p:cBhvr additive="base">
                                        <p:cTn id="62" dur="500" fill="hold"/>
                                        <p:tgtEl>
                                          <p:spTgt spid="31"/>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33"/>
                                        </p:tgtEl>
                                        <p:attrNameLst>
                                          <p:attrName>style.visibility</p:attrName>
                                        </p:attrNameLst>
                                      </p:cBhvr>
                                      <p:to>
                                        <p:strVal val="visible"/>
                                      </p:to>
                                    </p:set>
                                    <p:anim calcmode="lin" valueType="num">
                                      <p:cBhvr additive="base">
                                        <p:cTn id="65" dur="500" fill="hold"/>
                                        <p:tgtEl>
                                          <p:spTgt spid="33"/>
                                        </p:tgtEl>
                                        <p:attrNameLst>
                                          <p:attrName>ppt_x</p:attrName>
                                        </p:attrNameLst>
                                      </p:cBhvr>
                                      <p:tavLst>
                                        <p:tav tm="0">
                                          <p:val>
                                            <p:strVal val="#ppt_x"/>
                                          </p:val>
                                        </p:tav>
                                        <p:tav tm="100000">
                                          <p:val>
                                            <p:strVal val="#ppt_x"/>
                                          </p:val>
                                        </p:tav>
                                      </p:tavLst>
                                    </p:anim>
                                    <p:anim calcmode="lin" valueType="num">
                                      <p:cBhvr additive="base">
                                        <p:cTn id="66" dur="500" fill="hold"/>
                                        <p:tgtEl>
                                          <p:spTgt spid="33"/>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3"/>
                                        </p:tgtEl>
                                        <p:attrNameLst>
                                          <p:attrName>style.visibility</p:attrName>
                                        </p:attrNameLst>
                                      </p:cBhvr>
                                      <p:to>
                                        <p:strVal val="visible"/>
                                      </p:to>
                                    </p:set>
                                    <p:anim calcmode="lin" valueType="num">
                                      <p:cBhvr additive="base">
                                        <p:cTn id="69" dur="500" fill="hold"/>
                                        <p:tgtEl>
                                          <p:spTgt spid="3"/>
                                        </p:tgtEl>
                                        <p:attrNameLst>
                                          <p:attrName>ppt_x</p:attrName>
                                        </p:attrNameLst>
                                      </p:cBhvr>
                                      <p:tavLst>
                                        <p:tav tm="0">
                                          <p:val>
                                            <p:strVal val="#ppt_x"/>
                                          </p:val>
                                        </p:tav>
                                        <p:tav tm="100000">
                                          <p:val>
                                            <p:strVal val="#ppt_x"/>
                                          </p:val>
                                        </p:tav>
                                      </p:tavLst>
                                    </p:anim>
                                    <p:anim calcmode="lin" valueType="num">
                                      <p:cBhvr additive="base">
                                        <p:cTn id="7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41"/>
                                        </p:tgtEl>
                                        <p:attrNameLst>
                                          <p:attrName>style.visibility</p:attrName>
                                        </p:attrNameLst>
                                      </p:cBhvr>
                                      <p:to>
                                        <p:strVal val="visible"/>
                                      </p:to>
                                    </p:set>
                                    <p:anim calcmode="lin" valueType="num">
                                      <p:cBhvr additive="base">
                                        <p:cTn id="75" dur="500" fill="hold"/>
                                        <p:tgtEl>
                                          <p:spTgt spid="41"/>
                                        </p:tgtEl>
                                        <p:attrNameLst>
                                          <p:attrName>ppt_x</p:attrName>
                                        </p:attrNameLst>
                                      </p:cBhvr>
                                      <p:tavLst>
                                        <p:tav tm="0">
                                          <p:val>
                                            <p:strVal val="#ppt_x"/>
                                          </p:val>
                                        </p:tav>
                                        <p:tav tm="100000">
                                          <p:val>
                                            <p:strVal val="#ppt_x"/>
                                          </p:val>
                                        </p:tav>
                                      </p:tavLst>
                                    </p:anim>
                                    <p:anim calcmode="lin" valueType="num">
                                      <p:cBhvr additive="base">
                                        <p:cTn id="76"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8" grpId="0" animBg="1"/>
      <p:bldP spid="4" grpId="0" animBg="1"/>
      <p:bldP spid="6" grpId="0" animBg="1"/>
      <p:bldP spid="9" grpId="0" animBg="1"/>
      <p:bldP spid="10" grpId="0" animBg="1"/>
      <p:bldP spid="12" grpId="0" animBg="1"/>
      <p:bldP spid="16" grpId="0"/>
      <p:bldP spid="19" grpId="0"/>
      <p:bldP spid="22" grpId="0"/>
      <p:bldP spid="31" grpId="0" animBg="1"/>
      <p:bldP spid="3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BA49DCB-3AE2-1D4E-7FCA-F8A79060731C}"/>
              </a:ext>
            </a:extLst>
          </p:cNvPr>
          <p:cNvSpPr>
            <a:spLocks noGrp="1"/>
          </p:cNvSpPr>
          <p:nvPr>
            <p:ph type="sldNum" sz="quarter" idx="12"/>
          </p:nvPr>
        </p:nvSpPr>
        <p:spPr/>
        <p:txBody>
          <a:bodyPr/>
          <a:lstStyle/>
          <a:p>
            <a:fld id="{2722D5E8-4D90-475E-8F69-D91FDE87A9D2}" type="slidenum">
              <a:rPr lang="en-SG" smtClean="0"/>
              <a:t>13</a:t>
            </a:fld>
            <a:endParaRPr lang="en-SG"/>
          </a:p>
        </p:txBody>
      </p:sp>
      <p:sp>
        <p:nvSpPr>
          <p:cNvPr id="2" name="Title 1">
            <a:extLst>
              <a:ext uri="{FF2B5EF4-FFF2-40B4-BE49-F238E27FC236}">
                <a16:creationId xmlns:a16="http://schemas.microsoft.com/office/drawing/2014/main" id="{A7173EAE-DE19-80B7-B5FF-200C8BB3E500}"/>
              </a:ext>
            </a:extLst>
          </p:cNvPr>
          <p:cNvSpPr>
            <a:spLocks noGrp="1"/>
          </p:cNvSpPr>
          <p:nvPr>
            <p:ph type="ctrTitle"/>
          </p:nvPr>
        </p:nvSpPr>
        <p:spPr>
          <a:xfrm>
            <a:off x="3204642" y="2353641"/>
            <a:ext cx="5782716" cy="2150719"/>
          </a:xfrm>
          <a:noFill/>
        </p:spPr>
        <p:txBody>
          <a:bodyPr anchor="ctr">
            <a:normAutofit/>
          </a:bodyPr>
          <a:lstStyle/>
          <a:p>
            <a:r>
              <a:rPr lang="en-US" sz="3600" dirty="0">
                <a:solidFill>
                  <a:srgbClr val="080808"/>
                </a:solidFill>
              </a:rPr>
              <a:t>3</a:t>
            </a:r>
            <a:r>
              <a:rPr lang="en-US" sz="3600" baseline="30000" dirty="0">
                <a:solidFill>
                  <a:srgbClr val="080808"/>
                </a:solidFill>
              </a:rPr>
              <a:t>rd</a:t>
            </a:r>
            <a:r>
              <a:rPr lang="en-US" sz="3600" dirty="0">
                <a:solidFill>
                  <a:srgbClr val="080808"/>
                </a:solidFill>
              </a:rPr>
              <a:t> stage: Data Transformation</a:t>
            </a:r>
            <a:endParaRPr lang="en-SG" sz="3600" dirty="0">
              <a:solidFill>
                <a:srgbClr val="080808"/>
              </a:solidFill>
            </a:endParaRPr>
          </a:p>
        </p:txBody>
      </p:sp>
    </p:spTree>
    <p:extLst>
      <p:ext uri="{BB962C8B-B14F-4D97-AF65-F5344CB8AC3E}">
        <p14:creationId xmlns:p14="http://schemas.microsoft.com/office/powerpoint/2010/main" val="4130589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lide Number Placeholder 46">
            <a:extLst>
              <a:ext uri="{FF2B5EF4-FFF2-40B4-BE49-F238E27FC236}">
                <a16:creationId xmlns:a16="http://schemas.microsoft.com/office/drawing/2014/main" id="{0607B3CD-05BC-0049-7EA6-EF447D52BCDD}"/>
              </a:ext>
            </a:extLst>
          </p:cNvPr>
          <p:cNvSpPr>
            <a:spLocks noGrp="1"/>
          </p:cNvSpPr>
          <p:nvPr>
            <p:ph type="sldNum" sz="quarter" idx="12"/>
          </p:nvPr>
        </p:nvSpPr>
        <p:spPr/>
        <p:txBody>
          <a:bodyPr/>
          <a:lstStyle/>
          <a:p>
            <a:fld id="{2722D5E8-4D90-475E-8F69-D91FDE87A9D2}" type="slidenum">
              <a:rPr lang="en-SG" smtClean="0"/>
              <a:t>14</a:t>
            </a:fld>
            <a:endParaRPr lang="en-SG"/>
          </a:p>
        </p:txBody>
      </p:sp>
      <p:sp>
        <p:nvSpPr>
          <p:cNvPr id="2" name="Title 1">
            <a:extLst>
              <a:ext uri="{FF2B5EF4-FFF2-40B4-BE49-F238E27FC236}">
                <a16:creationId xmlns:a16="http://schemas.microsoft.com/office/drawing/2014/main" id="{655B866E-237D-9BC4-E2E1-6C9EAB089580}"/>
              </a:ext>
            </a:extLst>
          </p:cNvPr>
          <p:cNvSpPr>
            <a:spLocks noGrp="1"/>
          </p:cNvSpPr>
          <p:nvPr>
            <p:ph type="title"/>
          </p:nvPr>
        </p:nvSpPr>
        <p:spPr/>
        <p:txBody>
          <a:bodyPr>
            <a:normAutofit/>
          </a:bodyPr>
          <a:lstStyle/>
          <a:p>
            <a:r>
              <a:rPr lang="en-US" sz="3200" dirty="0"/>
              <a:t> Date-time format, logarithmic transform, time differencing</a:t>
            </a:r>
            <a:endParaRPr lang="en-SG" sz="3200" dirty="0"/>
          </a:p>
        </p:txBody>
      </p:sp>
      <p:sp>
        <p:nvSpPr>
          <p:cNvPr id="17" name="TextBox 16">
            <a:extLst>
              <a:ext uri="{FF2B5EF4-FFF2-40B4-BE49-F238E27FC236}">
                <a16:creationId xmlns:a16="http://schemas.microsoft.com/office/drawing/2014/main" id="{C6632043-C698-3580-FD21-C7D56F49329C}"/>
              </a:ext>
            </a:extLst>
          </p:cNvPr>
          <p:cNvSpPr txBox="1"/>
          <p:nvPr/>
        </p:nvSpPr>
        <p:spPr>
          <a:xfrm>
            <a:off x="165099" y="180459"/>
            <a:ext cx="4145643" cy="369332"/>
          </a:xfrm>
          <a:prstGeom prst="rect">
            <a:avLst/>
          </a:prstGeom>
          <a:noFill/>
        </p:spPr>
        <p:txBody>
          <a:bodyPr wrap="square" rtlCol="0">
            <a:spAutoFit/>
          </a:bodyPr>
          <a:lstStyle/>
          <a:p>
            <a:r>
              <a:rPr lang="en-US" sz="1800" dirty="0"/>
              <a:t>3</a:t>
            </a:r>
            <a:r>
              <a:rPr lang="en-US" sz="1800" baseline="30000" dirty="0"/>
              <a:t>rd</a:t>
            </a:r>
            <a:r>
              <a:rPr lang="en-US" sz="1800" dirty="0"/>
              <a:t> stage: Data Transformation</a:t>
            </a:r>
            <a:endParaRPr lang="en-SG" dirty="0"/>
          </a:p>
        </p:txBody>
      </p:sp>
      <p:sp>
        <p:nvSpPr>
          <p:cNvPr id="14" name="TextBox 13">
            <a:extLst>
              <a:ext uri="{FF2B5EF4-FFF2-40B4-BE49-F238E27FC236}">
                <a16:creationId xmlns:a16="http://schemas.microsoft.com/office/drawing/2014/main" id="{37978E27-473E-9817-0A7D-DA020B1D8346}"/>
              </a:ext>
            </a:extLst>
          </p:cNvPr>
          <p:cNvSpPr txBox="1"/>
          <p:nvPr/>
        </p:nvSpPr>
        <p:spPr>
          <a:xfrm>
            <a:off x="2769326" y="1463040"/>
            <a:ext cx="5408023" cy="584775"/>
          </a:xfrm>
          <a:prstGeom prst="rect">
            <a:avLst/>
          </a:prstGeom>
          <a:noFill/>
        </p:spPr>
        <p:txBody>
          <a:bodyPr wrap="square" rtlCol="0">
            <a:spAutoFit/>
          </a:bodyPr>
          <a:lstStyle/>
          <a:p>
            <a:pPr algn="ctr"/>
            <a:r>
              <a:rPr lang="en-US" sz="3200" dirty="0"/>
              <a:t>Raw data</a:t>
            </a:r>
            <a:endParaRPr lang="en-SG" sz="3200" dirty="0"/>
          </a:p>
        </p:txBody>
      </p:sp>
      <p:pic>
        <p:nvPicPr>
          <p:cNvPr id="49" name="Picture 48">
            <a:extLst>
              <a:ext uri="{FF2B5EF4-FFF2-40B4-BE49-F238E27FC236}">
                <a16:creationId xmlns:a16="http://schemas.microsoft.com/office/drawing/2014/main" id="{DDC17B28-E881-5820-3A67-D67C624818D1}"/>
              </a:ext>
            </a:extLst>
          </p:cNvPr>
          <p:cNvPicPr>
            <a:picLocks noChangeAspect="1"/>
          </p:cNvPicPr>
          <p:nvPr/>
        </p:nvPicPr>
        <p:blipFill>
          <a:blip r:embed="rId3"/>
          <a:stretch>
            <a:fillRect/>
          </a:stretch>
        </p:blipFill>
        <p:spPr>
          <a:xfrm>
            <a:off x="2681445" y="2025839"/>
            <a:ext cx="4956841" cy="1893810"/>
          </a:xfrm>
          <a:prstGeom prst="rect">
            <a:avLst/>
          </a:prstGeom>
        </p:spPr>
      </p:pic>
      <p:sp>
        <p:nvSpPr>
          <p:cNvPr id="31" name="Right Brace 30">
            <a:extLst>
              <a:ext uri="{FF2B5EF4-FFF2-40B4-BE49-F238E27FC236}">
                <a16:creationId xmlns:a16="http://schemas.microsoft.com/office/drawing/2014/main" id="{B2C7A96A-E23C-C209-A0B1-568B2430B4B9}"/>
              </a:ext>
            </a:extLst>
          </p:cNvPr>
          <p:cNvSpPr/>
          <p:nvPr/>
        </p:nvSpPr>
        <p:spPr>
          <a:xfrm>
            <a:off x="7833928" y="2557294"/>
            <a:ext cx="279758" cy="628809"/>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33" name="Right Brace 32">
            <a:extLst>
              <a:ext uri="{FF2B5EF4-FFF2-40B4-BE49-F238E27FC236}">
                <a16:creationId xmlns:a16="http://schemas.microsoft.com/office/drawing/2014/main" id="{D61A2844-5A1C-53F1-DFB6-5A432C7D40F1}"/>
              </a:ext>
            </a:extLst>
          </p:cNvPr>
          <p:cNvSpPr/>
          <p:nvPr/>
        </p:nvSpPr>
        <p:spPr>
          <a:xfrm>
            <a:off x="9376052" y="3057407"/>
            <a:ext cx="279758" cy="628809"/>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34" name="TextBox 33">
            <a:extLst>
              <a:ext uri="{FF2B5EF4-FFF2-40B4-BE49-F238E27FC236}">
                <a16:creationId xmlns:a16="http://schemas.microsoft.com/office/drawing/2014/main" id="{D3E18A39-1106-E7B0-292B-C0669E693BE6}"/>
              </a:ext>
            </a:extLst>
          </p:cNvPr>
          <p:cNvSpPr txBox="1"/>
          <p:nvPr/>
        </p:nvSpPr>
        <p:spPr>
          <a:xfrm>
            <a:off x="8042015" y="2672658"/>
            <a:ext cx="2327469" cy="400110"/>
          </a:xfrm>
          <a:prstGeom prst="rect">
            <a:avLst/>
          </a:prstGeom>
          <a:noFill/>
        </p:spPr>
        <p:txBody>
          <a:bodyPr wrap="square" rtlCol="0">
            <a:spAutoFit/>
          </a:bodyPr>
          <a:lstStyle/>
          <a:p>
            <a:r>
              <a:rPr lang="en-US" sz="2000" dirty="0"/>
              <a:t>Time diff = 1 sec</a:t>
            </a:r>
            <a:endParaRPr lang="en-SG" sz="2000" dirty="0"/>
          </a:p>
        </p:txBody>
      </p:sp>
      <p:sp>
        <p:nvSpPr>
          <p:cNvPr id="36" name="TextBox 35">
            <a:extLst>
              <a:ext uri="{FF2B5EF4-FFF2-40B4-BE49-F238E27FC236}">
                <a16:creationId xmlns:a16="http://schemas.microsoft.com/office/drawing/2014/main" id="{E6E63020-63EC-C5EB-463C-9661BD19B4F8}"/>
              </a:ext>
            </a:extLst>
          </p:cNvPr>
          <p:cNvSpPr txBox="1"/>
          <p:nvPr/>
        </p:nvSpPr>
        <p:spPr>
          <a:xfrm>
            <a:off x="9640714" y="3178371"/>
            <a:ext cx="2327469" cy="400110"/>
          </a:xfrm>
          <a:prstGeom prst="rect">
            <a:avLst/>
          </a:prstGeom>
          <a:noFill/>
        </p:spPr>
        <p:txBody>
          <a:bodyPr wrap="square" rtlCol="0">
            <a:spAutoFit/>
          </a:bodyPr>
          <a:lstStyle/>
          <a:p>
            <a:r>
              <a:rPr lang="en-US" sz="2000" dirty="0"/>
              <a:t>Time diff = 1 sec</a:t>
            </a:r>
            <a:endParaRPr lang="en-SG" sz="2000" dirty="0"/>
          </a:p>
        </p:txBody>
      </p:sp>
      <p:sp>
        <p:nvSpPr>
          <p:cNvPr id="15" name="TextBox 14">
            <a:extLst>
              <a:ext uri="{FF2B5EF4-FFF2-40B4-BE49-F238E27FC236}">
                <a16:creationId xmlns:a16="http://schemas.microsoft.com/office/drawing/2014/main" id="{4D0235CE-0984-192F-6222-932C727720E1}"/>
              </a:ext>
            </a:extLst>
          </p:cNvPr>
          <p:cNvSpPr txBox="1"/>
          <p:nvPr/>
        </p:nvSpPr>
        <p:spPr>
          <a:xfrm>
            <a:off x="2863863" y="4111032"/>
            <a:ext cx="5408023" cy="584775"/>
          </a:xfrm>
          <a:prstGeom prst="rect">
            <a:avLst/>
          </a:prstGeom>
          <a:noFill/>
        </p:spPr>
        <p:txBody>
          <a:bodyPr wrap="square" rtlCol="0">
            <a:spAutoFit/>
          </a:bodyPr>
          <a:lstStyle/>
          <a:p>
            <a:pPr algn="ctr"/>
            <a:r>
              <a:rPr lang="en-US" sz="3200" dirty="0"/>
              <a:t>After processing</a:t>
            </a:r>
            <a:endParaRPr lang="en-SG" sz="3200" dirty="0"/>
          </a:p>
        </p:txBody>
      </p:sp>
      <p:pic>
        <p:nvPicPr>
          <p:cNvPr id="46" name="Picture 45">
            <a:extLst>
              <a:ext uri="{FF2B5EF4-FFF2-40B4-BE49-F238E27FC236}">
                <a16:creationId xmlns:a16="http://schemas.microsoft.com/office/drawing/2014/main" id="{43ECC87A-6FDE-92F3-91CB-72D19264260F}"/>
              </a:ext>
            </a:extLst>
          </p:cNvPr>
          <p:cNvPicPr>
            <a:picLocks noChangeAspect="1"/>
          </p:cNvPicPr>
          <p:nvPr/>
        </p:nvPicPr>
        <p:blipFill>
          <a:blip r:embed="rId4"/>
          <a:stretch>
            <a:fillRect/>
          </a:stretch>
        </p:blipFill>
        <p:spPr>
          <a:xfrm>
            <a:off x="1779429" y="4693122"/>
            <a:ext cx="8632341" cy="1673043"/>
          </a:xfrm>
          <a:prstGeom prst="rect">
            <a:avLst/>
          </a:prstGeom>
          <a:ln>
            <a:solidFill>
              <a:schemeClr val="tx1">
                <a:lumMod val="65000"/>
                <a:lumOff val="35000"/>
              </a:schemeClr>
            </a:solidFill>
          </a:ln>
        </p:spPr>
      </p:pic>
      <p:pic>
        <p:nvPicPr>
          <p:cNvPr id="42" name="Picture 41">
            <a:extLst>
              <a:ext uri="{FF2B5EF4-FFF2-40B4-BE49-F238E27FC236}">
                <a16:creationId xmlns:a16="http://schemas.microsoft.com/office/drawing/2014/main" id="{F74B9776-4FEF-9FAA-1D34-50484A8FA231}"/>
              </a:ext>
            </a:extLst>
          </p:cNvPr>
          <p:cNvPicPr>
            <a:picLocks noChangeAspect="1"/>
          </p:cNvPicPr>
          <p:nvPr/>
        </p:nvPicPr>
        <p:blipFill>
          <a:blip r:embed="rId5"/>
          <a:stretch>
            <a:fillRect/>
          </a:stretch>
        </p:blipFill>
        <p:spPr>
          <a:xfrm>
            <a:off x="0" y="1463040"/>
            <a:ext cx="12132336" cy="5126132"/>
          </a:xfrm>
          <a:prstGeom prst="rect">
            <a:avLst/>
          </a:prstGeom>
        </p:spPr>
      </p:pic>
    </p:spTree>
    <p:extLst>
      <p:ext uri="{BB962C8B-B14F-4D97-AF65-F5344CB8AC3E}">
        <p14:creationId xmlns:p14="http://schemas.microsoft.com/office/powerpoint/2010/main" val="4180263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ppt_x"/>
                                          </p:val>
                                        </p:tav>
                                        <p:tav tm="100000">
                                          <p:val>
                                            <p:strVal val="#ppt_x"/>
                                          </p:val>
                                        </p:tav>
                                      </p:tavLst>
                                    </p:anim>
                                    <p:anim calcmode="lin" valueType="num">
                                      <p:cBhvr additive="base">
                                        <p:cTn id="12" dur="500" fill="hold"/>
                                        <p:tgtEl>
                                          <p:spTgt spid="3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500" fill="hold"/>
                                        <p:tgtEl>
                                          <p:spTgt spid="34"/>
                                        </p:tgtEl>
                                        <p:attrNameLst>
                                          <p:attrName>ppt_x</p:attrName>
                                        </p:attrNameLst>
                                      </p:cBhvr>
                                      <p:tavLst>
                                        <p:tav tm="0">
                                          <p:val>
                                            <p:strVal val="#ppt_x"/>
                                          </p:val>
                                        </p:tav>
                                        <p:tav tm="100000">
                                          <p:val>
                                            <p:strVal val="#ppt_x"/>
                                          </p:val>
                                        </p:tav>
                                      </p:tavLst>
                                    </p:anim>
                                    <p:anim calcmode="lin" valueType="num">
                                      <p:cBhvr additive="base">
                                        <p:cTn id="16" dur="500" fill="hold"/>
                                        <p:tgtEl>
                                          <p:spTgt spid="3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anim calcmode="lin" valueType="num">
                                      <p:cBhvr additive="base">
                                        <p:cTn id="19" dur="500" fill="hold"/>
                                        <p:tgtEl>
                                          <p:spTgt spid="36"/>
                                        </p:tgtEl>
                                        <p:attrNameLst>
                                          <p:attrName>ppt_x</p:attrName>
                                        </p:attrNameLst>
                                      </p:cBhvr>
                                      <p:tavLst>
                                        <p:tav tm="0">
                                          <p:val>
                                            <p:strVal val="#ppt_x"/>
                                          </p:val>
                                        </p:tav>
                                        <p:tav tm="100000">
                                          <p:val>
                                            <p:strVal val="#ppt_x"/>
                                          </p:val>
                                        </p:tav>
                                      </p:tavLst>
                                    </p:anim>
                                    <p:anim calcmode="lin" valueType="num">
                                      <p:cBhvr additive="base">
                                        <p:cTn id="20"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2"/>
                                        </p:tgtEl>
                                        <p:attrNameLst>
                                          <p:attrName>style.visibility</p:attrName>
                                        </p:attrNameLst>
                                      </p:cBhvr>
                                      <p:to>
                                        <p:strVal val="visible"/>
                                      </p:to>
                                    </p:set>
                                    <p:anim calcmode="lin" valueType="num">
                                      <p:cBhvr additive="base">
                                        <p:cTn id="25" dur="500" fill="hold"/>
                                        <p:tgtEl>
                                          <p:spTgt spid="42"/>
                                        </p:tgtEl>
                                        <p:attrNameLst>
                                          <p:attrName>ppt_x</p:attrName>
                                        </p:attrNameLst>
                                      </p:cBhvr>
                                      <p:tavLst>
                                        <p:tav tm="0">
                                          <p:val>
                                            <p:strVal val="#ppt_x"/>
                                          </p:val>
                                        </p:tav>
                                        <p:tav tm="100000">
                                          <p:val>
                                            <p:strVal val="#ppt_x"/>
                                          </p:val>
                                        </p:tav>
                                      </p:tavLst>
                                    </p:anim>
                                    <p:anim calcmode="lin" valueType="num">
                                      <p:cBhvr additive="base">
                                        <p:cTn id="26"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3" grpId="0" animBg="1"/>
      <p:bldP spid="34" grpId="0"/>
      <p:bldP spid="3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73EAE-DE19-80B7-B5FF-200C8BB3E500}"/>
              </a:ext>
            </a:extLst>
          </p:cNvPr>
          <p:cNvSpPr>
            <a:spLocks noGrp="1"/>
          </p:cNvSpPr>
          <p:nvPr>
            <p:ph type="ctrTitle"/>
          </p:nvPr>
        </p:nvSpPr>
        <p:spPr>
          <a:xfrm>
            <a:off x="3204642" y="2353641"/>
            <a:ext cx="5782716" cy="2150719"/>
          </a:xfrm>
          <a:noFill/>
        </p:spPr>
        <p:txBody>
          <a:bodyPr anchor="ctr">
            <a:normAutofit/>
          </a:bodyPr>
          <a:lstStyle/>
          <a:p>
            <a:r>
              <a:rPr lang="en-US" sz="3600" dirty="0">
                <a:solidFill>
                  <a:srgbClr val="080808"/>
                </a:solidFill>
              </a:rPr>
              <a:t>4</a:t>
            </a:r>
            <a:r>
              <a:rPr lang="en-US" sz="3600" baseline="30000" dirty="0">
                <a:solidFill>
                  <a:srgbClr val="080808"/>
                </a:solidFill>
              </a:rPr>
              <a:t>th</a:t>
            </a:r>
            <a:r>
              <a:rPr lang="en-US" sz="3600" dirty="0">
                <a:solidFill>
                  <a:srgbClr val="080808"/>
                </a:solidFill>
              </a:rPr>
              <a:t> stage: Metadata</a:t>
            </a:r>
            <a:endParaRPr lang="en-SG" sz="3600" dirty="0">
              <a:solidFill>
                <a:srgbClr val="080808"/>
              </a:solidFill>
            </a:endParaRPr>
          </a:p>
        </p:txBody>
      </p:sp>
      <p:sp>
        <p:nvSpPr>
          <p:cNvPr id="3" name="Slide Number Placeholder 2">
            <a:extLst>
              <a:ext uri="{FF2B5EF4-FFF2-40B4-BE49-F238E27FC236}">
                <a16:creationId xmlns:a16="http://schemas.microsoft.com/office/drawing/2014/main" id="{45A25B33-200D-DB7F-A565-D655334A0A08}"/>
              </a:ext>
            </a:extLst>
          </p:cNvPr>
          <p:cNvSpPr>
            <a:spLocks noGrp="1"/>
          </p:cNvSpPr>
          <p:nvPr>
            <p:ph type="sldNum" sz="quarter" idx="12"/>
          </p:nvPr>
        </p:nvSpPr>
        <p:spPr/>
        <p:txBody>
          <a:bodyPr/>
          <a:lstStyle/>
          <a:p>
            <a:fld id="{2722D5E8-4D90-475E-8F69-D91FDE87A9D2}" type="slidenum">
              <a:rPr lang="en-SG" smtClean="0"/>
              <a:t>15</a:t>
            </a:fld>
            <a:endParaRPr lang="en-SG"/>
          </a:p>
        </p:txBody>
      </p:sp>
    </p:spTree>
    <p:extLst>
      <p:ext uri="{BB962C8B-B14F-4D97-AF65-F5344CB8AC3E}">
        <p14:creationId xmlns:p14="http://schemas.microsoft.com/office/powerpoint/2010/main" val="217190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4EC2275-370A-0D47-30B6-D651E6E2E56C}"/>
              </a:ext>
            </a:extLst>
          </p:cNvPr>
          <p:cNvPicPr>
            <a:picLocks noChangeAspect="1"/>
          </p:cNvPicPr>
          <p:nvPr/>
        </p:nvPicPr>
        <p:blipFill>
          <a:blip r:embed="rId3"/>
          <a:stretch>
            <a:fillRect/>
          </a:stretch>
        </p:blipFill>
        <p:spPr>
          <a:xfrm>
            <a:off x="0" y="742779"/>
            <a:ext cx="12192000" cy="3926702"/>
          </a:xfrm>
          <a:prstGeom prst="rect">
            <a:avLst/>
          </a:prstGeom>
        </p:spPr>
      </p:pic>
      <p:sp>
        <p:nvSpPr>
          <p:cNvPr id="10" name="TextBox 9">
            <a:extLst>
              <a:ext uri="{FF2B5EF4-FFF2-40B4-BE49-F238E27FC236}">
                <a16:creationId xmlns:a16="http://schemas.microsoft.com/office/drawing/2014/main" id="{35ECB0C4-31F1-2D59-5C80-5A8004D0385A}"/>
              </a:ext>
            </a:extLst>
          </p:cNvPr>
          <p:cNvSpPr txBox="1"/>
          <p:nvPr/>
        </p:nvSpPr>
        <p:spPr>
          <a:xfrm>
            <a:off x="165099" y="180459"/>
            <a:ext cx="4145643" cy="369332"/>
          </a:xfrm>
          <a:prstGeom prst="rect">
            <a:avLst/>
          </a:prstGeom>
          <a:noFill/>
        </p:spPr>
        <p:txBody>
          <a:bodyPr wrap="square" rtlCol="0">
            <a:spAutoFit/>
          </a:bodyPr>
          <a:lstStyle/>
          <a:p>
            <a:r>
              <a:rPr lang="en-US" dirty="0"/>
              <a:t>4</a:t>
            </a:r>
            <a:r>
              <a:rPr lang="en-US" baseline="30000" dirty="0"/>
              <a:t>th</a:t>
            </a:r>
            <a:r>
              <a:rPr lang="en-US" dirty="0"/>
              <a:t> </a:t>
            </a:r>
            <a:r>
              <a:rPr lang="en-US" sz="1800" dirty="0"/>
              <a:t> stage: Metadata</a:t>
            </a:r>
            <a:endParaRPr lang="en-SG" dirty="0"/>
          </a:p>
        </p:txBody>
      </p:sp>
      <p:cxnSp>
        <p:nvCxnSpPr>
          <p:cNvPr id="16" name="Straight Arrow Connector 15">
            <a:extLst>
              <a:ext uri="{FF2B5EF4-FFF2-40B4-BE49-F238E27FC236}">
                <a16:creationId xmlns:a16="http://schemas.microsoft.com/office/drawing/2014/main" id="{05CBFF4A-12EF-331C-AAFE-C560A5923954}"/>
              </a:ext>
            </a:extLst>
          </p:cNvPr>
          <p:cNvCxnSpPr>
            <a:cxnSpLocks/>
          </p:cNvCxnSpPr>
          <p:nvPr/>
        </p:nvCxnSpPr>
        <p:spPr>
          <a:xfrm flipH="1">
            <a:off x="3604988" y="410020"/>
            <a:ext cx="556590" cy="36025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7C1FDAD-B6D2-A301-DEF9-E47734061682}"/>
              </a:ext>
            </a:extLst>
          </p:cNvPr>
          <p:cNvCxnSpPr>
            <a:cxnSpLocks/>
          </p:cNvCxnSpPr>
          <p:nvPr/>
        </p:nvCxnSpPr>
        <p:spPr>
          <a:xfrm flipH="1">
            <a:off x="4982451" y="525947"/>
            <a:ext cx="556590" cy="36025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Right Brace 20">
            <a:extLst>
              <a:ext uri="{FF2B5EF4-FFF2-40B4-BE49-F238E27FC236}">
                <a16:creationId xmlns:a16="http://schemas.microsoft.com/office/drawing/2014/main" id="{F8FBBCBB-D239-A290-451E-85C85262C561}"/>
              </a:ext>
            </a:extLst>
          </p:cNvPr>
          <p:cNvSpPr/>
          <p:nvPr/>
        </p:nvSpPr>
        <p:spPr>
          <a:xfrm>
            <a:off x="3707027" y="1170759"/>
            <a:ext cx="369378" cy="522117"/>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22" name="Right Brace 21">
            <a:extLst>
              <a:ext uri="{FF2B5EF4-FFF2-40B4-BE49-F238E27FC236}">
                <a16:creationId xmlns:a16="http://schemas.microsoft.com/office/drawing/2014/main" id="{3572954E-BF01-78B3-2880-B60D0C6FD44E}"/>
              </a:ext>
            </a:extLst>
          </p:cNvPr>
          <p:cNvSpPr/>
          <p:nvPr/>
        </p:nvSpPr>
        <p:spPr>
          <a:xfrm>
            <a:off x="3694008" y="1910126"/>
            <a:ext cx="369379" cy="671985"/>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cxnSp>
        <p:nvCxnSpPr>
          <p:cNvPr id="23" name="Straight Arrow Connector 22">
            <a:extLst>
              <a:ext uri="{FF2B5EF4-FFF2-40B4-BE49-F238E27FC236}">
                <a16:creationId xmlns:a16="http://schemas.microsoft.com/office/drawing/2014/main" id="{92B82F45-BB38-B795-7873-0B534EC82F9D}"/>
              </a:ext>
            </a:extLst>
          </p:cNvPr>
          <p:cNvCxnSpPr>
            <a:cxnSpLocks/>
          </p:cNvCxnSpPr>
          <p:nvPr/>
        </p:nvCxnSpPr>
        <p:spPr>
          <a:xfrm flipH="1">
            <a:off x="1891518" y="3164787"/>
            <a:ext cx="505693"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BAB540D-A72F-98D2-F462-A30040E8037B}"/>
              </a:ext>
            </a:extLst>
          </p:cNvPr>
          <p:cNvCxnSpPr>
            <a:cxnSpLocks/>
          </p:cNvCxnSpPr>
          <p:nvPr/>
        </p:nvCxnSpPr>
        <p:spPr>
          <a:xfrm flipH="1">
            <a:off x="1385825" y="3304830"/>
            <a:ext cx="505693"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D187016C-9052-D8D1-BDD9-2F64C38C083A}"/>
              </a:ext>
            </a:extLst>
          </p:cNvPr>
          <p:cNvPicPr>
            <a:picLocks noChangeAspect="1"/>
          </p:cNvPicPr>
          <p:nvPr/>
        </p:nvPicPr>
        <p:blipFill>
          <a:blip r:embed="rId4"/>
          <a:stretch>
            <a:fillRect/>
          </a:stretch>
        </p:blipFill>
        <p:spPr>
          <a:xfrm>
            <a:off x="560515" y="5004119"/>
            <a:ext cx="10347446" cy="1561667"/>
          </a:xfrm>
          <a:prstGeom prst="rect">
            <a:avLst/>
          </a:prstGeom>
          <a:ln>
            <a:solidFill>
              <a:schemeClr val="tx1"/>
            </a:solidFill>
          </a:ln>
        </p:spPr>
      </p:pic>
      <p:sp>
        <p:nvSpPr>
          <p:cNvPr id="27" name="Slide Number Placeholder 26">
            <a:extLst>
              <a:ext uri="{FF2B5EF4-FFF2-40B4-BE49-F238E27FC236}">
                <a16:creationId xmlns:a16="http://schemas.microsoft.com/office/drawing/2014/main" id="{08E65F1E-0337-9511-692B-CD1987E054DD}"/>
              </a:ext>
            </a:extLst>
          </p:cNvPr>
          <p:cNvSpPr>
            <a:spLocks noGrp="1"/>
          </p:cNvSpPr>
          <p:nvPr>
            <p:ph type="sldNum" sz="quarter" idx="12"/>
          </p:nvPr>
        </p:nvSpPr>
        <p:spPr/>
        <p:txBody>
          <a:bodyPr/>
          <a:lstStyle/>
          <a:p>
            <a:fld id="{2722D5E8-4D90-475E-8F69-D91FDE87A9D2}" type="slidenum">
              <a:rPr lang="en-SG" smtClean="0"/>
              <a:t>16</a:t>
            </a:fld>
            <a:endParaRPr lang="en-SG"/>
          </a:p>
        </p:txBody>
      </p:sp>
    </p:spTree>
    <p:extLst>
      <p:ext uri="{BB962C8B-B14F-4D97-AF65-F5344CB8AC3E}">
        <p14:creationId xmlns:p14="http://schemas.microsoft.com/office/powerpoint/2010/main" val="1661890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500" fill="hold"/>
                                        <p:tgtEl>
                                          <p:spTgt spid="22"/>
                                        </p:tgtEl>
                                        <p:attrNameLst>
                                          <p:attrName>ppt_x</p:attrName>
                                        </p:attrNameLst>
                                      </p:cBhvr>
                                      <p:tavLst>
                                        <p:tav tm="0">
                                          <p:val>
                                            <p:strVal val="#ppt_x"/>
                                          </p:val>
                                        </p:tav>
                                        <p:tav tm="100000">
                                          <p:val>
                                            <p:strVal val="#ppt_x"/>
                                          </p:val>
                                        </p:tav>
                                      </p:tavLst>
                                    </p:anim>
                                    <p:anim calcmode="lin" valueType="num">
                                      <p:cBhvr additive="base">
                                        <p:cTn id="2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fill="hold"/>
                                        <p:tgtEl>
                                          <p:spTgt spid="23"/>
                                        </p:tgtEl>
                                        <p:attrNameLst>
                                          <p:attrName>ppt_x</p:attrName>
                                        </p:attrNameLst>
                                      </p:cBhvr>
                                      <p:tavLst>
                                        <p:tav tm="0">
                                          <p:val>
                                            <p:strVal val="#ppt_x"/>
                                          </p:val>
                                        </p:tav>
                                        <p:tav tm="100000">
                                          <p:val>
                                            <p:strVal val="#ppt_x"/>
                                          </p:val>
                                        </p:tav>
                                      </p:tavLst>
                                    </p:anim>
                                    <p:anim calcmode="lin" valueType="num">
                                      <p:cBhvr additive="base">
                                        <p:cTn id="3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6"/>
                                        </p:tgtEl>
                                        <p:attrNameLst>
                                          <p:attrName>style.visibility</p:attrName>
                                        </p:attrNameLst>
                                      </p:cBhvr>
                                      <p:to>
                                        <p:strVal val="visible"/>
                                      </p:to>
                                    </p:set>
                                    <p:anim calcmode="lin" valueType="num">
                                      <p:cBhvr additive="base">
                                        <p:cTn id="37" dur="500" fill="hold"/>
                                        <p:tgtEl>
                                          <p:spTgt spid="26"/>
                                        </p:tgtEl>
                                        <p:attrNameLst>
                                          <p:attrName>ppt_x</p:attrName>
                                        </p:attrNameLst>
                                      </p:cBhvr>
                                      <p:tavLst>
                                        <p:tav tm="0">
                                          <p:val>
                                            <p:strVal val="#ppt_x"/>
                                          </p:val>
                                        </p:tav>
                                        <p:tav tm="100000">
                                          <p:val>
                                            <p:strVal val="#ppt_x"/>
                                          </p:val>
                                        </p:tav>
                                      </p:tavLst>
                                    </p:anim>
                                    <p:anim calcmode="lin" valueType="num">
                                      <p:cBhvr additive="base">
                                        <p:cTn id="3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73EAE-DE19-80B7-B5FF-200C8BB3E500}"/>
              </a:ext>
            </a:extLst>
          </p:cNvPr>
          <p:cNvSpPr>
            <a:spLocks noGrp="1"/>
          </p:cNvSpPr>
          <p:nvPr>
            <p:ph type="ctrTitle"/>
          </p:nvPr>
        </p:nvSpPr>
        <p:spPr>
          <a:xfrm>
            <a:off x="3204642" y="2353641"/>
            <a:ext cx="5782716" cy="2150719"/>
          </a:xfrm>
          <a:noFill/>
        </p:spPr>
        <p:txBody>
          <a:bodyPr anchor="ctr">
            <a:normAutofit/>
          </a:bodyPr>
          <a:lstStyle/>
          <a:p>
            <a:r>
              <a:rPr lang="en-US" sz="3600" dirty="0">
                <a:solidFill>
                  <a:srgbClr val="080808"/>
                </a:solidFill>
              </a:rPr>
              <a:t>5</a:t>
            </a:r>
            <a:r>
              <a:rPr lang="en-US" sz="3600" baseline="30000" dirty="0">
                <a:solidFill>
                  <a:srgbClr val="080808"/>
                </a:solidFill>
              </a:rPr>
              <a:t>th</a:t>
            </a:r>
            <a:r>
              <a:rPr lang="en-US" sz="3600" dirty="0">
                <a:solidFill>
                  <a:srgbClr val="080808"/>
                </a:solidFill>
              </a:rPr>
              <a:t> stage: Data Publication</a:t>
            </a:r>
            <a:endParaRPr lang="en-SG" sz="3600" dirty="0">
              <a:solidFill>
                <a:srgbClr val="080808"/>
              </a:solidFill>
            </a:endParaRPr>
          </a:p>
        </p:txBody>
      </p:sp>
      <p:sp>
        <p:nvSpPr>
          <p:cNvPr id="3" name="Slide Number Placeholder 2">
            <a:extLst>
              <a:ext uri="{FF2B5EF4-FFF2-40B4-BE49-F238E27FC236}">
                <a16:creationId xmlns:a16="http://schemas.microsoft.com/office/drawing/2014/main" id="{CC031E74-DF25-CA7F-7ADB-1C8E32DF9FB4}"/>
              </a:ext>
            </a:extLst>
          </p:cNvPr>
          <p:cNvSpPr>
            <a:spLocks noGrp="1"/>
          </p:cNvSpPr>
          <p:nvPr>
            <p:ph type="sldNum" sz="quarter" idx="12"/>
          </p:nvPr>
        </p:nvSpPr>
        <p:spPr/>
        <p:txBody>
          <a:bodyPr/>
          <a:lstStyle/>
          <a:p>
            <a:fld id="{2722D5E8-4D90-475E-8F69-D91FDE87A9D2}" type="slidenum">
              <a:rPr lang="en-SG" smtClean="0"/>
              <a:t>17</a:t>
            </a:fld>
            <a:endParaRPr lang="en-SG"/>
          </a:p>
        </p:txBody>
      </p:sp>
    </p:spTree>
    <p:extLst>
      <p:ext uri="{BB962C8B-B14F-4D97-AF65-F5344CB8AC3E}">
        <p14:creationId xmlns:p14="http://schemas.microsoft.com/office/powerpoint/2010/main" val="14255036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43867C4-5293-8408-1C58-E8FBBA507509}"/>
              </a:ext>
            </a:extLst>
          </p:cNvPr>
          <p:cNvSpPr>
            <a:spLocks noGrp="1"/>
          </p:cNvSpPr>
          <p:nvPr>
            <p:ph type="sldNum" sz="quarter" idx="12"/>
          </p:nvPr>
        </p:nvSpPr>
        <p:spPr/>
        <p:txBody>
          <a:bodyPr/>
          <a:lstStyle/>
          <a:p>
            <a:fld id="{2722D5E8-4D90-475E-8F69-D91FDE87A9D2}" type="slidenum">
              <a:rPr lang="en-SG" smtClean="0"/>
              <a:t>18</a:t>
            </a:fld>
            <a:endParaRPr lang="en-SG"/>
          </a:p>
        </p:txBody>
      </p:sp>
      <p:sp>
        <p:nvSpPr>
          <p:cNvPr id="29" name="TextBox 28">
            <a:extLst>
              <a:ext uri="{FF2B5EF4-FFF2-40B4-BE49-F238E27FC236}">
                <a16:creationId xmlns:a16="http://schemas.microsoft.com/office/drawing/2014/main" id="{D9C47837-728F-56AC-3901-D2A589FB7D8F}"/>
              </a:ext>
            </a:extLst>
          </p:cNvPr>
          <p:cNvSpPr txBox="1"/>
          <p:nvPr/>
        </p:nvSpPr>
        <p:spPr>
          <a:xfrm>
            <a:off x="165100" y="155361"/>
            <a:ext cx="2705100" cy="369332"/>
          </a:xfrm>
          <a:prstGeom prst="rect">
            <a:avLst/>
          </a:prstGeom>
          <a:noFill/>
        </p:spPr>
        <p:txBody>
          <a:bodyPr wrap="square" rtlCol="0">
            <a:spAutoFit/>
          </a:bodyPr>
          <a:lstStyle/>
          <a:p>
            <a:r>
              <a:rPr lang="en-US" dirty="0"/>
              <a:t>5</a:t>
            </a:r>
            <a:r>
              <a:rPr lang="en-US" baseline="30000" dirty="0"/>
              <a:t>th</a:t>
            </a:r>
            <a:r>
              <a:rPr lang="en-US" sz="1800" dirty="0"/>
              <a:t> stage: Data Publication</a:t>
            </a:r>
            <a:endParaRPr lang="en-SG" dirty="0"/>
          </a:p>
        </p:txBody>
      </p:sp>
      <p:pic>
        <p:nvPicPr>
          <p:cNvPr id="7" name="Picture 6">
            <a:extLst>
              <a:ext uri="{FF2B5EF4-FFF2-40B4-BE49-F238E27FC236}">
                <a16:creationId xmlns:a16="http://schemas.microsoft.com/office/drawing/2014/main" id="{CEF67F85-E774-A551-AEE2-7F550AD33C9F}"/>
              </a:ext>
            </a:extLst>
          </p:cNvPr>
          <p:cNvPicPr>
            <a:picLocks noChangeAspect="1"/>
          </p:cNvPicPr>
          <p:nvPr/>
        </p:nvPicPr>
        <p:blipFill>
          <a:blip r:embed="rId3"/>
          <a:stretch>
            <a:fillRect/>
          </a:stretch>
        </p:blipFill>
        <p:spPr>
          <a:xfrm>
            <a:off x="5599960" y="2104587"/>
            <a:ext cx="6200809" cy="735690"/>
          </a:xfrm>
          <a:prstGeom prst="rect">
            <a:avLst/>
          </a:prstGeom>
        </p:spPr>
      </p:pic>
      <p:pic>
        <p:nvPicPr>
          <p:cNvPr id="17" name="Picture 16">
            <a:extLst>
              <a:ext uri="{FF2B5EF4-FFF2-40B4-BE49-F238E27FC236}">
                <a16:creationId xmlns:a16="http://schemas.microsoft.com/office/drawing/2014/main" id="{8271A98E-39CD-3EF5-28A5-FF41A2FA3C62}"/>
              </a:ext>
            </a:extLst>
          </p:cNvPr>
          <p:cNvPicPr>
            <a:picLocks noChangeAspect="1"/>
          </p:cNvPicPr>
          <p:nvPr/>
        </p:nvPicPr>
        <p:blipFill>
          <a:blip r:embed="rId3"/>
          <a:stretch>
            <a:fillRect/>
          </a:stretch>
        </p:blipFill>
        <p:spPr>
          <a:xfrm>
            <a:off x="5676578" y="2083960"/>
            <a:ext cx="6430665" cy="735690"/>
          </a:xfrm>
          <a:prstGeom prst="rect">
            <a:avLst/>
          </a:prstGeom>
        </p:spPr>
      </p:pic>
      <p:pic>
        <p:nvPicPr>
          <p:cNvPr id="19" name="Picture 18">
            <a:extLst>
              <a:ext uri="{FF2B5EF4-FFF2-40B4-BE49-F238E27FC236}">
                <a16:creationId xmlns:a16="http://schemas.microsoft.com/office/drawing/2014/main" id="{0938F93E-2A4E-5A76-4D20-A0E560DAAB19}"/>
              </a:ext>
            </a:extLst>
          </p:cNvPr>
          <p:cNvPicPr>
            <a:picLocks noChangeAspect="1"/>
          </p:cNvPicPr>
          <p:nvPr/>
        </p:nvPicPr>
        <p:blipFill rotWithShape="1">
          <a:blip r:embed="rId4"/>
          <a:srcRect b="16483"/>
          <a:stretch/>
        </p:blipFill>
        <p:spPr>
          <a:xfrm>
            <a:off x="277083" y="887289"/>
            <a:ext cx="11637834" cy="5492496"/>
          </a:xfrm>
          <a:prstGeom prst="rect">
            <a:avLst/>
          </a:prstGeom>
        </p:spPr>
      </p:pic>
      <p:sp>
        <p:nvSpPr>
          <p:cNvPr id="20" name="Oval 19">
            <a:extLst>
              <a:ext uri="{FF2B5EF4-FFF2-40B4-BE49-F238E27FC236}">
                <a16:creationId xmlns:a16="http://schemas.microsoft.com/office/drawing/2014/main" id="{26342705-C06B-03FD-862B-4A2CC6D53FD9}"/>
              </a:ext>
            </a:extLst>
          </p:cNvPr>
          <p:cNvSpPr/>
          <p:nvPr/>
        </p:nvSpPr>
        <p:spPr>
          <a:xfrm>
            <a:off x="6420682" y="4016321"/>
            <a:ext cx="1710376" cy="1679104"/>
          </a:xfrm>
          <a:prstGeom prst="ellipse">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SG" dirty="0">
              <a:solidFill>
                <a:srgbClr val="FF0000"/>
              </a:solidFill>
            </a:endParaRPr>
          </a:p>
        </p:txBody>
      </p:sp>
      <p:pic>
        <p:nvPicPr>
          <p:cNvPr id="22" name="Graphic 21" descr="Checkmark with solid fill">
            <a:extLst>
              <a:ext uri="{FF2B5EF4-FFF2-40B4-BE49-F238E27FC236}">
                <a16:creationId xmlns:a16="http://schemas.microsoft.com/office/drawing/2014/main" id="{4DCFB8EA-38ED-C39F-F91D-BC8D2635242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706029" y="4897127"/>
            <a:ext cx="280650" cy="280650"/>
          </a:xfrm>
          <a:prstGeom prst="rect">
            <a:avLst/>
          </a:prstGeom>
        </p:spPr>
      </p:pic>
      <p:pic>
        <p:nvPicPr>
          <p:cNvPr id="27" name="Graphic 26" descr="Close with solid fill">
            <a:extLst>
              <a:ext uri="{FF2B5EF4-FFF2-40B4-BE49-F238E27FC236}">
                <a16:creationId xmlns:a16="http://schemas.microsoft.com/office/drawing/2014/main" id="{C808A83F-3848-67EB-E70C-94AEF76FF9D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280985" y="4897127"/>
            <a:ext cx="280650" cy="280650"/>
          </a:xfrm>
          <a:prstGeom prst="rect">
            <a:avLst/>
          </a:prstGeom>
        </p:spPr>
      </p:pic>
      <p:pic>
        <p:nvPicPr>
          <p:cNvPr id="28" name="Graphic 27" descr="Close with solid fill">
            <a:extLst>
              <a:ext uri="{FF2B5EF4-FFF2-40B4-BE49-F238E27FC236}">
                <a16:creationId xmlns:a16="http://schemas.microsoft.com/office/drawing/2014/main" id="{75BE1153-F812-AD57-B73D-44F509A7309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56548" y="4911305"/>
            <a:ext cx="280650" cy="280650"/>
          </a:xfrm>
          <a:prstGeom prst="rect">
            <a:avLst/>
          </a:prstGeom>
        </p:spPr>
      </p:pic>
      <p:pic>
        <p:nvPicPr>
          <p:cNvPr id="2" name="Picture 1">
            <a:extLst>
              <a:ext uri="{FF2B5EF4-FFF2-40B4-BE49-F238E27FC236}">
                <a16:creationId xmlns:a16="http://schemas.microsoft.com/office/drawing/2014/main" id="{E77CA74E-971C-68EB-93DD-6EC90471E1E3}"/>
              </a:ext>
            </a:extLst>
          </p:cNvPr>
          <p:cNvPicPr>
            <a:picLocks noChangeAspect="1"/>
          </p:cNvPicPr>
          <p:nvPr/>
        </p:nvPicPr>
        <p:blipFill>
          <a:blip r:embed="rId9">
            <a:alphaModFix/>
          </a:blip>
          <a:stretch>
            <a:fillRect/>
          </a:stretch>
        </p:blipFill>
        <p:spPr>
          <a:xfrm>
            <a:off x="491671" y="605520"/>
            <a:ext cx="10990580" cy="6056034"/>
          </a:xfrm>
          <a:prstGeom prst="rect">
            <a:avLst/>
          </a:prstGeom>
        </p:spPr>
      </p:pic>
    </p:spTree>
    <p:extLst>
      <p:ext uri="{BB962C8B-B14F-4D97-AF65-F5344CB8AC3E}">
        <p14:creationId xmlns:p14="http://schemas.microsoft.com/office/powerpoint/2010/main" val="109635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A4273139-11D4-F60B-29A8-825607FEC945}"/>
              </a:ext>
            </a:extLst>
          </p:cNvPr>
          <p:cNvSpPr>
            <a:spLocks noGrp="1"/>
          </p:cNvSpPr>
          <p:nvPr>
            <p:ph type="sldNum" sz="quarter" idx="12"/>
          </p:nvPr>
        </p:nvSpPr>
        <p:spPr/>
        <p:txBody>
          <a:bodyPr/>
          <a:lstStyle/>
          <a:p>
            <a:fld id="{2722D5E8-4D90-475E-8F69-D91FDE87A9D2}" type="slidenum">
              <a:rPr lang="en-SG" smtClean="0"/>
              <a:t>19</a:t>
            </a:fld>
            <a:endParaRPr lang="en-SG"/>
          </a:p>
        </p:txBody>
      </p:sp>
      <p:sp>
        <p:nvSpPr>
          <p:cNvPr id="2" name="Title 1">
            <a:extLst>
              <a:ext uri="{FF2B5EF4-FFF2-40B4-BE49-F238E27FC236}">
                <a16:creationId xmlns:a16="http://schemas.microsoft.com/office/drawing/2014/main" id="{655B866E-237D-9BC4-E2E1-6C9EAB089580}"/>
              </a:ext>
            </a:extLst>
          </p:cNvPr>
          <p:cNvSpPr>
            <a:spLocks noGrp="1"/>
          </p:cNvSpPr>
          <p:nvPr>
            <p:ph type="title"/>
          </p:nvPr>
        </p:nvSpPr>
        <p:spPr/>
        <p:txBody>
          <a:bodyPr>
            <a:normAutofit/>
          </a:bodyPr>
          <a:lstStyle/>
          <a:p>
            <a:r>
              <a:rPr lang="en-US" sz="3200" dirty="0"/>
              <a:t>Monthly datasets, ‘,’ delimiter, address_legend.csv</a:t>
            </a:r>
            <a:endParaRPr lang="en-SG" sz="3200" dirty="0"/>
          </a:p>
        </p:txBody>
      </p:sp>
      <p:sp>
        <p:nvSpPr>
          <p:cNvPr id="21" name="TextBox 20">
            <a:extLst>
              <a:ext uri="{FF2B5EF4-FFF2-40B4-BE49-F238E27FC236}">
                <a16:creationId xmlns:a16="http://schemas.microsoft.com/office/drawing/2014/main" id="{01522738-9248-F49E-7E6D-A1DA976BC863}"/>
              </a:ext>
            </a:extLst>
          </p:cNvPr>
          <p:cNvSpPr txBox="1"/>
          <p:nvPr/>
        </p:nvSpPr>
        <p:spPr>
          <a:xfrm>
            <a:off x="165100" y="155361"/>
            <a:ext cx="2705100" cy="369332"/>
          </a:xfrm>
          <a:prstGeom prst="rect">
            <a:avLst/>
          </a:prstGeom>
          <a:noFill/>
        </p:spPr>
        <p:txBody>
          <a:bodyPr wrap="square" rtlCol="0">
            <a:spAutoFit/>
          </a:bodyPr>
          <a:lstStyle/>
          <a:p>
            <a:r>
              <a:rPr lang="en-US" dirty="0"/>
              <a:t>5</a:t>
            </a:r>
            <a:r>
              <a:rPr lang="en-US" baseline="30000" dirty="0"/>
              <a:t>th</a:t>
            </a:r>
            <a:r>
              <a:rPr lang="en-US" sz="1800" dirty="0"/>
              <a:t> stage: Data Publication</a:t>
            </a:r>
            <a:endParaRPr lang="en-SG" dirty="0"/>
          </a:p>
        </p:txBody>
      </p:sp>
      <p:pic>
        <p:nvPicPr>
          <p:cNvPr id="5" name="Picture 4">
            <a:extLst>
              <a:ext uri="{FF2B5EF4-FFF2-40B4-BE49-F238E27FC236}">
                <a16:creationId xmlns:a16="http://schemas.microsoft.com/office/drawing/2014/main" id="{8CD33C58-ECFC-38E9-A669-C336AA319397}"/>
              </a:ext>
            </a:extLst>
          </p:cNvPr>
          <p:cNvPicPr>
            <a:picLocks noChangeAspect="1"/>
          </p:cNvPicPr>
          <p:nvPr/>
        </p:nvPicPr>
        <p:blipFill>
          <a:blip r:embed="rId3"/>
          <a:stretch>
            <a:fillRect/>
          </a:stretch>
        </p:blipFill>
        <p:spPr>
          <a:xfrm>
            <a:off x="838200" y="1931762"/>
            <a:ext cx="9328484" cy="878332"/>
          </a:xfrm>
          <a:prstGeom prst="rect">
            <a:avLst/>
          </a:prstGeom>
        </p:spPr>
      </p:pic>
      <p:sp>
        <p:nvSpPr>
          <p:cNvPr id="9" name="Oval 8">
            <a:extLst>
              <a:ext uri="{FF2B5EF4-FFF2-40B4-BE49-F238E27FC236}">
                <a16:creationId xmlns:a16="http://schemas.microsoft.com/office/drawing/2014/main" id="{3E37413C-2450-85C4-62C7-D64504D590E8}"/>
              </a:ext>
            </a:extLst>
          </p:cNvPr>
          <p:cNvSpPr/>
          <p:nvPr/>
        </p:nvSpPr>
        <p:spPr>
          <a:xfrm>
            <a:off x="2654798" y="2370928"/>
            <a:ext cx="545602" cy="497783"/>
          </a:xfrm>
          <a:prstGeom prst="ellipse">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SG" dirty="0">
              <a:solidFill>
                <a:srgbClr val="FF0000"/>
              </a:solidFill>
            </a:endParaRPr>
          </a:p>
        </p:txBody>
      </p:sp>
      <p:cxnSp>
        <p:nvCxnSpPr>
          <p:cNvPr id="11" name="Straight Arrow Connector 10">
            <a:extLst>
              <a:ext uri="{FF2B5EF4-FFF2-40B4-BE49-F238E27FC236}">
                <a16:creationId xmlns:a16="http://schemas.microsoft.com/office/drawing/2014/main" id="{9B24BFE5-0EC4-9E75-EB14-6A410AF827F1}"/>
              </a:ext>
            </a:extLst>
          </p:cNvPr>
          <p:cNvCxnSpPr>
            <a:cxnSpLocks/>
          </p:cNvCxnSpPr>
          <p:nvPr/>
        </p:nvCxnSpPr>
        <p:spPr>
          <a:xfrm flipH="1" flipV="1">
            <a:off x="3080083" y="2888933"/>
            <a:ext cx="264696" cy="41894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757FDA4-9540-C6D0-6840-B31F7A1545FD}"/>
              </a:ext>
            </a:extLst>
          </p:cNvPr>
          <p:cNvSpPr txBox="1"/>
          <p:nvPr/>
        </p:nvSpPr>
        <p:spPr>
          <a:xfrm>
            <a:off x="3344778" y="3307877"/>
            <a:ext cx="1407695" cy="369332"/>
          </a:xfrm>
          <a:prstGeom prst="rect">
            <a:avLst/>
          </a:prstGeom>
          <a:noFill/>
          <a:ln>
            <a:solidFill>
              <a:schemeClr val="tx1"/>
            </a:solidFill>
          </a:ln>
        </p:spPr>
        <p:txBody>
          <a:bodyPr wrap="square" rtlCol="0">
            <a:spAutoFit/>
          </a:bodyPr>
          <a:lstStyle/>
          <a:p>
            <a:r>
              <a:rPr lang="en-US" dirty="0"/>
              <a:t>September</a:t>
            </a:r>
            <a:endParaRPr lang="en-SG" dirty="0"/>
          </a:p>
        </p:txBody>
      </p:sp>
      <p:pic>
        <p:nvPicPr>
          <p:cNvPr id="37" name="Picture 36">
            <a:extLst>
              <a:ext uri="{FF2B5EF4-FFF2-40B4-BE49-F238E27FC236}">
                <a16:creationId xmlns:a16="http://schemas.microsoft.com/office/drawing/2014/main" id="{92AB6612-2AD4-5CA7-4534-FC312C399395}"/>
              </a:ext>
            </a:extLst>
          </p:cNvPr>
          <p:cNvPicPr>
            <a:picLocks noChangeAspect="1"/>
          </p:cNvPicPr>
          <p:nvPr/>
        </p:nvPicPr>
        <p:blipFill>
          <a:blip r:embed="rId4"/>
          <a:stretch>
            <a:fillRect/>
          </a:stretch>
        </p:blipFill>
        <p:spPr>
          <a:xfrm>
            <a:off x="7856954" y="3779754"/>
            <a:ext cx="4208046" cy="2941721"/>
          </a:xfrm>
          <a:prstGeom prst="rect">
            <a:avLst/>
          </a:prstGeom>
        </p:spPr>
      </p:pic>
      <p:pic>
        <p:nvPicPr>
          <p:cNvPr id="35" name="Picture 34">
            <a:extLst>
              <a:ext uri="{FF2B5EF4-FFF2-40B4-BE49-F238E27FC236}">
                <a16:creationId xmlns:a16="http://schemas.microsoft.com/office/drawing/2014/main" id="{94FFC999-A0A2-0909-6F91-5D71A5491A4F}"/>
              </a:ext>
            </a:extLst>
          </p:cNvPr>
          <p:cNvPicPr>
            <a:picLocks noChangeAspect="1"/>
          </p:cNvPicPr>
          <p:nvPr/>
        </p:nvPicPr>
        <p:blipFill>
          <a:blip r:embed="rId5"/>
          <a:stretch>
            <a:fillRect/>
          </a:stretch>
        </p:blipFill>
        <p:spPr>
          <a:xfrm>
            <a:off x="240296" y="3780329"/>
            <a:ext cx="7616658" cy="2922310"/>
          </a:xfrm>
          <a:prstGeom prst="rect">
            <a:avLst/>
          </a:prstGeom>
        </p:spPr>
      </p:pic>
      <p:pic>
        <p:nvPicPr>
          <p:cNvPr id="20" name="Picture 19">
            <a:extLst>
              <a:ext uri="{FF2B5EF4-FFF2-40B4-BE49-F238E27FC236}">
                <a16:creationId xmlns:a16="http://schemas.microsoft.com/office/drawing/2014/main" id="{DED0C4CF-1D89-E5AB-25B3-8871A4FB14F8}"/>
              </a:ext>
            </a:extLst>
          </p:cNvPr>
          <p:cNvPicPr>
            <a:picLocks noChangeAspect="1"/>
          </p:cNvPicPr>
          <p:nvPr/>
        </p:nvPicPr>
        <p:blipFill>
          <a:blip r:embed="rId6"/>
          <a:stretch>
            <a:fillRect/>
          </a:stretch>
        </p:blipFill>
        <p:spPr>
          <a:xfrm>
            <a:off x="240296" y="3688389"/>
            <a:ext cx="11598746" cy="1931737"/>
          </a:xfrm>
          <a:prstGeom prst="rect">
            <a:avLst/>
          </a:prstGeom>
        </p:spPr>
      </p:pic>
      <p:pic>
        <p:nvPicPr>
          <p:cNvPr id="39" name="Picture 38">
            <a:extLst>
              <a:ext uri="{FF2B5EF4-FFF2-40B4-BE49-F238E27FC236}">
                <a16:creationId xmlns:a16="http://schemas.microsoft.com/office/drawing/2014/main" id="{72B81911-3092-0E3D-CA80-86EB01B379DC}"/>
              </a:ext>
            </a:extLst>
          </p:cNvPr>
          <p:cNvPicPr>
            <a:picLocks noChangeAspect="1"/>
          </p:cNvPicPr>
          <p:nvPr/>
        </p:nvPicPr>
        <p:blipFill>
          <a:blip r:embed="rId7"/>
          <a:stretch>
            <a:fillRect/>
          </a:stretch>
        </p:blipFill>
        <p:spPr>
          <a:xfrm>
            <a:off x="240296" y="5631305"/>
            <a:ext cx="11507204" cy="1071333"/>
          </a:xfrm>
          <a:prstGeom prst="rect">
            <a:avLst/>
          </a:prstGeom>
        </p:spPr>
      </p:pic>
      <p:pic>
        <p:nvPicPr>
          <p:cNvPr id="23" name="Picture 22">
            <a:extLst>
              <a:ext uri="{FF2B5EF4-FFF2-40B4-BE49-F238E27FC236}">
                <a16:creationId xmlns:a16="http://schemas.microsoft.com/office/drawing/2014/main" id="{AEDD237C-F3F4-B68B-3EAD-EBE60E2891EE}"/>
              </a:ext>
            </a:extLst>
          </p:cNvPr>
          <p:cNvPicPr>
            <a:picLocks noChangeAspect="1"/>
          </p:cNvPicPr>
          <p:nvPr/>
        </p:nvPicPr>
        <p:blipFill>
          <a:blip r:embed="rId8"/>
          <a:stretch>
            <a:fillRect/>
          </a:stretch>
        </p:blipFill>
        <p:spPr>
          <a:xfrm>
            <a:off x="0" y="1352622"/>
            <a:ext cx="11972861" cy="2967587"/>
          </a:xfrm>
          <a:prstGeom prst="rect">
            <a:avLst/>
          </a:prstGeom>
        </p:spPr>
      </p:pic>
      <p:pic>
        <p:nvPicPr>
          <p:cNvPr id="30" name="Picture 29">
            <a:extLst>
              <a:ext uri="{FF2B5EF4-FFF2-40B4-BE49-F238E27FC236}">
                <a16:creationId xmlns:a16="http://schemas.microsoft.com/office/drawing/2014/main" id="{A1BC9BD2-948F-053D-50DB-8D0F9AB5E1FE}"/>
              </a:ext>
            </a:extLst>
          </p:cNvPr>
          <p:cNvPicPr>
            <a:picLocks noChangeAspect="1"/>
          </p:cNvPicPr>
          <p:nvPr/>
        </p:nvPicPr>
        <p:blipFill rotWithShape="1">
          <a:blip r:embed="rId9"/>
          <a:srcRect r="35029"/>
          <a:stretch/>
        </p:blipFill>
        <p:spPr>
          <a:xfrm>
            <a:off x="0" y="4276561"/>
            <a:ext cx="12192000" cy="1931736"/>
          </a:xfrm>
          <a:prstGeom prst="rect">
            <a:avLst/>
          </a:prstGeom>
        </p:spPr>
      </p:pic>
    </p:spTree>
    <p:extLst>
      <p:ext uri="{BB962C8B-B14F-4D97-AF65-F5344CB8AC3E}">
        <p14:creationId xmlns:p14="http://schemas.microsoft.com/office/powerpoint/2010/main" val="2349690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5"/>
                                        </p:tgtEl>
                                        <p:attrNameLst>
                                          <p:attrName>style.visibility</p:attrName>
                                        </p:attrNameLst>
                                      </p:cBhvr>
                                      <p:to>
                                        <p:strVal val="visible"/>
                                      </p:to>
                                    </p:set>
                                    <p:anim calcmode="lin" valueType="num">
                                      <p:cBhvr additive="base">
                                        <p:cTn id="25" dur="500" fill="hold"/>
                                        <p:tgtEl>
                                          <p:spTgt spid="35"/>
                                        </p:tgtEl>
                                        <p:attrNameLst>
                                          <p:attrName>ppt_x</p:attrName>
                                        </p:attrNameLst>
                                      </p:cBhvr>
                                      <p:tavLst>
                                        <p:tav tm="0">
                                          <p:val>
                                            <p:strVal val="#ppt_x"/>
                                          </p:val>
                                        </p:tav>
                                        <p:tav tm="100000">
                                          <p:val>
                                            <p:strVal val="#ppt_x"/>
                                          </p:val>
                                        </p:tav>
                                      </p:tavLst>
                                    </p:anim>
                                    <p:anim calcmode="lin" valueType="num">
                                      <p:cBhvr additive="base">
                                        <p:cTn id="26" dur="500" fill="hold"/>
                                        <p:tgtEl>
                                          <p:spTgt spid="35"/>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7"/>
                                        </p:tgtEl>
                                        <p:attrNameLst>
                                          <p:attrName>style.visibility</p:attrName>
                                        </p:attrNameLst>
                                      </p:cBhvr>
                                      <p:to>
                                        <p:strVal val="visible"/>
                                      </p:to>
                                    </p:set>
                                    <p:anim calcmode="lin" valueType="num">
                                      <p:cBhvr additive="base">
                                        <p:cTn id="29" dur="500" fill="hold"/>
                                        <p:tgtEl>
                                          <p:spTgt spid="37"/>
                                        </p:tgtEl>
                                        <p:attrNameLst>
                                          <p:attrName>ppt_x</p:attrName>
                                        </p:attrNameLst>
                                      </p:cBhvr>
                                      <p:tavLst>
                                        <p:tav tm="0">
                                          <p:val>
                                            <p:strVal val="#ppt_x"/>
                                          </p:val>
                                        </p:tav>
                                        <p:tav tm="100000">
                                          <p:val>
                                            <p:strVal val="#ppt_x"/>
                                          </p:val>
                                        </p:tav>
                                      </p:tavLst>
                                    </p:anim>
                                    <p:anim calcmode="lin" valueType="num">
                                      <p:cBhvr additive="base">
                                        <p:cTn id="30"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500" fill="hold"/>
                                        <p:tgtEl>
                                          <p:spTgt spid="20"/>
                                        </p:tgtEl>
                                        <p:attrNameLst>
                                          <p:attrName>ppt_x</p:attrName>
                                        </p:attrNameLst>
                                      </p:cBhvr>
                                      <p:tavLst>
                                        <p:tav tm="0">
                                          <p:val>
                                            <p:strVal val="#ppt_x"/>
                                          </p:val>
                                        </p:tav>
                                        <p:tav tm="100000">
                                          <p:val>
                                            <p:strVal val="#ppt_x"/>
                                          </p:val>
                                        </p:tav>
                                      </p:tavLst>
                                    </p:anim>
                                    <p:anim calcmode="lin" valueType="num">
                                      <p:cBhvr additive="base">
                                        <p:cTn id="36" dur="500" fill="hold"/>
                                        <p:tgtEl>
                                          <p:spTgt spid="20"/>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9"/>
                                        </p:tgtEl>
                                        <p:attrNameLst>
                                          <p:attrName>style.visibility</p:attrName>
                                        </p:attrNameLst>
                                      </p:cBhvr>
                                      <p:to>
                                        <p:strVal val="visible"/>
                                      </p:to>
                                    </p:set>
                                    <p:anim calcmode="lin" valueType="num">
                                      <p:cBhvr additive="base">
                                        <p:cTn id="39" dur="500" fill="hold"/>
                                        <p:tgtEl>
                                          <p:spTgt spid="39"/>
                                        </p:tgtEl>
                                        <p:attrNameLst>
                                          <p:attrName>ppt_x</p:attrName>
                                        </p:attrNameLst>
                                      </p:cBhvr>
                                      <p:tavLst>
                                        <p:tav tm="0">
                                          <p:val>
                                            <p:strVal val="#ppt_x"/>
                                          </p:val>
                                        </p:tav>
                                        <p:tav tm="100000">
                                          <p:val>
                                            <p:strVal val="#ppt_x"/>
                                          </p:val>
                                        </p:tav>
                                      </p:tavLst>
                                    </p:anim>
                                    <p:anim calcmode="lin" valueType="num">
                                      <p:cBhvr additive="base">
                                        <p:cTn id="40"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23"/>
                                        </p:tgtEl>
                                        <p:attrNameLst>
                                          <p:attrName>style.visibility</p:attrName>
                                        </p:attrNameLst>
                                      </p:cBhvr>
                                      <p:to>
                                        <p:strVal val="visible"/>
                                      </p:to>
                                    </p:set>
                                    <p:anim calcmode="lin" valueType="num">
                                      <p:cBhvr additive="base">
                                        <p:cTn id="45" dur="500" fill="hold"/>
                                        <p:tgtEl>
                                          <p:spTgt spid="23"/>
                                        </p:tgtEl>
                                        <p:attrNameLst>
                                          <p:attrName>ppt_x</p:attrName>
                                        </p:attrNameLst>
                                      </p:cBhvr>
                                      <p:tavLst>
                                        <p:tav tm="0">
                                          <p:val>
                                            <p:strVal val="#ppt_x"/>
                                          </p:val>
                                        </p:tav>
                                        <p:tav tm="100000">
                                          <p:val>
                                            <p:strVal val="#ppt_x"/>
                                          </p:val>
                                        </p:tav>
                                      </p:tavLst>
                                    </p:anim>
                                    <p:anim calcmode="lin" valueType="num">
                                      <p:cBhvr additive="base">
                                        <p:cTn id="46" dur="500" fill="hold"/>
                                        <p:tgtEl>
                                          <p:spTgt spid="23"/>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0"/>
                                        </p:tgtEl>
                                        <p:attrNameLst>
                                          <p:attrName>style.visibility</p:attrName>
                                        </p:attrNameLst>
                                      </p:cBhvr>
                                      <p:to>
                                        <p:strVal val="visible"/>
                                      </p:to>
                                    </p:set>
                                    <p:anim calcmode="lin" valueType="num">
                                      <p:cBhvr additive="base">
                                        <p:cTn id="49" dur="500" fill="hold"/>
                                        <p:tgtEl>
                                          <p:spTgt spid="30"/>
                                        </p:tgtEl>
                                        <p:attrNameLst>
                                          <p:attrName>ppt_x</p:attrName>
                                        </p:attrNameLst>
                                      </p:cBhvr>
                                      <p:tavLst>
                                        <p:tav tm="0">
                                          <p:val>
                                            <p:strVal val="#ppt_x"/>
                                          </p:val>
                                        </p:tav>
                                        <p:tav tm="100000">
                                          <p:val>
                                            <p:strVal val="#ppt_x"/>
                                          </p:val>
                                        </p:tav>
                                      </p:tavLst>
                                    </p:anim>
                                    <p:anim calcmode="lin" valueType="num">
                                      <p:cBhvr additive="base">
                                        <p:cTn id="5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A7B29-3289-5FB8-233B-CF575F6D77A7}"/>
              </a:ext>
            </a:extLst>
          </p:cNvPr>
          <p:cNvSpPr>
            <a:spLocks noGrp="1"/>
          </p:cNvSpPr>
          <p:nvPr>
            <p:ph type="title"/>
          </p:nvPr>
        </p:nvSpPr>
        <p:spPr>
          <a:xfrm>
            <a:off x="1653363" y="365760"/>
            <a:ext cx="9367203" cy="1188720"/>
          </a:xfrm>
        </p:spPr>
        <p:txBody>
          <a:bodyPr>
            <a:normAutofit/>
          </a:bodyPr>
          <a:lstStyle/>
          <a:p>
            <a:r>
              <a:rPr lang="en-US"/>
              <a:t>Outline</a:t>
            </a:r>
            <a:endParaRPr lang="en-SG"/>
          </a:p>
        </p:txBody>
      </p:sp>
      <p:sp>
        <p:nvSpPr>
          <p:cNvPr id="3" name="Content Placeholder 2">
            <a:extLst>
              <a:ext uri="{FF2B5EF4-FFF2-40B4-BE49-F238E27FC236}">
                <a16:creationId xmlns:a16="http://schemas.microsoft.com/office/drawing/2014/main" id="{34760608-D418-51A5-A797-8A7C9537321E}"/>
              </a:ext>
            </a:extLst>
          </p:cNvPr>
          <p:cNvSpPr>
            <a:spLocks noGrp="1"/>
          </p:cNvSpPr>
          <p:nvPr>
            <p:ph idx="1"/>
          </p:nvPr>
        </p:nvSpPr>
        <p:spPr>
          <a:xfrm>
            <a:off x="1653363" y="2176272"/>
            <a:ext cx="9367204" cy="4041648"/>
          </a:xfrm>
        </p:spPr>
        <p:txBody>
          <a:bodyPr anchor="t">
            <a:normAutofit/>
          </a:bodyPr>
          <a:lstStyle/>
          <a:p>
            <a:r>
              <a:rPr lang="en-US" sz="2400" dirty="0"/>
              <a:t>Introduction</a:t>
            </a:r>
          </a:p>
          <a:p>
            <a:r>
              <a:rPr lang="en-US" sz="2400" dirty="0"/>
              <a:t>Design Requirements for the Data Pre-Processing Pipeline</a:t>
            </a:r>
          </a:p>
        </p:txBody>
      </p:sp>
      <p:sp>
        <p:nvSpPr>
          <p:cNvPr id="4" name="Slide Number Placeholder 3">
            <a:extLst>
              <a:ext uri="{FF2B5EF4-FFF2-40B4-BE49-F238E27FC236}">
                <a16:creationId xmlns:a16="http://schemas.microsoft.com/office/drawing/2014/main" id="{747FCBD8-A266-DB78-30A2-CF690AC0F4BC}"/>
              </a:ext>
            </a:extLst>
          </p:cNvPr>
          <p:cNvSpPr>
            <a:spLocks noGrp="1"/>
          </p:cNvSpPr>
          <p:nvPr>
            <p:ph type="sldNum" sz="quarter" idx="12"/>
          </p:nvPr>
        </p:nvSpPr>
        <p:spPr/>
        <p:txBody>
          <a:bodyPr/>
          <a:lstStyle/>
          <a:p>
            <a:fld id="{2722D5E8-4D90-475E-8F69-D91FDE87A9D2}" type="slidenum">
              <a:rPr lang="en-SG" smtClean="0"/>
              <a:t>2</a:t>
            </a:fld>
            <a:endParaRPr lang="en-SG"/>
          </a:p>
        </p:txBody>
      </p:sp>
    </p:spTree>
    <p:extLst>
      <p:ext uri="{BB962C8B-B14F-4D97-AF65-F5344CB8AC3E}">
        <p14:creationId xmlns:p14="http://schemas.microsoft.com/office/powerpoint/2010/main" val="29133708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17">
            <a:extLst>
              <a:ext uri="{FF2B5EF4-FFF2-40B4-BE49-F238E27FC236}">
                <a16:creationId xmlns:a16="http://schemas.microsoft.com/office/drawing/2014/main" id="{0A7776E9-65AD-0B3D-CEFF-81AA9A5E86F1}"/>
              </a:ext>
            </a:extLst>
          </p:cNvPr>
          <p:cNvSpPr>
            <a:spLocks noGrp="1"/>
          </p:cNvSpPr>
          <p:nvPr>
            <p:ph type="sldNum" sz="quarter" idx="12"/>
          </p:nvPr>
        </p:nvSpPr>
        <p:spPr/>
        <p:txBody>
          <a:bodyPr/>
          <a:lstStyle/>
          <a:p>
            <a:fld id="{2722D5E8-4D90-475E-8F69-D91FDE87A9D2}" type="slidenum">
              <a:rPr lang="en-SG" smtClean="0"/>
              <a:t>20</a:t>
            </a:fld>
            <a:endParaRPr lang="en-SG"/>
          </a:p>
        </p:txBody>
      </p:sp>
      <p:sp>
        <p:nvSpPr>
          <p:cNvPr id="5" name="Title 1">
            <a:extLst>
              <a:ext uri="{FF2B5EF4-FFF2-40B4-BE49-F238E27FC236}">
                <a16:creationId xmlns:a16="http://schemas.microsoft.com/office/drawing/2014/main" id="{BAA1FCFC-6092-7A74-ABC9-2D3ED9907E52}"/>
              </a:ext>
            </a:extLst>
          </p:cNvPr>
          <p:cNvSpPr>
            <a:spLocks noGrp="1"/>
          </p:cNvSpPr>
          <p:nvPr>
            <p:ph type="title"/>
          </p:nvPr>
        </p:nvSpPr>
        <p:spPr>
          <a:xfrm>
            <a:off x="995746" y="593828"/>
            <a:ext cx="10515600" cy="1325563"/>
          </a:xfrm>
        </p:spPr>
        <p:txBody>
          <a:bodyPr/>
          <a:lstStyle/>
          <a:p>
            <a:r>
              <a:rPr lang="en-US" sz="4400" dirty="0"/>
              <a:t>Rejects</a:t>
            </a:r>
            <a:endParaRPr lang="en-SG" dirty="0"/>
          </a:p>
        </p:txBody>
      </p:sp>
      <p:sp>
        <p:nvSpPr>
          <p:cNvPr id="4" name="TextBox 3">
            <a:extLst>
              <a:ext uri="{FF2B5EF4-FFF2-40B4-BE49-F238E27FC236}">
                <a16:creationId xmlns:a16="http://schemas.microsoft.com/office/drawing/2014/main" id="{AB38F152-6344-0EA2-946A-2679CB089625}"/>
              </a:ext>
            </a:extLst>
          </p:cNvPr>
          <p:cNvSpPr txBox="1"/>
          <p:nvPr/>
        </p:nvSpPr>
        <p:spPr>
          <a:xfrm>
            <a:off x="230414" y="428288"/>
            <a:ext cx="2705100" cy="369332"/>
          </a:xfrm>
          <a:prstGeom prst="rect">
            <a:avLst/>
          </a:prstGeom>
          <a:noFill/>
        </p:spPr>
        <p:txBody>
          <a:bodyPr wrap="square" rtlCol="0">
            <a:spAutoFit/>
          </a:bodyPr>
          <a:lstStyle/>
          <a:p>
            <a:r>
              <a:rPr lang="en-US" dirty="0"/>
              <a:t>5</a:t>
            </a:r>
            <a:r>
              <a:rPr lang="en-US" baseline="30000" dirty="0"/>
              <a:t>th</a:t>
            </a:r>
            <a:r>
              <a:rPr lang="en-US" sz="1800" dirty="0"/>
              <a:t> stage: Data Publication</a:t>
            </a:r>
            <a:endParaRPr lang="en-SG" dirty="0"/>
          </a:p>
        </p:txBody>
      </p:sp>
      <p:pic>
        <p:nvPicPr>
          <p:cNvPr id="8" name="Picture 7">
            <a:extLst>
              <a:ext uri="{FF2B5EF4-FFF2-40B4-BE49-F238E27FC236}">
                <a16:creationId xmlns:a16="http://schemas.microsoft.com/office/drawing/2014/main" id="{D9179F98-E818-0435-2065-5F8C4C2C38DE}"/>
              </a:ext>
            </a:extLst>
          </p:cNvPr>
          <p:cNvPicPr>
            <a:picLocks noChangeAspect="1"/>
          </p:cNvPicPr>
          <p:nvPr/>
        </p:nvPicPr>
        <p:blipFill rotWithShape="1">
          <a:blip r:embed="rId3"/>
          <a:srcRect b="7101"/>
          <a:stretch/>
        </p:blipFill>
        <p:spPr>
          <a:xfrm>
            <a:off x="2282160" y="1881547"/>
            <a:ext cx="9479458" cy="4976453"/>
          </a:xfrm>
          <a:prstGeom prst="rect">
            <a:avLst/>
          </a:prstGeom>
        </p:spPr>
      </p:pic>
      <p:pic>
        <p:nvPicPr>
          <p:cNvPr id="9" name="Graphic 8" descr="Checkmark with solid fill">
            <a:extLst>
              <a:ext uri="{FF2B5EF4-FFF2-40B4-BE49-F238E27FC236}">
                <a16:creationId xmlns:a16="http://schemas.microsoft.com/office/drawing/2014/main" id="{118106D2-6D6B-7D20-9F59-7EF3C813C78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295833" y="5182205"/>
            <a:ext cx="228600" cy="228600"/>
          </a:xfrm>
          <a:prstGeom prst="rect">
            <a:avLst/>
          </a:prstGeom>
        </p:spPr>
      </p:pic>
      <p:pic>
        <p:nvPicPr>
          <p:cNvPr id="10" name="Graphic 9" descr="Close with solid fill">
            <a:extLst>
              <a:ext uri="{FF2B5EF4-FFF2-40B4-BE49-F238E27FC236}">
                <a16:creationId xmlns:a16="http://schemas.microsoft.com/office/drawing/2014/main" id="{333C6CDB-48B5-CC2C-BEBB-8194A69C1A0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98774" y="5165376"/>
            <a:ext cx="228600" cy="228600"/>
          </a:xfrm>
          <a:prstGeom prst="rect">
            <a:avLst/>
          </a:prstGeom>
        </p:spPr>
      </p:pic>
      <p:pic>
        <p:nvPicPr>
          <p:cNvPr id="11" name="Graphic 10" descr="Close with solid fill">
            <a:extLst>
              <a:ext uri="{FF2B5EF4-FFF2-40B4-BE49-F238E27FC236}">
                <a16:creationId xmlns:a16="http://schemas.microsoft.com/office/drawing/2014/main" id="{2F412AA7-21BC-76F8-70CE-1B0F807769C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791148" y="5179725"/>
            <a:ext cx="228600" cy="228600"/>
          </a:xfrm>
          <a:prstGeom prst="rect">
            <a:avLst/>
          </a:prstGeom>
        </p:spPr>
      </p:pic>
      <p:sp>
        <p:nvSpPr>
          <p:cNvPr id="7" name="Content Placeholder 2">
            <a:extLst>
              <a:ext uri="{FF2B5EF4-FFF2-40B4-BE49-F238E27FC236}">
                <a16:creationId xmlns:a16="http://schemas.microsoft.com/office/drawing/2014/main" id="{59AE5632-EFB6-C123-EFDC-56C32D9C6745}"/>
              </a:ext>
            </a:extLst>
          </p:cNvPr>
          <p:cNvSpPr txBox="1">
            <a:spLocks/>
          </p:cNvSpPr>
          <p:nvPr/>
        </p:nvSpPr>
        <p:spPr>
          <a:xfrm>
            <a:off x="912322" y="1854695"/>
            <a:ext cx="10682448" cy="148412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t>Two criteria</a:t>
            </a:r>
          </a:p>
          <a:p>
            <a:pPr marL="0" indent="0">
              <a:buNone/>
            </a:pPr>
            <a:r>
              <a:rPr lang="en-US" sz="2400" dirty="0"/>
              <a:t>1. postal_code_YYYY_MM_load.csv</a:t>
            </a:r>
          </a:p>
          <a:p>
            <a:pPr marL="0" indent="0">
              <a:buNone/>
            </a:pPr>
            <a:r>
              <a:rPr lang="en-US" sz="2400" dirty="0"/>
              <a:t>2. time gap threshold</a:t>
            </a:r>
          </a:p>
          <a:p>
            <a:endParaRPr lang="en-US" sz="2400" dirty="0"/>
          </a:p>
          <a:p>
            <a:pPr marL="0" indent="0">
              <a:buNone/>
            </a:pPr>
            <a:endParaRPr lang="en-US" sz="2400" dirty="0"/>
          </a:p>
          <a:p>
            <a:pPr marL="0" indent="0">
              <a:buFont typeface="Arial" panose="020B0604020202020204" pitchFamily="34" charset="0"/>
              <a:buNone/>
            </a:pPr>
            <a:endParaRPr lang="en-US" sz="1700" dirty="0"/>
          </a:p>
          <a:p>
            <a:pPr marL="0" indent="0">
              <a:buFont typeface="Arial" panose="020B0604020202020204" pitchFamily="34" charset="0"/>
              <a:buNone/>
            </a:pPr>
            <a:endParaRPr lang="en-US" sz="1700" dirty="0"/>
          </a:p>
          <a:p>
            <a:pPr marL="0" indent="0">
              <a:buFont typeface="Arial" panose="020B0604020202020204" pitchFamily="34" charset="0"/>
              <a:buNone/>
            </a:pPr>
            <a:endParaRPr lang="en-US" sz="1700" dirty="0"/>
          </a:p>
        </p:txBody>
      </p:sp>
      <p:pic>
        <p:nvPicPr>
          <p:cNvPr id="13" name="Graphic 12" descr="Badge 1 outline">
            <a:extLst>
              <a:ext uri="{FF2B5EF4-FFF2-40B4-BE49-F238E27FC236}">
                <a16:creationId xmlns:a16="http://schemas.microsoft.com/office/drawing/2014/main" id="{926369D8-804A-DE9D-FFF7-D35AAD2613E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007849" y="4725466"/>
            <a:ext cx="689693" cy="689693"/>
          </a:xfrm>
          <a:prstGeom prst="rect">
            <a:avLst/>
          </a:prstGeom>
        </p:spPr>
      </p:pic>
      <p:pic>
        <p:nvPicPr>
          <p:cNvPr id="15" name="Graphic 14" descr="Badge outline">
            <a:extLst>
              <a:ext uri="{FF2B5EF4-FFF2-40B4-BE49-F238E27FC236}">
                <a16:creationId xmlns:a16="http://schemas.microsoft.com/office/drawing/2014/main" id="{231F728E-EA68-6B43-AB88-777E645A4F5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821654" y="4832937"/>
            <a:ext cx="556096" cy="556096"/>
          </a:xfrm>
          <a:prstGeom prst="rect">
            <a:avLst/>
          </a:prstGeom>
        </p:spPr>
      </p:pic>
      <p:pic>
        <p:nvPicPr>
          <p:cNvPr id="17" name="Picture 16">
            <a:extLst>
              <a:ext uri="{FF2B5EF4-FFF2-40B4-BE49-F238E27FC236}">
                <a16:creationId xmlns:a16="http://schemas.microsoft.com/office/drawing/2014/main" id="{E3AB1BE1-A74C-0293-5A47-51B0843A59B5}"/>
              </a:ext>
            </a:extLst>
          </p:cNvPr>
          <p:cNvPicPr>
            <a:picLocks noChangeAspect="1"/>
          </p:cNvPicPr>
          <p:nvPr/>
        </p:nvPicPr>
        <p:blipFill>
          <a:blip r:embed="rId12"/>
          <a:stretch>
            <a:fillRect/>
          </a:stretch>
        </p:blipFill>
        <p:spPr>
          <a:xfrm>
            <a:off x="995746" y="1581590"/>
            <a:ext cx="10935377" cy="5276410"/>
          </a:xfrm>
          <a:prstGeom prst="rect">
            <a:avLst/>
          </a:prstGeom>
        </p:spPr>
      </p:pic>
    </p:spTree>
    <p:extLst>
      <p:ext uri="{BB962C8B-B14F-4D97-AF65-F5344CB8AC3E}">
        <p14:creationId xmlns:p14="http://schemas.microsoft.com/office/powerpoint/2010/main" val="1911611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73EAE-DE19-80B7-B5FF-200C8BB3E500}"/>
              </a:ext>
            </a:extLst>
          </p:cNvPr>
          <p:cNvSpPr>
            <a:spLocks noGrp="1"/>
          </p:cNvSpPr>
          <p:nvPr>
            <p:ph type="ctrTitle"/>
          </p:nvPr>
        </p:nvSpPr>
        <p:spPr>
          <a:xfrm>
            <a:off x="3204642" y="2353641"/>
            <a:ext cx="5782716" cy="2150719"/>
          </a:xfrm>
          <a:noFill/>
        </p:spPr>
        <p:txBody>
          <a:bodyPr anchor="ctr">
            <a:normAutofit/>
          </a:bodyPr>
          <a:lstStyle/>
          <a:p>
            <a:r>
              <a:rPr lang="en-US" sz="3600" dirty="0">
                <a:solidFill>
                  <a:srgbClr val="080808"/>
                </a:solidFill>
              </a:rPr>
              <a:t>Example</a:t>
            </a:r>
            <a:endParaRPr lang="en-SG" sz="3600" dirty="0">
              <a:solidFill>
                <a:srgbClr val="080808"/>
              </a:solidFill>
            </a:endParaRPr>
          </a:p>
        </p:txBody>
      </p:sp>
      <p:sp>
        <p:nvSpPr>
          <p:cNvPr id="3" name="Slide Number Placeholder 2">
            <a:extLst>
              <a:ext uri="{FF2B5EF4-FFF2-40B4-BE49-F238E27FC236}">
                <a16:creationId xmlns:a16="http://schemas.microsoft.com/office/drawing/2014/main" id="{CC031E74-DF25-CA7F-7ADB-1C8E32DF9FB4}"/>
              </a:ext>
            </a:extLst>
          </p:cNvPr>
          <p:cNvSpPr>
            <a:spLocks noGrp="1"/>
          </p:cNvSpPr>
          <p:nvPr>
            <p:ph type="sldNum" sz="quarter" idx="12"/>
          </p:nvPr>
        </p:nvSpPr>
        <p:spPr/>
        <p:txBody>
          <a:bodyPr/>
          <a:lstStyle/>
          <a:p>
            <a:fld id="{2722D5E8-4D90-475E-8F69-D91FDE87A9D2}" type="slidenum">
              <a:rPr lang="en-SG" smtClean="0"/>
              <a:t>21</a:t>
            </a:fld>
            <a:endParaRPr lang="en-SG"/>
          </a:p>
        </p:txBody>
      </p:sp>
    </p:spTree>
    <p:extLst>
      <p:ext uri="{BB962C8B-B14F-4D97-AF65-F5344CB8AC3E}">
        <p14:creationId xmlns:p14="http://schemas.microsoft.com/office/powerpoint/2010/main" val="28923771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FA0EB-E774-E8C0-399C-E18763686530}"/>
              </a:ext>
            </a:extLst>
          </p:cNvPr>
          <p:cNvSpPr>
            <a:spLocks noGrp="1"/>
          </p:cNvSpPr>
          <p:nvPr>
            <p:ph type="title"/>
          </p:nvPr>
        </p:nvSpPr>
        <p:spPr/>
        <p:txBody>
          <a:bodyPr/>
          <a:lstStyle/>
          <a:p>
            <a:r>
              <a:rPr lang="en-US" dirty="0"/>
              <a:t>Q &amp; A</a:t>
            </a:r>
            <a:endParaRPr lang="en-SG" dirty="0"/>
          </a:p>
        </p:txBody>
      </p:sp>
      <p:sp>
        <p:nvSpPr>
          <p:cNvPr id="3" name="Content Placeholder 2">
            <a:extLst>
              <a:ext uri="{FF2B5EF4-FFF2-40B4-BE49-F238E27FC236}">
                <a16:creationId xmlns:a16="http://schemas.microsoft.com/office/drawing/2014/main" id="{07365A3A-F2A4-3808-C8CE-956920CA3703}"/>
              </a:ext>
            </a:extLst>
          </p:cNvPr>
          <p:cNvSpPr>
            <a:spLocks noGrp="1"/>
          </p:cNvSpPr>
          <p:nvPr>
            <p:ph idx="1"/>
          </p:nvPr>
        </p:nvSpPr>
        <p:spPr/>
        <p:txBody>
          <a:bodyPr>
            <a:normAutofit/>
          </a:bodyPr>
          <a:lstStyle/>
          <a:p>
            <a:pPr marL="0" indent="0">
              <a:buNone/>
            </a:pPr>
            <a:r>
              <a:rPr lang="en-US" sz="1500" b="1" dirty="0"/>
              <a:t>What are the benefits of pre-processing data?</a:t>
            </a:r>
          </a:p>
          <a:p>
            <a:r>
              <a:rPr lang="en-US" sz="1500" dirty="0"/>
              <a:t>Pre-processing data removes missing or inconsistent values within the data set (</a:t>
            </a:r>
            <a:r>
              <a:rPr lang="en-US" sz="1500" dirty="0" err="1"/>
              <a:t>NaN</a:t>
            </a:r>
            <a:r>
              <a:rPr lang="en-US" sz="1500" dirty="0"/>
              <a:t> or </a:t>
            </a:r>
            <a:r>
              <a:rPr lang="en-US" sz="1500" dirty="0" err="1"/>
              <a:t>NaT</a:t>
            </a:r>
            <a:r>
              <a:rPr lang="en-US" sz="1500" dirty="0"/>
              <a:t>). This can improve accuracy and quality of a data set. </a:t>
            </a:r>
            <a:r>
              <a:rPr lang="en-US" sz="1500" dirty="0" err="1"/>
              <a:t>E.g</a:t>
            </a:r>
            <a:r>
              <a:rPr lang="en-US" sz="1500" dirty="0"/>
              <a:t> Dataset consist of people’s birthdays. US format would be mm-dd-</a:t>
            </a:r>
            <a:r>
              <a:rPr lang="en-US" sz="1500" dirty="0" err="1"/>
              <a:t>yyyy</a:t>
            </a:r>
            <a:r>
              <a:rPr lang="en-US" sz="1500" dirty="0"/>
              <a:t>  whereas European format would be dd-mm-</a:t>
            </a:r>
            <a:r>
              <a:rPr lang="en-US" sz="1500" dirty="0" err="1"/>
              <a:t>yyyy</a:t>
            </a:r>
            <a:r>
              <a:rPr lang="en-US" sz="1500" dirty="0"/>
              <a:t>. If this data were to be passed through the algorithm, the model will be trained incorrectly and inaccurately to predict future birthdays of new people.</a:t>
            </a:r>
          </a:p>
          <a:p>
            <a:pPr marL="0" indent="0">
              <a:buNone/>
            </a:pPr>
            <a:endParaRPr lang="en-US" sz="1500" dirty="0"/>
          </a:p>
          <a:p>
            <a:pPr marL="0" indent="0">
              <a:buNone/>
            </a:pPr>
            <a:r>
              <a:rPr lang="en-SG" sz="1500" b="1" dirty="0"/>
              <a:t>How do you ensure data quality</a:t>
            </a:r>
          </a:p>
          <a:p>
            <a:r>
              <a:rPr lang="en-SG" sz="1500" dirty="0"/>
              <a:t>We </a:t>
            </a:r>
            <a:r>
              <a:rPr lang="en-SG" sz="1500" dirty="0" err="1"/>
              <a:t>analyze</a:t>
            </a:r>
            <a:r>
              <a:rPr lang="en-SG" sz="1500" dirty="0"/>
              <a:t> the raw data and handle missing values, inconsistent data types, outlier and duplicates. We account for these missing values, outliers and duplicates. We standardize inconsistent data types (</a:t>
            </a:r>
            <a:r>
              <a:rPr lang="en-SG" sz="1500" dirty="0" err="1"/>
              <a:t>E.g</a:t>
            </a:r>
            <a:r>
              <a:rPr lang="en-SG" sz="1500" dirty="0"/>
              <a:t> dd-mm-</a:t>
            </a:r>
            <a:r>
              <a:rPr lang="en-SG" sz="1500" dirty="0" err="1"/>
              <a:t>yyyy</a:t>
            </a:r>
            <a:r>
              <a:rPr lang="en-SG" sz="1500" dirty="0"/>
              <a:t>). We cross-reference the addresses of our raw data files with an existing list of official addresses to ensure data consistency.</a:t>
            </a:r>
          </a:p>
          <a:p>
            <a:pPr marL="0" indent="0">
              <a:buNone/>
            </a:pPr>
            <a:endParaRPr lang="en-SG" sz="1500" dirty="0"/>
          </a:p>
          <a:p>
            <a:pPr marL="0" indent="0">
              <a:buNone/>
            </a:pPr>
            <a:r>
              <a:rPr lang="en-US" sz="1500" b="1" dirty="0"/>
              <a:t>What are the steps involved in pre-processing data?</a:t>
            </a:r>
          </a:p>
          <a:p>
            <a:r>
              <a:rPr lang="en-US" sz="1500" dirty="0"/>
              <a:t>Raw data input -&gt; Data Quality -&gt; Data Transformation -&gt; Meta Data -&gt; Data Publication</a:t>
            </a:r>
          </a:p>
        </p:txBody>
      </p:sp>
      <p:sp>
        <p:nvSpPr>
          <p:cNvPr id="4" name="Slide Number Placeholder 3">
            <a:extLst>
              <a:ext uri="{FF2B5EF4-FFF2-40B4-BE49-F238E27FC236}">
                <a16:creationId xmlns:a16="http://schemas.microsoft.com/office/drawing/2014/main" id="{FDCE60A2-2030-20D7-E723-F91CB8773936}"/>
              </a:ext>
            </a:extLst>
          </p:cNvPr>
          <p:cNvSpPr>
            <a:spLocks noGrp="1"/>
          </p:cNvSpPr>
          <p:nvPr>
            <p:ph type="sldNum" sz="quarter" idx="12"/>
          </p:nvPr>
        </p:nvSpPr>
        <p:spPr/>
        <p:txBody>
          <a:bodyPr/>
          <a:lstStyle/>
          <a:p>
            <a:fld id="{2722D5E8-4D90-475E-8F69-D91FDE87A9D2}" type="slidenum">
              <a:rPr lang="en-SG" smtClean="0"/>
              <a:t>22</a:t>
            </a:fld>
            <a:endParaRPr lang="en-SG"/>
          </a:p>
        </p:txBody>
      </p:sp>
    </p:spTree>
    <p:extLst>
      <p:ext uri="{BB962C8B-B14F-4D97-AF65-F5344CB8AC3E}">
        <p14:creationId xmlns:p14="http://schemas.microsoft.com/office/powerpoint/2010/main" val="15583814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FA0EB-E774-E8C0-399C-E18763686530}"/>
              </a:ext>
            </a:extLst>
          </p:cNvPr>
          <p:cNvSpPr>
            <a:spLocks noGrp="1"/>
          </p:cNvSpPr>
          <p:nvPr>
            <p:ph type="title"/>
          </p:nvPr>
        </p:nvSpPr>
        <p:spPr/>
        <p:txBody>
          <a:bodyPr/>
          <a:lstStyle/>
          <a:p>
            <a:r>
              <a:rPr lang="en-US" dirty="0"/>
              <a:t>Q &amp; A</a:t>
            </a:r>
            <a:endParaRPr lang="en-SG" dirty="0"/>
          </a:p>
        </p:txBody>
      </p:sp>
      <p:sp>
        <p:nvSpPr>
          <p:cNvPr id="3" name="Content Placeholder 2">
            <a:extLst>
              <a:ext uri="{FF2B5EF4-FFF2-40B4-BE49-F238E27FC236}">
                <a16:creationId xmlns:a16="http://schemas.microsoft.com/office/drawing/2014/main" id="{07365A3A-F2A4-3808-C8CE-956920CA3703}"/>
              </a:ext>
            </a:extLst>
          </p:cNvPr>
          <p:cNvSpPr>
            <a:spLocks noGrp="1"/>
          </p:cNvSpPr>
          <p:nvPr>
            <p:ph idx="1"/>
          </p:nvPr>
        </p:nvSpPr>
        <p:spPr/>
        <p:txBody>
          <a:bodyPr>
            <a:normAutofit/>
          </a:bodyPr>
          <a:lstStyle/>
          <a:p>
            <a:pPr marL="0" indent="0">
              <a:buNone/>
            </a:pPr>
            <a:r>
              <a:rPr lang="en-US" sz="1500" b="1" dirty="0"/>
              <a:t>Can you explain how you handle missing data?</a:t>
            </a:r>
          </a:p>
          <a:p>
            <a:r>
              <a:rPr lang="en-US" sz="1500" dirty="0"/>
              <a:t>We take into account the number of missing data in the dataset and include it in the metadata text file</a:t>
            </a:r>
          </a:p>
          <a:p>
            <a:pPr marL="0" indent="0">
              <a:buNone/>
            </a:pPr>
            <a:r>
              <a:rPr lang="en-SG" sz="1500" b="1" dirty="0"/>
              <a:t>How do you deal with outliers?</a:t>
            </a:r>
          </a:p>
          <a:p>
            <a:r>
              <a:rPr lang="en-SG" sz="1500" dirty="0"/>
              <a:t>We identify a lower Q1 – 1.5*IQR and upper Q3 + 1.5*IQR threshold and any value that is outside these thresholds are considered outliers.</a:t>
            </a:r>
          </a:p>
          <a:p>
            <a:pPr marL="0" indent="0">
              <a:buNone/>
            </a:pPr>
            <a:r>
              <a:rPr lang="en-SG" sz="1500" b="1" dirty="0"/>
              <a:t>What are the tools and technologies used in data pre-processing</a:t>
            </a:r>
          </a:p>
          <a:p>
            <a:r>
              <a:rPr lang="en-SG" sz="1500" dirty="0"/>
              <a:t>I use VS Code IDE and python tools to help build this pipeline</a:t>
            </a:r>
          </a:p>
          <a:p>
            <a:pPr marL="0" indent="0">
              <a:buNone/>
            </a:pPr>
            <a:r>
              <a:rPr lang="en-US" sz="1500" b="1" dirty="0"/>
              <a:t>Can you give an example of a real-world problem that was solved using data pre-processing?</a:t>
            </a:r>
          </a:p>
          <a:p>
            <a:r>
              <a:rPr lang="en-US" sz="1500" dirty="0"/>
              <a:t>By performing data analysis on our cleaned data, we can identify power consumptions patterns across the year (seasonal changes), peak hours, and daily usage trends. This allows us to regulate/ optimize/ adjust electricity outputs to reduce waste and lower costs for our clients and for ourselves the providers as well.</a:t>
            </a:r>
          </a:p>
          <a:p>
            <a:endParaRPr lang="en-SG" sz="1500" dirty="0"/>
          </a:p>
          <a:p>
            <a:endParaRPr lang="en-SG" sz="1500" dirty="0"/>
          </a:p>
        </p:txBody>
      </p:sp>
      <p:sp>
        <p:nvSpPr>
          <p:cNvPr id="4" name="Slide Number Placeholder 3">
            <a:extLst>
              <a:ext uri="{FF2B5EF4-FFF2-40B4-BE49-F238E27FC236}">
                <a16:creationId xmlns:a16="http://schemas.microsoft.com/office/drawing/2014/main" id="{80C4ED5F-1E4B-F217-6A1A-53B9EF618F1B}"/>
              </a:ext>
            </a:extLst>
          </p:cNvPr>
          <p:cNvSpPr>
            <a:spLocks noGrp="1"/>
          </p:cNvSpPr>
          <p:nvPr>
            <p:ph type="sldNum" sz="quarter" idx="12"/>
          </p:nvPr>
        </p:nvSpPr>
        <p:spPr/>
        <p:txBody>
          <a:bodyPr/>
          <a:lstStyle/>
          <a:p>
            <a:fld id="{2722D5E8-4D90-475E-8F69-D91FDE87A9D2}" type="slidenum">
              <a:rPr lang="en-SG" smtClean="0"/>
              <a:t>23</a:t>
            </a:fld>
            <a:endParaRPr lang="en-SG"/>
          </a:p>
        </p:txBody>
      </p:sp>
    </p:spTree>
    <p:extLst>
      <p:ext uri="{BB962C8B-B14F-4D97-AF65-F5344CB8AC3E}">
        <p14:creationId xmlns:p14="http://schemas.microsoft.com/office/powerpoint/2010/main" val="13774070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32FF5-9CC8-9E8F-569F-F6E6D08F2D2D}"/>
              </a:ext>
            </a:extLst>
          </p:cNvPr>
          <p:cNvSpPr>
            <a:spLocks noGrp="1"/>
          </p:cNvSpPr>
          <p:nvPr>
            <p:ph type="title"/>
          </p:nvPr>
        </p:nvSpPr>
        <p:spPr/>
        <p:txBody>
          <a:bodyPr/>
          <a:lstStyle/>
          <a:p>
            <a:r>
              <a:rPr lang="en-US" dirty="0"/>
              <a:t>Q &amp; A</a:t>
            </a:r>
            <a:endParaRPr lang="en-SG" dirty="0"/>
          </a:p>
        </p:txBody>
      </p:sp>
      <p:sp>
        <p:nvSpPr>
          <p:cNvPr id="3" name="Content Placeholder 2">
            <a:extLst>
              <a:ext uri="{FF2B5EF4-FFF2-40B4-BE49-F238E27FC236}">
                <a16:creationId xmlns:a16="http://schemas.microsoft.com/office/drawing/2014/main" id="{5D28650D-DFA0-1023-C5AF-ADF5047990C6}"/>
              </a:ext>
            </a:extLst>
          </p:cNvPr>
          <p:cNvSpPr>
            <a:spLocks noGrp="1"/>
          </p:cNvSpPr>
          <p:nvPr>
            <p:ph idx="1"/>
          </p:nvPr>
        </p:nvSpPr>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What are the most common challenges faced in pre-processing data?</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SG" sz="1400" b="0" i="0" u="none" strike="noStrike" kern="1200" cap="none" spc="0" normalizeH="0" baseline="0" noProof="0" dirty="0">
                <a:ln>
                  <a:noFill/>
                </a:ln>
                <a:solidFill>
                  <a:prstClr val="black"/>
                </a:solidFill>
                <a:effectLst/>
                <a:uLnTx/>
                <a:uFillTx/>
                <a:latin typeface="Calibri" panose="020F0502020204030204"/>
                <a:ea typeface="+mn-ea"/>
                <a:cs typeface="+mn-cs"/>
              </a:rPr>
              <a:t>Data transformation: transforming variables (features) in the data</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SG" sz="1400" b="0" i="0" u="none" strike="noStrike" kern="1200" cap="none" spc="0" normalizeH="0" baseline="0" noProof="0" dirty="0">
                <a:ln>
                  <a:noFill/>
                </a:ln>
                <a:solidFill>
                  <a:prstClr val="black"/>
                </a:solidFill>
                <a:effectLst/>
                <a:uLnTx/>
                <a:uFillTx/>
                <a:latin typeface="Calibri" panose="020F0502020204030204"/>
                <a:ea typeface="+mn-ea"/>
                <a:cs typeface="+mn-cs"/>
              </a:rPr>
              <a:t>Data Integration: identifying and combining identical sets of data. Differences in data formats and data quality must be accounted for</a:t>
            </a:r>
          </a:p>
          <a:p>
            <a:pPr marL="0" marR="0" lvl="0" indent="0" algn="l" defTabSz="914400" rtl="0" eaLnBrk="1" fontAlgn="auto" latinLnBrk="0" hangingPunct="1">
              <a:lnSpc>
                <a:spcPct val="90000"/>
              </a:lnSpc>
              <a:spcBef>
                <a:spcPts val="1000"/>
              </a:spcBef>
              <a:spcAft>
                <a:spcPts val="0"/>
              </a:spcAft>
              <a:buClrTx/>
              <a:buSzTx/>
              <a:buNone/>
              <a:tabLst/>
              <a:defRPr/>
            </a:pPr>
            <a:endParaRPr lang="en-SG" sz="1400"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None/>
              <a:tabLst/>
              <a:defRPr/>
            </a:pPr>
            <a:endParaRPr kumimoji="0" lang="en-SG"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8525B28C-5F74-3096-3E8E-3AC389D79D94}"/>
              </a:ext>
            </a:extLst>
          </p:cNvPr>
          <p:cNvSpPr>
            <a:spLocks noGrp="1"/>
          </p:cNvSpPr>
          <p:nvPr>
            <p:ph type="sldNum" sz="quarter" idx="12"/>
          </p:nvPr>
        </p:nvSpPr>
        <p:spPr/>
        <p:txBody>
          <a:bodyPr/>
          <a:lstStyle/>
          <a:p>
            <a:fld id="{2722D5E8-4D90-475E-8F69-D91FDE87A9D2}" type="slidenum">
              <a:rPr lang="en-SG" smtClean="0"/>
              <a:t>24</a:t>
            </a:fld>
            <a:endParaRPr lang="en-SG"/>
          </a:p>
        </p:txBody>
      </p:sp>
    </p:spTree>
    <p:extLst>
      <p:ext uri="{BB962C8B-B14F-4D97-AF65-F5344CB8AC3E}">
        <p14:creationId xmlns:p14="http://schemas.microsoft.com/office/powerpoint/2010/main" val="3842615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69124-B57D-1B18-C423-0F7A81C13163}"/>
              </a:ext>
            </a:extLst>
          </p:cNvPr>
          <p:cNvSpPr>
            <a:spLocks noGrp="1"/>
          </p:cNvSpPr>
          <p:nvPr>
            <p:ph type="title"/>
          </p:nvPr>
        </p:nvSpPr>
        <p:spPr>
          <a:xfrm>
            <a:off x="1653363" y="365760"/>
            <a:ext cx="9367203" cy="1188720"/>
          </a:xfrm>
        </p:spPr>
        <p:txBody>
          <a:bodyPr>
            <a:normAutofit/>
          </a:bodyPr>
          <a:lstStyle/>
          <a:p>
            <a:r>
              <a:rPr lang="en-US" dirty="0"/>
              <a:t>Introduction</a:t>
            </a:r>
            <a:endParaRPr lang="en-SG" dirty="0"/>
          </a:p>
        </p:txBody>
      </p:sp>
      <p:sp>
        <p:nvSpPr>
          <p:cNvPr id="3" name="Content Placeholder 2">
            <a:extLst>
              <a:ext uri="{FF2B5EF4-FFF2-40B4-BE49-F238E27FC236}">
                <a16:creationId xmlns:a16="http://schemas.microsoft.com/office/drawing/2014/main" id="{46D19914-AE8F-5331-FD11-6187454EECAC}"/>
              </a:ext>
            </a:extLst>
          </p:cNvPr>
          <p:cNvSpPr>
            <a:spLocks noGrp="1"/>
          </p:cNvSpPr>
          <p:nvPr>
            <p:ph idx="1"/>
          </p:nvPr>
        </p:nvSpPr>
        <p:spPr>
          <a:xfrm>
            <a:off x="572708" y="1408175"/>
            <a:ext cx="11120528" cy="4978769"/>
          </a:xfrm>
        </p:spPr>
        <p:txBody>
          <a:bodyPr anchor="t">
            <a:normAutofit/>
          </a:bodyPr>
          <a:lstStyle/>
          <a:p>
            <a:pPr marL="0" indent="0">
              <a:buNone/>
            </a:pPr>
            <a:r>
              <a:rPr lang="en-US" sz="2400" dirty="0"/>
              <a:t>Project Background</a:t>
            </a:r>
          </a:p>
          <a:p>
            <a:r>
              <a:rPr lang="en-US" sz="2400" dirty="0"/>
              <a:t>Past developments and past models were created to obtain trends from raw data to better future business decisions, improve product efficiency and achieve business goals</a:t>
            </a:r>
          </a:p>
          <a:p>
            <a:r>
              <a:rPr lang="en-US" sz="2400" dirty="0"/>
              <a:t>However, different functions in different developments could not work with the same dataset</a:t>
            </a:r>
          </a:p>
          <a:p>
            <a:pPr lvl="1"/>
            <a:r>
              <a:rPr lang="en-US" sz="2200" dirty="0"/>
              <a:t>Variations (delimiters, naming conventions)</a:t>
            </a:r>
          </a:p>
          <a:p>
            <a:pPr marL="0" indent="0">
              <a:buNone/>
            </a:pPr>
            <a:endParaRPr lang="en-US" sz="1700" dirty="0"/>
          </a:p>
          <a:p>
            <a:pPr marL="0" indent="0">
              <a:buNone/>
            </a:pPr>
            <a:r>
              <a:rPr lang="en-US" sz="2400" dirty="0"/>
              <a:t>Purpose of Project</a:t>
            </a:r>
          </a:p>
          <a:p>
            <a:r>
              <a:rPr lang="en-US" sz="2400" dirty="0">
                <a:solidFill>
                  <a:prstClr val="black"/>
                </a:solidFill>
                <a:latin typeface="Calibri" panose="020F0502020204030204"/>
              </a:rPr>
              <a:t>Design a pre-processing pipeline</a:t>
            </a:r>
          </a:p>
          <a:p>
            <a:pPr lvl="1"/>
            <a:r>
              <a:rPr lang="en-US" sz="2200" dirty="0"/>
              <a:t>Clean, transform data</a:t>
            </a:r>
          </a:p>
          <a:p>
            <a:pPr lvl="1"/>
            <a:r>
              <a:rPr lang="en-US" sz="2200" dirty="0"/>
              <a:t>Complete, correct, consistent data</a:t>
            </a:r>
          </a:p>
        </p:txBody>
      </p:sp>
      <p:sp>
        <p:nvSpPr>
          <p:cNvPr id="4" name="Slide Number Placeholder 3">
            <a:extLst>
              <a:ext uri="{FF2B5EF4-FFF2-40B4-BE49-F238E27FC236}">
                <a16:creationId xmlns:a16="http://schemas.microsoft.com/office/drawing/2014/main" id="{FDA2613C-95F0-0B0F-7BB6-FD4521AA3655}"/>
              </a:ext>
            </a:extLst>
          </p:cNvPr>
          <p:cNvSpPr>
            <a:spLocks noGrp="1"/>
          </p:cNvSpPr>
          <p:nvPr>
            <p:ph type="sldNum" sz="quarter" idx="12"/>
          </p:nvPr>
        </p:nvSpPr>
        <p:spPr/>
        <p:txBody>
          <a:bodyPr/>
          <a:lstStyle/>
          <a:p>
            <a:fld id="{2722D5E8-4D90-475E-8F69-D91FDE87A9D2}" type="slidenum">
              <a:rPr lang="en-SG" smtClean="0"/>
              <a:t>3</a:t>
            </a:fld>
            <a:endParaRPr lang="en-SG"/>
          </a:p>
        </p:txBody>
      </p:sp>
    </p:spTree>
    <p:extLst>
      <p:ext uri="{BB962C8B-B14F-4D97-AF65-F5344CB8AC3E}">
        <p14:creationId xmlns:p14="http://schemas.microsoft.com/office/powerpoint/2010/main" val="452168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solidFill>
                  <a:schemeClr val="tx1">
                    <a:lumMod val="75000"/>
                    <a:lumOff val="25000"/>
                  </a:schemeClr>
                </a:solidFill>
              </a:rPr>
              <a:t>Design Requirements</a:t>
            </a:r>
          </a:p>
        </p:txBody>
      </p:sp>
      <p:sp>
        <p:nvSpPr>
          <p:cNvPr id="53" name="Text Placeholder 52"/>
          <p:cNvSpPr>
            <a:spLocks noGrp="1"/>
          </p:cNvSpPr>
          <p:nvPr>
            <p:ph type="body" sz="quarter" idx="41"/>
          </p:nvPr>
        </p:nvSpPr>
        <p:spPr/>
        <p:txBody>
          <a:bodyPr>
            <a:normAutofit lnSpcReduction="10000"/>
          </a:bodyPr>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b="1" dirty="0">
                <a:solidFill>
                  <a:schemeClr val="tx1">
                    <a:lumMod val="50000"/>
                    <a:lumOff val="50000"/>
                  </a:schemeClr>
                </a:solidFill>
                <a:latin typeface="Calibri" panose="020F0502020204030204"/>
              </a:rPr>
              <a:t>5 stages </a:t>
            </a:r>
            <a:r>
              <a:rPr kumimoji="0" lang="en-US" sz="2400" b="1" i="0" u="none" strike="noStrike" kern="1200" cap="none" spc="0" normalizeH="0" baseline="0" noProof="0" dirty="0">
                <a:ln>
                  <a:noFill/>
                </a:ln>
                <a:solidFill>
                  <a:schemeClr val="tx1">
                    <a:lumMod val="50000"/>
                    <a:lumOff val="50000"/>
                  </a:schemeClr>
                </a:solidFill>
                <a:effectLst/>
                <a:uLnTx/>
                <a:uFillTx/>
                <a:latin typeface="Calibri" panose="020F0502020204030204"/>
                <a:ea typeface="+mn-ea"/>
                <a:cs typeface="+mn-cs"/>
              </a:rPr>
              <a:t>for pre-processing data</a:t>
            </a:r>
          </a:p>
        </p:txBody>
      </p:sp>
      <p:cxnSp>
        <p:nvCxnSpPr>
          <p:cNvPr id="1961" name="Straight Arrow Connector 1960">
            <a:extLst>
              <a:ext uri="{FF2B5EF4-FFF2-40B4-BE49-F238E27FC236}">
                <a16:creationId xmlns:a16="http://schemas.microsoft.com/office/drawing/2014/main" id="{F62A2797-AA07-4C91-8C09-54FD2261885E}"/>
              </a:ext>
            </a:extLst>
          </p:cNvPr>
          <p:cNvCxnSpPr>
            <a:cxnSpLocks/>
          </p:cNvCxnSpPr>
          <p:nvPr/>
        </p:nvCxnSpPr>
        <p:spPr>
          <a:xfrm flipV="1">
            <a:off x="289932" y="3417996"/>
            <a:ext cx="11797990" cy="11004"/>
          </a:xfrm>
          <a:prstGeom prst="straightConnector1">
            <a:avLst/>
          </a:prstGeom>
          <a:ln w="63500">
            <a:solidFill>
              <a:schemeClr val="tx1">
                <a:lumMod val="65000"/>
                <a:lumOff val="35000"/>
              </a:scheme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952" name="Group 1951">
            <a:extLst>
              <a:ext uri="{FF2B5EF4-FFF2-40B4-BE49-F238E27FC236}">
                <a16:creationId xmlns:a16="http://schemas.microsoft.com/office/drawing/2014/main" id="{BE2A8E6C-200D-465D-BEFA-F66F6076730E}"/>
              </a:ext>
            </a:extLst>
          </p:cNvPr>
          <p:cNvGrpSpPr/>
          <p:nvPr/>
        </p:nvGrpSpPr>
        <p:grpSpPr>
          <a:xfrm>
            <a:off x="3023825" y="1971978"/>
            <a:ext cx="2027976" cy="2438237"/>
            <a:chOff x="1883121" y="2043228"/>
            <a:chExt cx="2027976" cy="2438237"/>
          </a:xfrm>
        </p:grpSpPr>
        <p:sp>
          <p:nvSpPr>
            <p:cNvPr id="1953" name="Rectangle: Folded Corner 1952">
              <a:extLst>
                <a:ext uri="{FF2B5EF4-FFF2-40B4-BE49-F238E27FC236}">
                  <a16:creationId xmlns:a16="http://schemas.microsoft.com/office/drawing/2014/main" id="{A3EB1D9F-A890-4900-8F7C-C149F50F4879}"/>
                </a:ext>
              </a:extLst>
            </p:cNvPr>
            <p:cNvSpPr/>
            <p:nvPr/>
          </p:nvSpPr>
          <p:spPr>
            <a:xfrm>
              <a:off x="1883121" y="2453489"/>
              <a:ext cx="2027976" cy="2027976"/>
            </a:xfrm>
            <a:prstGeom prst="foldedCorner">
              <a:avLst>
                <a:gd name="adj" fmla="val 24703"/>
              </a:avLst>
            </a:prstGeom>
            <a:solidFill>
              <a:schemeClr val="accent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4" name="Freeform: Shape 1953">
              <a:extLst>
                <a:ext uri="{FF2B5EF4-FFF2-40B4-BE49-F238E27FC236}">
                  <a16:creationId xmlns:a16="http://schemas.microsoft.com/office/drawing/2014/main" id="{3BF33DA0-5756-4A2D-B98D-ED006B8CD37F}"/>
                </a:ext>
              </a:extLst>
            </p:cNvPr>
            <p:cNvSpPr/>
            <p:nvPr/>
          </p:nvSpPr>
          <p:spPr>
            <a:xfrm rot="20813872">
              <a:off x="1957155" y="2043228"/>
              <a:ext cx="309769" cy="685288"/>
            </a:xfrm>
            <a:custGeom>
              <a:avLst/>
              <a:gdLst>
                <a:gd name="connsiteX0" fmla="*/ 285622 w 309769"/>
                <a:gd name="connsiteY0" fmla="*/ 307764 h 685288"/>
                <a:gd name="connsiteX1" fmla="*/ 309769 w 309769"/>
                <a:gd name="connsiteY1" fmla="*/ 333072 h 685288"/>
                <a:gd name="connsiteX2" fmla="*/ 309769 w 309769"/>
                <a:gd name="connsiteY2" fmla="*/ 448116 h 685288"/>
                <a:gd name="connsiteX3" fmla="*/ 261475 w 309769"/>
                <a:gd name="connsiteY3" fmla="*/ 436876 h 685288"/>
                <a:gd name="connsiteX4" fmla="*/ 261475 w 309769"/>
                <a:gd name="connsiteY4" fmla="*/ 333072 h 685288"/>
                <a:gd name="connsiteX5" fmla="*/ 268548 w 309769"/>
                <a:gd name="connsiteY5" fmla="*/ 315176 h 685288"/>
                <a:gd name="connsiteX6" fmla="*/ 285622 w 309769"/>
                <a:gd name="connsiteY6" fmla="*/ 307764 h 685288"/>
                <a:gd name="connsiteX7" fmla="*/ 119645 w 309769"/>
                <a:gd name="connsiteY7" fmla="*/ 286 h 685288"/>
                <a:gd name="connsiteX8" fmla="*/ 172701 w 309769"/>
                <a:gd name="connsiteY8" fmla="*/ 18206 h 685288"/>
                <a:gd name="connsiteX9" fmla="*/ 224871 w 309769"/>
                <a:gd name="connsiteY9" fmla="*/ 115159 h 685288"/>
                <a:gd name="connsiteX10" fmla="*/ 225145 w 309769"/>
                <a:gd name="connsiteY10" fmla="*/ 115158 h 685288"/>
                <a:gd name="connsiteX11" fmla="*/ 225145 w 309769"/>
                <a:gd name="connsiteY11" fmla="*/ 616323 h 685288"/>
                <a:gd name="connsiteX12" fmla="*/ 224456 w 309769"/>
                <a:gd name="connsiteY12" fmla="*/ 616322 h 685288"/>
                <a:gd name="connsiteX13" fmla="*/ 194467 w 309769"/>
                <a:gd name="connsiteY13" fmla="*/ 673416 h 685288"/>
                <a:gd name="connsiteX14" fmla="*/ 123923 w 309769"/>
                <a:gd name="connsiteY14" fmla="*/ 677122 h 685288"/>
                <a:gd name="connsiteX15" fmla="*/ 87706 w 309769"/>
                <a:gd name="connsiteY15" fmla="*/ 617758 h 685288"/>
                <a:gd name="connsiteX16" fmla="*/ 87159 w 309769"/>
                <a:gd name="connsiteY16" fmla="*/ 617758 h 685288"/>
                <a:gd name="connsiteX17" fmla="*/ 87159 w 309769"/>
                <a:gd name="connsiteY17" fmla="*/ 246290 h 685288"/>
                <a:gd name="connsiteX18" fmla="*/ 94231 w 309769"/>
                <a:gd name="connsiteY18" fmla="*/ 228395 h 685288"/>
                <a:gd name="connsiteX19" fmla="*/ 111306 w 309769"/>
                <a:gd name="connsiteY19" fmla="*/ 220982 h 685288"/>
                <a:gd name="connsiteX20" fmla="*/ 135453 w 309769"/>
                <a:gd name="connsiteY20" fmla="*/ 246290 h 685288"/>
                <a:gd name="connsiteX21" fmla="*/ 135452 w 309769"/>
                <a:gd name="connsiteY21" fmla="*/ 616125 h 685288"/>
                <a:gd name="connsiteX22" fmla="*/ 146831 w 309769"/>
                <a:gd name="connsiteY22" fmla="*/ 632810 h 685288"/>
                <a:gd name="connsiteX23" fmla="*/ 167292 w 309769"/>
                <a:gd name="connsiteY23" fmla="*/ 631828 h 685288"/>
                <a:gd name="connsiteX24" fmla="*/ 176856 w 309769"/>
                <a:gd name="connsiteY24" fmla="*/ 616322 h 685288"/>
                <a:gd name="connsiteX25" fmla="*/ 176851 w 309769"/>
                <a:gd name="connsiteY25" fmla="*/ 616322 h 685288"/>
                <a:gd name="connsiteX26" fmla="*/ 176851 w 309769"/>
                <a:gd name="connsiteY26" fmla="*/ 121987 h 685288"/>
                <a:gd name="connsiteX27" fmla="*/ 176550 w 309769"/>
                <a:gd name="connsiteY27" fmla="*/ 121968 h 685288"/>
                <a:gd name="connsiteX28" fmla="*/ 146806 w 309769"/>
                <a:gd name="connsiteY28" fmla="*/ 61163 h 685288"/>
                <a:gd name="connsiteX29" fmla="*/ 124832 w 309769"/>
                <a:gd name="connsiteY29" fmla="*/ 52059 h 685288"/>
                <a:gd name="connsiteX30" fmla="*/ 113771 w 309769"/>
                <a:gd name="connsiteY30" fmla="*/ 50984 h 685288"/>
                <a:gd name="connsiteX31" fmla="*/ 93711 w 309769"/>
                <a:gd name="connsiteY31" fmla="*/ 53060 h 685288"/>
                <a:gd name="connsiteX32" fmla="*/ 81057 w 309769"/>
                <a:gd name="connsiteY32" fmla="*/ 58551 h 685288"/>
                <a:gd name="connsiteX33" fmla="*/ 54108 w 309769"/>
                <a:gd name="connsiteY33" fmla="*/ 89040 h 685288"/>
                <a:gd name="connsiteX34" fmla="*/ 50769 w 309769"/>
                <a:gd name="connsiteY34" fmla="*/ 99778 h 685288"/>
                <a:gd name="connsiteX35" fmla="*/ 50876 w 309769"/>
                <a:gd name="connsiteY35" fmla="*/ 99872 h 685288"/>
                <a:gd name="connsiteX36" fmla="*/ 49114 w 309769"/>
                <a:gd name="connsiteY36" fmla="*/ 108623 h 685288"/>
                <a:gd name="connsiteX37" fmla="*/ 49078 w 309769"/>
                <a:gd name="connsiteY37" fmla="*/ 108890 h 685288"/>
                <a:gd name="connsiteX38" fmla="*/ 48481 w 309769"/>
                <a:gd name="connsiteY38" fmla="*/ 117953 h 685288"/>
                <a:gd name="connsiteX39" fmla="*/ 48294 w 309769"/>
                <a:gd name="connsiteY39" fmla="*/ 117953 h 685288"/>
                <a:gd name="connsiteX40" fmla="*/ 48294 w 309769"/>
                <a:gd name="connsiteY40" fmla="*/ 387259 h 685288"/>
                <a:gd name="connsiteX41" fmla="*/ 0 w 309769"/>
                <a:gd name="connsiteY41" fmla="*/ 376019 h 685288"/>
                <a:gd name="connsiteX42" fmla="*/ 0 w 309769"/>
                <a:gd name="connsiteY42" fmla="*/ 109225 h 685288"/>
                <a:gd name="connsiteX43" fmla="*/ 8643 w 309769"/>
                <a:gd name="connsiteY43" fmla="*/ 72156 h 685288"/>
                <a:gd name="connsiteX44" fmla="*/ 23569 w 309769"/>
                <a:gd name="connsiteY44" fmla="*/ 44524 h 685288"/>
                <a:gd name="connsiteX45" fmla="*/ 57710 w 309769"/>
                <a:gd name="connsiteY45" fmla="*/ 14040 h 685288"/>
                <a:gd name="connsiteX46" fmla="*/ 92069 w 309769"/>
                <a:gd name="connsiteY46" fmla="*/ 1940 h 685288"/>
                <a:gd name="connsiteX47" fmla="*/ 119645 w 309769"/>
                <a:gd name="connsiteY47" fmla="*/ 286 h 685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9769" h="685288">
                  <a:moveTo>
                    <a:pt x="285622" y="307764"/>
                  </a:moveTo>
                  <a:cubicBezTo>
                    <a:pt x="298959" y="307764"/>
                    <a:pt x="309769" y="319094"/>
                    <a:pt x="309769" y="333072"/>
                  </a:cubicBezTo>
                  <a:lnTo>
                    <a:pt x="309769" y="448116"/>
                  </a:lnTo>
                  <a:lnTo>
                    <a:pt x="261475" y="436876"/>
                  </a:lnTo>
                  <a:lnTo>
                    <a:pt x="261475" y="333072"/>
                  </a:lnTo>
                  <a:cubicBezTo>
                    <a:pt x="261475" y="326084"/>
                    <a:pt x="264178" y="319756"/>
                    <a:pt x="268548" y="315176"/>
                  </a:cubicBezTo>
                  <a:cubicBezTo>
                    <a:pt x="272917" y="310596"/>
                    <a:pt x="278954" y="307764"/>
                    <a:pt x="285622" y="307764"/>
                  </a:cubicBezTo>
                  <a:close/>
                  <a:moveTo>
                    <a:pt x="119645" y="286"/>
                  </a:moveTo>
                  <a:cubicBezTo>
                    <a:pt x="138145" y="1411"/>
                    <a:pt x="156432" y="7433"/>
                    <a:pt x="172701" y="18206"/>
                  </a:cubicBezTo>
                  <a:cubicBezTo>
                    <a:pt x="204715" y="39405"/>
                    <a:pt x="224233" y="75904"/>
                    <a:pt x="224871" y="115159"/>
                  </a:cubicBezTo>
                  <a:lnTo>
                    <a:pt x="225145" y="115158"/>
                  </a:lnTo>
                  <a:lnTo>
                    <a:pt x="225145" y="616323"/>
                  </a:lnTo>
                  <a:lnTo>
                    <a:pt x="224456" y="616322"/>
                  </a:lnTo>
                  <a:cubicBezTo>
                    <a:pt x="224641" y="639110"/>
                    <a:pt x="213361" y="660522"/>
                    <a:pt x="194467" y="673416"/>
                  </a:cubicBezTo>
                  <a:cubicBezTo>
                    <a:pt x="173401" y="687793"/>
                    <a:pt x="146321" y="689216"/>
                    <a:pt x="123923" y="677122"/>
                  </a:cubicBezTo>
                  <a:cubicBezTo>
                    <a:pt x="102142" y="665363"/>
                    <a:pt x="88254" y="642701"/>
                    <a:pt x="87706" y="617758"/>
                  </a:cubicBezTo>
                  <a:lnTo>
                    <a:pt x="87159" y="617758"/>
                  </a:lnTo>
                  <a:cubicBezTo>
                    <a:pt x="87159" y="493935"/>
                    <a:pt x="87159" y="370113"/>
                    <a:pt x="87159" y="246290"/>
                  </a:cubicBezTo>
                  <a:cubicBezTo>
                    <a:pt x="87159" y="239302"/>
                    <a:pt x="89861" y="232974"/>
                    <a:pt x="94231" y="228395"/>
                  </a:cubicBezTo>
                  <a:cubicBezTo>
                    <a:pt x="98601" y="223815"/>
                    <a:pt x="104638" y="220982"/>
                    <a:pt x="111306" y="220982"/>
                  </a:cubicBezTo>
                  <a:cubicBezTo>
                    <a:pt x="124642" y="220982"/>
                    <a:pt x="135452" y="232313"/>
                    <a:pt x="135453" y="246290"/>
                  </a:cubicBezTo>
                  <a:lnTo>
                    <a:pt x="135452" y="616125"/>
                  </a:lnTo>
                  <a:cubicBezTo>
                    <a:pt x="135763" y="623231"/>
                    <a:pt x="140130" y="629604"/>
                    <a:pt x="146831" y="632810"/>
                  </a:cubicBezTo>
                  <a:cubicBezTo>
                    <a:pt x="153363" y="635935"/>
                    <a:pt x="161116" y="635563"/>
                    <a:pt x="167292" y="631828"/>
                  </a:cubicBezTo>
                  <a:cubicBezTo>
                    <a:pt x="172973" y="628393"/>
                    <a:pt x="176518" y="622607"/>
                    <a:pt x="176856" y="616322"/>
                  </a:cubicBezTo>
                  <a:lnTo>
                    <a:pt x="176851" y="616322"/>
                  </a:lnTo>
                  <a:cubicBezTo>
                    <a:pt x="176851" y="451544"/>
                    <a:pt x="176851" y="286765"/>
                    <a:pt x="176851" y="121987"/>
                  </a:cubicBezTo>
                  <a:lnTo>
                    <a:pt x="176550" y="121968"/>
                  </a:lnTo>
                  <a:cubicBezTo>
                    <a:pt x="177946" y="97533"/>
                    <a:pt x="166550" y="74237"/>
                    <a:pt x="146806" y="61163"/>
                  </a:cubicBezTo>
                  <a:cubicBezTo>
                    <a:pt x="139968" y="56635"/>
                    <a:pt x="132504" y="53581"/>
                    <a:pt x="124832" y="52059"/>
                  </a:cubicBezTo>
                  <a:lnTo>
                    <a:pt x="113771" y="50984"/>
                  </a:lnTo>
                  <a:cubicBezTo>
                    <a:pt x="108282" y="50778"/>
                    <a:pt x="101596" y="50272"/>
                    <a:pt x="93711" y="53060"/>
                  </a:cubicBezTo>
                  <a:cubicBezTo>
                    <a:pt x="89362" y="54346"/>
                    <a:pt x="85120" y="56199"/>
                    <a:pt x="81057" y="58551"/>
                  </a:cubicBezTo>
                  <a:cubicBezTo>
                    <a:pt x="68966" y="65552"/>
                    <a:pt x="59588" y="76319"/>
                    <a:pt x="54108" y="89040"/>
                  </a:cubicBezTo>
                  <a:lnTo>
                    <a:pt x="50769" y="99778"/>
                  </a:lnTo>
                  <a:lnTo>
                    <a:pt x="50876" y="99872"/>
                  </a:lnTo>
                  <a:lnTo>
                    <a:pt x="49114" y="108623"/>
                  </a:lnTo>
                  <a:cubicBezTo>
                    <a:pt x="49102" y="108712"/>
                    <a:pt x="49090" y="108801"/>
                    <a:pt x="49078" y="108890"/>
                  </a:cubicBezTo>
                  <a:lnTo>
                    <a:pt x="48481" y="117953"/>
                  </a:lnTo>
                  <a:lnTo>
                    <a:pt x="48294" y="117953"/>
                  </a:lnTo>
                  <a:lnTo>
                    <a:pt x="48294" y="387259"/>
                  </a:lnTo>
                  <a:lnTo>
                    <a:pt x="0" y="376019"/>
                  </a:lnTo>
                  <a:lnTo>
                    <a:pt x="0" y="109225"/>
                  </a:lnTo>
                  <a:cubicBezTo>
                    <a:pt x="785" y="95072"/>
                    <a:pt x="4564" y="81518"/>
                    <a:pt x="8643" y="72156"/>
                  </a:cubicBezTo>
                  <a:cubicBezTo>
                    <a:pt x="12134" y="62177"/>
                    <a:pt x="17297" y="52921"/>
                    <a:pt x="23569" y="44524"/>
                  </a:cubicBezTo>
                  <a:cubicBezTo>
                    <a:pt x="32734" y="32256"/>
                    <a:pt x="44267" y="21823"/>
                    <a:pt x="57710" y="14040"/>
                  </a:cubicBezTo>
                  <a:cubicBezTo>
                    <a:pt x="68558" y="7760"/>
                    <a:pt x="80129" y="3506"/>
                    <a:pt x="92069" y="1940"/>
                  </a:cubicBezTo>
                  <a:cubicBezTo>
                    <a:pt x="103590" y="846"/>
                    <a:pt x="109202" y="-628"/>
                    <a:pt x="119645" y="286"/>
                  </a:cubicBezTo>
                  <a:close/>
                </a:path>
              </a:pathLst>
            </a:custGeom>
            <a:solidFill>
              <a:schemeClr val="accent2">
                <a:lumMod val="5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0" dirty="0">
                <a:solidFill>
                  <a:schemeClr val="tx1"/>
                </a:solidFill>
              </a:endParaRPr>
            </a:p>
          </p:txBody>
        </p:sp>
      </p:grpSp>
      <p:grpSp>
        <p:nvGrpSpPr>
          <p:cNvPr id="1955" name="Group 1954">
            <a:extLst>
              <a:ext uri="{FF2B5EF4-FFF2-40B4-BE49-F238E27FC236}">
                <a16:creationId xmlns:a16="http://schemas.microsoft.com/office/drawing/2014/main" id="{E0F3FB86-4C6D-4309-B00A-8C72BC06068D}"/>
              </a:ext>
            </a:extLst>
          </p:cNvPr>
          <p:cNvGrpSpPr/>
          <p:nvPr/>
        </p:nvGrpSpPr>
        <p:grpSpPr>
          <a:xfrm>
            <a:off x="5185575" y="1956690"/>
            <a:ext cx="2027976" cy="2438237"/>
            <a:chOff x="1883121" y="2043228"/>
            <a:chExt cx="2027976" cy="2438237"/>
          </a:xfrm>
        </p:grpSpPr>
        <p:sp>
          <p:nvSpPr>
            <p:cNvPr id="1956" name="Rectangle: Folded Corner 1955">
              <a:extLst>
                <a:ext uri="{FF2B5EF4-FFF2-40B4-BE49-F238E27FC236}">
                  <a16:creationId xmlns:a16="http://schemas.microsoft.com/office/drawing/2014/main" id="{7BDC5A5F-95EA-41DC-9658-AC62E33C851A}"/>
                </a:ext>
              </a:extLst>
            </p:cNvPr>
            <p:cNvSpPr/>
            <p:nvPr/>
          </p:nvSpPr>
          <p:spPr>
            <a:xfrm>
              <a:off x="1883121" y="2453489"/>
              <a:ext cx="2027976" cy="2027976"/>
            </a:xfrm>
            <a:prstGeom prst="foldedCorner">
              <a:avLst>
                <a:gd name="adj" fmla="val 24703"/>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7" name="Freeform: Shape 1956">
              <a:extLst>
                <a:ext uri="{FF2B5EF4-FFF2-40B4-BE49-F238E27FC236}">
                  <a16:creationId xmlns:a16="http://schemas.microsoft.com/office/drawing/2014/main" id="{0C767D91-8A04-4786-9537-706B82C5319E}"/>
                </a:ext>
              </a:extLst>
            </p:cNvPr>
            <p:cNvSpPr/>
            <p:nvPr/>
          </p:nvSpPr>
          <p:spPr>
            <a:xfrm rot="20813872">
              <a:off x="1957155" y="2043228"/>
              <a:ext cx="309769" cy="685288"/>
            </a:xfrm>
            <a:custGeom>
              <a:avLst/>
              <a:gdLst>
                <a:gd name="connsiteX0" fmla="*/ 285622 w 309769"/>
                <a:gd name="connsiteY0" fmla="*/ 307764 h 685288"/>
                <a:gd name="connsiteX1" fmla="*/ 309769 w 309769"/>
                <a:gd name="connsiteY1" fmla="*/ 333072 h 685288"/>
                <a:gd name="connsiteX2" fmla="*/ 309769 w 309769"/>
                <a:gd name="connsiteY2" fmla="*/ 448116 h 685288"/>
                <a:gd name="connsiteX3" fmla="*/ 261475 w 309769"/>
                <a:gd name="connsiteY3" fmla="*/ 436876 h 685288"/>
                <a:gd name="connsiteX4" fmla="*/ 261475 w 309769"/>
                <a:gd name="connsiteY4" fmla="*/ 333072 h 685288"/>
                <a:gd name="connsiteX5" fmla="*/ 268548 w 309769"/>
                <a:gd name="connsiteY5" fmla="*/ 315176 h 685288"/>
                <a:gd name="connsiteX6" fmla="*/ 285622 w 309769"/>
                <a:gd name="connsiteY6" fmla="*/ 307764 h 685288"/>
                <a:gd name="connsiteX7" fmla="*/ 119645 w 309769"/>
                <a:gd name="connsiteY7" fmla="*/ 286 h 685288"/>
                <a:gd name="connsiteX8" fmla="*/ 172701 w 309769"/>
                <a:gd name="connsiteY8" fmla="*/ 18206 h 685288"/>
                <a:gd name="connsiteX9" fmla="*/ 224871 w 309769"/>
                <a:gd name="connsiteY9" fmla="*/ 115159 h 685288"/>
                <a:gd name="connsiteX10" fmla="*/ 225145 w 309769"/>
                <a:gd name="connsiteY10" fmla="*/ 115158 h 685288"/>
                <a:gd name="connsiteX11" fmla="*/ 225145 w 309769"/>
                <a:gd name="connsiteY11" fmla="*/ 616323 h 685288"/>
                <a:gd name="connsiteX12" fmla="*/ 224456 w 309769"/>
                <a:gd name="connsiteY12" fmla="*/ 616322 h 685288"/>
                <a:gd name="connsiteX13" fmla="*/ 194467 w 309769"/>
                <a:gd name="connsiteY13" fmla="*/ 673416 h 685288"/>
                <a:gd name="connsiteX14" fmla="*/ 123923 w 309769"/>
                <a:gd name="connsiteY14" fmla="*/ 677122 h 685288"/>
                <a:gd name="connsiteX15" fmla="*/ 87706 w 309769"/>
                <a:gd name="connsiteY15" fmla="*/ 617758 h 685288"/>
                <a:gd name="connsiteX16" fmla="*/ 87159 w 309769"/>
                <a:gd name="connsiteY16" fmla="*/ 617758 h 685288"/>
                <a:gd name="connsiteX17" fmla="*/ 87159 w 309769"/>
                <a:gd name="connsiteY17" fmla="*/ 246290 h 685288"/>
                <a:gd name="connsiteX18" fmla="*/ 94231 w 309769"/>
                <a:gd name="connsiteY18" fmla="*/ 228395 h 685288"/>
                <a:gd name="connsiteX19" fmla="*/ 111306 w 309769"/>
                <a:gd name="connsiteY19" fmla="*/ 220982 h 685288"/>
                <a:gd name="connsiteX20" fmla="*/ 135453 w 309769"/>
                <a:gd name="connsiteY20" fmla="*/ 246290 h 685288"/>
                <a:gd name="connsiteX21" fmla="*/ 135452 w 309769"/>
                <a:gd name="connsiteY21" fmla="*/ 616125 h 685288"/>
                <a:gd name="connsiteX22" fmla="*/ 146831 w 309769"/>
                <a:gd name="connsiteY22" fmla="*/ 632810 h 685288"/>
                <a:gd name="connsiteX23" fmla="*/ 167292 w 309769"/>
                <a:gd name="connsiteY23" fmla="*/ 631828 h 685288"/>
                <a:gd name="connsiteX24" fmla="*/ 176856 w 309769"/>
                <a:gd name="connsiteY24" fmla="*/ 616322 h 685288"/>
                <a:gd name="connsiteX25" fmla="*/ 176851 w 309769"/>
                <a:gd name="connsiteY25" fmla="*/ 616322 h 685288"/>
                <a:gd name="connsiteX26" fmla="*/ 176851 w 309769"/>
                <a:gd name="connsiteY26" fmla="*/ 121987 h 685288"/>
                <a:gd name="connsiteX27" fmla="*/ 176550 w 309769"/>
                <a:gd name="connsiteY27" fmla="*/ 121968 h 685288"/>
                <a:gd name="connsiteX28" fmla="*/ 146806 w 309769"/>
                <a:gd name="connsiteY28" fmla="*/ 61163 h 685288"/>
                <a:gd name="connsiteX29" fmla="*/ 124832 w 309769"/>
                <a:gd name="connsiteY29" fmla="*/ 52059 h 685288"/>
                <a:gd name="connsiteX30" fmla="*/ 113771 w 309769"/>
                <a:gd name="connsiteY30" fmla="*/ 50984 h 685288"/>
                <a:gd name="connsiteX31" fmla="*/ 93711 w 309769"/>
                <a:gd name="connsiteY31" fmla="*/ 53060 h 685288"/>
                <a:gd name="connsiteX32" fmla="*/ 81057 w 309769"/>
                <a:gd name="connsiteY32" fmla="*/ 58551 h 685288"/>
                <a:gd name="connsiteX33" fmla="*/ 54108 w 309769"/>
                <a:gd name="connsiteY33" fmla="*/ 89040 h 685288"/>
                <a:gd name="connsiteX34" fmla="*/ 50769 w 309769"/>
                <a:gd name="connsiteY34" fmla="*/ 99778 h 685288"/>
                <a:gd name="connsiteX35" fmla="*/ 50876 w 309769"/>
                <a:gd name="connsiteY35" fmla="*/ 99872 h 685288"/>
                <a:gd name="connsiteX36" fmla="*/ 49114 w 309769"/>
                <a:gd name="connsiteY36" fmla="*/ 108623 h 685288"/>
                <a:gd name="connsiteX37" fmla="*/ 49078 w 309769"/>
                <a:gd name="connsiteY37" fmla="*/ 108890 h 685288"/>
                <a:gd name="connsiteX38" fmla="*/ 48481 w 309769"/>
                <a:gd name="connsiteY38" fmla="*/ 117953 h 685288"/>
                <a:gd name="connsiteX39" fmla="*/ 48294 w 309769"/>
                <a:gd name="connsiteY39" fmla="*/ 117953 h 685288"/>
                <a:gd name="connsiteX40" fmla="*/ 48294 w 309769"/>
                <a:gd name="connsiteY40" fmla="*/ 387259 h 685288"/>
                <a:gd name="connsiteX41" fmla="*/ 0 w 309769"/>
                <a:gd name="connsiteY41" fmla="*/ 376019 h 685288"/>
                <a:gd name="connsiteX42" fmla="*/ 0 w 309769"/>
                <a:gd name="connsiteY42" fmla="*/ 109225 h 685288"/>
                <a:gd name="connsiteX43" fmla="*/ 8643 w 309769"/>
                <a:gd name="connsiteY43" fmla="*/ 72156 h 685288"/>
                <a:gd name="connsiteX44" fmla="*/ 23569 w 309769"/>
                <a:gd name="connsiteY44" fmla="*/ 44524 h 685288"/>
                <a:gd name="connsiteX45" fmla="*/ 57710 w 309769"/>
                <a:gd name="connsiteY45" fmla="*/ 14040 h 685288"/>
                <a:gd name="connsiteX46" fmla="*/ 92069 w 309769"/>
                <a:gd name="connsiteY46" fmla="*/ 1940 h 685288"/>
                <a:gd name="connsiteX47" fmla="*/ 119645 w 309769"/>
                <a:gd name="connsiteY47" fmla="*/ 286 h 685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9769" h="685288">
                  <a:moveTo>
                    <a:pt x="285622" y="307764"/>
                  </a:moveTo>
                  <a:cubicBezTo>
                    <a:pt x="298959" y="307764"/>
                    <a:pt x="309769" y="319094"/>
                    <a:pt x="309769" y="333072"/>
                  </a:cubicBezTo>
                  <a:lnTo>
                    <a:pt x="309769" y="448116"/>
                  </a:lnTo>
                  <a:lnTo>
                    <a:pt x="261475" y="436876"/>
                  </a:lnTo>
                  <a:lnTo>
                    <a:pt x="261475" y="333072"/>
                  </a:lnTo>
                  <a:cubicBezTo>
                    <a:pt x="261475" y="326084"/>
                    <a:pt x="264178" y="319756"/>
                    <a:pt x="268548" y="315176"/>
                  </a:cubicBezTo>
                  <a:cubicBezTo>
                    <a:pt x="272917" y="310596"/>
                    <a:pt x="278954" y="307764"/>
                    <a:pt x="285622" y="307764"/>
                  </a:cubicBezTo>
                  <a:close/>
                  <a:moveTo>
                    <a:pt x="119645" y="286"/>
                  </a:moveTo>
                  <a:cubicBezTo>
                    <a:pt x="138145" y="1411"/>
                    <a:pt x="156432" y="7433"/>
                    <a:pt x="172701" y="18206"/>
                  </a:cubicBezTo>
                  <a:cubicBezTo>
                    <a:pt x="204715" y="39405"/>
                    <a:pt x="224233" y="75904"/>
                    <a:pt x="224871" y="115159"/>
                  </a:cubicBezTo>
                  <a:lnTo>
                    <a:pt x="225145" y="115158"/>
                  </a:lnTo>
                  <a:lnTo>
                    <a:pt x="225145" y="616323"/>
                  </a:lnTo>
                  <a:lnTo>
                    <a:pt x="224456" y="616322"/>
                  </a:lnTo>
                  <a:cubicBezTo>
                    <a:pt x="224641" y="639110"/>
                    <a:pt x="213361" y="660522"/>
                    <a:pt x="194467" y="673416"/>
                  </a:cubicBezTo>
                  <a:cubicBezTo>
                    <a:pt x="173401" y="687793"/>
                    <a:pt x="146321" y="689216"/>
                    <a:pt x="123923" y="677122"/>
                  </a:cubicBezTo>
                  <a:cubicBezTo>
                    <a:pt x="102142" y="665363"/>
                    <a:pt x="88254" y="642701"/>
                    <a:pt x="87706" y="617758"/>
                  </a:cubicBezTo>
                  <a:lnTo>
                    <a:pt x="87159" y="617758"/>
                  </a:lnTo>
                  <a:cubicBezTo>
                    <a:pt x="87159" y="493935"/>
                    <a:pt x="87159" y="370113"/>
                    <a:pt x="87159" y="246290"/>
                  </a:cubicBezTo>
                  <a:cubicBezTo>
                    <a:pt x="87159" y="239302"/>
                    <a:pt x="89861" y="232974"/>
                    <a:pt x="94231" y="228395"/>
                  </a:cubicBezTo>
                  <a:cubicBezTo>
                    <a:pt x="98601" y="223815"/>
                    <a:pt x="104638" y="220982"/>
                    <a:pt x="111306" y="220982"/>
                  </a:cubicBezTo>
                  <a:cubicBezTo>
                    <a:pt x="124642" y="220982"/>
                    <a:pt x="135452" y="232313"/>
                    <a:pt x="135453" y="246290"/>
                  </a:cubicBezTo>
                  <a:lnTo>
                    <a:pt x="135452" y="616125"/>
                  </a:lnTo>
                  <a:cubicBezTo>
                    <a:pt x="135763" y="623231"/>
                    <a:pt x="140130" y="629604"/>
                    <a:pt x="146831" y="632810"/>
                  </a:cubicBezTo>
                  <a:cubicBezTo>
                    <a:pt x="153363" y="635935"/>
                    <a:pt x="161116" y="635563"/>
                    <a:pt x="167292" y="631828"/>
                  </a:cubicBezTo>
                  <a:cubicBezTo>
                    <a:pt x="172973" y="628393"/>
                    <a:pt x="176518" y="622607"/>
                    <a:pt x="176856" y="616322"/>
                  </a:cubicBezTo>
                  <a:lnTo>
                    <a:pt x="176851" y="616322"/>
                  </a:lnTo>
                  <a:cubicBezTo>
                    <a:pt x="176851" y="451544"/>
                    <a:pt x="176851" y="286765"/>
                    <a:pt x="176851" y="121987"/>
                  </a:cubicBezTo>
                  <a:lnTo>
                    <a:pt x="176550" y="121968"/>
                  </a:lnTo>
                  <a:cubicBezTo>
                    <a:pt x="177946" y="97533"/>
                    <a:pt x="166550" y="74237"/>
                    <a:pt x="146806" y="61163"/>
                  </a:cubicBezTo>
                  <a:cubicBezTo>
                    <a:pt x="139968" y="56635"/>
                    <a:pt x="132504" y="53581"/>
                    <a:pt x="124832" y="52059"/>
                  </a:cubicBezTo>
                  <a:lnTo>
                    <a:pt x="113771" y="50984"/>
                  </a:lnTo>
                  <a:cubicBezTo>
                    <a:pt x="108282" y="50778"/>
                    <a:pt x="101596" y="50272"/>
                    <a:pt x="93711" y="53060"/>
                  </a:cubicBezTo>
                  <a:cubicBezTo>
                    <a:pt x="89362" y="54346"/>
                    <a:pt x="85120" y="56199"/>
                    <a:pt x="81057" y="58551"/>
                  </a:cubicBezTo>
                  <a:cubicBezTo>
                    <a:pt x="68966" y="65552"/>
                    <a:pt x="59588" y="76319"/>
                    <a:pt x="54108" y="89040"/>
                  </a:cubicBezTo>
                  <a:lnTo>
                    <a:pt x="50769" y="99778"/>
                  </a:lnTo>
                  <a:lnTo>
                    <a:pt x="50876" y="99872"/>
                  </a:lnTo>
                  <a:lnTo>
                    <a:pt x="49114" y="108623"/>
                  </a:lnTo>
                  <a:cubicBezTo>
                    <a:pt x="49102" y="108712"/>
                    <a:pt x="49090" y="108801"/>
                    <a:pt x="49078" y="108890"/>
                  </a:cubicBezTo>
                  <a:lnTo>
                    <a:pt x="48481" y="117953"/>
                  </a:lnTo>
                  <a:lnTo>
                    <a:pt x="48294" y="117953"/>
                  </a:lnTo>
                  <a:lnTo>
                    <a:pt x="48294" y="387259"/>
                  </a:lnTo>
                  <a:lnTo>
                    <a:pt x="0" y="376019"/>
                  </a:lnTo>
                  <a:lnTo>
                    <a:pt x="0" y="109225"/>
                  </a:lnTo>
                  <a:cubicBezTo>
                    <a:pt x="785" y="95072"/>
                    <a:pt x="4564" y="81518"/>
                    <a:pt x="8643" y="72156"/>
                  </a:cubicBezTo>
                  <a:cubicBezTo>
                    <a:pt x="12134" y="62177"/>
                    <a:pt x="17297" y="52921"/>
                    <a:pt x="23569" y="44524"/>
                  </a:cubicBezTo>
                  <a:cubicBezTo>
                    <a:pt x="32734" y="32256"/>
                    <a:pt x="44267" y="21823"/>
                    <a:pt x="57710" y="14040"/>
                  </a:cubicBezTo>
                  <a:cubicBezTo>
                    <a:pt x="68558" y="7760"/>
                    <a:pt x="80129" y="3506"/>
                    <a:pt x="92069" y="1940"/>
                  </a:cubicBezTo>
                  <a:cubicBezTo>
                    <a:pt x="103590" y="846"/>
                    <a:pt x="109202" y="-628"/>
                    <a:pt x="119645" y="286"/>
                  </a:cubicBezTo>
                  <a:close/>
                </a:path>
              </a:pathLst>
            </a:custGeom>
            <a:solidFill>
              <a:schemeClr val="accent3">
                <a:lumMod val="5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0" dirty="0">
                <a:solidFill>
                  <a:schemeClr val="tx1"/>
                </a:solidFill>
              </a:endParaRPr>
            </a:p>
          </p:txBody>
        </p:sp>
      </p:grpSp>
      <p:grpSp>
        <p:nvGrpSpPr>
          <p:cNvPr id="1958" name="Group 1957">
            <a:extLst>
              <a:ext uri="{FF2B5EF4-FFF2-40B4-BE49-F238E27FC236}">
                <a16:creationId xmlns:a16="http://schemas.microsoft.com/office/drawing/2014/main" id="{D17FEEBD-DAFA-423B-912A-8179507425F7}"/>
              </a:ext>
            </a:extLst>
          </p:cNvPr>
          <p:cNvGrpSpPr/>
          <p:nvPr/>
        </p:nvGrpSpPr>
        <p:grpSpPr>
          <a:xfrm>
            <a:off x="7397122" y="1967946"/>
            <a:ext cx="2027976" cy="2438237"/>
            <a:chOff x="1883121" y="2043228"/>
            <a:chExt cx="2027976" cy="2438237"/>
          </a:xfrm>
        </p:grpSpPr>
        <p:sp>
          <p:nvSpPr>
            <p:cNvPr id="1959" name="Rectangle: Folded Corner 1958">
              <a:extLst>
                <a:ext uri="{FF2B5EF4-FFF2-40B4-BE49-F238E27FC236}">
                  <a16:creationId xmlns:a16="http://schemas.microsoft.com/office/drawing/2014/main" id="{8E439121-3428-45DD-A1CA-CD23B5A8E1CF}"/>
                </a:ext>
              </a:extLst>
            </p:cNvPr>
            <p:cNvSpPr/>
            <p:nvPr/>
          </p:nvSpPr>
          <p:spPr>
            <a:xfrm>
              <a:off x="1883121" y="2453489"/>
              <a:ext cx="2027976" cy="2027976"/>
            </a:xfrm>
            <a:prstGeom prst="foldedCorner">
              <a:avLst>
                <a:gd name="adj" fmla="val 24703"/>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0" name="Freeform: Shape 1959">
              <a:extLst>
                <a:ext uri="{FF2B5EF4-FFF2-40B4-BE49-F238E27FC236}">
                  <a16:creationId xmlns:a16="http://schemas.microsoft.com/office/drawing/2014/main" id="{66A44AB3-073A-4F2B-AB98-C101521FE7BC}"/>
                </a:ext>
              </a:extLst>
            </p:cNvPr>
            <p:cNvSpPr/>
            <p:nvPr/>
          </p:nvSpPr>
          <p:spPr>
            <a:xfrm rot="20813872">
              <a:off x="1957155" y="2043228"/>
              <a:ext cx="309769" cy="685288"/>
            </a:xfrm>
            <a:custGeom>
              <a:avLst/>
              <a:gdLst>
                <a:gd name="connsiteX0" fmla="*/ 285622 w 309769"/>
                <a:gd name="connsiteY0" fmla="*/ 307764 h 685288"/>
                <a:gd name="connsiteX1" fmla="*/ 309769 w 309769"/>
                <a:gd name="connsiteY1" fmla="*/ 333072 h 685288"/>
                <a:gd name="connsiteX2" fmla="*/ 309769 w 309769"/>
                <a:gd name="connsiteY2" fmla="*/ 448116 h 685288"/>
                <a:gd name="connsiteX3" fmla="*/ 261475 w 309769"/>
                <a:gd name="connsiteY3" fmla="*/ 436876 h 685288"/>
                <a:gd name="connsiteX4" fmla="*/ 261475 w 309769"/>
                <a:gd name="connsiteY4" fmla="*/ 333072 h 685288"/>
                <a:gd name="connsiteX5" fmla="*/ 268548 w 309769"/>
                <a:gd name="connsiteY5" fmla="*/ 315176 h 685288"/>
                <a:gd name="connsiteX6" fmla="*/ 285622 w 309769"/>
                <a:gd name="connsiteY6" fmla="*/ 307764 h 685288"/>
                <a:gd name="connsiteX7" fmla="*/ 119645 w 309769"/>
                <a:gd name="connsiteY7" fmla="*/ 286 h 685288"/>
                <a:gd name="connsiteX8" fmla="*/ 172701 w 309769"/>
                <a:gd name="connsiteY8" fmla="*/ 18206 h 685288"/>
                <a:gd name="connsiteX9" fmla="*/ 224871 w 309769"/>
                <a:gd name="connsiteY9" fmla="*/ 115159 h 685288"/>
                <a:gd name="connsiteX10" fmla="*/ 225145 w 309769"/>
                <a:gd name="connsiteY10" fmla="*/ 115158 h 685288"/>
                <a:gd name="connsiteX11" fmla="*/ 225145 w 309769"/>
                <a:gd name="connsiteY11" fmla="*/ 616323 h 685288"/>
                <a:gd name="connsiteX12" fmla="*/ 224456 w 309769"/>
                <a:gd name="connsiteY12" fmla="*/ 616322 h 685288"/>
                <a:gd name="connsiteX13" fmla="*/ 194467 w 309769"/>
                <a:gd name="connsiteY13" fmla="*/ 673416 h 685288"/>
                <a:gd name="connsiteX14" fmla="*/ 123923 w 309769"/>
                <a:gd name="connsiteY14" fmla="*/ 677122 h 685288"/>
                <a:gd name="connsiteX15" fmla="*/ 87706 w 309769"/>
                <a:gd name="connsiteY15" fmla="*/ 617758 h 685288"/>
                <a:gd name="connsiteX16" fmla="*/ 87159 w 309769"/>
                <a:gd name="connsiteY16" fmla="*/ 617758 h 685288"/>
                <a:gd name="connsiteX17" fmla="*/ 87159 w 309769"/>
                <a:gd name="connsiteY17" fmla="*/ 246290 h 685288"/>
                <a:gd name="connsiteX18" fmla="*/ 94231 w 309769"/>
                <a:gd name="connsiteY18" fmla="*/ 228395 h 685288"/>
                <a:gd name="connsiteX19" fmla="*/ 111306 w 309769"/>
                <a:gd name="connsiteY19" fmla="*/ 220982 h 685288"/>
                <a:gd name="connsiteX20" fmla="*/ 135453 w 309769"/>
                <a:gd name="connsiteY20" fmla="*/ 246290 h 685288"/>
                <a:gd name="connsiteX21" fmla="*/ 135452 w 309769"/>
                <a:gd name="connsiteY21" fmla="*/ 616125 h 685288"/>
                <a:gd name="connsiteX22" fmla="*/ 146831 w 309769"/>
                <a:gd name="connsiteY22" fmla="*/ 632810 h 685288"/>
                <a:gd name="connsiteX23" fmla="*/ 167292 w 309769"/>
                <a:gd name="connsiteY23" fmla="*/ 631828 h 685288"/>
                <a:gd name="connsiteX24" fmla="*/ 176856 w 309769"/>
                <a:gd name="connsiteY24" fmla="*/ 616322 h 685288"/>
                <a:gd name="connsiteX25" fmla="*/ 176851 w 309769"/>
                <a:gd name="connsiteY25" fmla="*/ 616322 h 685288"/>
                <a:gd name="connsiteX26" fmla="*/ 176851 w 309769"/>
                <a:gd name="connsiteY26" fmla="*/ 121987 h 685288"/>
                <a:gd name="connsiteX27" fmla="*/ 176550 w 309769"/>
                <a:gd name="connsiteY27" fmla="*/ 121968 h 685288"/>
                <a:gd name="connsiteX28" fmla="*/ 146806 w 309769"/>
                <a:gd name="connsiteY28" fmla="*/ 61163 h 685288"/>
                <a:gd name="connsiteX29" fmla="*/ 124832 w 309769"/>
                <a:gd name="connsiteY29" fmla="*/ 52059 h 685288"/>
                <a:gd name="connsiteX30" fmla="*/ 113771 w 309769"/>
                <a:gd name="connsiteY30" fmla="*/ 50984 h 685288"/>
                <a:gd name="connsiteX31" fmla="*/ 93711 w 309769"/>
                <a:gd name="connsiteY31" fmla="*/ 53060 h 685288"/>
                <a:gd name="connsiteX32" fmla="*/ 81057 w 309769"/>
                <a:gd name="connsiteY32" fmla="*/ 58551 h 685288"/>
                <a:gd name="connsiteX33" fmla="*/ 54108 w 309769"/>
                <a:gd name="connsiteY33" fmla="*/ 89040 h 685288"/>
                <a:gd name="connsiteX34" fmla="*/ 50769 w 309769"/>
                <a:gd name="connsiteY34" fmla="*/ 99778 h 685288"/>
                <a:gd name="connsiteX35" fmla="*/ 50876 w 309769"/>
                <a:gd name="connsiteY35" fmla="*/ 99872 h 685288"/>
                <a:gd name="connsiteX36" fmla="*/ 49114 w 309769"/>
                <a:gd name="connsiteY36" fmla="*/ 108623 h 685288"/>
                <a:gd name="connsiteX37" fmla="*/ 49078 w 309769"/>
                <a:gd name="connsiteY37" fmla="*/ 108890 h 685288"/>
                <a:gd name="connsiteX38" fmla="*/ 48481 w 309769"/>
                <a:gd name="connsiteY38" fmla="*/ 117953 h 685288"/>
                <a:gd name="connsiteX39" fmla="*/ 48294 w 309769"/>
                <a:gd name="connsiteY39" fmla="*/ 117953 h 685288"/>
                <a:gd name="connsiteX40" fmla="*/ 48294 w 309769"/>
                <a:gd name="connsiteY40" fmla="*/ 387259 h 685288"/>
                <a:gd name="connsiteX41" fmla="*/ 0 w 309769"/>
                <a:gd name="connsiteY41" fmla="*/ 376019 h 685288"/>
                <a:gd name="connsiteX42" fmla="*/ 0 w 309769"/>
                <a:gd name="connsiteY42" fmla="*/ 109225 h 685288"/>
                <a:gd name="connsiteX43" fmla="*/ 8643 w 309769"/>
                <a:gd name="connsiteY43" fmla="*/ 72156 h 685288"/>
                <a:gd name="connsiteX44" fmla="*/ 23569 w 309769"/>
                <a:gd name="connsiteY44" fmla="*/ 44524 h 685288"/>
                <a:gd name="connsiteX45" fmla="*/ 57710 w 309769"/>
                <a:gd name="connsiteY45" fmla="*/ 14040 h 685288"/>
                <a:gd name="connsiteX46" fmla="*/ 92069 w 309769"/>
                <a:gd name="connsiteY46" fmla="*/ 1940 h 685288"/>
                <a:gd name="connsiteX47" fmla="*/ 119645 w 309769"/>
                <a:gd name="connsiteY47" fmla="*/ 286 h 685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9769" h="685288">
                  <a:moveTo>
                    <a:pt x="285622" y="307764"/>
                  </a:moveTo>
                  <a:cubicBezTo>
                    <a:pt x="298959" y="307764"/>
                    <a:pt x="309769" y="319094"/>
                    <a:pt x="309769" y="333072"/>
                  </a:cubicBezTo>
                  <a:lnTo>
                    <a:pt x="309769" y="448116"/>
                  </a:lnTo>
                  <a:lnTo>
                    <a:pt x="261475" y="436876"/>
                  </a:lnTo>
                  <a:lnTo>
                    <a:pt x="261475" y="333072"/>
                  </a:lnTo>
                  <a:cubicBezTo>
                    <a:pt x="261475" y="326084"/>
                    <a:pt x="264178" y="319756"/>
                    <a:pt x="268548" y="315176"/>
                  </a:cubicBezTo>
                  <a:cubicBezTo>
                    <a:pt x="272917" y="310596"/>
                    <a:pt x="278954" y="307764"/>
                    <a:pt x="285622" y="307764"/>
                  </a:cubicBezTo>
                  <a:close/>
                  <a:moveTo>
                    <a:pt x="119645" y="286"/>
                  </a:moveTo>
                  <a:cubicBezTo>
                    <a:pt x="138145" y="1411"/>
                    <a:pt x="156432" y="7433"/>
                    <a:pt x="172701" y="18206"/>
                  </a:cubicBezTo>
                  <a:cubicBezTo>
                    <a:pt x="204715" y="39405"/>
                    <a:pt x="224233" y="75904"/>
                    <a:pt x="224871" y="115159"/>
                  </a:cubicBezTo>
                  <a:lnTo>
                    <a:pt x="225145" y="115158"/>
                  </a:lnTo>
                  <a:lnTo>
                    <a:pt x="225145" y="616323"/>
                  </a:lnTo>
                  <a:lnTo>
                    <a:pt x="224456" y="616322"/>
                  </a:lnTo>
                  <a:cubicBezTo>
                    <a:pt x="224641" y="639110"/>
                    <a:pt x="213361" y="660522"/>
                    <a:pt x="194467" y="673416"/>
                  </a:cubicBezTo>
                  <a:cubicBezTo>
                    <a:pt x="173401" y="687793"/>
                    <a:pt x="146321" y="689216"/>
                    <a:pt x="123923" y="677122"/>
                  </a:cubicBezTo>
                  <a:cubicBezTo>
                    <a:pt x="102142" y="665363"/>
                    <a:pt x="88254" y="642701"/>
                    <a:pt x="87706" y="617758"/>
                  </a:cubicBezTo>
                  <a:lnTo>
                    <a:pt x="87159" y="617758"/>
                  </a:lnTo>
                  <a:cubicBezTo>
                    <a:pt x="87159" y="493935"/>
                    <a:pt x="87159" y="370113"/>
                    <a:pt x="87159" y="246290"/>
                  </a:cubicBezTo>
                  <a:cubicBezTo>
                    <a:pt x="87159" y="239302"/>
                    <a:pt x="89861" y="232974"/>
                    <a:pt x="94231" y="228395"/>
                  </a:cubicBezTo>
                  <a:cubicBezTo>
                    <a:pt x="98601" y="223815"/>
                    <a:pt x="104638" y="220982"/>
                    <a:pt x="111306" y="220982"/>
                  </a:cubicBezTo>
                  <a:cubicBezTo>
                    <a:pt x="124642" y="220982"/>
                    <a:pt x="135452" y="232313"/>
                    <a:pt x="135453" y="246290"/>
                  </a:cubicBezTo>
                  <a:lnTo>
                    <a:pt x="135452" y="616125"/>
                  </a:lnTo>
                  <a:cubicBezTo>
                    <a:pt x="135763" y="623231"/>
                    <a:pt x="140130" y="629604"/>
                    <a:pt x="146831" y="632810"/>
                  </a:cubicBezTo>
                  <a:cubicBezTo>
                    <a:pt x="153363" y="635935"/>
                    <a:pt x="161116" y="635563"/>
                    <a:pt x="167292" y="631828"/>
                  </a:cubicBezTo>
                  <a:cubicBezTo>
                    <a:pt x="172973" y="628393"/>
                    <a:pt x="176518" y="622607"/>
                    <a:pt x="176856" y="616322"/>
                  </a:cubicBezTo>
                  <a:lnTo>
                    <a:pt x="176851" y="616322"/>
                  </a:lnTo>
                  <a:cubicBezTo>
                    <a:pt x="176851" y="451544"/>
                    <a:pt x="176851" y="286765"/>
                    <a:pt x="176851" y="121987"/>
                  </a:cubicBezTo>
                  <a:lnTo>
                    <a:pt x="176550" y="121968"/>
                  </a:lnTo>
                  <a:cubicBezTo>
                    <a:pt x="177946" y="97533"/>
                    <a:pt x="166550" y="74237"/>
                    <a:pt x="146806" y="61163"/>
                  </a:cubicBezTo>
                  <a:cubicBezTo>
                    <a:pt x="139968" y="56635"/>
                    <a:pt x="132504" y="53581"/>
                    <a:pt x="124832" y="52059"/>
                  </a:cubicBezTo>
                  <a:lnTo>
                    <a:pt x="113771" y="50984"/>
                  </a:lnTo>
                  <a:cubicBezTo>
                    <a:pt x="108282" y="50778"/>
                    <a:pt x="101596" y="50272"/>
                    <a:pt x="93711" y="53060"/>
                  </a:cubicBezTo>
                  <a:cubicBezTo>
                    <a:pt x="89362" y="54346"/>
                    <a:pt x="85120" y="56199"/>
                    <a:pt x="81057" y="58551"/>
                  </a:cubicBezTo>
                  <a:cubicBezTo>
                    <a:pt x="68966" y="65552"/>
                    <a:pt x="59588" y="76319"/>
                    <a:pt x="54108" y="89040"/>
                  </a:cubicBezTo>
                  <a:lnTo>
                    <a:pt x="50769" y="99778"/>
                  </a:lnTo>
                  <a:lnTo>
                    <a:pt x="50876" y="99872"/>
                  </a:lnTo>
                  <a:lnTo>
                    <a:pt x="49114" y="108623"/>
                  </a:lnTo>
                  <a:cubicBezTo>
                    <a:pt x="49102" y="108712"/>
                    <a:pt x="49090" y="108801"/>
                    <a:pt x="49078" y="108890"/>
                  </a:cubicBezTo>
                  <a:lnTo>
                    <a:pt x="48481" y="117953"/>
                  </a:lnTo>
                  <a:lnTo>
                    <a:pt x="48294" y="117953"/>
                  </a:lnTo>
                  <a:lnTo>
                    <a:pt x="48294" y="387259"/>
                  </a:lnTo>
                  <a:lnTo>
                    <a:pt x="0" y="376019"/>
                  </a:lnTo>
                  <a:lnTo>
                    <a:pt x="0" y="109225"/>
                  </a:lnTo>
                  <a:cubicBezTo>
                    <a:pt x="785" y="95072"/>
                    <a:pt x="4564" y="81518"/>
                    <a:pt x="8643" y="72156"/>
                  </a:cubicBezTo>
                  <a:cubicBezTo>
                    <a:pt x="12134" y="62177"/>
                    <a:pt x="17297" y="52921"/>
                    <a:pt x="23569" y="44524"/>
                  </a:cubicBezTo>
                  <a:cubicBezTo>
                    <a:pt x="32734" y="32256"/>
                    <a:pt x="44267" y="21823"/>
                    <a:pt x="57710" y="14040"/>
                  </a:cubicBezTo>
                  <a:cubicBezTo>
                    <a:pt x="68558" y="7760"/>
                    <a:pt x="80129" y="3506"/>
                    <a:pt x="92069" y="1940"/>
                  </a:cubicBezTo>
                  <a:cubicBezTo>
                    <a:pt x="103590" y="846"/>
                    <a:pt x="109202" y="-628"/>
                    <a:pt x="119645" y="286"/>
                  </a:cubicBezTo>
                  <a:close/>
                </a:path>
              </a:pathLst>
            </a:custGeom>
            <a:solidFill>
              <a:schemeClr val="accent4">
                <a:lumMod val="5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0" dirty="0">
                <a:solidFill>
                  <a:schemeClr val="tx1"/>
                </a:solidFill>
              </a:endParaRPr>
            </a:p>
          </p:txBody>
        </p:sp>
      </p:grpSp>
      <p:grpSp>
        <p:nvGrpSpPr>
          <p:cNvPr id="9" name="Group 8">
            <a:extLst>
              <a:ext uri="{FF2B5EF4-FFF2-40B4-BE49-F238E27FC236}">
                <a16:creationId xmlns:a16="http://schemas.microsoft.com/office/drawing/2014/main" id="{BEA6D6C1-3306-EBD2-215B-AAB6A924B16B}"/>
              </a:ext>
            </a:extLst>
          </p:cNvPr>
          <p:cNvGrpSpPr/>
          <p:nvPr/>
        </p:nvGrpSpPr>
        <p:grpSpPr>
          <a:xfrm>
            <a:off x="671225" y="1979816"/>
            <a:ext cx="2162315" cy="2452734"/>
            <a:chOff x="1380909" y="2001813"/>
            <a:chExt cx="2027976" cy="2438237"/>
          </a:xfrm>
        </p:grpSpPr>
        <p:grpSp>
          <p:nvGrpSpPr>
            <p:cNvPr id="1948" name="Group 1947">
              <a:extLst>
                <a:ext uri="{FF2B5EF4-FFF2-40B4-BE49-F238E27FC236}">
                  <a16:creationId xmlns:a16="http://schemas.microsoft.com/office/drawing/2014/main" id="{C3E07440-49F5-458F-8A6C-31277FCA2F9D}"/>
                </a:ext>
              </a:extLst>
            </p:cNvPr>
            <p:cNvGrpSpPr/>
            <p:nvPr/>
          </p:nvGrpSpPr>
          <p:grpSpPr>
            <a:xfrm>
              <a:off x="1380909" y="2001813"/>
              <a:ext cx="2027976" cy="2438237"/>
              <a:chOff x="1883121" y="2043228"/>
              <a:chExt cx="2027976" cy="2438237"/>
            </a:xfrm>
          </p:grpSpPr>
          <p:sp>
            <p:nvSpPr>
              <p:cNvPr id="1949" name="Rectangle: Folded Corner 1948">
                <a:extLst>
                  <a:ext uri="{FF2B5EF4-FFF2-40B4-BE49-F238E27FC236}">
                    <a16:creationId xmlns:a16="http://schemas.microsoft.com/office/drawing/2014/main" id="{AA6689CB-196A-474F-8D5C-337A126BFB14}"/>
                  </a:ext>
                </a:extLst>
              </p:cNvPr>
              <p:cNvSpPr/>
              <p:nvPr/>
            </p:nvSpPr>
            <p:spPr>
              <a:xfrm>
                <a:off x="1883121" y="2453489"/>
                <a:ext cx="2027976" cy="2027976"/>
              </a:xfrm>
              <a:prstGeom prst="foldedCorner">
                <a:avLst>
                  <a:gd name="adj" fmla="val 24703"/>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0" name="Freeform: Shape 1949">
                <a:extLst>
                  <a:ext uri="{FF2B5EF4-FFF2-40B4-BE49-F238E27FC236}">
                    <a16:creationId xmlns:a16="http://schemas.microsoft.com/office/drawing/2014/main" id="{F4A2945A-6769-4707-A7B5-B3E37CE4A444}"/>
                  </a:ext>
                </a:extLst>
              </p:cNvPr>
              <p:cNvSpPr/>
              <p:nvPr/>
            </p:nvSpPr>
            <p:spPr>
              <a:xfrm rot="20813872">
                <a:off x="1957155" y="2043228"/>
                <a:ext cx="309769" cy="685288"/>
              </a:xfrm>
              <a:custGeom>
                <a:avLst/>
                <a:gdLst>
                  <a:gd name="connsiteX0" fmla="*/ 285622 w 309769"/>
                  <a:gd name="connsiteY0" fmla="*/ 307764 h 685288"/>
                  <a:gd name="connsiteX1" fmla="*/ 309769 w 309769"/>
                  <a:gd name="connsiteY1" fmla="*/ 333072 h 685288"/>
                  <a:gd name="connsiteX2" fmla="*/ 309769 w 309769"/>
                  <a:gd name="connsiteY2" fmla="*/ 448116 h 685288"/>
                  <a:gd name="connsiteX3" fmla="*/ 261475 w 309769"/>
                  <a:gd name="connsiteY3" fmla="*/ 436876 h 685288"/>
                  <a:gd name="connsiteX4" fmla="*/ 261475 w 309769"/>
                  <a:gd name="connsiteY4" fmla="*/ 333072 h 685288"/>
                  <a:gd name="connsiteX5" fmla="*/ 268548 w 309769"/>
                  <a:gd name="connsiteY5" fmla="*/ 315176 h 685288"/>
                  <a:gd name="connsiteX6" fmla="*/ 285622 w 309769"/>
                  <a:gd name="connsiteY6" fmla="*/ 307764 h 685288"/>
                  <a:gd name="connsiteX7" fmla="*/ 119645 w 309769"/>
                  <a:gd name="connsiteY7" fmla="*/ 286 h 685288"/>
                  <a:gd name="connsiteX8" fmla="*/ 172701 w 309769"/>
                  <a:gd name="connsiteY8" fmla="*/ 18206 h 685288"/>
                  <a:gd name="connsiteX9" fmla="*/ 224871 w 309769"/>
                  <a:gd name="connsiteY9" fmla="*/ 115159 h 685288"/>
                  <a:gd name="connsiteX10" fmla="*/ 225145 w 309769"/>
                  <a:gd name="connsiteY10" fmla="*/ 115158 h 685288"/>
                  <a:gd name="connsiteX11" fmla="*/ 225145 w 309769"/>
                  <a:gd name="connsiteY11" fmla="*/ 616323 h 685288"/>
                  <a:gd name="connsiteX12" fmla="*/ 224456 w 309769"/>
                  <a:gd name="connsiteY12" fmla="*/ 616322 h 685288"/>
                  <a:gd name="connsiteX13" fmla="*/ 194467 w 309769"/>
                  <a:gd name="connsiteY13" fmla="*/ 673416 h 685288"/>
                  <a:gd name="connsiteX14" fmla="*/ 123923 w 309769"/>
                  <a:gd name="connsiteY14" fmla="*/ 677122 h 685288"/>
                  <a:gd name="connsiteX15" fmla="*/ 87706 w 309769"/>
                  <a:gd name="connsiteY15" fmla="*/ 617758 h 685288"/>
                  <a:gd name="connsiteX16" fmla="*/ 87159 w 309769"/>
                  <a:gd name="connsiteY16" fmla="*/ 617758 h 685288"/>
                  <a:gd name="connsiteX17" fmla="*/ 87159 w 309769"/>
                  <a:gd name="connsiteY17" fmla="*/ 246290 h 685288"/>
                  <a:gd name="connsiteX18" fmla="*/ 94231 w 309769"/>
                  <a:gd name="connsiteY18" fmla="*/ 228395 h 685288"/>
                  <a:gd name="connsiteX19" fmla="*/ 111306 w 309769"/>
                  <a:gd name="connsiteY19" fmla="*/ 220982 h 685288"/>
                  <a:gd name="connsiteX20" fmla="*/ 135453 w 309769"/>
                  <a:gd name="connsiteY20" fmla="*/ 246290 h 685288"/>
                  <a:gd name="connsiteX21" fmla="*/ 135452 w 309769"/>
                  <a:gd name="connsiteY21" fmla="*/ 616125 h 685288"/>
                  <a:gd name="connsiteX22" fmla="*/ 146831 w 309769"/>
                  <a:gd name="connsiteY22" fmla="*/ 632810 h 685288"/>
                  <a:gd name="connsiteX23" fmla="*/ 167292 w 309769"/>
                  <a:gd name="connsiteY23" fmla="*/ 631828 h 685288"/>
                  <a:gd name="connsiteX24" fmla="*/ 176856 w 309769"/>
                  <a:gd name="connsiteY24" fmla="*/ 616322 h 685288"/>
                  <a:gd name="connsiteX25" fmla="*/ 176851 w 309769"/>
                  <a:gd name="connsiteY25" fmla="*/ 616322 h 685288"/>
                  <a:gd name="connsiteX26" fmla="*/ 176851 w 309769"/>
                  <a:gd name="connsiteY26" fmla="*/ 121987 h 685288"/>
                  <a:gd name="connsiteX27" fmla="*/ 176550 w 309769"/>
                  <a:gd name="connsiteY27" fmla="*/ 121968 h 685288"/>
                  <a:gd name="connsiteX28" fmla="*/ 146806 w 309769"/>
                  <a:gd name="connsiteY28" fmla="*/ 61163 h 685288"/>
                  <a:gd name="connsiteX29" fmla="*/ 124832 w 309769"/>
                  <a:gd name="connsiteY29" fmla="*/ 52059 h 685288"/>
                  <a:gd name="connsiteX30" fmla="*/ 113771 w 309769"/>
                  <a:gd name="connsiteY30" fmla="*/ 50984 h 685288"/>
                  <a:gd name="connsiteX31" fmla="*/ 93711 w 309769"/>
                  <a:gd name="connsiteY31" fmla="*/ 53060 h 685288"/>
                  <a:gd name="connsiteX32" fmla="*/ 81057 w 309769"/>
                  <a:gd name="connsiteY32" fmla="*/ 58551 h 685288"/>
                  <a:gd name="connsiteX33" fmla="*/ 54108 w 309769"/>
                  <a:gd name="connsiteY33" fmla="*/ 89040 h 685288"/>
                  <a:gd name="connsiteX34" fmla="*/ 50769 w 309769"/>
                  <a:gd name="connsiteY34" fmla="*/ 99778 h 685288"/>
                  <a:gd name="connsiteX35" fmla="*/ 50876 w 309769"/>
                  <a:gd name="connsiteY35" fmla="*/ 99872 h 685288"/>
                  <a:gd name="connsiteX36" fmla="*/ 49114 w 309769"/>
                  <a:gd name="connsiteY36" fmla="*/ 108623 h 685288"/>
                  <a:gd name="connsiteX37" fmla="*/ 49078 w 309769"/>
                  <a:gd name="connsiteY37" fmla="*/ 108890 h 685288"/>
                  <a:gd name="connsiteX38" fmla="*/ 48481 w 309769"/>
                  <a:gd name="connsiteY38" fmla="*/ 117953 h 685288"/>
                  <a:gd name="connsiteX39" fmla="*/ 48294 w 309769"/>
                  <a:gd name="connsiteY39" fmla="*/ 117953 h 685288"/>
                  <a:gd name="connsiteX40" fmla="*/ 48294 w 309769"/>
                  <a:gd name="connsiteY40" fmla="*/ 387259 h 685288"/>
                  <a:gd name="connsiteX41" fmla="*/ 0 w 309769"/>
                  <a:gd name="connsiteY41" fmla="*/ 376019 h 685288"/>
                  <a:gd name="connsiteX42" fmla="*/ 0 w 309769"/>
                  <a:gd name="connsiteY42" fmla="*/ 109225 h 685288"/>
                  <a:gd name="connsiteX43" fmla="*/ 8643 w 309769"/>
                  <a:gd name="connsiteY43" fmla="*/ 72156 h 685288"/>
                  <a:gd name="connsiteX44" fmla="*/ 23569 w 309769"/>
                  <a:gd name="connsiteY44" fmla="*/ 44524 h 685288"/>
                  <a:gd name="connsiteX45" fmla="*/ 57710 w 309769"/>
                  <a:gd name="connsiteY45" fmla="*/ 14040 h 685288"/>
                  <a:gd name="connsiteX46" fmla="*/ 92069 w 309769"/>
                  <a:gd name="connsiteY46" fmla="*/ 1940 h 685288"/>
                  <a:gd name="connsiteX47" fmla="*/ 119645 w 309769"/>
                  <a:gd name="connsiteY47" fmla="*/ 286 h 685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9769" h="685288">
                    <a:moveTo>
                      <a:pt x="285622" y="307764"/>
                    </a:moveTo>
                    <a:cubicBezTo>
                      <a:pt x="298959" y="307764"/>
                      <a:pt x="309769" y="319094"/>
                      <a:pt x="309769" y="333072"/>
                    </a:cubicBezTo>
                    <a:lnTo>
                      <a:pt x="309769" y="448116"/>
                    </a:lnTo>
                    <a:lnTo>
                      <a:pt x="261475" y="436876"/>
                    </a:lnTo>
                    <a:lnTo>
                      <a:pt x="261475" y="333072"/>
                    </a:lnTo>
                    <a:cubicBezTo>
                      <a:pt x="261475" y="326084"/>
                      <a:pt x="264178" y="319756"/>
                      <a:pt x="268548" y="315176"/>
                    </a:cubicBezTo>
                    <a:cubicBezTo>
                      <a:pt x="272917" y="310596"/>
                      <a:pt x="278954" y="307764"/>
                      <a:pt x="285622" y="307764"/>
                    </a:cubicBezTo>
                    <a:close/>
                    <a:moveTo>
                      <a:pt x="119645" y="286"/>
                    </a:moveTo>
                    <a:cubicBezTo>
                      <a:pt x="138145" y="1411"/>
                      <a:pt x="156432" y="7433"/>
                      <a:pt x="172701" y="18206"/>
                    </a:cubicBezTo>
                    <a:cubicBezTo>
                      <a:pt x="204715" y="39405"/>
                      <a:pt x="224233" y="75904"/>
                      <a:pt x="224871" y="115159"/>
                    </a:cubicBezTo>
                    <a:lnTo>
                      <a:pt x="225145" y="115158"/>
                    </a:lnTo>
                    <a:lnTo>
                      <a:pt x="225145" y="616323"/>
                    </a:lnTo>
                    <a:lnTo>
                      <a:pt x="224456" y="616322"/>
                    </a:lnTo>
                    <a:cubicBezTo>
                      <a:pt x="224641" y="639110"/>
                      <a:pt x="213361" y="660522"/>
                      <a:pt x="194467" y="673416"/>
                    </a:cubicBezTo>
                    <a:cubicBezTo>
                      <a:pt x="173401" y="687793"/>
                      <a:pt x="146321" y="689216"/>
                      <a:pt x="123923" y="677122"/>
                    </a:cubicBezTo>
                    <a:cubicBezTo>
                      <a:pt x="102142" y="665363"/>
                      <a:pt x="88254" y="642701"/>
                      <a:pt x="87706" y="617758"/>
                    </a:cubicBezTo>
                    <a:lnTo>
                      <a:pt x="87159" y="617758"/>
                    </a:lnTo>
                    <a:cubicBezTo>
                      <a:pt x="87159" y="493935"/>
                      <a:pt x="87159" y="370113"/>
                      <a:pt x="87159" y="246290"/>
                    </a:cubicBezTo>
                    <a:cubicBezTo>
                      <a:pt x="87159" y="239302"/>
                      <a:pt x="89861" y="232974"/>
                      <a:pt x="94231" y="228395"/>
                    </a:cubicBezTo>
                    <a:cubicBezTo>
                      <a:pt x="98601" y="223815"/>
                      <a:pt x="104638" y="220982"/>
                      <a:pt x="111306" y="220982"/>
                    </a:cubicBezTo>
                    <a:cubicBezTo>
                      <a:pt x="124642" y="220982"/>
                      <a:pt x="135452" y="232313"/>
                      <a:pt x="135453" y="246290"/>
                    </a:cubicBezTo>
                    <a:lnTo>
                      <a:pt x="135452" y="616125"/>
                    </a:lnTo>
                    <a:cubicBezTo>
                      <a:pt x="135763" y="623231"/>
                      <a:pt x="140130" y="629604"/>
                      <a:pt x="146831" y="632810"/>
                    </a:cubicBezTo>
                    <a:cubicBezTo>
                      <a:pt x="153363" y="635935"/>
                      <a:pt x="161116" y="635563"/>
                      <a:pt x="167292" y="631828"/>
                    </a:cubicBezTo>
                    <a:cubicBezTo>
                      <a:pt x="172973" y="628393"/>
                      <a:pt x="176518" y="622607"/>
                      <a:pt x="176856" y="616322"/>
                    </a:cubicBezTo>
                    <a:lnTo>
                      <a:pt x="176851" y="616322"/>
                    </a:lnTo>
                    <a:cubicBezTo>
                      <a:pt x="176851" y="451544"/>
                      <a:pt x="176851" y="286765"/>
                      <a:pt x="176851" y="121987"/>
                    </a:cubicBezTo>
                    <a:lnTo>
                      <a:pt x="176550" y="121968"/>
                    </a:lnTo>
                    <a:cubicBezTo>
                      <a:pt x="177946" y="97533"/>
                      <a:pt x="166550" y="74237"/>
                      <a:pt x="146806" y="61163"/>
                    </a:cubicBezTo>
                    <a:cubicBezTo>
                      <a:pt x="139968" y="56635"/>
                      <a:pt x="132504" y="53581"/>
                      <a:pt x="124832" y="52059"/>
                    </a:cubicBezTo>
                    <a:lnTo>
                      <a:pt x="113771" y="50984"/>
                    </a:lnTo>
                    <a:cubicBezTo>
                      <a:pt x="108282" y="50778"/>
                      <a:pt x="101596" y="50272"/>
                      <a:pt x="93711" y="53060"/>
                    </a:cubicBezTo>
                    <a:cubicBezTo>
                      <a:pt x="89362" y="54346"/>
                      <a:pt x="85120" y="56199"/>
                      <a:pt x="81057" y="58551"/>
                    </a:cubicBezTo>
                    <a:cubicBezTo>
                      <a:pt x="68966" y="65552"/>
                      <a:pt x="59588" y="76319"/>
                      <a:pt x="54108" y="89040"/>
                    </a:cubicBezTo>
                    <a:lnTo>
                      <a:pt x="50769" y="99778"/>
                    </a:lnTo>
                    <a:lnTo>
                      <a:pt x="50876" y="99872"/>
                    </a:lnTo>
                    <a:lnTo>
                      <a:pt x="49114" y="108623"/>
                    </a:lnTo>
                    <a:cubicBezTo>
                      <a:pt x="49102" y="108712"/>
                      <a:pt x="49090" y="108801"/>
                      <a:pt x="49078" y="108890"/>
                    </a:cubicBezTo>
                    <a:lnTo>
                      <a:pt x="48481" y="117953"/>
                    </a:lnTo>
                    <a:lnTo>
                      <a:pt x="48294" y="117953"/>
                    </a:lnTo>
                    <a:lnTo>
                      <a:pt x="48294" y="387259"/>
                    </a:lnTo>
                    <a:lnTo>
                      <a:pt x="0" y="376019"/>
                    </a:lnTo>
                    <a:lnTo>
                      <a:pt x="0" y="109225"/>
                    </a:lnTo>
                    <a:cubicBezTo>
                      <a:pt x="785" y="95072"/>
                      <a:pt x="4564" y="81518"/>
                      <a:pt x="8643" y="72156"/>
                    </a:cubicBezTo>
                    <a:cubicBezTo>
                      <a:pt x="12134" y="62177"/>
                      <a:pt x="17297" y="52921"/>
                      <a:pt x="23569" y="44524"/>
                    </a:cubicBezTo>
                    <a:cubicBezTo>
                      <a:pt x="32734" y="32256"/>
                      <a:pt x="44267" y="21823"/>
                      <a:pt x="57710" y="14040"/>
                    </a:cubicBezTo>
                    <a:cubicBezTo>
                      <a:pt x="68558" y="7760"/>
                      <a:pt x="80129" y="3506"/>
                      <a:pt x="92069" y="1940"/>
                    </a:cubicBezTo>
                    <a:cubicBezTo>
                      <a:pt x="103590" y="846"/>
                      <a:pt x="109202" y="-628"/>
                      <a:pt x="119645" y="286"/>
                    </a:cubicBezTo>
                    <a:close/>
                  </a:path>
                </a:pathLst>
              </a:custGeom>
              <a:solidFill>
                <a:schemeClr val="accent1">
                  <a:lumMod val="5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0" dirty="0">
                  <a:solidFill>
                    <a:schemeClr val="tx1"/>
                  </a:solidFill>
                </a:endParaRPr>
              </a:p>
            </p:txBody>
          </p:sp>
        </p:grpSp>
        <p:sp>
          <p:nvSpPr>
            <p:cNvPr id="1951" name="Rectangle 1950">
              <a:extLst>
                <a:ext uri="{FF2B5EF4-FFF2-40B4-BE49-F238E27FC236}">
                  <a16:creationId xmlns:a16="http://schemas.microsoft.com/office/drawing/2014/main" id="{66F3BFC5-1287-444B-9479-1FC59B502E2D}"/>
                </a:ext>
              </a:extLst>
            </p:cNvPr>
            <p:cNvSpPr/>
            <p:nvPr/>
          </p:nvSpPr>
          <p:spPr>
            <a:xfrm>
              <a:off x="2386254" y="2812951"/>
              <a:ext cx="159470" cy="836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2" name="직사각형 113">
              <a:extLst>
                <a:ext uri="{FF2B5EF4-FFF2-40B4-BE49-F238E27FC236}">
                  <a16:creationId xmlns:a16="http://schemas.microsoft.com/office/drawing/2014/main" id="{6090736A-A8DA-4579-8FDB-A1AA30267529}"/>
                </a:ext>
              </a:extLst>
            </p:cNvPr>
            <p:cNvSpPr>
              <a:spLocks noChangeArrowheads="1"/>
            </p:cNvSpPr>
            <p:nvPr/>
          </p:nvSpPr>
          <p:spPr bwMode="auto">
            <a:xfrm>
              <a:off x="1643075" y="3119257"/>
              <a:ext cx="1316370" cy="584775"/>
            </a:xfrm>
            <a:prstGeom prst="rect">
              <a:avLst/>
            </a:prstGeom>
            <a:solidFill>
              <a:schemeClr val="accent1"/>
            </a:solid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1600" b="1" dirty="0">
                  <a:solidFill>
                    <a:schemeClr val="bg1"/>
                  </a:solidFill>
                  <a:cs typeface="Arial" charset="0"/>
                </a:rPr>
                <a:t>Raw data Input</a:t>
              </a:r>
            </a:p>
          </p:txBody>
        </p:sp>
      </p:grpSp>
      <p:grpSp>
        <p:nvGrpSpPr>
          <p:cNvPr id="14" name="Group 13">
            <a:extLst>
              <a:ext uri="{FF2B5EF4-FFF2-40B4-BE49-F238E27FC236}">
                <a16:creationId xmlns:a16="http://schemas.microsoft.com/office/drawing/2014/main" id="{1601E163-288E-97D8-BAC2-5CD7D6D6191F}"/>
              </a:ext>
            </a:extLst>
          </p:cNvPr>
          <p:cNvGrpSpPr/>
          <p:nvPr/>
        </p:nvGrpSpPr>
        <p:grpSpPr>
          <a:xfrm>
            <a:off x="9592492" y="1930499"/>
            <a:ext cx="2027976" cy="2438237"/>
            <a:chOff x="1883121" y="2043228"/>
            <a:chExt cx="2027976" cy="2438237"/>
          </a:xfrm>
        </p:grpSpPr>
        <p:sp>
          <p:nvSpPr>
            <p:cNvPr id="18" name="Rectangle: Folded Corner 17">
              <a:extLst>
                <a:ext uri="{FF2B5EF4-FFF2-40B4-BE49-F238E27FC236}">
                  <a16:creationId xmlns:a16="http://schemas.microsoft.com/office/drawing/2014/main" id="{979192AE-0183-7BB8-A22B-6B01CC218D8B}"/>
                </a:ext>
              </a:extLst>
            </p:cNvPr>
            <p:cNvSpPr/>
            <p:nvPr/>
          </p:nvSpPr>
          <p:spPr>
            <a:xfrm>
              <a:off x="1883121" y="2453489"/>
              <a:ext cx="2027976" cy="2027976"/>
            </a:xfrm>
            <a:prstGeom prst="foldedCorner">
              <a:avLst>
                <a:gd name="adj" fmla="val 24703"/>
              </a:avLst>
            </a:prstGeom>
            <a:solidFill>
              <a:schemeClr val="accent6">
                <a:lumMod val="7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BFCA79A4-FAA4-A016-1BC8-8361B24426E4}"/>
                </a:ext>
              </a:extLst>
            </p:cNvPr>
            <p:cNvSpPr/>
            <p:nvPr/>
          </p:nvSpPr>
          <p:spPr>
            <a:xfrm rot="20813872">
              <a:off x="1957155" y="2043228"/>
              <a:ext cx="309769" cy="685288"/>
            </a:xfrm>
            <a:custGeom>
              <a:avLst/>
              <a:gdLst>
                <a:gd name="connsiteX0" fmla="*/ 285622 w 309769"/>
                <a:gd name="connsiteY0" fmla="*/ 307764 h 685288"/>
                <a:gd name="connsiteX1" fmla="*/ 309769 w 309769"/>
                <a:gd name="connsiteY1" fmla="*/ 333072 h 685288"/>
                <a:gd name="connsiteX2" fmla="*/ 309769 w 309769"/>
                <a:gd name="connsiteY2" fmla="*/ 448116 h 685288"/>
                <a:gd name="connsiteX3" fmla="*/ 261475 w 309769"/>
                <a:gd name="connsiteY3" fmla="*/ 436876 h 685288"/>
                <a:gd name="connsiteX4" fmla="*/ 261475 w 309769"/>
                <a:gd name="connsiteY4" fmla="*/ 333072 h 685288"/>
                <a:gd name="connsiteX5" fmla="*/ 268548 w 309769"/>
                <a:gd name="connsiteY5" fmla="*/ 315176 h 685288"/>
                <a:gd name="connsiteX6" fmla="*/ 285622 w 309769"/>
                <a:gd name="connsiteY6" fmla="*/ 307764 h 685288"/>
                <a:gd name="connsiteX7" fmla="*/ 119645 w 309769"/>
                <a:gd name="connsiteY7" fmla="*/ 286 h 685288"/>
                <a:gd name="connsiteX8" fmla="*/ 172701 w 309769"/>
                <a:gd name="connsiteY8" fmla="*/ 18206 h 685288"/>
                <a:gd name="connsiteX9" fmla="*/ 224871 w 309769"/>
                <a:gd name="connsiteY9" fmla="*/ 115159 h 685288"/>
                <a:gd name="connsiteX10" fmla="*/ 225145 w 309769"/>
                <a:gd name="connsiteY10" fmla="*/ 115158 h 685288"/>
                <a:gd name="connsiteX11" fmla="*/ 225145 w 309769"/>
                <a:gd name="connsiteY11" fmla="*/ 616323 h 685288"/>
                <a:gd name="connsiteX12" fmla="*/ 224456 w 309769"/>
                <a:gd name="connsiteY12" fmla="*/ 616322 h 685288"/>
                <a:gd name="connsiteX13" fmla="*/ 194467 w 309769"/>
                <a:gd name="connsiteY13" fmla="*/ 673416 h 685288"/>
                <a:gd name="connsiteX14" fmla="*/ 123923 w 309769"/>
                <a:gd name="connsiteY14" fmla="*/ 677122 h 685288"/>
                <a:gd name="connsiteX15" fmla="*/ 87706 w 309769"/>
                <a:gd name="connsiteY15" fmla="*/ 617758 h 685288"/>
                <a:gd name="connsiteX16" fmla="*/ 87159 w 309769"/>
                <a:gd name="connsiteY16" fmla="*/ 617758 h 685288"/>
                <a:gd name="connsiteX17" fmla="*/ 87159 w 309769"/>
                <a:gd name="connsiteY17" fmla="*/ 246290 h 685288"/>
                <a:gd name="connsiteX18" fmla="*/ 94231 w 309769"/>
                <a:gd name="connsiteY18" fmla="*/ 228395 h 685288"/>
                <a:gd name="connsiteX19" fmla="*/ 111306 w 309769"/>
                <a:gd name="connsiteY19" fmla="*/ 220982 h 685288"/>
                <a:gd name="connsiteX20" fmla="*/ 135453 w 309769"/>
                <a:gd name="connsiteY20" fmla="*/ 246290 h 685288"/>
                <a:gd name="connsiteX21" fmla="*/ 135452 w 309769"/>
                <a:gd name="connsiteY21" fmla="*/ 616125 h 685288"/>
                <a:gd name="connsiteX22" fmla="*/ 146831 w 309769"/>
                <a:gd name="connsiteY22" fmla="*/ 632810 h 685288"/>
                <a:gd name="connsiteX23" fmla="*/ 167292 w 309769"/>
                <a:gd name="connsiteY23" fmla="*/ 631828 h 685288"/>
                <a:gd name="connsiteX24" fmla="*/ 176856 w 309769"/>
                <a:gd name="connsiteY24" fmla="*/ 616322 h 685288"/>
                <a:gd name="connsiteX25" fmla="*/ 176851 w 309769"/>
                <a:gd name="connsiteY25" fmla="*/ 616322 h 685288"/>
                <a:gd name="connsiteX26" fmla="*/ 176851 w 309769"/>
                <a:gd name="connsiteY26" fmla="*/ 121987 h 685288"/>
                <a:gd name="connsiteX27" fmla="*/ 176550 w 309769"/>
                <a:gd name="connsiteY27" fmla="*/ 121968 h 685288"/>
                <a:gd name="connsiteX28" fmla="*/ 146806 w 309769"/>
                <a:gd name="connsiteY28" fmla="*/ 61163 h 685288"/>
                <a:gd name="connsiteX29" fmla="*/ 124832 w 309769"/>
                <a:gd name="connsiteY29" fmla="*/ 52059 h 685288"/>
                <a:gd name="connsiteX30" fmla="*/ 113771 w 309769"/>
                <a:gd name="connsiteY30" fmla="*/ 50984 h 685288"/>
                <a:gd name="connsiteX31" fmla="*/ 93711 w 309769"/>
                <a:gd name="connsiteY31" fmla="*/ 53060 h 685288"/>
                <a:gd name="connsiteX32" fmla="*/ 81057 w 309769"/>
                <a:gd name="connsiteY32" fmla="*/ 58551 h 685288"/>
                <a:gd name="connsiteX33" fmla="*/ 54108 w 309769"/>
                <a:gd name="connsiteY33" fmla="*/ 89040 h 685288"/>
                <a:gd name="connsiteX34" fmla="*/ 50769 w 309769"/>
                <a:gd name="connsiteY34" fmla="*/ 99778 h 685288"/>
                <a:gd name="connsiteX35" fmla="*/ 50876 w 309769"/>
                <a:gd name="connsiteY35" fmla="*/ 99872 h 685288"/>
                <a:gd name="connsiteX36" fmla="*/ 49114 w 309769"/>
                <a:gd name="connsiteY36" fmla="*/ 108623 h 685288"/>
                <a:gd name="connsiteX37" fmla="*/ 49078 w 309769"/>
                <a:gd name="connsiteY37" fmla="*/ 108890 h 685288"/>
                <a:gd name="connsiteX38" fmla="*/ 48481 w 309769"/>
                <a:gd name="connsiteY38" fmla="*/ 117953 h 685288"/>
                <a:gd name="connsiteX39" fmla="*/ 48294 w 309769"/>
                <a:gd name="connsiteY39" fmla="*/ 117953 h 685288"/>
                <a:gd name="connsiteX40" fmla="*/ 48294 w 309769"/>
                <a:gd name="connsiteY40" fmla="*/ 387259 h 685288"/>
                <a:gd name="connsiteX41" fmla="*/ 0 w 309769"/>
                <a:gd name="connsiteY41" fmla="*/ 376019 h 685288"/>
                <a:gd name="connsiteX42" fmla="*/ 0 w 309769"/>
                <a:gd name="connsiteY42" fmla="*/ 109225 h 685288"/>
                <a:gd name="connsiteX43" fmla="*/ 8643 w 309769"/>
                <a:gd name="connsiteY43" fmla="*/ 72156 h 685288"/>
                <a:gd name="connsiteX44" fmla="*/ 23569 w 309769"/>
                <a:gd name="connsiteY44" fmla="*/ 44524 h 685288"/>
                <a:gd name="connsiteX45" fmla="*/ 57710 w 309769"/>
                <a:gd name="connsiteY45" fmla="*/ 14040 h 685288"/>
                <a:gd name="connsiteX46" fmla="*/ 92069 w 309769"/>
                <a:gd name="connsiteY46" fmla="*/ 1940 h 685288"/>
                <a:gd name="connsiteX47" fmla="*/ 119645 w 309769"/>
                <a:gd name="connsiteY47" fmla="*/ 286 h 685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9769" h="685288">
                  <a:moveTo>
                    <a:pt x="285622" y="307764"/>
                  </a:moveTo>
                  <a:cubicBezTo>
                    <a:pt x="298959" y="307764"/>
                    <a:pt x="309769" y="319094"/>
                    <a:pt x="309769" y="333072"/>
                  </a:cubicBezTo>
                  <a:lnTo>
                    <a:pt x="309769" y="448116"/>
                  </a:lnTo>
                  <a:lnTo>
                    <a:pt x="261475" y="436876"/>
                  </a:lnTo>
                  <a:lnTo>
                    <a:pt x="261475" y="333072"/>
                  </a:lnTo>
                  <a:cubicBezTo>
                    <a:pt x="261475" y="326084"/>
                    <a:pt x="264178" y="319756"/>
                    <a:pt x="268548" y="315176"/>
                  </a:cubicBezTo>
                  <a:cubicBezTo>
                    <a:pt x="272917" y="310596"/>
                    <a:pt x="278954" y="307764"/>
                    <a:pt x="285622" y="307764"/>
                  </a:cubicBezTo>
                  <a:close/>
                  <a:moveTo>
                    <a:pt x="119645" y="286"/>
                  </a:moveTo>
                  <a:cubicBezTo>
                    <a:pt x="138145" y="1411"/>
                    <a:pt x="156432" y="7433"/>
                    <a:pt x="172701" y="18206"/>
                  </a:cubicBezTo>
                  <a:cubicBezTo>
                    <a:pt x="204715" y="39405"/>
                    <a:pt x="224233" y="75904"/>
                    <a:pt x="224871" y="115159"/>
                  </a:cubicBezTo>
                  <a:lnTo>
                    <a:pt x="225145" y="115158"/>
                  </a:lnTo>
                  <a:lnTo>
                    <a:pt x="225145" y="616323"/>
                  </a:lnTo>
                  <a:lnTo>
                    <a:pt x="224456" y="616322"/>
                  </a:lnTo>
                  <a:cubicBezTo>
                    <a:pt x="224641" y="639110"/>
                    <a:pt x="213361" y="660522"/>
                    <a:pt x="194467" y="673416"/>
                  </a:cubicBezTo>
                  <a:cubicBezTo>
                    <a:pt x="173401" y="687793"/>
                    <a:pt x="146321" y="689216"/>
                    <a:pt x="123923" y="677122"/>
                  </a:cubicBezTo>
                  <a:cubicBezTo>
                    <a:pt x="102142" y="665363"/>
                    <a:pt x="88254" y="642701"/>
                    <a:pt x="87706" y="617758"/>
                  </a:cubicBezTo>
                  <a:lnTo>
                    <a:pt x="87159" y="617758"/>
                  </a:lnTo>
                  <a:cubicBezTo>
                    <a:pt x="87159" y="493935"/>
                    <a:pt x="87159" y="370113"/>
                    <a:pt x="87159" y="246290"/>
                  </a:cubicBezTo>
                  <a:cubicBezTo>
                    <a:pt x="87159" y="239302"/>
                    <a:pt x="89861" y="232974"/>
                    <a:pt x="94231" y="228395"/>
                  </a:cubicBezTo>
                  <a:cubicBezTo>
                    <a:pt x="98601" y="223815"/>
                    <a:pt x="104638" y="220982"/>
                    <a:pt x="111306" y="220982"/>
                  </a:cubicBezTo>
                  <a:cubicBezTo>
                    <a:pt x="124642" y="220982"/>
                    <a:pt x="135452" y="232313"/>
                    <a:pt x="135453" y="246290"/>
                  </a:cubicBezTo>
                  <a:lnTo>
                    <a:pt x="135452" y="616125"/>
                  </a:lnTo>
                  <a:cubicBezTo>
                    <a:pt x="135763" y="623231"/>
                    <a:pt x="140130" y="629604"/>
                    <a:pt x="146831" y="632810"/>
                  </a:cubicBezTo>
                  <a:cubicBezTo>
                    <a:pt x="153363" y="635935"/>
                    <a:pt x="161116" y="635563"/>
                    <a:pt x="167292" y="631828"/>
                  </a:cubicBezTo>
                  <a:cubicBezTo>
                    <a:pt x="172973" y="628393"/>
                    <a:pt x="176518" y="622607"/>
                    <a:pt x="176856" y="616322"/>
                  </a:cubicBezTo>
                  <a:lnTo>
                    <a:pt x="176851" y="616322"/>
                  </a:lnTo>
                  <a:cubicBezTo>
                    <a:pt x="176851" y="451544"/>
                    <a:pt x="176851" y="286765"/>
                    <a:pt x="176851" y="121987"/>
                  </a:cubicBezTo>
                  <a:lnTo>
                    <a:pt x="176550" y="121968"/>
                  </a:lnTo>
                  <a:cubicBezTo>
                    <a:pt x="177946" y="97533"/>
                    <a:pt x="166550" y="74237"/>
                    <a:pt x="146806" y="61163"/>
                  </a:cubicBezTo>
                  <a:cubicBezTo>
                    <a:pt x="139968" y="56635"/>
                    <a:pt x="132504" y="53581"/>
                    <a:pt x="124832" y="52059"/>
                  </a:cubicBezTo>
                  <a:lnTo>
                    <a:pt x="113771" y="50984"/>
                  </a:lnTo>
                  <a:cubicBezTo>
                    <a:pt x="108282" y="50778"/>
                    <a:pt x="101596" y="50272"/>
                    <a:pt x="93711" y="53060"/>
                  </a:cubicBezTo>
                  <a:cubicBezTo>
                    <a:pt x="89362" y="54346"/>
                    <a:pt x="85120" y="56199"/>
                    <a:pt x="81057" y="58551"/>
                  </a:cubicBezTo>
                  <a:cubicBezTo>
                    <a:pt x="68966" y="65552"/>
                    <a:pt x="59588" y="76319"/>
                    <a:pt x="54108" y="89040"/>
                  </a:cubicBezTo>
                  <a:lnTo>
                    <a:pt x="50769" y="99778"/>
                  </a:lnTo>
                  <a:lnTo>
                    <a:pt x="50876" y="99872"/>
                  </a:lnTo>
                  <a:lnTo>
                    <a:pt x="49114" y="108623"/>
                  </a:lnTo>
                  <a:cubicBezTo>
                    <a:pt x="49102" y="108712"/>
                    <a:pt x="49090" y="108801"/>
                    <a:pt x="49078" y="108890"/>
                  </a:cubicBezTo>
                  <a:lnTo>
                    <a:pt x="48481" y="117953"/>
                  </a:lnTo>
                  <a:lnTo>
                    <a:pt x="48294" y="117953"/>
                  </a:lnTo>
                  <a:lnTo>
                    <a:pt x="48294" y="387259"/>
                  </a:lnTo>
                  <a:lnTo>
                    <a:pt x="0" y="376019"/>
                  </a:lnTo>
                  <a:lnTo>
                    <a:pt x="0" y="109225"/>
                  </a:lnTo>
                  <a:cubicBezTo>
                    <a:pt x="785" y="95072"/>
                    <a:pt x="4564" y="81518"/>
                    <a:pt x="8643" y="72156"/>
                  </a:cubicBezTo>
                  <a:cubicBezTo>
                    <a:pt x="12134" y="62177"/>
                    <a:pt x="17297" y="52921"/>
                    <a:pt x="23569" y="44524"/>
                  </a:cubicBezTo>
                  <a:cubicBezTo>
                    <a:pt x="32734" y="32256"/>
                    <a:pt x="44267" y="21823"/>
                    <a:pt x="57710" y="14040"/>
                  </a:cubicBezTo>
                  <a:cubicBezTo>
                    <a:pt x="68558" y="7760"/>
                    <a:pt x="80129" y="3506"/>
                    <a:pt x="92069" y="1940"/>
                  </a:cubicBezTo>
                  <a:cubicBezTo>
                    <a:pt x="103590" y="846"/>
                    <a:pt x="109202" y="-628"/>
                    <a:pt x="119645" y="286"/>
                  </a:cubicBezTo>
                  <a:close/>
                </a:path>
              </a:pathLst>
            </a:custGeom>
            <a:solidFill>
              <a:schemeClr val="accent4">
                <a:lumMod val="5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0" dirty="0">
                <a:solidFill>
                  <a:schemeClr val="tx1"/>
                </a:solidFill>
              </a:endParaRPr>
            </a:p>
          </p:txBody>
        </p:sp>
      </p:grpSp>
      <p:pic>
        <p:nvPicPr>
          <p:cNvPr id="21" name="Graphic 20" descr="Storytelling with solid fill">
            <a:extLst>
              <a:ext uri="{FF2B5EF4-FFF2-40B4-BE49-F238E27FC236}">
                <a16:creationId xmlns:a16="http://schemas.microsoft.com/office/drawing/2014/main" id="{CFF57C9B-D78C-626B-36C7-073EE8004E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49937" y="4504296"/>
            <a:ext cx="469557" cy="469557"/>
          </a:xfrm>
          <a:prstGeom prst="rect">
            <a:avLst/>
          </a:prstGeom>
        </p:spPr>
      </p:pic>
      <p:pic>
        <p:nvPicPr>
          <p:cNvPr id="23" name="Graphic 22" descr="Information with solid fill">
            <a:extLst>
              <a:ext uri="{FF2B5EF4-FFF2-40B4-BE49-F238E27FC236}">
                <a16:creationId xmlns:a16="http://schemas.microsoft.com/office/drawing/2014/main" id="{86F1DA9F-2A09-1041-3577-1702F6BD590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176326" y="4504296"/>
            <a:ext cx="469567" cy="469567"/>
          </a:xfrm>
          <a:prstGeom prst="rect">
            <a:avLst/>
          </a:prstGeom>
        </p:spPr>
      </p:pic>
      <p:pic>
        <p:nvPicPr>
          <p:cNvPr id="25" name="Graphic 24" descr="Transfer with solid fill">
            <a:extLst>
              <a:ext uri="{FF2B5EF4-FFF2-40B4-BE49-F238E27FC236}">
                <a16:creationId xmlns:a16="http://schemas.microsoft.com/office/drawing/2014/main" id="{9E3F386B-8E9F-FBDA-5253-41299B0213F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964701" y="4531652"/>
            <a:ext cx="469723" cy="469723"/>
          </a:xfrm>
          <a:prstGeom prst="rect">
            <a:avLst/>
          </a:prstGeom>
        </p:spPr>
      </p:pic>
      <p:pic>
        <p:nvPicPr>
          <p:cNvPr id="31" name="Graphic 30" descr="Clipboard Checked outline">
            <a:extLst>
              <a:ext uri="{FF2B5EF4-FFF2-40B4-BE49-F238E27FC236}">
                <a16:creationId xmlns:a16="http://schemas.microsoft.com/office/drawing/2014/main" id="{C30FC84A-B010-E98B-2535-733EFA0B26C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57009" y="4477765"/>
            <a:ext cx="556481" cy="556481"/>
          </a:xfrm>
          <a:prstGeom prst="rect">
            <a:avLst/>
          </a:prstGeom>
        </p:spPr>
      </p:pic>
      <p:pic>
        <p:nvPicPr>
          <p:cNvPr id="1026" name="Picture 2" descr="Input data - Free arrows icons">
            <a:extLst>
              <a:ext uri="{FF2B5EF4-FFF2-40B4-BE49-F238E27FC236}">
                <a16:creationId xmlns:a16="http://schemas.microsoft.com/office/drawing/2014/main" id="{343650D9-F574-1FDF-3EE4-E46C85414CF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39310" y="4525841"/>
            <a:ext cx="426465" cy="426465"/>
          </a:xfrm>
          <a:prstGeom prst="rect">
            <a:avLst/>
          </a:prstGeom>
          <a:noFill/>
          <a:extLst>
            <a:ext uri="{909E8E84-426E-40DD-AFC4-6F175D3DCCD1}">
              <a14:hiddenFill xmlns:a14="http://schemas.microsoft.com/office/drawing/2010/main">
                <a:solidFill>
                  <a:srgbClr val="FFFFFF"/>
                </a:solidFill>
              </a14:hiddenFill>
            </a:ext>
          </a:extLst>
        </p:spPr>
      </p:pic>
      <p:sp>
        <p:nvSpPr>
          <p:cNvPr id="1963" name="TextBox 1962">
            <a:extLst>
              <a:ext uri="{FF2B5EF4-FFF2-40B4-BE49-F238E27FC236}">
                <a16:creationId xmlns:a16="http://schemas.microsoft.com/office/drawing/2014/main" id="{4A9EFECA-29F7-4027-A494-D203E53C00DA}"/>
              </a:ext>
            </a:extLst>
          </p:cNvPr>
          <p:cNvSpPr txBox="1"/>
          <p:nvPr/>
        </p:nvSpPr>
        <p:spPr>
          <a:xfrm>
            <a:off x="3526923" y="3128007"/>
            <a:ext cx="1016654" cy="584775"/>
          </a:xfrm>
          <a:prstGeom prst="rect">
            <a:avLst/>
          </a:prstGeom>
          <a:solidFill>
            <a:schemeClr val="accent2"/>
          </a:solidFill>
        </p:spPr>
        <p:txBody>
          <a:bodyPr wrap="square" rtlCol="0">
            <a:spAutoFit/>
          </a:bodyPr>
          <a:lstStyle/>
          <a:p>
            <a:pPr algn="ctr"/>
            <a:r>
              <a:rPr lang="en-US" altLang="ko-KR" sz="1600" b="1" dirty="0">
                <a:solidFill>
                  <a:schemeClr val="bg1"/>
                </a:solidFill>
                <a:cs typeface="Arial" pitchFamily="34" charset="0"/>
              </a:rPr>
              <a:t>Data Quality</a:t>
            </a:r>
          </a:p>
        </p:txBody>
      </p:sp>
      <p:sp>
        <p:nvSpPr>
          <p:cNvPr id="1964" name="TextBox 1963">
            <a:extLst>
              <a:ext uri="{FF2B5EF4-FFF2-40B4-BE49-F238E27FC236}">
                <a16:creationId xmlns:a16="http://schemas.microsoft.com/office/drawing/2014/main" id="{901D388C-245F-47F0-8AAF-8EE309854F98}"/>
              </a:ext>
            </a:extLst>
          </p:cNvPr>
          <p:cNvSpPr txBox="1"/>
          <p:nvPr/>
        </p:nvSpPr>
        <p:spPr>
          <a:xfrm>
            <a:off x="5388792" y="3107198"/>
            <a:ext cx="1659085" cy="584775"/>
          </a:xfrm>
          <a:prstGeom prst="rect">
            <a:avLst/>
          </a:prstGeom>
          <a:solidFill>
            <a:schemeClr val="accent3"/>
          </a:solidFill>
        </p:spPr>
        <p:txBody>
          <a:bodyPr wrap="square" rtlCol="0">
            <a:spAutoFit/>
          </a:bodyPr>
          <a:lstStyle/>
          <a:p>
            <a:pPr algn="ctr"/>
            <a:r>
              <a:rPr lang="en-SG" altLang="ko-KR" sz="1600" b="1" dirty="0">
                <a:solidFill>
                  <a:schemeClr val="bg1"/>
                </a:solidFill>
                <a:cs typeface="Arial" pitchFamily="34" charset="0"/>
              </a:rPr>
              <a:t>Data Transformation</a:t>
            </a:r>
          </a:p>
        </p:txBody>
      </p:sp>
      <p:sp>
        <p:nvSpPr>
          <p:cNvPr id="1965" name="TextBox 1964">
            <a:extLst>
              <a:ext uri="{FF2B5EF4-FFF2-40B4-BE49-F238E27FC236}">
                <a16:creationId xmlns:a16="http://schemas.microsoft.com/office/drawing/2014/main" id="{96A6C6C7-FBC5-4913-A67F-64FCD3044A2C}"/>
              </a:ext>
            </a:extLst>
          </p:cNvPr>
          <p:cNvSpPr txBox="1"/>
          <p:nvPr/>
        </p:nvSpPr>
        <p:spPr>
          <a:xfrm>
            <a:off x="7984590" y="3124530"/>
            <a:ext cx="853040" cy="584775"/>
          </a:xfrm>
          <a:prstGeom prst="rect">
            <a:avLst/>
          </a:prstGeom>
          <a:solidFill>
            <a:schemeClr val="accent4"/>
          </a:solidFill>
        </p:spPr>
        <p:txBody>
          <a:bodyPr wrap="square" rtlCol="0">
            <a:spAutoFit/>
          </a:bodyPr>
          <a:lstStyle/>
          <a:p>
            <a:pPr algn="ctr"/>
            <a:r>
              <a:rPr lang="en-US" altLang="ko-KR" sz="1600" b="1" dirty="0">
                <a:solidFill>
                  <a:schemeClr val="bg1"/>
                </a:solidFill>
                <a:cs typeface="Arial" pitchFamily="34" charset="0"/>
              </a:rPr>
              <a:t>Meta Data</a:t>
            </a:r>
          </a:p>
        </p:txBody>
      </p:sp>
      <p:sp>
        <p:nvSpPr>
          <p:cNvPr id="5" name="TextBox 4">
            <a:extLst>
              <a:ext uri="{FF2B5EF4-FFF2-40B4-BE49-F238E27FC236}">
                <a16:creationId xmlns:a16="http://schemas.microsoft.com/office/drawing/2014/main" id="{BF380E81-51EC-9836-09A2-4CC6451A62F4}"/>
              </a:ext>
            </a:extLst>
          </p:cNvPr>
          <p:cNvSpPr txBox="1"/>
          <p:nvPr/>
        </p:nvSpPr>
        <p:spPr>
          <a:xfrm>
            <a:off x="9901452" y="3107623"/>
            <a:ext cx="1348205" cy="596826"/>
          </a:xfrm>
          <a:prstGeom prst="rect">
            <a:avLst/>
          </a:prstGeom>
          <a:solidFill>
            <a:schemeClr val="accent6">
              <a:lumMod val="75000"/>
            </a:schemeClr>
          </a:solidFill>
        </p:spPr>
        <p:txBody>
          <a:bodyPr wrap="square" rtlCol="0">
            <a:spAutoFit/>
          </a:bodyPr>
          <a:lstStyle/>
          <a:p>
            <a:pPr algn="ctr"/>
            <a:r>
              <a:rPr lang="en-US" altLang="ko-KR" sz="1600" b="1" dirty="0">
                <a:solidFill>
                  <a:schemeClr val="bg1"/>
                </a:solidFill>
                <a:cs typeface="Arial" pitchFamily="34" charset="0"/>
              </a:rPr>
              <a:t>Data Publication</a:t>
            </a:r>
          </a:p>
        </p:txBody>
      </p:sp>
    </p:spTree>
    <p:extLst>
      <p:ext uri="{BB962C8B-B14F-4D97-AF65-F5344CB8AC3E}">
        <p14:creationId xmlns:p14="http://schemas.microsoft.com/office/powerpoint/2010/main" val="3266478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73EAE-DE19-80B7-B5FF-200C8BB3E500}"/>
              </a:ext>
            </a:extLst>
          </p:cNvPr>
          <p:cNvSpPr>
            <a:spLocks noGrp="1"/>
          </p:cNvSpPr>
          <p:nvPr>
            <p:ph type="ctrTitle"/>
          </p:nvPr>
        </p:nvSpPr>
        <p:spPr>
          <a:xfrm>
            <a:off x="3204642" y="2353641"/>
            <a:ext cx="5782716" cy="2150719"/>
          </a:xfrm>
          <a:noFill/>
        </p:spPr>
        <p:txBody>
          <a:bodyPr anchor="ctr">
            <a:normAutofit/>
          </a:bodyPr>
          <a:lstStyle/>
          <a:p>
            <a:r>
              <a:rPr lang="en-US" sz="3600" dirty="0">
                <a:solidFill>
                  <a:srgbClr val="080808"/>
                </a:solidFill>
              </a:rPr>
              <a:t>1</a:t>
            </a:r>
            <a:r>
              <a:rPr lang="en-US" sz="3600" baseline="30000" dirty="0">
                <a:solidFill>
                  <a:srgbClr val="080808"/>
                </a:solidFill>
              </a:rPr>
              <a:t>st</a:t>
            </a:r>
            <a:r>
              <a:rPr lang="en-US" sz="3600" dirty="0">
                <a:solidFill>
                  <a:srgbClr val="080808"/>
                </a:solidFill>
              </a:rPr>
              <a:t> stage: Raw Data Input</a:t>
            </a:r>
            <a:endParaRPr lang="en-SG" sz="3600" dirty="0">
              <a:solidFill>
                <a:srgbClr val="080808"/>
              </a:solidFill>
            </a:endParaRPr>
          </a:p>
        </p:txBody>
      </p:sp>
      <p:sp>
        <p:nvSpPr>
          <p:cNvPr id="3" name="Slide Number Placeholder 2">
            <a:extLst>
              <a:ext uri="{FF2B5EF4-FFF2-40B4-BE49-F238E27FC236}">
                <a16:creationId xmlns:a16="http://schemas.microsoft.com/office/drawing/2014/main" id="{7D7CB9C8-9EA4-91C7-585A-298733B7E20B}"/>
              </a:ext>
            </a:extLst>
          </p:cNvPr>
          <p:cNvSpPr>
            <a:spLocks noGrp="1"/>
          </p:cNvSpPr>
          <p:nvPr>
            <p:ph type="sldNum" sz="quarter" idx="12"/>
          </p:nvPr>
        </p:nvSpPr>
        <p:spPr/>
        <p:txBody>
          <a:bodyPr/>
          <a:lstStyle/>
          <a:p>
            <a:fld id="{2722D5E8-4D90-475E-8F69-D91FDE87A9D2}" type="slidenum">
              <a:rPr lang="en-SG" smtClean="0"/>
              <a:t>5</a:t>
            </a:fld>
            <a:endParaRPr lang="en-SG"/>
          </a:p>
        </p:txBody>
      </p:sp>
    </p:spTree>
    <p:extLst>
      <p:ext uri="{BB962C8B-B14F-4D97-AF65-F5344CB8AC3E}">
        <p14:creationId xmlns:p14="http://schemas.microsoft.com/office/powerpoint/2010/main" val="2802806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EF67F85-E774-A551-AEE2-7F550AD33C9F}"/>
              </a:ext>
            </a:extLst>
          </p:cNvPr>
          <p:cNvPicPr>
            <a:picLocks noChangeAspect="1"/>
          </p:cNvPicPr>
          <p:nvPr/>
        </p:nvPicPr>
        <p:blipFill>
          <a:blip r:embed="rId3"/>
          <a:stretch>
            <a:fillRect/>
          </a:stretch>
        </p:blipFill>
        <p:spPr>
          <a:xfrm>
            <a:off x="5599960" y="2104587"/>
            <a:ext cx="6200809" cy="735690"/>
          </a:xfrm>
          <a:prstGeom prst="rect">
            <a:avLst/>
          </a:prstGeom>
        </p:spPr>
      </p:pic>
      <p:pic>
        <p:nvPicPr>
          <p:cNvPr id="17" name="Picture 16">
            <a:extLst>
              <a:ext uri="{FF2B5EF4-FFF2-40B4-BE49-F238E27FC236}">
                <a16:creationId xmlns:a16="http://schemas.microsoft.com/office/drawing/2014/main" id="{8271A98E-39CD-3EF5-28A5-FF41A2FA3C62}"/>
              </a:ext>
            </a:extLst>
          </p:cNvPr>
          <p:cNvPicPr>
            <a:picLocks noChangeAspect="1"/>
          </p:cNvPicPr>
          <p:nvPr/>
        </p:nvPicPr>
        <p:blipFill>
          <a:blip r:embed="rId3"/>
          <a:stretch>
            <a:fillRect/>
          </a:stretch>
        </p:blipFill>
        <p:spPr>
          <a:xfrm>
            <a:off x="5676578" y="2083960"/>
            <a:ext cx="6430665" cy="735690"/>
          </a:xfrm>
          <a:prstGeom prst="rect">
            <a:avLst/>
          </a:prstGeom>
        </p:spPr>
      </p:pic>
      <p:pic>
        <p:nvPicPr>
          <p:cNvPr id="19" name="Picture 18">
            <a:extLst>
              <a:ext uri="{FF2B5EF4-FFF2-40B4-BE49-F238E27FC236}">
                <a16:creationId xmlns:a16="http://schemas.microsoft.com/office/drawing/2014/main" id="{0938F93E-2A4E-5A76-4D20-A0E560DAAB19}"/>
              </a:ext>
            </a:extLst>
          </p:cNvPr>
          <p:cNvPicPr>
            <a:picLocks noChangeAspect="1"/>
          </p:cNvPicPr>
          <p:nvPr/>
        </p:nvPicPr>
        <p:blipFill>
          <a:blip r:embed="rId4"/>
          <a:stretch>
            <a:fillRect/>
          </a:stretch>
        </p:blipFill>
        <p:spPr>
          <a:xfrm>
            <a:off x="1356271" y="976458"/>
            <a:ext cx="9479458" cy="5356849"/>
          </a:xfrm>
          <a:prstGeom prst="rect">
            <a:avLst/>
          </a:prstGeom>
        </p:spPr>
      </p:pic>
      <p:sp>
        <p:nvSpPr>
          <p:cNvPr id="20" name="Oval 19">
            <a:extLst>
              <a:ext uri="{FF2B5EF4-FFF2-40B4-BE49-F238E27FC236}">
                <a16:creationId xmlns:a16="http://schemas.microsoft.com/office/drawing/2014/main" id="{26342705-C06B-03FD-862B-4A2CC6D53FD9}"/>
              </a:ext>
            </a:extLst>
          </p:cNvPr>
          <p:cNvSpPr/>
          <p:nvPr/>
        </p:nvSpPr>
        <p:spPr>
          <a:xfrm>
            <a:off x="3280696" y="2025670"/>
            <a:ext cx="2095500" cy="1629213"/>
          </a:xfrm>
          <a:prstGeom prst="ellipse">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SG" dirty="0">
              <a:solidFill>
                <a:srgbClr val="FF0000"/>
              </a:solidFill>
            </a:endParaRPr>
          </a:p>
        </p:txBody>
      </p:sp>
      <p:pic>
        <p:nvPicPr>
          <p:cNvPr id="22" name="Graphic 21" descr="Checkmark with solid fill">
            <a:extLst>
              <a:ext uri="{FF2B5EF4-FFF2-40B4-BE49-F238E27FC236}">
                <a16:creationId xmlns:a16="http://schemas.microsoft.com/office/drawing/2014/main" id="{4DCFB8EA-38ED-C39F-F91D-BC8D2635242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382532" y="4289368"/>
            <a:ext cx="228600" cy="228600"/>
          </a:xfrm>
          <a:prstGeom prst="rect">
            <a:avLst/>
          </a:prstGeom>
        </p:spPr>
      </p:pic>
      <p:pic>
        <p:nvPicPr>
          <p:cNvPr id="27" name="Graphic 26" descr="Close with solid fill">
            <a:extLst>
              <a:ext uri="{FF2B5EF4-FFF2-40B4-BE49-F238E27FC236}">
                <a16:creationId xmlns:a16="http://schemas.microsoft.com/office/drawing/2014/main" id="{C808A83F-3848-67EB-E70C-94AEF76FF9D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555436" y="4289368"/>
            <a:ext cx="228600" cy="228600"/>
          </a:xfrm>
          <a:prstGeom prst="rect">
            <a:avLst/>
          </a:prstGeom>
        </p:spPr>
      </p:pic>
      <p:pic>
        <p:nvPicPr>
          <p:cNvPr id="28" name="Graphic 27" descr="Close with solid fill">
            <a:extLst>
              <a:ext uri="{FF2B5EF4-FFF2-40B4-BE49-F238E27FC236}">
                <a16:creationId xmlns:a16="http://schemas.microsoft.com/office/drawing/2014/main" id="{75BE1153-F812-AD57-B73D-44F509A7309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878536" y="4320052"/>
            <a:ext cx="228600" cy="228600"/>
          </a:xfrm>
          <a:prstGeom prst="rect">
            <a:avLst/>
          </a:prstGeom>
        </p:spPr>
      </p:pic>
      <p:sp>
        <p:nvSpPr>
          <p:cNvPr id="29" name="TextBox 28">
            <a:extLst>
              <a:ext uri="{FF2B5EF4-FFF2-40B4-BE49-F238E27FC236}">
                <a16:creationId xmlns:a16="http://schemas.microsoft.com/office/drawing/2014/main" id="{D9C47837-728F-56AC-3901-D2A589FB7D8F}"/>
              </a:ext>
            </a:extLst>
          </p:cNvPr>
          <p:cNvSpPr txBox="1"/>
          <p:nvPr/>
        </p:nvSpPr>
        <p:spPr>
          <a:xfrm>
            <a:off x="165100" y="155361"/>
            <a:ext cx="2705100" cy="369332"/>
          </a:xfrm>
          <a:prstGeom prst="rect">
            <a:avLst/>
          </a:prstGeom>
          <a:noFill/>
        </p:spPr>
        <p:txBody>
          <a:bodyPr wrap="square" rtlCol="0">
            <a:spAutoFit/>
          </a:bodyPr>
          <a:lstStyle/>
          <a:p>
            <a:r>
              <a:rPr lang="en-US" sz="1800" dirty="0"/>
              <a:t>1</a:t>
            </a:r>
            <a:r>
              <a:rPr lang="en-US" sz="1800" baseline="30000" dirty="0"/>
              <a:t>st</a:t>
            </a:r>
            <a:r>
              <a:rPr lang="en-US" sz="1800" dirty="0"/>
              <a:t> stage: Raw Data Input</a:t>
            </a:r>
            <a:endParaRPr lang="en-SG" dirty="0"/>
          </a:p>
        </p:txBody>
      </p:sp>
      <p:sp>
        <p:nvSpPr>
          <p:cNvPr id="30" name="Slide Number Placeholder 29">
            <a:extLst>
              <a:ext uri="{FF2B5EF4-FFF2-40B4-BE49-F238E27FC236}">
                <a16:creationId xmlns:a16="http://schemas.microsoft.com/office/drawing/2014/main" id="{0F4CC307-A6EE-C588-AB9E-43DFD98C0CBF}"/>
              </a:ext>
            </a:extLst>
          </p:cNvPr>
          <p:cNvSpPr>
            <a:spLocks noGrp="1"/>
          </p:cNvSpPr>
          <p:nvPr>
            <p:ph type="sldNum" sz="quarter" idx="12"/>
          </p:nvPr>
        </p:nvSpPr>
        <p:spPr/>
        <p:txBody>
          <a:bodyPr/>
          <a:lstStyle/>
          <a:p>
            <a:fld id="{2722D5E8-4D90-475E-8F69-D91FDE87A9D2}" type="slidenum">
              <a:rPr lang="en-SG" smtClean="0"/>
              <a:t>6</a:t>
            </a:fld>
            <a:endParaRPr lang="en-SG"/>
          </a:p>
        </p:txBody>
      </p:sp>
    </p:spTree>
    <p:extLst>
      <p:ext uri="{BB962C8B-B14F-4D97-AF65-F5344CB8AC3E}">
        <p14:creationId xmlns:p14="http://schemas.microsoft.com/office/powerpoint/2010/main" val="410011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B866E-237D-9BC4-E2E1-6C9EAB089580}"/>
              </a:ext>
            </a:extLst>
          </p:cNvPr>
          <p:cNvSpPr>
            <a:spLocks noGrp="1"/>
          </p:cNvSpPr>
          <p:nvPr>
            <p:ph type="title"/>
          </p:nvPr>
        </p:nvSpPr>
        <p:spPr/>
        <p:txBody>
          <a:bodyPr>
            <a:normAutofit/>
          </a:bodyPr>
          <a:lstStyle/>
          <a:p>
            <a:r>
              <a:rPr lang="en-US" sz="3200" dirty="0"/>
              <a:t>Single data file spanning across multiple months </a:t>
            </a:r>
            <a:endParaRPr lang="en-SG" sz="3200" dirty="0"/>
          </a:p>
        </p:txBody>
      </p:sp>
      <p:pic>
        <p:nvPicPr>
          <p:cNvPr id="13" name="Content Placeholder 12">
            <a:extLst>
              <a:ext uri="{FF2B5EF4-FFF2-40B4-BE49-F238E27FC236}">
                <a16:creationId xmlns:a16="http://schemas.microsoft.com/office/drawing/2014/main" id="{3014B87B-F877-BDF9-60BF-7BE9213A0CC6}"/>
              </a:ext>
            </a:extLst>
          </p:cNvPr>
          <p:cNvPicPr>
            <a:picLocks noGrp="1" noChangeAspect="1"/>
          </p:cNvPicPr>
          <p:nvPr>
            <p:ph idx="1"/>
          </p:nvPr>
        </p:nvPicPr>
        <p:blipFill>
          <a:blip r:embed="rId3"/>
          <a:stretch>
            <a:fillRect/>
          </a:stretch>
        </p:blipFill>
        <p:spPr>
          <a:xfrm>
            <a:off x="838200" y="1582773"/>
            <a:ext cx="10220530" cy="4910102"/>
          </a:xfrm>
        </p:spPr>
      </p:pic>
      <p:sp>
        <p:nvSpPr>
          <p:cNvPr id="15" name="Rectangle 14">
            <a:extLst>
              <a:ext uri="{FF2B5EF4-FFF2-40B4-BE49-F238E27FC236}">
                <a16:creationId xmlns:a16="http://schemas.microsoft.com/office/drawing/2014/main" id="{17FA4111-9E92-A59E-8435-C2936E8444DA}"/>
              </a:ext>
            </a:extLst>
          </p:cNvPr>
          <p:cNvSpPr/>
          <p:nvPr/>
        </p:nvSpPr>
        <p:spPr>
          <a:xfrm>
            <a:off x="8280400" y="4089400"/>
            <a:ext cx="2324100" cy="2273300"/>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SG" dirty="0"/>
          </a:p>
        </p:txBody>
      </p:sp>
      <p:sp>
        <p:nvSpPr>
          <p:cNvPr id="16" name="Rectangle 15">
            <a:extLst>
              <a:ext uri="{FF2B5EF4-FFF2-40B4-BE49-F238E27FC236}">
                <a16:creationId xmlns:a16="http://schemas.microsoft.com/office/drawing/2014/main" id="{B38C058C-DC46-5407-7ADF-6B9F9E92C25B}"/>
              </a:ext>
            </a:extLst>
          </p:cNvPr>
          <p:cNvSpPr/>
          <p:nvPr/>
        </p:nvSpPr>
        <p:spPr>
          <a:xfrm>
            <a:off x="8280400" y="1818481"/>
            <a:ext cx="2324100" cy="2273300"/>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SG" dirty="0"/>
          </a:p>
        </p:txBody>
      </p:sp>
      <p:sp>
        <p:nvSpPr>
          <p:cNvPr id="17" name="TextBox 16">
            <a:extLst>
              <a:ext uri="{FF2B5EF4-FFF2-40B4-BE49-F238E27FC236}">
                <a16:creationId xmlns:a16="http://schemas.microsoft.com/office/drawing/2014/main" id="{C6632043-C698-3580-FD21-C7D56F49329C}"/>
              </a:ext>
            </a:extLst>
          </p:cNvPr>
          <p:cNvSpPr txBox="1"/>
          <p:nvPr/>
        </p:nvSpPr>
        <p:spPr>
          <a:xfrm>
            <a:off x="165100" y="180459"/>
            <a:ext cx="2705100" cy="369332"/>
          </a:xfrm>
          <a:prstGeom prst="rect">
            <a:avLst/>
          </a:prstGeom>
          <a:noFill/>
        </p:spPr>
        <p:txBody>
          <a:bodyPr wrap="square" rtlCol="0">
            <a:spAutoFit/>
          </a:bodyPr>
          <a:lstStyle/>
          <a:p>
            <a:r>
              <a:rPr lang="en-US" sz="1800" dirty="0"/>
              <a:t>1</a:t>
            </a:r>
            <a:r>
              <a:rPr lang="en-US" sz="1800" baseline="30000" dirty="0"/>
              <a:t>st</a:t>
            </a:r>
            <a:r>
              <a:rPr lang="en-US" sz="1800" dirty="0"/>
              <a:t> stage: Raw Data Input</a:t>
            </a:r>
            <a:endParaRPr lang="en-SG" dirty="0"/>
          </a:p>
        </p:txBody>
      </p:sp>
      <p:sp>
        <p:nvSpPr>
          <p:cNvPr id="18" name="Slide Number Placeholder 17">
            <a:extLst>
              <a:ext uri="{FF2B5EF4-FFF2-40B4-BE49-F238E27FC236}">
                <a16:creationId xmlns:a16="http://schemas.microsoft.com/office/drawing/2014/main" id="{7B6095DD-4D6D-0F6C-5854-D3447E9CC6BE}"/>
              </a:ext>
            </a:extLst>
          </p:cNvPr>
          <p:cNvSpPr>
            <a:spLocks noGrp="1"/>
          </p:cNvSpPr>
          <p:nvPr>
            <p:ph type="sldNum" sz="quarter" idx="12"/>
          </p:nvPr>
        </p:nvSpPr>
        <p:spPr/>
        <p:txBody>
          <a:bodyPr/>
          <a:lstStyle/>
          <a:p>
            <a:fld id="{2722D5E8-4D90-475E-8F69-D91FDE87A9D2}" type="slidenum">
              <a:rPr lang="en-SG" smtClean="0"/>
              <a:t>7</a:t>
            </a:fld>
            <a:endParaRPr lang="en-SG"/>
          </a:p>
        </p:txBody>
      </p:sp>
    </p:spTree>
    <p:extLst>
      <p:ext uri="{BB962C8B-B14F-4D97-AF65-F5344CB8AC3E}">
        <p14:creationId xmlns:p14="http://schemas.microsoft.com/office/powerpoint/2010/main" val="3582207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B866E-237D-9BC4-E2E1-6C9EAB089580}"/>
              </a:ext>
            </a:extLst>
          </p:cNvPr>
          <p:cNvSpPr>
            <a:spLocks noGrp="1"/>
          </p:cNvSpPr>
          <p:nvPr>
            <p:ph type="title"/>
          </p:nvPr>
        </p:nvSpPr>
        <p:spPr>
          <a:xfrm>
            <a:off x="838200" y="314325"/>
            <a:ext cx="10515600" cy="1325563"/>
          </a:xfrm>
        </p:spPr>
        <p:txBody>
          <a:bodyPr/>
          <a:lstStyle/>
          <a:p>
            <a:r>
              <a:rPr lang="en-US" dirty="0"/>
              <a:t>Fragmented files of the same month </a:t>
            </a:r>
            <a:endParaRPr lang="en-SG" dirty="0"/>
          </a:p>
        </p:txBody>
      </p:sp>
      <p:pic>
        <p:nvPicPr>
          <p:cNvPr id="5" name="Content Placeholder 4">
            <a:extLst>
              <a:ext uri="{FF2B5EF4-FFF2-40B4-BE49-F238E27FC236}">
                <a16:creationId xmlns:a16="http://schemas.microsoft.com/office/drawing/2014/main" id="{A1332A00-5C7B-C691-5508-DFC1CBA74225}"/>
              </a:ext>
            </a:extLst>
          </p:cNvPr>
          <p:cNvPicPr>
            <a:picLocks noGrp="1" noChangeAspect="1"/>
          </p:cNvPicPr>
          <p:nvPr>
            <p:ph idx="1"/>
          </p:nvPr>
        </p:nvPicPr>
        <p:blipFill>
          <a:blip r:embed="rId3"/>
          <a:stretch>
            <a:fillRect/>
          </a:stretch>
        </p:blipFill>
        <p:spPr>
          <a:xfrm>
            <a:off x="526941" y="1533443"/>
            <a:ext cx="11138118" cy="1108809"/>
          </a:xfrm>
        </p:spPr>
      </p:pic>
      <p:pic>
        <p:nvPicPr>
          <p:cNvPr id="9" name="Picture 8">
            <a:extLst>
              <a:ext uri="{FF2B5EF4-FFF2-40B4-BE49-F238E27FC236}">
                <a16:creationId xmlns:a16="http://schemas.microsoft.com/office/drawing/2014/main" id="{C9F01C35-6962-E834-6190-3AC2EDB33B5E}"/>
              </a:ext>
            </a:extLst>
          </p:cNvPr>
          <p:cNvPicPr>
            <a:picLocks noChangeAspect="1"/>
          </p:cNvPicPr>
          <p:nvPr/>
        </p:nvPicPr>
        <p:blipFill>
          <a:blip r:embed="rId4"/>
          <a:stretch>
            <a:fillRect/>
          </a:stretch>
        </p:blipFill>
        <p:spPr>
          <a:xfrm>
            <a:off x="526941" y="3141407"/>
            <a:ext cx="11138118" cy="1121286"/>
          </a:xfrm>
          <a:prstGeom prst="rect">
            <a:avLst/>
          </a:prstGeom>
        </p:spPr>
      </p:pic>
      <p:pic>
        <p:nvPicPr>
          <p:cNvPr id="11" name="Picture 10">
            <a:extLst>
              <a:ext uri="{FF2B5EF4-FFF2-40B4-BE49-F238E27FC236}">
                <a16:creationId xmlns:a16="http://schemas.microsoft.com/office/drawing/2014/main" id="{A7D2D693-C5B3-3AF6-760C-C7C04FC0D924}"/>
              </a:ext>
            </a:extLst>
          </p:cNvPr>
          <p:cNvPicPr>
            <a:picLocks noChangeAspect="1"/>
          </p:cNvPicPr>
          <p:nvPr/>
        </p:nvPicPr>
        <p:blipFill>
          <a:blip r:embed="rId5"/>
          <a:stretch>
            <a:fillRect/>
          </a:stretch>
        </p:blipFill>
        <p:spPr>
          <a:xfrm>
            <a:off x="526941" y="4761849"/>
            <a:ext cx="11138118" cy="1152503"/>
          </a:xfrm>
          <a:prstGeom prst="rect">
            <a:avLst/>
          </a:prstGeom>
        </p:spPr>
      </p:pic>
      <p:sp>
        <p:nvSpPr>
          <p:cNvPr id="12" name="TextBox 11">
            <a:extLst>
              <a:ext uri="{FF2B5EF4-FFF2-40B4-BE49-F238E27FC236}">
                <a16:creationId xmlns:a16="http://schemas.microsoft.com/office/drawing/2014/main" id="{84CB20B3-7D9A-ACDD-AFCC-B6968E2A3B05}"/>
              </a:ext>
            </a:extLst>
          </p:cNvPr>
          <p:cNvSpPr txBox="1"/>
          <p:nvPr/>
        </p:nvSpPr>
        <p:spPr>
          <a:xfrm>
            <a:off x="152400" y="129659"/>
            <a:ext cx="2705100" cy="369332"/>
          </a:xfrm>
          <a:prstGeom prst="rect">
            <a:avLst/>
          </a:prstGeom>
          <a:noFill/>
        </p:spPr>
        <p:txBody>
          <a:bodyPr wrap="square" rtlCol="0">
            <a:spAutoFit/>
          </a:bodyPr>
          <a:lstStyle/>
          <a:p>
            <a:r>
              <a:rPr lang="en-US" sz="1800" dirty="0"/>
              <a:t>1</a:t>
            </a:r>
            <a:r>
              <a:rPr lang="en-US" sz="1800" baseline="30000" dirty="0"/>
              <a:t>st</a:t>
            </a:r>
            <a:r>
              <a:rPr lang="en-US" sz="1800" dirty="0"/>
              <a:t> stage: Raw Data Input</a:t>
            </a:r>
            <a:endParaRPr lang="en-SG" dirty="0"/>
          </a:p>
        </p:txBody>
      </p:sp>
      <p:pic>
        <p:nvPicPr>
          <p:cNvPr id="14" name="Picture 13">
            <a:extLst>
              <a:ext uri="{FF2B5EF4-FFF2-40B4-BE49-F238E27FC236}">
                <a16:creationId xmlns:a16="http://schemas.microsoft.com/office/drawing/2014/main" id="{7B2CA29D-E8CF-7052-4DBD-E7ECFF271609}"/>
              </a:ext>
            </a:extLst>
          </p:cNvPr>
          <p:cNvPicPr>
            <a:picLocks noChangeAspect="1"/>
          </p:cNvPicPr>
          <p:nvPr/>
        </p:nvPicPr>
        <p:blipFill rotWithShape="1">
          <a:blip r:embed="rId6"/>
          <a:srcRect l="39608" r="-1"/>
          <a:stretch/>
        </p:blipFill>
        <p:spPr>
          <a:xfrm>
            <a:off x="355600" y="1444929"/>
            <a:ext cx="11836400" cy="4469423"/>
          </a:xfrm>
          <a:prstGeom prst="rect">
            <a:avLst/>
          </a:prstGeom>
        </p:spPr>
      </p:pic>
      <p:sp>
        <p:nvSpPr>
          <p:cNvPr id="15" name="Slide Number Placeholder 14">
            <a:extLst>
              <a:ext uri="{FF2B5EF4-FFF2-40B4-BE49-F238E27FC236}">
                <a16:creationId xmlns:a16="http://schemas.microsoft.com/office/drawing/2014/main" id="{7D5F36D4-3208-5FA6-9C15-B48793AD0D01}"/>
              </a:ext>
            </a:extLst>
          </p:cNvPr>
          <p:cNvSpPr>
            <a:spLocks noGrp="1"/>
          </p:cNvSpPr>
          <p:nvPr>
            <p:ph type="sldNum" sz="quarter" idx="12"/>
          </p:nvPr>
        </p:nvSpPr>
        <p:spPr/>
        <p:txBody>
          <a:bodyPr/>
          <a:lstStyle/>
          <a:p>
            <a:fld id="{2722D5E8-4D90-475E-8F69-D91FDE87A9D2}" type="slidenum">
              <a:rPr lang="en-SG" smtClean="0"/>
              <a:t>8</a:t>
            </a:fld>
            <a:endParaRPr lang="en-SG"/>
          </a:p>
        </p:txBody>
      </p:sp>
    </p:spTree>
    <p:extLst>
      <p:ext uri="{BB962C8B-B14F-4D97-AF65-F5344CB8AC3E}">
        <p14:creationId xmlns:p14="http://schemas.microsoft.com/office/powerpoint/2010/main" val="1059032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AC1F4F0-7230-7B25-7639-9D524ED2FD20}"/>
              </a:ext>
            </a:extLst>
          </p:cNvPr>
          <p:cNvSpPr>
            <a:spLocks noGrp="1"/>
          </p:cNvSpPr>
          <p:nvPr>
            <p:ph type="sldNum" sz="quarter" idx="12"/>
          </p:nvPr>
        </p:nvSpPr>
        <p:spPr/>
        <p:txBody>
          <a:bodyPr/>
          <a:lstStyle/>
          <a:p>
            <a:fld id="{2722D5E8-4D90-475E-8F69-D91FDE87A9D2}" type="slidenum">
              <a:rPr lang="en-SG" smtClean="0"/>
              <a:t>9</a:t>
            </a:fld>
            <a:endParaRPr lang="en-SG"/>
          </a:p>
        </p:txBody>
      </p:sp>
      <p:sp>
        <p:nvSpPr>
          <p:cNvPr id="2" name="Title 1">
            <a:extLst>
              <a:ext uri="{FF2B5EF4-FFF2-40B4-BE49-F238E27FC236}">
                <a16:creationId xmlns:a16="http://schemas.microsoft.com/office/drawing/2014/main" id="{A7173EAE-DE19-80B7-B5FF-200C8BB3E500}"/>
              </a:ext>
            </a:extLst>
          </p:cNvPr>
          <p:cNvSpPr>
            <a:spLocks noGrp="1"/>
          </p:cNvSpPr>
          <p:nvPr>
            <p:ph type="ctrTitle"/>
          </p:nvPr>
        </p:nvSpPr>
        <p:spPr>
          <a:xfrm>
            <a:off x="3204642" y="2353641"/>
            <a:ext cx="5782716" cy="2150719"/>
          </a:xfrm>
          <a:noFill/>
        </p:spPr>
        <p:txBody>
          <a:bodyPr anchor="ctr">
            <a:normAutofit/>
          </a:bodyPr>
          <a:lstStyle/>
          <a:p>
            <a:r>
              <a:rPr lang="en-US" sz="3600" dirty="0">
                <a:solidFill>
                  <a:srgbClr val="080808"/>
                </a:solidFill>
              </a:rPr>
              <a:t>2</a:t>
            </a:r>
            <a:r>
              <a:rPr lang="en-US" sz="3600" baseline="30000" dirty="0">
                <a:solidFill>
                  <a:srgbClr val="080808"/>
                </a:solidFill>
              </a:rPr>
              <a:t>nd</a:t>
            </a:r>
            <a:r>
              <a:rPr lang="en-US" sz="3600" dirty="0">
                <a:solidFill>
                  <a:srgbClr val="080808"/>
                </a:solidFill>
              </a:rPr>
              <a:t> stage: Data Quality</a:t>
            </a:r>
            <a:endParaRPr lang="en-SG" sz="3600" dirty="0">
              <a:solidFill>
                <a:srgbClr val="080808"/>
              </a:solidFill>
            </a:endParaRPr>
          </a:p>
        </p:txBody>
      </p:sp>
    </p:spTree>
    <p:extLst>
      <p:ext uri="{BB962C8B-B14F-4D97-AF65-F5344CB8AC3E}">
        <p14:creationId xmlns:p14="http://schemas.microsoft.com/office/powerpoint/2010/main" val="5778680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56199</TotalTime>
  <Words>2364</Words>
  <Application>Microsoft Office PowerPoint</Application>
  <PresentationFormat>Widescreen</PresentationFormat>
  <Paragraphs>185</Paragraphs>
  <Slides>24</Slides>
  <Notes>22</Notes>
  <HiddenSlides>3</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Data Pre-Processing Pipeline Development</vt:lpstr>
      <vt:lpstr>Outline</vt:lpstr>
      <vt:lpstr>Introduction</vt:lpstr>
      <vt:lpstr>Design Requirements</vt:lpstr>
      <vt:lpstr>1st stage: Raw Data Input</vt:lpstr>
      <vt:lpstr>PowerPoint Presentation</vt:lpstr>
      <vt:lpstr>Single data file spanning across multiple months </vt:lpstr>
      <vt:lpstr>Fragmented files of the same month </vt:lpstr>
      <vt:lpstr>2nd stage: Data Quality</vt:lpstr>
      <vt:lpstr>Duplicated columns</vt:lpstr>
      <vt:lpstr>Standardized headers and delimiters</vt:lpstr>
      <vt:lpstr>Check for missing values, outliers and time gaps</vt:lpstr>
      <vt:lpstr>3rd stage: Data Transformation</vt:lpstr>
      <vt:lpstr> Date-time format, logarithmic transform, time differencing</vt:lpstr>
      <vt:lpstr>4th stage: Metadata</vt:lpstr>
      <vt:lpstr>PowerPoint Presentation</vt:lpstr>
      <vt:lpstr>5th stage: Data Publication</vt:lpstr>
      <vt:lpstr>PowerPoint Presentation</vt:lpstr>
      <vt:lpstr>Monthly datasets, ‘,’ delimiter, address_legend.csv</vt:lpstr>
      <vt:lpstr>Rejects</vt:lpstr>
      <vt:lpstr>Example</vt:lpstr>
      <vt:lpstr>Q &amp; A</vt:lpstr>
      <vt:lpstr>Q &amp; A</vt:lpstr>
      <vt:lpstr>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Pre-Processing Pipeline Development</dc:title>
  <dc:creator>ALROY CHIANG</dc:creator>
  <cp:lastModifiedBy>ALROY CHIANG</cp:lastModifiedBy>
  <cp:revision>58</cp:revision>
  <dcterms:created xsi:type="dcterms:W3CDTF">2023-02-07T06:30:14Z</dcterms:created>
  <dcterms:modified xsi:type="dcterms:W3CDTF">2023-04-25T03:14:27Z</dcterms:modified>
</cp:coreProperties>
</file>