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92" r:id="rId2"/>
    <p:sldId id="295" r:id="rId3"/>
    <p:sldId id="296" r:id="rId4"/>
    <p:sldId id="297" r:id="rId5"/>
    <p:sldId id="298" r:id="rId6"/>
    <p:sldId id="299" r:id="rId7"/>
    <p:sldId id="301" r:id="rId8"/>
    <p:sldId id="302" r:id="rId9"/>
    <p:sldId id="30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tiago, Al Ryan B." initials="SARB" lastIdx="18" clrIdx="0">
    <p:extLst>
      <p:ext uri="{19B8F6BF-5375-455C-9EA6-DF929625EA0E}">
        <p15:presenceInfo xmlns:p15="http://schemas.microsoft.com/office/powerpoint/2012/main" userId="S-1-5-21-1547161642-725345543-2091607957-249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70AD47"/>
    <a:srgbClr val="F6F6F8"/>
    <a:srgbClr val="4A67A1"/>
    <a:srgbClr val="0525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80782" autoAdjust="0"/>
  </p:normalViewPr>
  <p:slideViewPr>
    <p:cSldViewPr snapToGrid="0">
      <p:cViewPr varScale="1">
        <p:scale>
          <a:sx n="66" d="100"/>
          <a:sy n="66" d="100"/>
        </p:scale>
        <p:origin x="1270" y="41"/>
      </p:cViewPr>
      <p:guideLst/>
    </p:cSldViewPr>
  </p:slideViewPr>
  <p:outlineViewPr>
    <p:cViewPr>
      <p:scale>
        <a:sx n="33" d="100"/>
        <a:sy n="33" d="100"/>
      </p:scale>
      <p:origin x="0" y="-2585"/>
    </p:cViewPr>
  </p:outlineViewPr>
  <p:notesTextViewPr>
    <p:cViewPr>
      <p:scale>
        <a:sx n="1" d="1"/>
        <a:sy n="1" d="1"/>
      </p:scale>
      <p:origin x="0" y="0"/>
    </p:cViewPr>
  </p:notesTextViewPr>
  <p:sorterViewPr>
    <p:cViewPr>
      <p:scale>
        <a:sx n="200" d="100"/>
        <a:sy n="200" d="100"/>
      </p:scale>
      <p:origin x="0" y="-1619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4BA1C-1AB4-4344-8B01-C70E947D6113}" type="datetimeFigureOut">
              <a:rPr lang="en-PH" smtClean="0"/>
              <a:t>01/26/2019</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C5F7D-3902-4623-A66A-4A6A865C382B}" type="slidenum">
              <a:rPr lang="en-PH" smtClean="0"/>
              <a:t>‹#›</a:t>
            </a:fld>
            <a:endParaRPr lang="en-PH"/>
          </a:p>
        </p:txBody>
      </p:sp>
    </p:spTree>
    <p:extLst>
      <p:ext uri="{BB962C8B-B14F-4D97-AF65-F5344CB8AC3E}">
        <p14:creationId xmlns:p14="http://schemas.microsoft.com/office/powerpoint/2010/main" val="250053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A4CC-74E9-4D4C-9D03-0E06F9746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2ABD52AD-37FA-41E2-AE1E-C295FDF9C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CD8C6459-55F0-4448-BE6F-6AC4F1819948}"/>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6D3CC682-1BBC-4AA2-A793-5A9E6B71E6C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2E8034-57C1-4BAE-95CF-EDB88C4C176F}"/>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54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A933-4D9C-405C-9C81-CC91192D11AC}"/>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7F9F95B-1F92-488E-B535-13C75EB377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A94CFDA-B760-4525-86F7-B3E4503153F8}"/>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D85DD8C2-B881-4E4B-ACA5-D03780F59F3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C43E676-24EE-4F61-B95C-EA910C4A9B4F}"/>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125739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CFF185-F9A3-46B7-9E59-19ED71D8FA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CBAE499-03CF-4AA7-9C97-0AFD7731667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464E5DC-0D65-41ED-8123-8E0BCCCC3385}"/>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6824B362-BC2A-4519-8D27-526B222805B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2F9F4C7-DB92-4DED-B96E-A0F4304F2EAA}"/>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57175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E33A-3242-4812-80FD-E2D2703296D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94BA182-4F7D-4F21-A5DC-F636019204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19177B1-7091-47F8-870A-BE47D77EA799}"/>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B4A79C8F-27D8-42CD-A58B-E0636227274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6BD37A0-E005-4A65-9DA8-2DE5ADCDE3CD}"/>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320005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686D-0705-49E4-BBE1-2DD5047539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6D5B749D-58F1-41D2-8D4F-A5D5EF84DB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E8D539-D920-4D00-B36D-3F805CC10DBE}"/>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3F7793E9-4B1C-49BC-B231-2298CC2262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4E4458A-DAA4-49DB-AFDE-7FCFCAF37AA8}"/>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6055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26366-FE07-4D6C-A7A3-D04195D705C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37E4B76-7374-4707-8FE6-69BEB05D48F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2379EC3D-A07B-4A57-AD82-BAE2362811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E968C17B-745B-4DD6-A18B-3349B07A33AE}"/>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6" name="Footer Placeholder 5">
            <a:extLst>
              <a:ext uri="{FF2B5EF4-FFF2-40B4-BE49-F238E27FC236}">
                <a16:creationId xmlns:a16="http://schemas.microsoft.com/office/drawing/2014/main" id="{205DFA10-E58A-4413-98CB-80A35DEC353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ECB4F34-8300-416B-8D85-E69BE69AC873}"/>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1985671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E402-A928-4755-A216-1398620ACDD2}"/>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C049616-7B42-4865-8B22-44402E7420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0BBEAE-B46E-4D64-9F34-8624CF4D41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ADE7DB3-4534-41CB-84BF-FE879E84E1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4732C20-3D7E-4830-8ADD-004BE0ED6D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4F3612EF-E1DA-463D-B6DD-48325354CECC}"/>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8" name="Footer Placeholder 7">
            <a:extLst>
              <a:ext uri="{FF2B5EF4-FFF2-40B4-BE49-F238E27FC236}">
                <a16:creationId xmlns:a16="http://schemas.microsoft.com/office/drawing/2014/main" id="{27EC69AF-0EBC-4066-A5E2-A562F112039A}"/>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EC0DE9E-2CC3-418E-B2C9-E0A2ADEBBB0F}"/>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78930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3497-AB74-481C-899C-61642845A0D5}"/>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6DD7416-D954-4C4D-9D1A-43C57C472A7A}"/>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4" name="Footer Placeholder 3">
            <a:extLst>
              <a:ext uri="{FF2B5EF4-FFF2-40B4-BE49-F238E27FC236}">
                <a16:creationId xmlns:a16="http://schemas.microsoft.com/office/drawing/2014/main" id="{1B8811EB-A183-45EB-888F-2912D0FDBABA}"/>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751EA368-12E8-4E8C-9343-15C1D330722D}"/>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337392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52C496-5891-40EC-8867-695E8EA71DDC}"/>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3" name="Footer Placeholder 2">
            <a:extLst>
              <a:ext uri="{FF2B5EF4-FFF2-40B4-BE49-F238E27FC236}">
                <a16:creationId xmlns:a16="http://schemas.microsoft.com/office/drawing/2014/main" id="{EB063DA8-AFA5-4E2E-8C64-BBD820785FCC}"/>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606A9C64-25B5-4242-86D3-996325F97857}"/>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2066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0DBB-024C-4BAE-98F2-80E2A7ABC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FA93E6A2-2C0B-46B3-A38C-5B2F15F0E9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ACC4B433-0AFF-46B3-ABAA-EC4285AA07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F23306-AF23-491C-B2B2-6D2B19AFB564}"/>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6" name="Footer Placeholder 5">
            <a:extLst>
              <a:ext uri="{FF2B5EF4-FFF2-40B4-BE49-F238E27FC236}">
                <a16:creationId xmlns:a16="http://schemas.microsoft.com/office/drawing/2014/main" id="{F46ECCDB-91A2-4A6E-A959-874FADA1BE3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791DA5E-22E3-4D68-9449-8E91A7D9C337}"/>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94869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F6C-FBFC-4AF7-8CAC-ACBC4356D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819A4643-5D9C-47D6-AD77-9CE1FD57B1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26FE73D-9A55-40F9-88BF-D4AF74859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E20196-4D7F-433F-98FD-13AEF13D6CBD}"/>
              </a:ext>
            </a:extLst>
          </p:cNvPr>
          <p:cNvSpPr>
            <a:spLocks noGrp="1"/>
          </p:cNvSpPr>
          <p:nvPr>
            <p:ph type="dt" sz="half" idx="10"/>
          </p:nvPr>
        </p:nvSpPr>
        <p:spPr/>
        <p:txBody>
          <a:bodyPr/>
          <a:lstStyle/>
          <a:p>
            <a:fld id="{498CD0C7-0585-4271-8908-CFB375E1367B}" type="datetimeFigureOut">
              <a:rPr lang="en-PH" smtClean="0"/>
              <a:t>01/26/2019</a:t>
            </a:fld>
            <a:endParaRPr lang="en-PH"/>
          </a:p>
        </p:txBody>
      </p:sp>
      <p:sp>
        <p:nvSpPr>
          <p:cNvPr id="6" name="Footer Placeholder 5">
            <a:extLst>
              <a:ext uri="{FF2B5EF4-FFF2-40B4-BE49-F238E27FC236}">
                <a16:creationId xmlns:a16="http://schemas.microsoft.com/office/drawing/2014/main" id="{16A38B73-49C3-4603-812A-E7256C795DC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0484469B-58F2-43A3-BAAC-6C45A4A426AA}"/>
              </a:ext>
            </a:extLst>
          </p:cNvPr>
          <p:cNvSpPr>
            <a:spLocks noGrp="1"/>
          </p:cNvSpPr>
          <p:nvPr>
            <p:ph type="sldNum" sz="quarter" idx="12"/>
          </p:nvPr>
        </p:nvSpPr>
        <p:spPr/>
        <p:txBody>
          <a:bodyPr/>
          <a:lstStyle/>
          <a:p>
            <a:fld id="{D0D3BA8A-AB18-4E93-84DB-777B3250153C}" type="slidenum">
              <a:rPr lang="en-PH" smtClean="0"/>
              <a:t>‹#›</a:t>
            </a:fld>
            <a:endParaRPr lang="en-PH"/>
          </a:p>
        </p:txBody>
      </p:sp>
    </p:spTree>
    <p:extLst>
      <p:ext uri="{BB962C8B-B14F-4D97-AF65-F5344CB8AC3E}">
        <p14:creationId xmlns:p14="http://schemas.microsoft.com/office/powerpoint/2010/main" val="383611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8C890-35E5-4F75-8DFE-83039B758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17695ED-D1B5-45BC-BAA6-96E6534532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3C3442-F365-4C52-AFB3-4C80AB39B3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8CD0C7-0585-4271-8908-CFB375E1367B}" type="datetimeFigureOut">
              <a:rPr lang="en-PH" smtClean="0"/>
              <a:t>01/26/2019</a:t>
            </a:fld>
            <a:endParaRPr lang="en-PH"/>
          </a:p>
        </p:txBody>
      </p:sp>
      <p:sp>
        <p:nvSpPr>
          <p:cNvPr id="5" name="Footer Placeholder 4">
            <a:extLst>
              <a:ext uri="{FF2B5EF4-FFF2-40B4-BE49-F238E27FC236}">
                <a16:creationId xmlns:a16="http://schemas.microsoft.com/office/drawing/2014/main" id="{C3D957C6-9A87-4FA0-A8B9-0B3A45F21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436A058D-3C3C-4EE6-9AA3-E8ECAC5542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3BA8A-AB18-4E93-84DB-777B3250153C}" type="slidenum">
              <a:rPr lang="en-PH" smtClean="0"/>
              <a:t>‹#›</a:t>
            </a:fld>
            <a:endParaRPr lang="en-PH"/>
          </a:p>
        </p:txBody>
      </p:sp>
    </p:spTree>
    <p:extLst>
      <p:ext uri="{BB962C8B-B14F-4D97-AF65-F5344CB8AC3E}">
        <p14:creationId xmlns:p14="http://schemas.microsoft.com/office/powerpoint/2010/main" val="49755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health.ny.gov/statistics/cancer/registry/appendix/neighborhoods.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23B07070-F2CD-4FC8-BD5B-4B33E7CC244C}"/>
              </a:ext>
            </a:extLst>
          </p:cNvPr>
          <p:cNvSpPr txBox="1">
            <a:spLocks/>
          </p:cNvSpPr>
          <p:nvPr/>
        </p:nvSpPr>
        <p:spPr>
          <a:xfrm>
            <a:off x="751010" y="4862855"/>
            <a:ext cx="11139854" cy="1320071"/>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4800" kern="1200" baseline="-25000" dirty="0">
                <a:solidFill>
                  <a:srgbClr val="FFFFFF"/>
                </a:solidFill>
                <a:latin typeface="+mj-lt"/>
                <a:ea typeface="+mj-ea"/>
                <a:cs typeface="+mj-cs"/>
              </a:rPr>
              <a:t>Battle of Neighborhoods</a:t>
            </a:r>
            <a:br>
              <a:rPr lang="en-US" sz="4800" kern="1200" baseline="-25000" dirty="0">
                <a:solidFill>
                  <a:srgbClr val="FFFFFF"/>
                </a:solidFill>
                <a:latin typeface="+mj-lt"/>
                <a:ea typeface="+mj-ea"/>
                <a:cs typeface="+mj-cs"/>
              </a:rPr>
            </a:br>
            <a:br>
              <a:rPr lang="en-US" sz="4800" kern="1200" baseline="-25000" dirty="0">
                <a:solidFill>
                  <a:srgbClr val="FFFFFF"/>
                </a:solidFill>
                <a:latin typeface="+mj-lt"/>
                <a:ea typeface="+mj-ea"/>
                <a:cs typeface="+mj-cs"/>
              </a:rPr>
            </a:br>
            <a:r>
              <a:rPr lang="en-US" sz="4800" kern="1200" baseline="-25000" dirty="0">
                <a:solidFill>
                  <a:srgbClr val="FFFFFF"/>
                </a:solidFill>
                <a:latin typeface="+mj-lt"/>
                <a:ea typeface="+mj-ea"/>
                <a:cs typeface="+mj-cs"/>
              </a:rPr>
              <a:t>QUEENS NEW YORK</a:t>
            </a:r>
          </a:p>
        </p:txBody>
      </p:sp>
      <p:pic>
        <p:nvPicPr>
          <p:cNvPr id="2053" name="Picture 2" descr="Image result for queens new york">
            <a:extLst>
              <a:ext uri="{FF2B5EF4-FFF2-40B4-BE49-F238E27FC236}">
                <a16:creationId xmlns:a16="http://schemas.microsoft.com/office/drawing/2014/main" id="{4EA22F1C-57BC-4704-B56B-016F98DEC8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908" r="1" b="1"/>
          <a:stretch/>
        </p:blipFill>
        <p:spPr bwMode="auto">
          <a:xfrm rot="21600000">
            <a:off x="1908228" y="307731"/>
            <a:ext cx="8320444" cy="3997637"/>
          </a:xfrm>
          <a:prstGeom prst="rect">
            <a:avLst/>
          </a:prstGeom>
          <a:noFill/>
          <a:extLst>
            <a:ext uri="{909E8E84-426E-40DD-AFC4-6F175D3DCCD1}">
              <a14:hiddenFill xmlns:a14="http://schemas.microsoft.com/office/drawing/2010/main">
                <a:solidFill>
                  <a:srgbClr val="FFFFFF"/>
                </a:solidFill>
              </a14:hiddenFill>
            </a:ext>
          </a:extLst>
        </p:spPr>
      </p:pic>
      <p:cxnSp>
        <p:nvCxnSpPr>
          <p:cNvPr id="140" name="Straight Connector 139">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646F17A3-2BBB-4AA8-BA55-3F73FA439CF4}"/>
              </a:ext>
            </a:extLst>
          </p:cNvPr>
          <p:cNvPicPr>
            <a:picLocks noChangeAspect="1"/>
          </p:cNvPicPr>
          <p:nvPr/>
        </p:nvPicPr>
        <p:blipFill>
          <a:blip r:embed="rId3">
            <a:clrChange>
              <a:clrFrom>
                <a:srgbClr val="262626"/>
              </a:clrFrom>
              <a:clrTo>
                <a:srgbClr val="262626">
                  <a:alpha val="0"/>
                </a:srgbClr>
              </a:clrTo>
            </a:clrChange>
            <a:extLst>
              <a:ext uri="{28A0092B-C50C-407E-A947-70E740481C1C}">
                <a14:useLocalDpi xmlns:a14="http://schemas.microsoft.com/office/drawing/2010/main" val="0"/>
              </a:ext>
            </a:extLst>
          </a:blip>
          <a:stretch>
            <a:fillRect/>
          </a:stretch>
        </p:blipFill>
        <p:spPr>
          <a:xfrm>
            <a:off x="11009955" y="5522891"/>
            <a:ext cx="954911" cy="9549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6754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17414-6E42-4136-9579-97E65437069C}"/>
              </a:ext>
            </a:extLst>
          </p:cNvPr>
          <p:cNvSpPr>
            <a:spLocks noGrp="1"/>
          </p:cNvSpPr>
          <p:nvPr>
            <p:ph type="title"/>
          </p:nvPr>
        </p:nvSpPr>
        <p:spPr>
          <a:xfrm>
            <a:off x="838200" y="963877"/>
            <a:ext cx="3494362" cy="4930246"/>
          </a:xfrm>
        </p:spPr>
        <p:txBody>
          <a:bodyPr>
            <a:normAutofit/>
          </a:bodyPr>
          <a:lstStyle/>
          <a:p>
            <a:pPr algn="r"/>
            <a:r>
              <a:rPr lang="en-PH" sz="4000" b="1" dirty="0">
                <a:solidFill>
                  <a:schemeClr val="accent1"/>
                </a:solidFill>
              </a:rPr>
              <a:t>Background</a:t>
            </a:r>
            <a:endParaRPr lang="en-PH" sz="4000" dirty="0">
              <a:solidFill>
                <a:schemeClr val="accent1"/>
              </a:solidFill>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5ABBFD-E82D-4002-97E8-DF773FFFF8A8}"/>
              </a:ext>
            </a:extLst>
          </p:cNvPr>
          <p:cNvSpPr>
            <a:spLocks noGrp="1"/>
          </p:cNvSpPr>
          <p:nvPr>
            <p:ph idx="1"/>
          </p:nvPr>
        </p:nvSpPr>
        <p:spPr>
          <a:xfrm>
            <a:off x="4976031" y="963877"/>
            <a:ext cx="6377769" cy="4930246"/>
          </a:xfrm>
        </p:spPr>
        <p:txBody>
          <a:bodyPr anchor="ctr">
            <a:normAutofit/>
          </a:bodyPr>
          <a:lstStyle/>
          <a:p>
            <a:endParaRPr lang="en-PH" sz="2400"/>
          </a:p>
        </p:txBody>
      </p:sp>
    </p:spTree>
    <p:extLst>
      <p:ext uri="{BB962C8B-B14F-4D97-AF65-F5344CB8AC3E}">
        <p14:creationId xmlns:p14="http://schemas.microsoft.com/office/powerpoint/2010/main" val="1341832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279721"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fontScale="85000" lnSpcReduction="20000"/>
          </a:bodyPr>
          <a:lstStyle/>
          <a:p>
            <a:pPr marL="0" indent="0">
              <a:buNone/>
            </a:pPr>
            <a:r>
              <a:rPr lang="en-PH" dirty="0"/>
              <a:t>For the entrepreneur, New York offers a stable environment, a large economy, and access to one of the world's busiest regions. </a:t>
            </a:r>
          </a:p>
          <a:p>
            <a:pPr marL="0" indent="0">
              <a:buNone/>
            </a:pPr>
            <a:r>
              <a:rPr lang="en-PH" dirty="0"/>
              <a:t>Small business owners in the state don't expect that to change and are largely optimistic about what the future holds.</a:t>
            </a:r>
          </a:p>
          <a:p>
            <a:pPr marL="0" indent="0">
              <a:buNone/>
            </a:pPr>
            <a:r>
              <a:rPr lang="en-PH" dirty="0"/>
              <a:t>That means plenty of business opportunity, in New York City neighborhood. New Yorkers are, on average, wealthier than their national counterparts as well, meaning more money to spend on the goods and services small businesses have to offer.</a:t>
            </a:r>
          </a:p>
          <a:p>
            <a:pPr marL="0" indent="0">
              <a:buNone/>
            </a:pPr>
            <a:r>
              <a:rPr lang="en-PH" dirty="0"/>
              <a:t>However, the heightened cost of living can prove difficult to manage. </a:t>
            </a:r>
          </a:p>
          <a:p>
            <a:pPr marL="0" indent="0">
              <a:buNone/>
            </a:pPr>
            <a:r>
              <a:rPr lang="en-PH" dirty="0"/>
              <a:t>Still, entrepreneurs said that if they can overcome the steep expenses associated with payroll and rent, not to mention a tangled web of taxes and fees, operating in New York is an investment that pays off in the end. Starting a new business in New York City will be a tough work.</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295153" y="960983"/>
            <a:ext cx="2850147" cy="4930246"/>
          </a:xfrm>
        </p:spPr>
        <p:txBody>
          <a:bodyPr>
            <a:normAutofit/>
          </a:bodyPr>
          <a:lstStyle/>
          <a:p>
            <a:r>
              <a:rPr lang="en-US" sz="3600" dirty="0">
                <a:solidFill>
                  <a:schemeClr val="accent1"/>
                </a:solidFill>
              </a:rPr>
              <a:t>Background</a:t>
            </a:r>
            <a:endParaRPr lang="en-PH" sz="3600" dirty="0">
              <a:solidFill>
                <a:schemeClr val="accent1"/>
              </a:solidFill>
            </a:endParaRP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381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324090"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fontScale="77500" lnSpcReduction="20000"/>
          </a:bodyPr>
          <a:lstStyle/>
          <a:p>
            <a:pPr marL="0" indent="0">
              <a:buNone/>
            </a:pPr>
            <a:r>
              <a:rPr lang="en-PH" dirty="0"/>
              <a:t>One of the biggest challenges for any New York City business is going to be the wide array of competition. In a city of eight million plus, there is going to be competition around every corner. </a:t>
            </a:r>
          </a:p>
          <a:p>
            <a:pPr marL="0" indent="0">
              <a:buNone/>
            </a:pPr>
            <a:endParaRPr lang="en-PH" dirty="0"/>
          </a:p>
          <a:p>
            <a:pPr marL="0" indent="0">
              <a:buNone/>
            </a:pPr>
            <a:r>
              <a:rPr lang="en-PH" dirty="0"/>
              <a:t>The New York City market has become overly saturated in almost every single industry from doctor practices to restaurants. </a:t>
            </a:r>
          </a:p>
          <a:p>
            <a:pPr marL="0" indent="0">
              <a:buNone/>
            </a:pPr>
            <a:r>
              <a:rPr lang="en-PH" dirty="0"/>
              <a:t>Businesses now have to go beyond just serving their customers and focus on marketing and reputation in order to improve customer acquisition and grow their businesses. </a:t>
            </a:r>
          </a:p>
          <a:p>
            <a:pPr marL="0" indent="0">
              <a:buNone/>
            </a:pPr>
            <a:r>
              <a:rPr lang="en-PH" dirty="0"/>
              <a:t>With Queens having one of the most diverse places in the nation. Half of the neighborhood’s residents speak Spanish. Others speak Chinese, Urdu, Hindi, Russian, Portuguese, Greek or Korean. Altogether, the neighborhood is said to be the home of 167 languages. </a:t>
            </a:r>
          </a:p>
          <a:p>
            <a:pPr marL="0" indent="0">
              <a:buNone/>
            </a:pPr>
            <a:r>
              <a:rPr lang="en-PH" dirty="0"/>
              <a:t>It will be a challenges on what business to start and offer these culture diverse in one of the five boroughs of New York City with it having the largest borough geographically</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624977" y="960983"/>
            <a:ext cx="2790461" cy="4930246"/>
          </a:xfrm>
        </p:spPr>
        <p:txBody>
          <a:bodyPr>
            <a:normAutofit/>
          </a:bodyPr>
          <a:lstStyle/>
          <a:p>
            <a:r>
              <a:rPr lang="en-US" dirty="0">
                <a:solidFill>
                  <a:schemeClr val="accent1"/>
                </a:solidFill>
              </a:rPr>
              <a:t>Problem</a:t>
            </a:r>
            <a:endParaRPr lang="en-PH" dirty="0">
              <a:solidFill>
                <a:schemeClr val="accent1"/>
              </a:solidFill>
            </a:endParaRP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67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324090"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a:bodyPr>
          <a:lstStyle/>
          <a:p>
            <a:pPr marL="0" indent="0">
              <a:buNone/>
            </a:pPr>
            <a:r>
              <a:rPr lang="en-PH" dirty="0"/>
              <a:t>To solve the existing problems, we will recommend to new business by collecting location data from Foursquare and apply data science techniques and tools. We are going to cluster New York neighborhoods in order to find existing business establishments and venues in order to scope out the competition and create a new trendy business</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624977" y="960983"/>
            <a:ext cx="2790461" cy="4930246"/>
          </a:xfrm>
        </p:spPr>
        <p:txBody>
          <a:bodyPr>
            <a:normAutofit/>
          </a:bodyPr>
          <a:lstStyle/>
          <a:p>
            <a:r>
              <a:rPr lang="en-PH" dirty="0">
                <a:solidFill>
                  <a:schemeClr val="accent1"/>
                </a:solidFill>
              </a:rPr>
              <a:t>Solving the Problem Using Data Science</a:t>
            </a: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53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2C698F-7BAB-4BFF-AAE0-1BA30526A0E3}"/>
              </a:ext>
            </a:extLst>
          </p:cNvPr>
          <p:cNvSpPr/>
          <p:nvPr/>
        </p:nvSpPr>
        <p:spPr>
          <a:xfrm>
            <a:off x="324090" y="295154"/>
            <a:ext cx="11632557" cy="6261904"/>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 name="Content Placeholder 2">
            <a:extLst>
              <a:ext uri="{FF2B5EF4-FFF2-40B4-BE49-F238E27FC236}">
                <a16:creationId xmlns:a16="http://schemas.microsoft.com/office/drawing/2014/main" id="{43DD4A8F-67F1-4D2C-8249-F52CAF9B581F}"/>
              </a:ext>
            </a:extLst>
          </p:cNvPr>
          <p:cNvSpPr>
            <a:spLocks noGrp="1"/>
          </p:cNvSpPr>
          <p:nvPr>
            <p:ph idx="1"/>
          </p:nvPr>
        </p:nvSpPr>
        <p:spPr>
          <a:xfrm>
            <a:off x="3754905" y="425654"/>
            <a:ext cx="7952887" cy="5957784"/>
          </a:xfrm>
        </p:spPr>
        <p:txBody>
          <a:bodyPr anchor="ctr">
            <a:normAutofit lnSpcReduction="10000"/>
          </a:bodyPr>
          <a:lstStyle/>
          <a:p>
            <a:r>
              <a:rPr lang="en-PH" dirty="0"/>
              <a:t>We extracted the ZIP Code Definitions of New York City Neighborhoods which is available from </a:t>
            </a:r>
            <a:r>
              <a:rPr lang="en-PH" u="sng" dirty="0">
                <a:hlinkClick r:id="rId2"/>
              </a:rPr>
              <a:t>https://www.health.ny.gov/statistics/cancer/registry/appendix/neighborhoods.htm</a:t>
            </a:r>
            <a:r>
              <a:rPr lang="en-PH" dirty="0"/>
              <a:t>. </a:t>
            </a:r>
          </a:p>
          <a:p>
            <a:r>
              <a:rPr lang="en-PH" dirty="0"/>
              <a:t>Created a csv file and uploaded to own server. </a:t>
            </a:r>
          </a:p>
          <a:p>
            <a:r>
              <a:rPr lang="en-PH" dirty="0"/>
              <a:t>To explore and target recommended locations across different venues according to the presence of amenities and essential facilities, we will access data through </a:t>
            </a:r>
            <a:r>
              <a:rPr lang="en-PH" dirty="0" err="1"/>
              <a:t>FourSquare</a:t>
            </a:r>
            <a:r>
              <a:rPr lang="en-PH" dirty="0"/>
              <a:t> API interface and arrange them as a </a:t>
            </a:r>
            <a:r>
              <a:rPr lang="en-PH" dirty="0" err="1"/>
              <a:t>dataframe</a:t>
            </a:r>
            <a:r>
              <a:rPr lang="en-PH" dirty="0"/>
              <a:t> for visualization. </a:t>
            </a:r>
          </a:p>
          <a:p>
            <a:r>
              <a:rPr lang="en-PH" dirty="0"/>
              <a:t>By merging data on New York City Zip Codes by neighborhood and data on venues and essential facilities surrounding such properties from </a:t>
            </a:r>
            <a:r>
              <a:rPr lang="en-PH" dirty="0" err="1"/>
              <a:t>FourSquare</a:t>
            </a:r>
            <a:r>
              <a:rPr lang="en-PH" dirty="0"/>
              <a:t> API interface.</a:t>
            </a:r>
            <a:endParaRPr lang="en-PH" sz="2400" dirty="0"/>
          </a:p>
        </p:txBody>
      </p:sp>
      <p:sp>
        <p:nvSpPr>
          <p:cNvPr id="2" name="Title 1">
            <a:extLst>
              <a:ext uri="{FF2B5EF4-FFF2-40B4-BE49-F238E27FC236}">
                <a16:creationId xmlns:a16="http://schemas.microsoft.com/office/drawing/2014/main" id="{CD60BF9A-F1C7-470A-B032-474C21A56655}"/>
              </a:ext>
            </a:extLst>
          </p:cNvPr>
          <p:cNvSpPr>
            <a:spLocks noGrp="1"/>
          </p:cNvSpPr>
          <p:nvPr>
            <p:ph type="title"/>
          </p:nvPr>
        </p:nvSpPr>
        <p:spPr>
          <a:xfrm>
            <a:off x="624977" y="960983"/>
            <a:ext cx="2790461" cy="4930246"/>
          </a:xfrm>
        </p:spPr>
        <p:txBody>
          <a:bodyPr>
            <a:normAutofit/>
          </a:bodyPr>
          <a:lstStyle/>
          <a:p>
            <a:r>
              <a:rPr lang="en-PH" dirty="0">
                <a:solidFill>
                  <a:schemeClr val="accent1"/>
                </a:solidFill>
              </a:rPr>
              <a:t>Data section</a:t>
            </a:r>
          </a:p>
        </p:txBody>
      </p:sp>
      <p:cxnSp>
        <p:nvCxnSpPr>
          <p:cNvPr id="6" name="Straight Connector 5">
            <a:extLst>
              <a:ext uri="{FF2B5EF4-FFF2-40B4-BE49-F238E27FC236}">
                <a16:creationId xmlns:a16="http://schemas.microsoft.com/office/drawing/2014/main" id="{0C48447E-235E-4FE1-9EC0-2378B3C6CF71}"/>
              </a:ext>
            </a:extLst>
          </p:cNvPr>
          <p:cNvCxnSpPr/>
          <p:nvPr/>
        </p:nvCxnSpPr>
        <p:spPr>
          <a:xfrm>
            <a:off x="3222466" y="1565476"/>
            <a:ext cx="0" cy="372126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2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372CEDE-8BBF-4FC9-9F69-D661017E6106}"/>
              </a:ext>
            </a:extLst>
          </p:cNvPr>
          <p:cNvSpPr>
            <a:spLocks noGrp="1"/>
          </p:cNvSpPr>
          <p:nvPr>
            <p:ph type="title"/>
          </p:nvPr>
        </p:nvSpPr>
        <p:spPr>
          <a:xfrm>
            <a:off x="6094105" y="802955"/>
            <a:ext cx="4977976" cy="1454051"/>
          </a:xfrm>
        </p:spPr>
        <p:txBody>
          <a:bodyPr>
            <a:normAutofit/>
          </a:bodyPr>
          <a:lstStyle/>
          <a:p>
            <a:r>
              <a:rPr lang="en-PH" b="1" dirty="0">
                <a:solidFill>
                  <a:srgbClr val="000000"/>
                </a:solidFill>
              </a:rPr>
              <a:t>Methodology</a:t>
            </a:r>
            <a:endParaRPr lang="en-PH"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List">
            <a:extLst>
              <a:ext uri="{FF2B5EF4-FFF2-40B4-BE49-F238E27FC236}">
                <a16:creationId xmlns:a16="http://schemas.microsoft.com/office/drawing/2014/main" id="{6A727FAD-AB8A-4710-A839-42975CC1C1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E38860FC-DFDF-479A-8859-BE4FB3B7F02C}"/>
              </a:ext>
            </a:extLst>
          </p:cNvPr>
          <p:cNvSpPr>
            <a:spLocks noGrp="1"/>
          </p:cNvSpPr>
          <p:nvPr>
            <p:ph idx="1"/>
          </p:nvPr>
        </p:nvSpPr>
        <p:spPr>
          <a:xfrm>
            <a:off x="6090574" y="2421682"/>
            <a:ext cx="4977578" cy="3639289"/>
          </a:xfrm>
        </p:spPr>
        <p:txBody>
          <a:bodyPr anchor="ctr">
            <a:normAutofit/>
          </a:bodyPr>
          <a:lstStyle/>
          <a:p>
            <a:r>
              <a:rPr lang="en-PH" dirty="0"/>
              <a:t>Collect Data</a:t>
            </a:r>
          </a:p>
          <a:p>
            <a:r>
              <a:rPr lang="en-PH" dirty="0"/>
              <a:t>Explore and Understand Data</a:t>
            </a:r>
          </a:p>
          <a:p>
            <a:r>
              <a:rPr lang="en-PH" dirty="0"/>
              <a:t>Data Preparation and Preprocessing</a:t>
            </a:r>
          </a:p>
          <a:p>
            <a:r>
              <a:rPr lang="en-PH" dirty="0"/>
              <a:t>Modeling</a:t>
            </a:r>
          </a:p>
        </p:txBody>
      </p:sp>
    </p:spTree>
    <p:extLst>
      <p:ext uri="{BB962C8B-B14F-4D97-AF65-F5344CB8AC3E}">
        <p14:creationId xmlns:p14="http://schemas.microsoft.com/office/powerpoint/2010/main" val="700142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3FB42-B1F4-4989-A47C-B4670499CE38}"/>
              </a:ext>
            </a:extLst>
          </p:cNvPr>
          <p:cNvSpPr>
            <a:spLocks noGrp="1"/>
          </p:cNvSpPr>
          <p:nvPr>
            <p:ph type="title"/>
          </p:nvPr>
        </p:nvSpPr>
        <p:spPr/>
        <p:txBody>
          <a:bodyPr/>
          <a:lstStyle/>
          <a:p>
            <a:r>
              <a:rPr lang="en-PH" dirty="0"/>
              <a:t>Results </a:t>
            </a:r>
          </a:p>
        </p:txBody>
      </p:sp>
      <p:sp>
        <p:nvSpPr>
          <p:cNvPr id="3" name="Content Placeholder 2">
            <a:extLst>
              <a:ext uri="{FF2B5EF4-FFF2-40B4-BE49-F238E27FC236}">
                <a16:creationId xmlns:a16="http://schemas.microsoft.com/office/drawing/2014/main" id="{3B9FBF02-3786-4B96-B572-2C023767D5F6}"/>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21865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8AC3-008E-4694-91B3-0F95380A704E}"/>
              </a:ext>
            </a:extLst>
          </p:cNvPr>
          <p:cNvSpPr>
            <a:spLocks noGrp="1"/>
          </p:cNvSpPr>
          <p:nvPr>
            <p:ph type="title"/>
          </p:nvPr>
        </p:nvSpPr>
        <p:spPr/>
        <p:txBody>
          <a:bodyPr/>
          <a:lstStyle/>
          <a:p>
            <a:r>
              <a:rPr lang="en-PH"/>
              <a:t>Conclusion </a:t>
            </a:r>
          </a:p>
        </p:txBody>
      </p:sp>
      <p:sp>
        <p:nvSpPr>
          <p:cNvPr id="3" name="Content Placeholder 2">
            <a:extLst>
              <a:ext uri="{FF2B5EF4-FFF2-40B4-BE49-F238E27FC236}">
                <a16:creationId xmlns:a16="http://schemas.microsoft.com/office/drawing/2014/main" id="{F37FA6F2-6347-4907-9BF6-2FEB8EBC29D6}"/>
              </a:ext>
            </a:extLst>
          </p:cNvPr>
          <p:cNvSpPr>
            <a:spLocks noGrp="1"/>
          </p:cNvSpPr>
          <p:nvPr>
            <p:ph idx="1"/>
          </p:nvPr>
        </p:nvSpPr>
        <p:spPr/>
        <p:txBody>
          <a:bodyPr/>
          <a:lstStyle/>
          <a:p>
            <a:endParaRPr lang="en-PH"/>
          </a:p>
        </p:txBody>
      </p:sp>
    </p:spTree>
    <p:extLst>
      <p:ext uri="{BB962C8B-B14F-4D97-AF65-F5344CB8AC3E}">
        <p14:creationId xmlns:p14="http://schemas.microsoft.com/office/powerpoint/2010/main" val="630196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428</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Open Sans</vt:lpstr>
      <vt:lpstr>Office Theme</vt:lpstr>
      <vt:lpstr>PowerPoint Presentation</vt:lpstr>
      <vt:lpstr>Background</vt:lpstr>
      <vt:lpstr>Background</vt:lpstr>
      <vt:lpstr>Problem</vt:lpstr>
      <vt:lpstr>Solving the Problem Using Data Science</vt:lpstr>
      <vt:lpstr>Data section</vt:lpstr>
      <vt:lpstr>Methodology</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Santiago, Al Ryan B.</dc:creator>
  <cp:lastModifiedBy>Santiago, Al Ryan B.</cp:lastModifiedBy>
  <cp:revision>1</cp:revision>
  <dcterms:created xsi:type="dcterms:W3CDTF">2019-01-25T22:11:01Z</dcterms:created>
  <dcterms:modified xsi:type="dcterms:W3CDTF">2019-01-25T22:12:56Z</dcterms:modified>
</cp:coreProperties>
</file>