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2" r:id="rId2"/>
    <p:sldId id="295" r:id="rId3"/>
    <p:sldId id="296" r:id="rId4"/>
    <p:sldId id="297" r:id="rId5"/>
    <p:sldId id="298" r:id="rId6"/>
    <p:sldId id="299"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Al Ryan B." initials="SARB" lastIdx="18" clrIdx="0">
    <p:extLst>
      <p:ext uri="{19B8F6BF-5375-455C-9EA6-DF929625EA0E}">
        <p15:presenceInfo xmlns:p15="http://schemas.microsoft.com/office/powerpoint/2012/main" userId="S-1-5-21-1547161642-725345543-2091607957-249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70AD47"/>
    <a:srgbClr val="F6F6F8"/>
    <a:srgbClr val="4A67A1"/>
    <a:srgbClr val="052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80782" autoAdjust="0"/>
  </p:normalViewPr>
  <p:slideViewPr>
    <p:cSldViewPr snapToGrid="0">
      <p:cViewPr varScale="1">
        <p:scale>
          <a:sx n="66" d="100"/>
          <a:sy n="66" d="100"/>
        </p:scale>
        <p:origin x="559" y="31"/>
      </p:cViewPr>
      <p:guideLst/>
    </p:cSldViewPr>
  </p:slideViewPr>
  <p:outlineViewPr>
    <p:cViewPr>
      <p:scale>
        <a:sx n="33" d="100"/>
        <a:sy n="33" d="100"/>
      </p:scale>
      <p:origin x="0" y="-2585"/>
    </p:cViewPr>
  </p:outlineViewPr>
  <p:notesTextViewPr>
    <p:cViewPr>
      <p:scale>
        <a:sx n="1" d="1"/>
        <a:sy n="1" d="1"/>
      </p:scale>
      <p:origin x="0" y="0"/>
    </p:cViewPr>
  </p:notesTextViewPr>
  <p:sorterViewPr>
    <p:cViewPr>
      <p:scale>
        <a:sx n="200" d="100"/>
        <a:sy n="200" d="100"/>
      </p:scale>
      <p:origin x="0" y="-1619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4BA1C-1AB4-4344-8B01-C70E947D6113}" type="datetimeFigureOut">
              <a:rPr lang="en-PH" smtClean="0"/>
              <a:t>01/26/2019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C5F7D-3902-4623-A66A-4A6A865C382B}" type="slidenum">
              <a:rPr lang="en-PH" smtClean="0"/>
              <a:t>‹#›</a:t>
            </a:fld>
            <a:endParaRPr lang="en-PH"/>
          </a:p>
        </p:txBody>
      </p:sp>
    </p:spTree>
    <p:extLst>
      <p:ext uri="{BB962C8B-B14F-4D97-AF65-F5344CB8AC3E}">
        <p14:creationId xmlns:p14="http://schemas.microsoft.com/office/powerpoint/2010/main" val="250053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A4CC-74E9-4D4C-9D03-0E06F9746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2ABD52AD-37FA-41E2-AE1E-C295FDF9C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D8C6459-55F0-4448-BE6F-6AC4F1819948}"/>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6D3CC682-1BBC-4AA2-A793-5A9E6B71E6C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2E8034-57C1-4BAE-95CF-EDB88C4C176F}"/>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54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A933-4D9C-405C-9C81-CC91192D11AC}"/>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7F9F95B-1F92-488E-B535-13C75EB377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A94CFDA-B760-4525-86F7-B3E4503153F8}"/>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D85DD8C2-B881-4E4B-ACA5-D03780F59F3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C43E676-24EE-4F61-B95C-EA910C4A9B4F}"/>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125739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FF185-F9A3-46B7-9E59-19ED71D8F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CBAE499-03CF-4AA7-9C97-0AFD773166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464E5DC-0D65-41ED-8123-8E0BCCCC3385}"/>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6824B362-BC2A-4519-8D27-526B222805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F9F4C7-DB92-4DED-B96E-A0F4304F2EAA}"/>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57175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E33A-3242-4812-80FD-E2D2703296D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94BA182-4F7D-4F21-A5DC-F636019204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19177B1-7091-47F8-870A-BE47D77EA799}"/>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B4A79C8F-27D8-42CD-A58B-E0636227274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6BD37A0-E005-4A65-9DA8-2DE5ADCDE3CD}"/>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320005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686D-0705-49E4-BBE1-2DD504753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D5B749D-58F1-41D2-8D4F-A5D5EF84D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8D539-D920-4D00-B36D-3F805CC10DBE}"/>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3F7793E9-4B1C-49BC-B231-2298CC2262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4E4458A-DAA4-49DB-AFDE-7FCFCAF37AA8}"/>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6055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6366-FE07-4D6C-A7A3-D04195D705C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37E4B76-7374-4707-8FE6-69BEB05D48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379EC3D-A07B-4A57-AD82-BAE2362811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968C17B-745B-4DD6-A18B-3349B07A33AE}"/>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6" name="Footer Placeholder 5">
            <a:extLst>
              <a:ext uri="{FF2B5EF4-FFF2-40B4-BE49-F238E27FC236}">
                <a16:creationId xmlns:a16="http://schemas.microsoft.com/office/drawing/2014/main" id="{205DFA10-E58A-4413-98CB-80A35DEC353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ECB4F34-8300-416B-8D85-E69BE69AC873}"/>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198567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E402-A928-4755-A216-1398620ACDD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C049616-7B42-4865-8B22-44402E742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0BBEAE-B46E-4D64-9F34-8624CF4D41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ADE7DB3-4534-41CB-84BF-FE879E84E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732C20-3D7E-4830-8ADD-004BE0ED6D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F3612EF-E1DA-463D-B6DD-48325354CECC}"/>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8" name="Footer Placeholder 7">
            <a:extLst>
              <a:ext uri="{FF2B5EF4-FFF2-40B4-BE49-F238E27FC236}">
                <a16:creationId xmlns:a16="http://schemas.microsoft.com/office/drawing/2014/main" id="{27EC69AF-0EBC-4066-A5E2-A562F112039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EC0DE9E-2CC3-418E-B2C9-E0A2ADEBBB0F}"/>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78930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3497-AB74-481C-899C-61642845A0D5}"/>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6DD7416-D954-4C4D-9D1A-43C57C472A7A}"/>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4" name="Footer Placeholder 3">
            <a:extLst>
              <a:ext uri="{FF2B5EF4-FFF2-40B4-BE49-F238E27FC236}">
                <a16:creationId xmlns:a16="http://schemas.microsoft.com/office/drawing/2014/main" id="{1B8811EB-A183-45EB-888F-2912D0FDBABA}"/>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51EA368-12E8-4E8C-9343-15C1D330722D}"/>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33739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2C496-5891-40EC-8867-695E8EA71DDC}"/>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3" name="Footer Placeholder 2">
            <a:extLst>
              <a:ext uri="{FF2B5EF4-FFF2-40B4-BE49-F238E27FC236}">
                <a16:creationId xmlns:a16="http://schemas.microsoft.com/office/drawing/2014/main" id="{EB063DA8-AFA5-4E2E-8C64-BBD820785FC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606A9C64-25B5-4242-86D3-996325F97857}"/>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066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0DBB-024C-4BAE-98F2-80E2A7ABC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A93E6A2-2C0B-46B3-A38C-5B2F15F0E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CC4B433-0AFF-46B3-ABAA-EC4285AA0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F23306-AF23-491C-B2B2-6D2B19AFB564}"/>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6" name="Footer Placeholder 5">
            <a:extLst>
              <a:ext uri="{FF2B5EF4-FFF2-40B4-BE49-F238E27FC236}">
                <a16:creationId xmlns:a16="http://schemas.microsoft.com/office/drawing/2014/main" id="{F46ECCDB-91A2-4A6E-A959-874FADA1BE3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791DA5E-22E3-4D68-9449-8E91A7D9C337}"/>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9486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F6C-FBFC-4AF7-8CAC-ACBC4356D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19A4643-5D9C-47D6-AD77-9CE1FD57B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26FE73D-9A55-40F9-88BF-D4AF7485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E20196-4D7F-433F-98FD-13AEF13D6CBD}"/>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6" name="Footer Placeholder 5">
            <a:extLst>
              <a:ext uri="{FF2B5EF4-FFF2-40B4-BE49-F238E27FC236}">
                <a16:creationId xmlns:a16="http://schemas.microsoft.com/office/drawing/2014/main" id="{16A38B73-49C3-4603-812A-E7256C795DC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484469B-58F2-43A3-BAAC-6C45A4A426AA}"/>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383611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8C890-35E5-4F75-8DFE-83039B758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17695ED-D1B5-45BC-BAA6-96E653453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3C3442-F365-4C52-AFB3-4C80AB39B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C3D957C6-9A87-4FA0-A8B9-0B3A45F21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36A058D-3C3C-4EE6-9AA3-E8ECAC554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3BA8A-AB18-4E93-84DB-777B3250153C}" type="slidenum">
              <a:rPr lang="en-PH" smtClean="0"/>
              <a:t>‹#›</a:t>
            </a:fld>
            <a:endParaRPr lang="en-PH"/>
          </a:p>
        </p:txBody>
      </p:sp>
    </p:spTree>
    <p:extLst>
      <p:ext uri="{BB962C8B-B14F-4D97-AF65-F5344CB8AC3E}">
        <p14:creationId xmlns:p14="http://schemas.microsoft.com/office/powerpoint/2010/main" val="49755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health.ny.gov/statistics/cancer/registry/appendix/neighborhoods.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23B07070-F2CD-4FC8-BD5B-4B33E7CC244C}"/>
              </a:ext>
            </a:extLst>
          </p:cNvPr>
          <p:cNvSpPr txBox="1">
            <a:spLocks/>
          </p:cNvSpPr>
          <p:nvPr/>
        </p:nvSpPr>
        <p:spPr>
          <a:xfrm>
            <a:off x="751010" y="4862855"/>
            <a:ext cx="11139854" cy="1320071"/>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baseline="-25000" dirty="0">
                <a:solidFill>
                  <a:srgbClr val="FFFFFF"/>
                </a:solidFill>
                <a:latin typeface="+mj-lt"/>
                <a:ea typeface="+mj-ea"/>
                <a:cs typeface="+mj-cs"/>
              </a:rPr>
              <a:t>Battle of Neighborhoods</a:t>
            </a:r>
            <a:br>
              <a:rPr lang="en-US" sz="4800" kern="1200" baseline="-25000" dirty="0">
                <a:solidFill>
                  <a:srgbClr val="FFFFFF"/>
                </a:solidFill>
                <a:latin typeface="+mj-lt"/>
                <a:ea typeface="+mj-ea"/>
                <a:cs typeface="+mj-cs"/>
              </a:rPr>
            </a:br>
            <a:br>
              <a:rPr lang="en-US" sz="4800" kern="1200" baseline="-25000" dirty="0">
                <a:solidFill>
                  <a:srgbClr val="FFFFFF"/>
                </a:solidFill>
                <a:latin typeface="+mj-lt"/>
                <a:ea typeface="+mj-ea"/>
                <a:cs typeface="+mj-cs"/>
              </a:rPr>
            </a:br>
            <a:r>
              <a:rPr lang="en-US" sz="4800" kern="1200" baseline="-25000" dirty="0">
                <a:solidFill>
                  <a:srgbClr val="FFFFFF"/>
                </a:solidFill>
                <a:latin typeface="+mj-lt"/>
                <a:ea typeface="+mj-ea"/>
                <a:cs typeface="+mj-cs"/>
              </a:rPr>
              <a:t>QUEENS NEW YORK</a:t>
            </a:r>
          </a:p>
        </p:txBody>
      </p:sp>
      <p:pic>
        <p:nvPicPr>
          <p:cNvPr id="2053" name="Picture 2" descr="Image result for queens new york">
            <a:extLst>
              <a:ext uri="{FF2B5EF4-FFF2-40B4-BE49-F238E27FC236}">
                <a16:creationId xmlns:a16="http://schemas.microsoft.com/office/drawing/2014/main" id="{4EA22F1C-57BC-4704-B56B-016F98DEC8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908" r="1" b="1"/>
          <a:stretch/>
        </p:blipFill>
        <p:spPr bwMode="auto">
          <a:xfrm rot="21600000">
            <a:off x="1908228" y="307731"/>
            <a:ext cx="8320444"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140" name="Straight Connector 13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46F17A3-2BBB-4AA8-BA55-3F73FA439CF4}"/>
              </a:ext>
            </a:extLst>
          </p:cNvPr>
          <p:cNvPicPr>
            <a:picLocks noChangeAspect="1"/>
          </p:cNvPicPr>
          <p:nvPr/>
        </p:nvPicPr>
        <p:blipFill>
          <a:blip r:embed="rId3">
            <a:clrChange>
              <a:clrFrom>
                <a:srgbClr val="262626"/>
              </a:clrFrom>
              <a:clrTo>
                <a:srgbClr val="262626">
                  <a:alpha val="0"/>
                </a:srgbClr>
              </a:clrTo>
            </a:clrChange>
            <a:extLst>
              <a:ext uri="{28A0092B-C50C-407E-A947-70E740481C1C}">
                <a14:useLocalDpi xmlns:a14="http://schemas.microsoft.com/office/drawing/2010/main" val="0"/>
              </a:ext>
            </a:extLst>
          </a:blip>
          <a:stretch>
            <a:fillRect/>
          </a:stretch>
        </p:blipFill>
        <p:spPr>
          <a:xfrm>
            <a:off x="11009955" y="5522891"/>
            <a:ext cx="954911" cy="9549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6754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17414-6E42-4136-9579-97E65437069C}"/>
              </a:ext>
            </a:extLst>
          </p:cNvPr>
          <p:cNvSpPr>
            <a:spLocks noGrp="1"/>
          </p:cNvSpPr>
          <p:nvPr>
            <p:ph type="title"/>
          </p:nvPr>
        </p:nvSpPr>
        <p:spPr>
          <a:xfrm>
            <a:off x="838200" y="963877"/>
            <a:ext cx="3494362" cy="4930246"/>
          </a:xfrm>
        </p:spPr>
        <p:txBody>
          <a:bodyPr>
            <a:normAutofit/>
          </a:bodyPr>
          <a:lstStyle/>
          <a:p>
            <a:pPr algn="r"/>
            <a:r>
              <a:rPr lang="en-PH" sz="4000" b="1" dirty="0">
                <a:solidFill>
                  <a:schemeClr val="accent1"/>
                </a:solidFill>
              </a:rPr>
              <a:t>Background</a:t>
            </a:r>
            <a:endParaRPr lang="en-PH" sz="40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5ABBFD-E82D-4002-97E8-DF773FFFF8A8}"/>
              </a:ext>
            </a:extLst>
          </p:cNvPr>
          <p:cNvSpPr>
            <a:spLocks noGrp="1"/>
          </p:cNvSpPr>
          <p:nvPr>
            <p:ph idx="1"/>
          </p:nvPr>
        </p:nvSpPr>
        <p:spPr>
          <a:xfrm>
            <a:off x="4976031" y="963877"/>
            <a:ext cx="6377769" cy="4930246"/>
          </a:xfrm>
        </p:spPr>
        <p:txBody>
          <a:bodyPr anchor="ctr">
            <a:normAutofit/>
          </a:bodyPr>
          <a:lstStyle/>
          <a:p>
            <a:endParaRPr lang="en-PH" sz="2400"/>
          </a:p>
        </p:txBody>
      </p:sp>
    </p:spTree>
    <p:extLst>
      <p:ext uri="{BB962C8B-B14F-4D97-AF65-F5344CB8AC3E}">
        <p14:creationId xmlns:p14="http://schemas.microsoft.com/office/powerpoint/2010/main" val="134183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279721"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fontScale="85000" lnSpcReduction="20000"/>
          </a:bodyPr>
          <a:lstStyle/>
          <a:p>
            <a:pPr marL="0" indent="0">
              <a:buNone/>
            </a:pPr>
            <a:r>
              <a:rPr lang="en-PH" dirty="0"/>
              <a:t>For the entrepreneur, New York offers a stable environment, a large economy, and access to one of the world's busiest regions. </a:t>
            </a:r>
          </a:p>
          <a:p>
            <a:pPr marL="0" indent="0">
              <a:buNone/>
            </a:pPr>
            <a:r>
              <a:rPr lang="en-PH" dirty="0"/>
              <a:t>Small business owners in the state don't expect that to change and are largely optimistic about what the future holds.</a:t>
            </a:r>
          </a:p>
          <a:p>
            <a:pPr marL="0" indent="0">
              <a:buNone/>
            </a:pPr>
            <a:r>
              <a:rPr lang="en-PH" dirty="0"/>
              <a:t>That means plenty of business opportunity, in New York City neighborhood. New Yorkers are, on average, wealthier than their national counterparts as well, meaning more money to spend on the goods and services small businesses have to offer.</a:t>
            </a:r>
          </a:p>
          <a:p>
            <a:pPr marL="0" indent="0">
              <a:buNone/>
            </a:pPr>
            <a:r>
              <a:rPr lang="en-PH" dirty="0"/>
              <a:t>However, the heightened cost of living can prove difficult to manage. </a:t>
            </a:r>
          </a:p>
          <a:p>
            <a:pPr marL="0" indent="0">
              <a:buNone/>
            </a:pPr>
            <a:r>
              <a:rPr lang="en-PH" dirty="0"/>
              <a:t>Still, entrepreneurs said that if they can overcome the steep expenses associated with payroll and rent, not to mention a tangled web of taxes and fees, operating in New York is an investment that pays off in the end. Starting a new business in New York City will be a tough work.</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295153" y="960983"/>
            <a:ext cx="2850147" cy="4930246"/>
          </a:xfrm>
        </p:spPr>
        <p:txBody>
          <a:bodyPr>
            <a:normAutofit/>
          </a:bodyPr>
          <a:lstStyle/>
          <a:p>
            <a:r>
              <a:rPr lang="en-US" sz="3600" dirty="0">
                <a:solidFill>
                  <a:schemeClr val="accent1"/>
                </a:solidFill>
              </a:rPr>
              <a:t>Background</a:t>
            </a:r>
            <a:endParaRPr lang="en-PH" sz="3600" dirty="0">
              <a:solidFill>
                <a:schemeClr val="accent1"/>
              </a:solidFill>
            </a:endParaRP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38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324090"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fontScale="77500" lnSpcReduction="20000"/>
          </a:bodyPr>
          <a:lstStyle/>
          <a:p>
            <a:pPr marL="0" indent="0">
              <a:buNone/>
            </a:pPr>
            <a:r>
              <a:rPr lang="en-PH" dirty="0"/>
              <a:t>One of the biggest challenges for any New York City business is going to be the wide array of competition. In a city of eight million plus, there is going to be competition around every corner. </a:t>
            </a:r>
          </a:p>
          <a:p>
            <a:pPr marL="0" indent="0">
              <a:buNone/>
            </a:pPr>
            <a:endParaRPr lang="en-PH" dirty="0"/>
          </a:p>
          <a:p>
            <a:pPr marL="0" indent="0">
              <a:buNone/>
            </a:pPr>
            <a:r>
              <a:rPr lang="en-PH" dirty="0"/>
              <a:t>The New York City market has become overly saturated in almost every single industry from doctor practices to restaurants. </a:t>
            </a:r>
          </a:p>
          <a:p>
            <a:pPr marL="0" indent="0">
              <a:buNone/>
            </a:pPr>
            <a:r>
              <a:rPr lang="en-PH" dirty="0"/>
              <a:t>Businesses now have to go beyond just serving their customers and focus on marketing and reputation in order to improve customer acquisition and grow their businesses. </a:t>
            </a:r>
          </a:p>
          <a:p>
            <a:pPr marL="0" indent="0">
              <a:buNone/>
            </a:pPr>
            <a:r>
              <a:rPr lang="en-PH" dirty="0"/>
              <a:t>With Queens having one of the most diverse places in the nation. Half of the neighborhood’s residents speak Spanish. Others speak Chinese, Urdu, Hindi, Russian, Portuguese, Greek or Korean. Altogether, the neighborhood is said to be the home of 167 languages. </a:t>
            </a:r>
          </a:p>
          <a:p>
            <a:pPr marL="0" indent="0">
              <a:buNone/>
            </a:pPr>
            <a:r>
              <a:rPr lang="en-PH" dirty="0"/>
              <a:t>It will be a challenges on what business to start and offer these culture diverse in one of the five boroughs of New York City with it having the largest borough geographically</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624977" y="960983"/>
            <a:ext cx="2790461" cy="4930246"/>
          </a:xfrm>
        </p:spPr>
        <p:txBody>
          <a:bodyPr>
            <a:normAutofit/>
          </a:bodyPr>
          <a:lstStyle/>
          <a:p>
            <a:r>
              <a:rPr lang="en-US" dirty="0">
                <a:solidFill>
                  <a:schemeClr val="accent1"/>
                </a:solidFill>
              </a:rPr>
              <a:t>Problem</a:t>
            </a:r>
            <a:endParaRPr lang="en-PH" dirty="0">
              <a:solidFill>
                <a:schemeClr val="accent1"/>
              </a:solidFill>
            </a:endParaRP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67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324090"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a:bodyPr>
          <a:lstStyle/>
          <a:p>
            <a:pPr marL="0" indent="0">
              <a:buNone/>
            </a:pPr>
            <a:r>
              <a:rPr lang="en-PH" dirty="0"/>
              <a:t>To solve the existing problems, we will recommend to new business by collecting location data from Foursquare and apply data science techniques and tools. We are going to cluster New York neighborhoods in order to find existing business establishments and venues in order to scope out the competition and create a new trendy business</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624977" y="960983"/>
            <a:ext cx="2790461" cy="4930246"/>
          </a:xfrm>
        </p:spPr>
        <p:txBody>
          <a:bodyPr>
            <a:normAutofit/>
          </a:bodyPr>
          <a:lstStyle/>
          <a:p>
            <a:r>
              <a:rPr lang="en-PH" dirty="0">
                <a:solidFill>
                  <a:schemeClr val="accent1"/>
                </a:solidFill>
              </a:rPr>
              <a:t>Solving the Problem Using Data Science</a:t>
            </a: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53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324090"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lnSpcReduction="10000"/>
          </a:bodyPr>
          <a:lstStyle/>
          <a:p>
            <a:r>
              <a:rPr lang="en-PH" dirty="0"/>
              <a:t>We extracted the ZIP Code Definitions of New York City Neighborhoods which is available from </a:t>
            </a:r>
            <a:r>
              <a:rPr lang="en-PH" u="sng" dirty="0">
                <a:hlinkClick r:id="rId2"/>
              </a:rPr>
              <a:t>https://www.health.ny.gov/statistics/cancer/registry/appendix/neighborhoods.htm</a:t>
            </a:r>
            <a:r>
              <a:rPr lang="en-PH" dirty="0"/>
              <a:t>. </a:t>
            </a:r>
          </a:p>
          <a:p>
            <a:r>
              <a:rPr lang="en-PH" dirty="0"/>
              <a:t>Created a csv file and uploaded to own server. </a:t>
            </a:r>
          </a:p>
          <a:p>
            <a:r>
              <a:rPr lang="en-PH" dirty="0"/>
              <a:t>To explore and target recommended locations across different venues according to the presence of amenities and essential facilities, we will access data through </a:t>
            </a:r>
            <a:r>
              <a:rPr lang="en-PH" dirty="0" err="1"/>
              <a:t>FourSquare</a:t>
            </a:r>
            <a:r>
              <a:rPr lang="en-PH" dirty="0"/>
              <a:t> API interface and arrange them as a </a:t>
            </a:r>
            <a:r>
              <a:rPr lang="en-PH" dirty="0" err="1"/>
              <a:t>dataframe</a:t>
            </a:r>
            <a:r>
              <a:rPr lang="en-PH" dirty="0"/>
              <a:t> for visualization. </a:t>
            </a:r>
          </a:p>
          <a:p>
            <a:r>
              <a:rPr lang="en-PH" dirty="0"/>
              <a:t>By merging data on New York City Zip Codes by neighborhood and data on venues and essential facilities surrounding such properties from </a:t>
            </a:r>
            <a:r>
              <a:rPr lang="en-PH" dirty="0" err="1"/>
              <a:t>FourSquare</a:t>
            </a:r>
            <a:r>
              <a:rPr lang="en-PH" dirty="0"/>
              <a:t> API interface.</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624977" y="960983"/>
            <a:ext cx="2790461" cy="4930246"/>
          </a:xfrm>
        </p:spPr>
        <p:txBody>
          <a:bodyPr>
            <a:normAutofit/>
          </a:bodyPr>
          <a:lstStyle/>
          <a:p>
            <a:r>
              <a:rPr lang="en-PH" dirty="0">
                <a:solidFill>
                  <a:schemeClr val="accent1"/>
                </a:solidFill>
              </a:rPr>
              <a:t>Data section</a:t>
            </a: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72CEDE-8BBF-4FC9-9F69-D661017E6106}"/>
              </a:ext>
            </a:extLst>
          </p:cNvPr>
          <p:cNvSpPr>
            <a:spLocks noGrp="1"/>
          </p:cNvSpPr>
          <p:nvPr>
            <p:ph type="title"/>
          </p:nvPr>
        </p:nvSpPr>
        <p:spPr>
          <a:xfrm>
            <a:off x="6094105" y="802955"/>
            <a:ext cx="4977976" cy="1454051"/>
          </a:xfrm>
        </p:spPr>
        <p:txBody>
          <a:bodyPr>
            <a:normAutofit/>
          </a:bodyPr>
          <a:lstStyle/>
          <a:p>
            <a:r>
              <a:rPr lang="en-PH" b="1" dirty="0">
                <a:solidFill>
                  <a:srgbClr val="000000"/>
                </a:solidFill>
              </a:rPr>
              <a:t>Methodology</a:t>
            </a:r>
            <a:endParaRPr lang="en-PH"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st">
            <a:extLst>
              <a:ext uri="{FF2B5EF4-FFF2-40B4-BE49-F238E27FC236}">
                <a16:creationId xmlns:a16="http://schemas.microsoft.com/office/drawing/2014/main" id="{6A727FAD-AB8A-4710-A839-42975CC1C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E38860FC-DFDF-479A-8859-BE4FB3B7F02C}"/>
              </a:ext>
            </a:extLst>
          </p:cNvPr>
          <p:cNvSpPr>
            <a:spLocks noGrp="1"/>
          </p:cNvSpPr>
          <p:nvPr>
            <p:ph idx="1"/>
          </p:nvPr>
        </p:nvSpPr>
        <p:spPr>
          <a:xfrm>
            <a:off x="6090574" y="2421682"/>
            <a:ext cx="4977578" cy="3639289"/>
          </a:xfrm>
        </p:spPr>
        <p:txBody>
          <a:bodyPr anchor="ctr">
            <a:normAutofit/>
          </a:bodyPr>
          <a:lstStyle/>
          <a:p>
            <a:r>
              <a:rPr lang="en-PH" dirty="0"/>
              <a:t>Collect Data</a:t>
            </a:r>
          </a:p>
          <a:p>
            <a:r>
              <a:rPr lang="en-PH" dirty="0"/>
              <a:t>Explore and Understand Data</a:t>
            </a:r>
          </a:p>
          <a:p>
            <a:r>
              <a:rPr lang="en-PH" dirty="0"/>
              <a:t>Data Preparation and Preprocessing</a:t>
            </a:r>
          </a:p>
          <a:p>
            <a:r>
              <a:rPr lang="en-PH" dirty="0"/>
              <a:t>Modeling</a:t>
            </a:r>
          </a:p>
        </p:txBody>
      </p:sp>
    </p:spTree>
    <p:extLst>
      <p:ext uri="{BB962C8B-B14F-4D97-AF65-F5344CB8AC3E}">
        <p14:creationId xmlns:p14="http://schemas.microsoft.com/office/powerpoint/2010/main" val="70014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C3FB42-B1F4-4989-A47C-B4670499CE38}"/>
              </a:ext>
            </a:extLst>
          </p:cNvPr>
          <p:cNvSpPr>
            <a:spLocks noGrp="1"/>
          </p:cNvSpPr>
          <p:nvPr>
            <p:ph type="title"/>
          </p:nvPr>
        </p:nvSpPr>
        <p:spPr>
          <a:xfrm>
            <a:off x="1179226" y="826680"/>
            <a:ext cx="9833548" cy="1325563"/>
          </a:xfrm>
        </p:spPr>
        <p:txBody>
          <a:bodyPr>
            <a:normAutofit/>
          </a:bodyPr>
          <a:lstStyle/>
          <a:p>
            <a:pPr algn="ctr"/>
            <a:r>
              <a:rPr lang="en-PH" sz="4000">
                <a:solidFill>
                  <a:srgbClr val="FFFFFF"/>
                </a:solidFill>
              </a:rPr>
              <a:t>Results and Discussion </a:t>
            </a:r>
          </a:p>
        </p:txBody>
      </p:sp>
      <p:sp>
        <p:nvSpPr>
          <p:cNvPr id="3" name="Content Placeholder 2">
            <a:extLst>
              <a:ext uri="{FF2B5EF4-FFF2-40B4-BE49-F238E27FC236}">
                <a16:creationId xmlns:a16="http://schemas.microsoft.com/office/drawing/2014/main" id="{3B9FBF02-3786-4B96-B572-2C023767D5F6}"/>
              </a:ext>
            </a:extLst>
          </p:cNvPr>
          <p:cNvSpPr>
            <a:spLocks noGrp="1"/>
          </p:cNvSpPr>
          <p:nvPr>
            <p:ph idx="1"/>
          </p:nvPr>
        </p:nvSpPr>
        <p:spPr>
          <a:xfrm>
            <a:off x="1179226" y="3092970"/>
            <a:ext cx="9833548" cy="2693976"/>
          </a:xfrm>
        </p:spPr>
        <p:txBody>
          <a:bodyPr>
            <a:normAutofit fontScale="92500" lnSpcReduction="20000"/>
          </a:bodyPr>
          <a:lstStyle/>
          <a:p>
            <a:pPr marL="0" indent="0">
              <a:buNone/>
            </a:pPr>
            <a:r>
              <a:rPr lang="en-PH" sz="2000" dirty="0">
                <a:solidFill>
                  <a:srgbClr val="000000"/>
                </a:solidFill>
              </a:rPr>
              <a:t>All clusters have 20 restaurants and food places on the area that caters to specific cuisines. </a:t>
            </a:r>
          </a:p>
          <a:p>
            <a:pPr lvl="1"/>
            <a:r>
              <a:rPr lang="en-PH" sz="1200" dirty="0">
                <a:solidFill>
                  <a:srgbClr val="000000"/>
                </a:solidFill>
              </a:rPr>
              <a:t>Cluster 1 has 1 neighborhood with 3 restaurants as common venues and 2 stores.</a:t>
            </a:r>
          </a:p>
          <a:p>
            <a:pPr lvl="1"/>
            <a:r>
              <a:rPr lang="en-PH" sz="1200" dirty="0">
                <a:solidFill>
                  <a:srgbClr val="000000"/>
                </a:solidFill>
              </a:rPr>
              <a:t>Cluster 2 has 6 neighborhoods with 13 diverse food places and restaurants but has different types of stores.</a:t>
            </a:r>
          </a:p>
          <a:p>
            <a:pPr lvl="1"/>
            <a:r>
              <a:rPr lang="en-PH" sz="1200" dirty="0">
                <a:solidFill>
                  <a:srgbClr val="000000"/>
                </a:solidFill>
              </a:rPr>
              <a:t>Cluster 3 has 1 neighborhood with 2 restaurants and food places has a bus station</a:t>
            </a:r>
          </a:p>
          <a:p>
            <a:pPr lvl="1"/>
            <a:r>
              <a:rPr lang="en-PH" sz="1200" dirty="0">
                <a:solidFill>
                  <a:srgbClr val="000000"/>
                </a:solidFill>
              </a:rPr>
              <a:t>Cluster 4 has 1 neighborhood with 1 restaurant a supermarket and a bus station.</a:t>
            </a:r>
          </a:p>
          <a:p>
            <a:pPr lvl="1"/>
            <a:r>
              <a:rPr lang="en-PH" sz="1200" dirty="0">
                <a:solidFill>
                  <a:srgbClr val="000000"/>
                </a:solidFill>
              </a:rPr>
              <a:t>Cluster 5 has 1 neighborhood with 2 restaurants as common venues a hotel and a stadium.</a:t>
            </a:r>
          </a:p>
          <a:p>
            <a:pPr marL="0" indent="0">
              <a:buNone/>
            </a:pPr>
            <a:r>
              <a:rPr lang="en-PH" sz="2000" dirty="0">
                <a:solidFill>
                  <a:srgbClr val="000000"/>
                </a:solidFill>
              </a:rPr>
              <a:t>The geographic location does give us a </a:t>
            </a:r>
            <a:r>
              <a:rPr lang="en-PH" sz="2000" dirty="0" err="1">
                <a:solidFill>
                  <a:srgbClr val="000000"/>
                </a:solidFill>
              </a:rPr>
              <a:t>a</a:t>
            </a:r>
            <a:r>
              <a:rPr lang="en-PH" sz="2000" dirty="0">
                <a:solidFill>
                  <a:srgbClr val="000000"/>
                </a:solidFill>
              </a:rPr>
              <a:t> decent view on where to open the new businesses as the thought is to begin with there are a lot of restaurants and cater to the diverse culture of the borough. It looks like the neighborhood of Cluster 1 are the greater ones and the vast majority of the neighborhood of Cluster 2 are progressively based on the number of neighborhood.</a:t>
            </a:r>
          </a:p>
        </p:txBody>
      </p:sp>
    </p:spTree>
    <p:extLst>
      <p:ext uri="{BB962C8B-B14F-4D97-AF65-F5344CB8AC3E}">
        <p14:creationId xmlns:p14="http://schemas.microsoft.com/office/powerpoint/2010/main" val="21865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AC3-008E-4694-91B3-0F95380A704E}"/>
              </a:ext>
            </a:extLst>
          </p:cNvPr>
          <p:cNvSpPr>
            <a:spLocks noGrp="1"/>
          </p:cNvSpPr>
          <p:nvPr>
            <p:ph type="title"/>
          </p:nvPr>
        </p:nvSpPr>
        <p:spPr>
          <a:xfrm>
            <a:off x="1136428" y="627564"/>
            <a:ext cx="7474172" cy="1325563"/>
          </a:xfrm>
        </p:spPr>
        <p:txBody>
          <a:bodyPr>
            <a:normAutofit/>
          </a:bodyPr>
          <a:lstStyle/>
          <a:p>
            <a:r>
              <a:rPr lang="en-PH" dirty="0"/>
              <a:t>Conclusion </a:t>
            </a:r>
          </a:p>
        </p:txBody>
      </p:sp>
      <p:sp>
        <p:nvSpPr>
          <p:cNvPr id="3" name="Content Placeholder 2">
            <a:extLst>
              <a:ext uri="{FF2B5EF4-FFF2-40B4-BE49-F238E27FC236}">
                <a16:creationId xmlns:a16="http://schemas.microsoft.com/office/drawing/2014/main" id="{F37FA6F2-6347-4907-9BF6-2FEB8EBC29D6}"/>
              </a:ext>
            </a:extLst>
          </p:cNvPr>
          <p:cNvSpPr>
            <a:spLocks noGrp="1"/>
          </p:cNvSpPr>
          <p:nvPr>
            <p:ph idx="1"/>
          </p:nvPr>
        </p:nvSpPr>
        <p:spPr>
          <a:xfrm>
            <a:off x="1136429" y="2278173"/>
            <a:ext cx="6467867" cy="3450613"/>
          </a:xfrm>
        </p:spPr>
        <p:txBody>
          <a:bodyPr anchor="ctr">
            <a:normAutofit/>
          </a:bodyPr>
          <a:lstStyle/>
          <a:p>
            <a:pPr marL="0" indent="0">
              <a:buNone/>
            </a:pPr>
            <a:r>
              <a:rPr lang="en-PH" sz="1900"/>
              <a:t>The KMeans classification  technique gives a new entrepreneur a good idea on what type of trendy business he/she can start with based on the type of venues identified using Foursquare api.</a:t>
            </a:r>
          </a:p>
          <a:p>
            <a:pPr marL="0" indent="0">
              <a:buNone/>
            </a:pPr>
            <a:r>
              <a:rPr lang="en-PH" sz="1900"/>
              <a:t>Anyway this sort of examination does not particularly recognize the best neighborhood to begin new business however it gives a really smart that it thought of how the neighborhood inside Queens can be sectioned dependent on the criteria set forward by the financial specialist. This will keep the financial specialist of opening 2 shops in a similar kind of neighborhood, having a similar type that will be adjacent to each other.</a:t>
            </a:r>
          </a:p>
          <a:p>
            <a:pPr marL="0" indent="0">
              <a:buNone/>
            </a:pPr>
            <a:endParaRPr lang="en-PH" sz="19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FFB61C88-FFA8-4A84-BE6C-2B12C36BF4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3019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Open Sans</vt:lpstr>
      <vt:lpstr>Office Theme</vt:lpstr>
      <vt:lpstr>PowerPoint Presentation</vt:lpstr>
      <vt:lpstr>Background</vt:lpstr>
      <vt:lpstr>Background</vt:lpstr>
      <vt:lpstr>Problem</vt:lpstr>
      <vt:lpstr>Solving the Problem Using Data Science</vt:lpstr>
      <vt:lpstr>Data section</vt:lpstr>
      <vt:lpstr>Methodology</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Al Ryan B.</dc:creator>
  <cp:lastModifiedBy>Santiago, Al Ryan B.</cp:lastModifiedBy>
  <cp:revision>1</cp:revision>
  <dcterms:created xsi:type="dcterms:W3CDTF">2019-01-25T22:48:13Z</dcterms:created>
  <dcterms:modified xsi:type="dcterms:W3CDTF">2019-01-25T22:48:17Z</dcterms:modified>
</cp:coreProperties>
</file>