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57" r:id="rId7"/>
    <p:sldId id="259" r:id="rId8"/>
    <p:sldId id="260" r:id="rId9"/>
    <p:sldId id="264" r:id="rId10"/>
    <p:sldId id="265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BFEFD-93E3-453D-B262-5F814C4D88D0}" v="3603" dt="2023-09-10T01:47:50.443"/>
    <p1510:client id="{B9C8300F-AFC4-2F6E-030A-06B0C373F997}" v="988" dt="2023-09-09T22:59:09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 lIns="182880" tIns="182880" rIns="182880" bIns="182880"/>
        <a:lstStyle/>
        <a:p>
          <a:pPr marL="0" algn="ctr" rtl="0">
            <a:buNone/>
          </a:pPr>
          <a:r>
            <a:rPr lang="en-US" sz="1400" dirty="0">
              <a:latin typeface="Tenorite" pitchFamily="2" charset="0"/>
            </a:rPr>
            <a:t>Release product online and with hardware/big-box stores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Planning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Brainstorm product ideas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Fundraise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Create suite of products 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dirty="0">
              <a:latin typeface="Tenorite" pitchFamily="2" charset="0"/>
            </a:rPr>
            <a:t>Launch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Marketing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Find companies willing to partner and invest</a:t>
          </a: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EB4A941-E9FA-4A86-A673-85FF34B35F20}">
      <dgm:prSet custT="1" custLinFactNeighborX="-129"/>
      <dgm:spPr>
        <a:prstGeom prst="rect">
          <a:avLst/>
        </a:prstGeom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Promote pwrpanda on social media</a:t>
          </a: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Design</a:t>
          </a: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Planning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Brainstorm product ideas</a:t>
          </a: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Fundraise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Find companies willing to partner and invest</a:t>
          </a: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Design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Create suite of products </a:t>
          </a: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Marketing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Promote pwrpanda on social media</a:t>
          </a: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Launch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Release product online and with hardware/big-box stores</a:t>
          </a: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2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9/9/2023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9/9/2023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9/9/2023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9/9/2023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9/9/2023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9/9/2023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9/9/2023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41413"/>
            <a:ext cx="6220278" cy="2387600"/>
          </a:xfrm>
        </p:spPr>
        <p:txBody>
          <a:bodyPr anchor="b">
            <a:normAutofit/>
          </a:bodyPr>
          <a:lstStyle/>
          <a:p>
            <a:r>
              <a:rPr lang="en-US" dirty="0" err="1"/>
              <a:t>pwr</a:t>
            </a:r>
            <a:r>
              <a:rPr lang="en-US" dirty="0"/>
              <a:t> panda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821113"/>
            <a:ext cx="6220277" cy="22472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By: Audrey Rasmussen, Anthony Cruz,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465628-C424-1832-C0FC-C6BF64EB894E}"/>
              </a:ext>
            </a:extLst>
          </p:cNvPr>
          <p:cNvSpPr/>
          <p:nvPr/>
        </p:nvSpPr>
        <p:spPr>
          <a:xfrm>
            <a:off x="494141" y="2831421"/>
            <a:ext cx="2762250" cy="3645579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Costs to Homeowners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924" y="3035754"/>
            <a:ext cx="2518683" cy="343648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ctr">
              <a:spcBef>
                <a:spcPts val="0"/>
              </a:spcBef>
            </a:pPr>
            <a:r>
              <a:rPr lang="en-US" sz="1900" b="0" i="0" u="none" strike="noStrike" dirty="0">
                <a:solidFill>
                  <a:srgbClr val="000000"/>
                </a:solidFill>
                <a:effectLst/>
              </a:rPr>
              <a:t>According to the U.S Energy Information Administration, </a:t>
            </a:r>
          </a:p>
          <a:p>
            <a:pPr algn="ctr">
              <a:spcBef>
                <a:spcPts val="0"/>
              </a:spcBef>
            </a:pPr>
            <a:endParaRPr lang="en-US" sz="1900" b="0" i="0" u="none" strike="noStrike" dirty="0">
              <a:solidFill>
                <a:srgbClr val="000000"/>
              </a:solidFill>
              <a:effectLst/>
            </a:endParaRPr>
          </a:p>
          <a:p>
            <a:pPr algn="ctr">
              <a:spcBef>
                <a:spcPts val="0"/>
              </a:spcBef>
            </a:pPr>
            <a:endParaRPr lang="en-US" sz="1900" b="0" i="0" u="none" strike="noStrike" dirty="0">
              <a:solidFill>
                <a:srgbClr val="000000"/>
              </a:solidFill>
              <a:effectLst/>
            </a:endParaRPr>
          </a:p>
          <a:p>
            <a:pPr algn="ctr"/>
            <a:r>
              <a:rPr lang="en-US" sz="1900" b="0" i="0" u="none" strike="noStrike" dirty="0">
                <a:solidFill>
                  <a:srgbClr val="000000"/>
                </a:solidFill>
                <a:effectLst/>
              </a:rPr>
              <a:t>of the energy usage in an average American household is in temperature regulation </a:t>
            </a:r>
          </a:p>
          <a:p>
            <a:pPr algn="ctr"/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(16% in air conditioning, 14% space heating)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7790" y="4654210"/>
            <a:ext cx="4114800" cy="365125"/>
          </a:xfrm>
        </p:spPr>
        <p:txBody>
          <a:bodyPr/>
          <a:lstStyle/>
          <a:p>
            <a:r>
              <a:rPr lang="en-US" sz="2800" dirty="0"/>
              <a:t>Why is it so high?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C5B12-925B-9F8A-98EA-F28479704919}"/>
              </a:ext>
            </a:extLst>
          </p:cNvPr>
          <p:cNvSpPr txBox="1"/>
          <p:nvPr/>
        </p:nvSpPr>
        <p:spPr>
          <a:xfrm>
            <a:off x="1272267" y="3583265"/>
            <a:ext cx="3040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32%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4DA71-36B1-CFC1-9E96-38B9B4540E3B}"/>
              </a:ext>
            </a:extLst>
          </p:cNvPr>
          <p:cNvSpPr txBox="1"/>
          <p:nvPr/>
        </p:nvSpPr>
        <p:spPr>
          <a:xfrm>
            <a:off x="3729318" y="5165402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Wildly 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fluctuating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Google Sans"/>
              </a:rPr>
              <a:t> outdoor </a:t>
            </a:r>
            <a:r>
              <a:rPr lang="en-US" sz="2000" dirty="0">
                <a:solidFill>
                  <a:schemeClr val="bg1"/>
                </a:solidFill>
              </a:rPr>
              <a:t>temperatures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American homes aren’t built for energy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People love their AC systems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79458D2-3268-4934-755E-38FCD5267779}"/>
              </a:ext>
            </a:extLst>
          </p:cNvPr>
          <p:cNvSpPr txBox="1">
            <a:spLocks/>
          </p:cNvSpPr>
          <p:nvPr/>
        </p:nvSpPr>
        <p:spPr>
          <a:xfrm>
            <a:off x="3378174" y="3583265"/>
            <a:ext cx="856325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With the average household energy bill at $137 in 2022, that’s $43.84 to heating and cooling alone!</a:t>
            </a: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Our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642757" cy="40975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Pwr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panda is a line of energy consumption-focused smart home devices which monitor the energy used by heating and cooling, suggest means to improve a customer’s energy usage, and even adjust the settings of certain appliances to optimize electricity usage, all with a gamified twist.</a:t>
            </a:r>
            <a:r>
              <a:rPr lang="en-US" sz="2400" dirty="0"/>
              <a:t>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dirty="0" smtClean="0"/>
              <a:pPr/>
              <a:t>3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BA549B-1A43-85E0-E445-C278843D19B7}"/>
              </a:ext>
            </a:extLst>
          </p:cNvPr>
          <p:cNvSpPr/>
          <p:nvPr/>
        </p:nvSpPr>
        <p:spPr>
          <a:xfrm>
            <a:off x="5962073" y="1919684"/>
            <a:ext cx="133928" cy="4223544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8ABAA-F812-AB7A-A539-5489B728C047}"/>
              </a:ext>
            </a:extLst>
          </p:cNvPr>
          <p:cNvSpPr txBox="1"/>
          <p:nvPr/>
        </p:nvSpPr>
        <p:spPr>
          <a:xfrm>
            <a:off x="6296025" y="875566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+mj-lt"/>
              </a:rPr>
              <a:t>Our Customers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85DC2-5F5C-EFC5-A9D3-17DFDB7A03EB}"/>
              </a:ext>
            </a:extLst>
          </p:cNvPr>
          <p:cNvSpPr txBox="1"/>
          <p:nvPr/>
        </p:nvSpPr>
        <p:spPr>
          <a:xfrm>
            <a:off x="6196013" y="3075712"/>
            <a:ext cx="5462587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dirty="0"/>
              <a:t>Homeowners that want an efficient climate control system with more options of control other than central heating/cooling which can more efficiently maintain comfortable homes.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meet </a:t>
            </a:r>
            <a:r>
              <a:rPr lang="en-US" dirty="0" err="1"/>
              <a:t>pwr</a:t>
            </a:r>
            <a:r>
              <a:rPr lang="en-US" dirty="0"/>
              <a:t> panda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(aka, the demonstration)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</a:t>
            </a:r>
            <a:r>
              <a:rPr lang="en-US" sz="4000" dirty="0" err="1"/>
              <a:t>pwr</a:t>
            </a:r>
            <a:r>
              <a:rPr lang="en-US" sz="4000" dirty="0"/>
              <a:t> panda improves upon the smart thermostat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453DAB-122F-A7FD-9C48-AF272899E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en-US" dirty="0"/>
              <a:t>Introduces more precise detection to better optimize heating/cooling algorithms for various homes</a:t>
            </a:r>
          </a:p>
          <a:p>
            <a:pPr marL="457200" indent="-457200">
              <a:buChar char="•"/>
            </a:pPr>
            <a:r>
              <a:rPr lang="en-US" dirty="0"/>
              <a:t>Expands compatibility of controllable devices to better incorporate all forms of cooling and heating</a:t>
            </a:r>
          </a:p>
          <a:p>
            <a:pPr marL="457200" indent="-457200">
              <a:buChar char="•"/>
            </a:pPr>
            <a:r>
              <a:rPr lang="en-US" dirty="0"/>
              <a:t>Rewards both energy-saving heater/AC usage and substituting them with other eco-friendly heating/cooling methods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/>
              <a:t>Plan for product launch 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14325701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Areas of growth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1975914"/>
            <a:ext cx="4663440" cy="934840"/>
          </a:xfrm>
        </p:spPr>
        <p:txBody>
          <a:bodyPr/>
          <a:lstStyle/>
          <a:p>
            <a:r>
              <a:rPr lang="en-US" dirty="0"/>
              <a:t>Including apartment complexes/rental 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910754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Market to landlords and apartment supervisors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Have a more utilitarian version of the app, with no gamification but added data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 residents to still use main 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AR Component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Map out a household to see where components can be installed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augmented panda avatars to display in the real world (think Pokémon Go’s AR camera feature)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2">
      <a:dk1>
        <a:srgbClr val="000000"/>
      </a:dk1>
      <a:lt1>
        <a:srgbClr val="FFFFFF"/>
      </a:lt1>
      <a:dk2>
        <a:srgbClr val="00B075"/>
      </a:dk2>
      <a:lt2>
        <a:srgbClr val="E7E6E6"/>
      </a:lt2>
      <a:accent1>
        <a:srgbClr val="006442"/>
      </a:accent1>
      <a:accent2>
        <a:srgbClr val="FFFFFF"/>
      </a:accent2>
      <a:accent3>
        <a:srgbClr val="00B075"/>
      </a:accent3>
      <a:accent4>
        <a:srgbClr val="00B075"/>
      </a:accent4>
      <a:accent5>
        <a:srgbClr val="5B9BD5"/>
      </a:accent5>
      <a:accent6>
        <a:srgbClr val="00B075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9A5FA357-B0DF-4EFE-A910-4D3F993A1AA1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712FB6-F9AC-4C49-A3AA-769EEB72C75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16c05727-aa75-4e4a-9b5f-8a80a1165891"/>
    <ds:schemaRef ds:uri="http://schemas.microsoft.com/office/2006/documentManagement/types"/>
    <ds:schemaRef ds:uri="http://www.w3.org/XML/1998/namespace"/>
    <ds:schemaRef ds:uri="http://schemas.microsoft.com/sharepoint/v3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purl.org/dc/dcmitype/"/>
    <ds:schemaRef ds:uri="http://purl.org/dc/elements/1.1/"/>
    <ds:schemaRef ds:uri="http://schemas.openxmlformats.org/package/2006/metadata/core-properties"/>
    <ds:schemaRef ds:uri="230e9df3-be65-4c73-a93b-d1236ebd677e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365</Words>
  <Application>Microsoft Office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Google Sans</vt:lpstr>
      <vt:lpstr>Tenorite</vt:lpstr>
      <vt:lpstr>Custom</vt:lpstr>
      <vt:lpstr>pwr panda</vt:lpstr>
      <vt:lpstr>Costs to Homeowners</vt:lpstr>
      <vt:lpstr>Our Product</vt:lpstr>
      <vt:lpstr>meet pwr panda</vt:lpstr>
      <vt:lpstr>How pwr panda improves upon the smart thermostat</vt:lpstr>
      <vt:lpstr>Plan for product launch </vt:lpstr>
      <vt:lpstr>Areas of growth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Rasmussen, Audrey</cp:lastModifiedBy>
  <cp:revision>2</cp:revision>
  <dcterms:created xsi:type="dcterms:W3CDTF">2023-09-09T18:49:09Z</dcterms:created>
  <dcterms:modified xsi:type="dcterms:W3CDTF">2023-09-10T01:47:50Z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