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6"/>
    <p:restoredTop sz="94677"/>
  </p:normalViewPr>
  <p:slideViewPr>
    <p:cSldViewPr snapToGrid="0" snapToObjects="1">
      <p:cViewPr varScale="1">
        <p:scale>
          <a:sx n="130" d="100"/>
          <a:sy n="130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26B5-A7F1-7645-A37F-7815043DF49D}" type="datetimeFigureOut"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CB45-0991-4D41-A750-45B3CF4559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41D7-4582-D646-89F6-CF0E19F7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036E-8158-FA42-8AE5-0C2B0AEE1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0654-9EF5-8143-AC80-42A4400C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A57E-FED6-F648-9E44-B0C9E3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909F-DF2F-D842-96CD-CED7B14A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E5B-E46F-474C-9220-23E59E39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46774-7AC5-BA49-9B4D-3E239CF2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E505-554F-784A-9264-32F40880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C63C-5221-D34C-A3DF-65FECF87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017-025C-F745-BEB6-D63BCBC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26170-F5E2-3C4E-92D9-89AA871AF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F6888-72E6-6D41-9692-216C4481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DAE9-2C2A-AC48-801A-1FE83FE5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8BB7-9AE5-F244-B8AC-7ABBA846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F63E-4AF4-1E45-91FB-1D5B933E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26C3-2504-D841-A6E1-1417D9A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7037-34B5-3141-93FA-F662591A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21A8-4ECE-DB4E-880D-F9A28A33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CA22-4CFF-BB4F-87FF-C8F74865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F662-032E-384A-B513-03DE649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D083-198C-F04F-AC59-5D2E494C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89D4-674F-AD47-98DC-BB45DCD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5D93-2914-7949-9F9C-8080BE54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C1D8-B2A6-4A4F-B1B7-27848E86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A7E3-B0C0-0247-ACDB-70A69139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7413-19E3-964F-B484-0A66F5DD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8692-5C33-A14C-8CA6-031F46A2F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7AD4-2795-C24C-8EC6-CED82E394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65F3-8AFD-4744-A934-DF77F0B5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D20A-B213-3C4B-A1AD-FBB06200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BA02-BBC5-4E41-ACD0-B5B2ABC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C75-78DC-7D45-83A9-723A3537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C951-12A2-B04E-9DA9-6D93F205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AC39-F307-4541-8BEB-389D55E2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E676-59CF-364A-8A3E-8DC88EF05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431C-3BF9-3549-8275-C79E5504F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0D0C3-1326-E34A-8CAD-D337A8C4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D14AB-1FF9-C44A-AFA9-E889B6DC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FAFCF-0339-B147-9EB8-55BCC34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C5D3-A793-E548-BD3C-576D0A19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1F16B-87FC-CA47-8A76-741312A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B0E5-D128-DD4B-938E-B6A6424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E8E7D-1D73-5B4C-ACB6-A637E98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63CFE-10C2-B943-9C7D-8D5695E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9A636-8689-0846-9CB5-4B98D041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141B6-BEC3-214F-A63D-30669717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A3F0-3D9F-0A41-9514-C20B84E3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7F94-D2BB-0D46-80CE-D95C2803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AC9E-EB06-C94C-BC4D-7E394FD23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0EE6-17F1-3842-A21F-8F76D74A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BA9B9-E1AA-CD47-B35D-CB1024B2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4368-4865-E144-AD88-17A54ED1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0BFC-27EE-BD48-8635-8A675374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1D32B-782D-C041-93D5-6456384B1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5251-3ACA-9E49-A3CF-787608A0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EE-8ACF-0D4B-9FA9-DD8CAB68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F5F3B-3C20-4740-BEA9-E242C100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87EBB-11A2-D44D-8B03-B0F3D98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F3E81-09D1-2742-BAC5-2F883235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33FC-E8D9-2F42-96B2-8AE35550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C1C3-94E5-5F4C-BD37-D9CF6233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E04C-D7A3-D946-978C-9D02F66E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9451-155E-494E-940E-32FE3CDAE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6E1AC-D2DE-F04D-9897-617733153AB5}"/>
              </a:ext>
            </a:extLst>
          </p:cNvPr>
          <p:cNvSpPr txBox="1"/>
          <p:nvPr/>
        </p:nvSpPr>
        <p:spPr>
          <a:xfrm>
            <a:off x="2884480" y="3198168"/>
            <a:ext cx="6423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b="1">
                <a:latin typeface="Avenir Book" panose="02000503020000020003" pitchFamily="2" charset="0"/>
                <a:ea typeface="Fira Code" pitchFamily="49" charset="0"/>
                <a:cs typeface="Adobe Arabic" panose="02040503050201020203" pitchFamily="18" charset="-78"/>
              </a:rPr>
              <a:t>Credit Scoring: Machine Learning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FC016-CDA5-344F-85B6-81C7E49D4755}"/>
              </a:ext>
            </a:extLst>
          </p:cNvPr>
          <p:cNvSpPr txBox="1"/>
          <p:nvPr/>
        </p:nvSpPr>
        <p:spPr>
          <a:xfrm>
            <a:off x="5305559" y="5633884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venir Book" panose="02000503020000020003" pitchFamily="2" charset="0"/>
              </a:rPr>
              <a:t>Alireza Jamali</a:t>
            </a:r>
          </a:p>
          <a:p>
            <a:pPr algn="ctr"/>
            <a:r>
              <a:rPr lang="en-US" sz="1400">
                <a:latin typeface="Avenir Book" panose="02000503020000020003" pitchFamily="2" charset="0"/>
              </a:rPr>
              <a:t>Farshid Eskandari</a:t>
            </a:r>
          </a:p>
        </p:txBody>
      </p:sp>
    </p:spTree>
    <p:extLst>
      <p:ext uri="{BB962C8B-B14F-4D97-AF65-F5344CB8AC3E}">
        <p14:creationId xmlns:p14="http://schemas.microsoft.com/office/powerpoint/2010/main" val="36225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F0222-035B-F541-B991-D1DEA9E4CD83}"/>
              </a:ext>
            </a:extLst>
          </p:cNvPr>
          <p:cNvSpPr txBox="1"/>
          <p:nvPr/>
        </p:nvSpPr>
        <p:spPr>
          <a:xfrm>
            <a:off x="3027105" y="1892866"/>
            <a:ext cx="40213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venir Book" panose="02000503020000020003" pitchFamily="2" charset="0"/>
              </a:rPr>
              <a:t>Forward selection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a.</a:t>
            </a:r>
            <a:r>
              <a:rPr lang="en-US" sz="1400">
                <a:latin typeface="Avenir Book" panose="02000503020000020003" pitchFamily="2" charset="0"/>
              </a:rPr>
              <a:t> Start with an empty set of features.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b. </a:t>
            </a:r>
            <a:r>
              <a:rPr lang="en-US" sz="1400">
                <a:latin typeface="Avenir Book" panose="02000503020000020003" pitchFamily="2" charset="0"/>
              </a:rPr>
              <a:t>Evaluate the performance of the model with each individual feature added to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c. </a:t>
            </a:r>
            <a:r>
              <a:rPr lang="en-US" sz="1400">
                <a:latin typeface="Avenir Book" panose="02000503020000020003" pitchFamily="2" charset="0"/>
              </a:rPr>
              <a:t>Choose the feature that improves the model's performance the most and add it to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d. </a:t>
            </a:r>
            <a:r>
              <a:rPr lang="en-US" sz="1400">
                <a:latin typeface="Avenir Book" panose="02000503020000020003" pitchFamily="2" charset="0"/>
              </a:rPr>
              <a:t>Continue this process of adding the best features one at a time until no significant improvement is observed or a predetermined stopping criterion is met.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8CC6E-7DBA-2A43-8184-302686D79176}"/>
              </a:ext>
            </a:extLst>
          </p:cNvPr>
          <p:cNvSpPr txBox="1"/>
          <p:nvPr/>
        </p:nvSpPr>
        <p:spPr>
          <a:xfrm>
            <a:off x="7246375" y="1892866"/>
            <a:ext cx="47784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venir Book" panose="02000503020000020003" pitchFamily="2" charset="0"/>
              </a:rPr>
              <a:t>Backward elimination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a. </a:t>
            </a:r>
            <a:r>
              <a:rPr lang="en-US" sz="1400">
                <a:latin typeface="Avenir Book" panose="02000503020000020003" pitchFamily="2" charset="0"/>
              </a:rPr>
              <a:t>Start with a full set of features.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b. </a:t>
            </a:r>
            <a:r>
              <a:rPr lang="en-US" sz="1400">
                <a:latin typeface="Avenir Book" panose="02000503020000020003" pitchFamily="2" charset="0"/>
              </a:rPr>
              <a:t>Evaluate the performance of the model after removing each individual feature from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c. </a:t>
            </a:r>
            <a:r>
              <a:rPr lang="en-US" sz="1400">
                <a:latin typeface="Avenir Book" panose="02000503020000020003" pitchFamily="2" charset="0"/>
              </a:rPr>
              <a:t>Choose the feature that, when removed, results in the least decrease in model performance and remove it from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d. </a:t>
            </a:r>
            <a:r>
              <a:rPr lang="en-US" sz="1400">
                <a:latin typeface="Avenir Book" panose="02000503020000020003" pitchFamily="2" charset="0"/>
              </a:rPr>
              <a:t>Continue this process of removing the least important features one at a time until no significant improvement is observed or a predetermined stopping criterion is met.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8AAC8-0242-3446-913F-EC945134BE64}"/>
              </a:ext>
            </a:extLst>
          </p:cNvPr>
          <p:cNvSpPr txBox="1"/>
          <p:nvPr/>
        </p:nvSpPr>
        <p:spPr>
          <a:xfrm>
            <a:off x="4198375" y="493260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1400" b="1">
                <a:latin typeface="Avenir Book" panose="02000503020000020003" pitchFamily="2" charset="0"/>
              </a:rPr>
              <a:t>Stepwise selection </a:t>
            </a:r>
            <a:r>
              <a:rPr lang="en-US" sz="1400">
                <a:latin typeface="Avenir Book" panose="02000503020000020003" pitchFamily="2" charset="0"/>
              </a:rPr>
              <a:t>combines both forward selection and backward elimination. At each step, it considers both adding a new feature and removing an existing feature from the set, based on their impact on model performance. The process continues until no significant improvement is observed or a predetermined stopping criterion is met.</a:t>
            </a:r>
          </a:p>
          <a:p>
            <a:pPr algn="justLow"/>
            <a:endParaRPr lang="en-US" sz="140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82B804-62BB-914A-8E38-AED79F1B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8763"/>
              </p:ext>
            </p:extLst>
          </p:nvPr>
        </p:nvGraphicFramePr>
        <p:xfrm>
          <a:off x="4995964" y="1689934"/>
          <a:ext cx="2457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25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FE98B481-B3D3-6E42-85CE-541ED18A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12808"/>
              </p:ext>
            </p:extLst>
          </p:nvPr>
        </p:nvGraphicFramePr>
        <p:xfrm>
          <a:off x="8903929" y="1690688"/>
          <a:ext cx="25071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592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1927D6-7444-E140-B2FE-BB26926EE29A}"/>
              </a:ext>
            </a:extLst>
          </p:cNvPr>
          <p:cNvSpPr txBox="1"/>
          <p:nvPr/>
        </p:nvSpPr>
        <p:spPr>
          <a:xfrm>
            <a:off x="8025943" y="16887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8EBA-01F5-1741-B1AB-A107E0460E39}"/>
              </a:ext>
            </a:extLst>
          </p:cNvPr>
          <p:cNvSpPr txBox="1"/>
          <p:nvPr/>
        </p:nvSpPr>
        <p:spPr>
          <a:xfrm>
            <a:off x="3410752" y="1750275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Population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65A23-BA4E-8C47-9294-4CD9687E8156}"/>
              </a:ext>
            </a:extLst>
          </p:cNvPr>
          <p:cNvSpPr/>
          <p:nvPr/>
        </p:nvSpPr>
        <p:spPr>
          <a:xfrm>
            <a:off x="5486400" y="2637458"/>
            <a:ext cx="5594555" cy="548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venir Book" panose="02000503020000020003" pitchFamily="2" charset="0"/>
              </a:rPr>
              <a:t>Fitness Function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CA261FC-817C-F241-91BA-A17527506D62}"/>
              </a:ext>
            </a:extLst>
          </p:cNvPr>
          <p:cNvSpPr/>
          <p:nvPr/>
        </p:nvSpPr>
        <p:spPr>
          <a:xfrm>
            <a:off x="8025943" y="2136361"/>
            <a:ext cx="343364" cy="422787"/>
          </a:xfrm>
          <a:prstGeom prst="downArrow">
            <a:avLst>
              <a:gd name="adj1" fmla="val 22549"/>
              <a:gd name="adj2" fmla="val 430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27064928-5918-174D-B840-EDBAD072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72456"/>
              </p:ext>
            </p:extLst>
          </p:nvPr>
        </p:nvGraphicFramePr>
        <p:xfrm>
          <a:off x="4995964" y="3788881"/>
          <a:ext cx="2457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25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A766061C-1013-724A-A28A-35470F6B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7575"/>
              </p:ext>
            </p:extLst>
          </p:nvPr>
        </p:nvGraphicFramePr>
        <p:xfrm>
          <a:off x="8903929" y="3789635"/>
          <a:ext cx="25071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592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F0791F9-D28E-6242-832C-29A60D6AA763}"/>
              </a:ext>
            </a:extLst>
          </p:cNvPr>
          <p:cNvSpPr txBox="1"/>
          <p:nvPr/>
        </p:nvSpPr>
        <p:spPr>
          <a:xfrm>
            <a:off x="8025943" y="3787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1DA37-6356-C547-895D-4BC404BC4A3B}"/>
              </a:ext>
            </a:extLst>
          </p:cNvPr>
          <p:cNvSpPr txBox="1"/>
          <p:nvPr/>
        </p:nvSpPr>
        <p:spPr>
          <a:xfrm>
            <a:off x="3410752" y="287787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C8340-9CF2-D946-A2D2-931164B69CAB}"/>
              </a:ext>
            </a:extLst>
          </p:cNvPr>
          <p:cNvSpPr txBox="1"/>
          <p:nvPr/>
        </p:nvSpPr>
        <p:spPr>
          <a:xfrm>
            <a:off x="3377756" y="383298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CrossOver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7418655-0B87-C542-A6E8-5AC6DA071059}"/>
              </a:ext>
            </a:extLst>
          </p:cNvPr>
          <p:cNvSpPr/>
          <p:nvPr/>
        </p:nvSpPr>
        <p:spPr>
          <a:xfrm>
            <a:off x="8025943" y="3294524"/>
            <a:ext cx="343364" cy="422787"/>
          </a:xfrm>
          <a:prstGeom prst="downArrow">
            <a:avLst>
              <a:gd name="adj1" fmla="val 22549"/>
              <a:gd name="adj2" fmla="val 430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5E32B-6139-474C-8620-2DFFC4F0AF85}"/>
              </a:ext>
            </a:extLst>
          </p:cNvPr>
          <p:cNvSpPr txBox="1"/>
          <p:nvPr/>
        </p:nvSpPr>
        <p:spPr>
          <a:xfrm>
            <a:off x="3380726" y="5020172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Replacement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EEED890-AAC7-F24F-ADDD-B9C2053E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0179"/>
              </p:ext>
            </p:extLst>
          </p:nvPr>
        </p:nvGraphicFramePr>
        <p:xfrm>
          <a:off x="6969000" y="4988640"/>
          <a:ext cx="2457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25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2CD345-FB45-2644-B9EA-0A3CB4D07F92}"/>
              </a:ext>
            </a:extLst>
          </p:cNvPr>
          <p:cNvSpPr txBox="1"/>
          <p:nvPr/>
        </p:nvSpPr>
        <p:spPr>
          <a:xfrm>
            <a:off x="5696510" y="49293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38D9E-C7F4-3140-992F-F245DC07351F}"/>
              </a:ext>
            </a:extLst>
          </p:cNvPr>
          <p:cNvSpPr txBox="1"/>
          <p:nvPr/>
        </p:nvSpPr>
        <p:spPr>
          <a:xfrm>
            <a:off x="10355376" y="49576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AFDB5C7-3C02-EE40-99FA-A6FE1F86E244}"/>
              </a:ext>
            </a:extLst>
          </p:cNvPr>
          <p:cNvSpPr/>
          <p:nvPr/>
        </p:nvSpPr>
        <p:spPr>
          <a:xfrm rot="16200000">
            <a:off x="7818913" y="2507398"/>
            <a:ext cx="558773" cy="411685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2D416-8A95-C44C-8583-85EBA30B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27" y="1592877"/>
            <a:ext cx="4155741" cy="2233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27A9A-59C9-604C-953C-3360069A6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961" y="1595712"/>
            <a:ext cx="4150467" cy="2231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F49F8-5759-C244-8CA7-5B9E0909F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890" y="4036843"/>
            <a:ext cx="4353613" cy="22311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2C8A24-8EBD-E24E-9E72-CB7B3FC4E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703" y="1563431"/>
            <a:ext cx="2286627" cy="4977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126B56-8C79-4143-B603-FAE6758D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678" y="3885785"/>
            <a:ext cx="2406051" cy="4255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BD344C-A91E-6C42-A78A-54CBA5E002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562" y="4098565"/>
            <a:ext cx="1828800" cy="7493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ED46DB-C7A3-BF49-ACA1-3D90C8848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7212" y="4830894"/>
            <a:ext cx="1841500" cy="469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E62CAD-2E69-174F-A495-CE32527CD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0640" y="5294569"/>
            <a:ext cx="876300" cy="711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3F692-7670-B744-B695-1DF8F97B33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7212" y="6099491"/>
            <a:ext cx="2540000" cy="482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27C43AC-DD57-0C44-A9B5-D61EA1BF5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0858" y="1415433"/>
            <a:ext cx="2204871" cy="9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6E4F2-16B4-C941-AB57-71363356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48" y="1648901"/>
            <a:ext cx="57531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C40F2-C34B-7D4B-A753-67AAE462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648" y="5727752"/>
            <a:ext cx="3136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7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Models</a:t>
            </a:r>
            <a:endParaRPr lang="en-US" sz="3600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B032-B20E-CD49-87AF-1304DDFD3D27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Unsupervised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K-Means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GBDT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3A846-B078-5243-802C-90C6E44E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0D1D0B-6194-9A45-97D0-28FD525F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F318ED-54A1-8341-A95E-CE2C842B5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A9BFF6-7CBA-3C40-A6B2-891E0D15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9AEC79-DA5F-7643-B675-A72CF163E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3A74D3-4F49-8640-A027-8188DF3CB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2F91EB-94F1-C24F-B07D-BCD91A6C86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Models</a:t>
            </a:r>
            <a:endParaRPr lang="en-US" sz="3600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B032-B20E-CD49-87AF-1304DDFD3D27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Unsupervised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K-Means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SOM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GBDT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7BAE8-BFE7-1143-AD40-0F79CCE1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41450"/>
            <a:ext cx="4876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9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Models</a:t>
            </a:r>
            <a:endParaRPr lang="en-US" sz="3600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B032-B20E-CD49-87AF-1304DDFD3D27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Unsupervised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K-Means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LR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GBDT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5EE7B-5FEA-4D41-95F0-E502F685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64" y="1264519"/>
            <a:ext cx="3333136" cy="2671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94976-8A94-DC4E-B0A8-88789D58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83" y="3855790"/>
            <a:ext cx="1708355" cy="570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A4909-549C-0249-8D81-A6E66570E6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69" b="10211"/>
          <a:stretch/>
        </p:blipFill>
        <p:spPr>
          <a:xfrm>
            <a:off x="2756925" y="4069580"/>
            <a:ext cx="3820857" cy="350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6CD8E-8E03-524E-B08D-FA70FFC13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69" y="4596869"/>
            <a:ext cx="3554977" cy="314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E91965-28FF-BE48-980D-CC0EC61DA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734" y="5092308"/>
            <a:ext cx="5261076" cy="3688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EBDE0F-C19A-F742-BC23-81F90805C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734" y="5681384"/>
            <a:ext cx="7685137" cy="364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10E103-AE55-964A-84A1-B89C8F36E404}"/>
              </a:ext>
            </a:extLst>
          </p:cNvPr>
          <p:cNvSpPr txBox="1"/>
          <p:nvPr/>
        </p:nvSpPr>
        <p:spPr>
          <a:xfrm>
            <a:off x="3647768" y="1425677"/>
            <a:ext cx="175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10 Coin tosses: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venir Book" panose="02000503020000020003" pitchFamily="2" charset="0"/>
              </a:rPr>
              <a:t>6 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venir Book" panose="02000503020000020003" pitchFamily="2" charset="0"/>
              </a:rPr>
              <a:t>4 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1FF8D4-44BC-F541-8F9C-276EDE3C7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8337" y="2393853"/>
            <a:ext cx="1754120" cy="350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4D2CFE-FFFA-7749-AB3C-82C35581AB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506"/>
          <a:stretch/>
        </p:blipFill>
        <p:spPr>
          <a:xfrm>
            <a:off x="2748337" y="2764243"/>
            <a:ext cx="4055292" cy="3263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C28F33-BBFB-A44C-9BE5-06B78DC694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6924" y="3173855"/>
            <a:ext cx="1356401" cy="3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Models</a:t>
            </a:r>
            <a:endParaRPr lang="en-US" sz="3600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B032-B20E-CD49-87AF-1304DDFD3D27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Unsupervised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K-Means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GBDT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ANN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D4FE4E-900B-8B4A-BA25-003449561F0C}"/>
              </a:ext>
            </a:extLst>
          </p:cNvPr>
          <p:cNvSpPr/>
          <p:nvPr/>
        </p:nvSpPr>
        <p:spPr>
          <a:xfrm>
            <a:off x="5078361" y="1238865"/>
            <a:ext cx="2035277" cy="1307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venir Book" panose="02000503020000020003" pitchFamily="2" charset="0"/>
              </a:rPr>
              <a:t>credit_history &gt;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72D1D-61F9-5948-AA9E-D48658FBCD78}"/>
              </a:ext>
            </a:extLst>
          </p:cNvPr>
          <p:cNvSpPr/>
          <p:nvPr/>
        </p:nvSpPr>
        <p:spPr>
          <a:xfrm>
            <a:off x="5363495" y="172731"/>
            <a:ext cx="1465007" cy="629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83B3F-B351-704A-B4B8-47A32B280870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6095999" y="801995"/>
            <a:ext cx="1" cy="43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C3D1452-F7CE-8049-A80B-402FDA0E196A}"/>
              </a:ext>
            </a:extLst>
          </p:cNvPr>
          <p:cNvSpPr/>
          <p:nvPr/>
        </p:nvSpPr>
        <p:spPr>
          <a:xfrm>
            <a:off x="6828502" y="3445335"/>
            <a:ext cx="2035277" cy="1307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venir Book" panose="02000503020000020003" pitchFamily="2" charset="0"/>
              </a:rPr>
              <a:t>Collateral &gt; 100M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687B23-1598-F542-A26E-55D5BD6913ED}"/>
              </a:ext>
            </a:extLst>
          </p:cNvPr>
          <p:cNvSpPr/>
          <p:nvPr/>
        </p:nvSpPr>
        <p:spPr>
          <a:xfrm>
            <a:off x="3328218" y="3460289"/>
            <a:ext cx="2035277" cy="1307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venir Book" panose="02000503020000020003" pitchFamily="2" charset="0"/>
              </a:rPr>
              <a:t>Age &gt; 35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6BBB96-71C2-AD4C-977F-109AEA1BDF5D}"/>
              </a:ext>
            </a:extLst>
          </p:cNvPr>
          <p:cNvCxnSpPr>
            <a:cxnSpLocks/>
            <a:stCxn id="2" idx="3"/>
            <a:endCxn id="22" idx="0"/>
          </p:cNvCxnSpPr>
          <p:nvPr/>
        </p:nvCxnSpPr>
        <p:spPr>
          <a:xfrm flipH="1">
            <a:off x="4345857" y="2355048"/>
            <a:ext cx="1030563" cy="110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224A4E-86CF-374C-87CE-148D7D33C0B6}"/>
              </a:ext>
            </a:extLst>
          </p:cNvPr>
          <p:cNvCxnSpPr>
            <a:cxnSpLocks/>
            <a:stCxn id="2" idx="5"/>
            <a:endCxn id="20" idx="0"/>
          </p:cNvCxnSpPr>
          <p:nvPr/>
        </p:nvCxnSpPr>
        <p:spPr>
          <a:xfrm>
            <a:off x="6815579" y="2355048"/>
            <a:ext cx="1030562" cy="109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21EED5-A629-C84A-9D83-8BC178ECAE4A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2730275" y="4576472"/>
            <a:ext cx="896002" cy="15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8F635D-62DA-8845-8D77-C85FC1D52B6A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065436" y="4576472"/>
            <a:ext cx="863416" cy="15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F71318-4644-F049-98E3-0FDBDCE3F712}"/>
              </a:ext>
            </a:extLst>
          </p:cNvPr>
          <p:cNvSpPr txBox="1"/>
          <p:nvPr/>
        </p:nvSpPr>
        <p:spPr>
          <a:xfrm>
            <a:off x="2386911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AFA3AA-0737-3845-952E-A5D6B2BF7976}"/>
              </a:ext>
            </a:extLst>
          </p:cNvPr>
          <p:cNvSpPr txBox="1"/>
          <p:nvPr/>
        </p:nvSpPr>
        <p:spPr>
          <a:xfrm>
            <a:off x="5732968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D308A-C1A0-0042-B54F-BADF9C2414BF}"/>
              </a:ext>
            </a:extLst>
          </p:cNvPr>
          <p:cNvCxnSpPr>
            <a:cxnSpLocks/>
          </p:cNvCxnSpPr>
          <p:nvPr/>
        </p:nvCxnSpPr>
        <p:spPr>
          <a:xfrm flipH="1">
            <a:off x="6223820" y="4581390"/>
            <a:ext cx="896002" cy="15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59649B-A366-774F-8568-8BE176AEB777}"/>
              </a:ext>
            </a:extLst>
          </p:cNvPr>
          <p:cNvCxnSpPr>
            <a:cxnSpLocks/>
          </p:cNvCxnSpPr>
          <p:nvPr/>
        </p:nvCxnSpPr>
        <p:spPr>
          <a:xfrm>
            <a:off x="8558981" y="4581390"/>
            <a:ext cx="863416" cy="15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581C27-D239-1643-8A42-ADDE4DCCE65D}"/>
              </a:ext>
            </a:extLst>
          </p:cNvPr>
          <p:cNvSpPr txBox="1"/>
          <p:nvPr/>
        </p:nvSpPr>
        <p:spPr>
          <a:xfrm>
            <a:off x="6095998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E26C4F-A943-184C-95A7-C22A8C9BD9CA}"/>
              </a:ext>
            </a:extLst>
          </p:cNvPr>
          <p:cNvSpPr txBox="1"/>
          <p:nvPr/>
        </p:nvSpPr>
        <p:spPr>
          <a:xfrm>
            <a:off x="9392906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817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Models</a:t>
            </a:r>
            <a:endParaRPr lang="en-US" sz="3600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B032-B20E-CD49-87AF-1304DDFD3D27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Unsupervised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K-Means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RF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GBDT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90AD8-3DE9-894F-81D2-50A527E7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678" y="2098182"/>
            <a:ext cx="2998634" cy="26345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34B969-86DE-FD4C-989A-80294146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15" y="2111723"/>
            <a:ext cx="2998634" cy="26345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E61E01E-DECF-5B4D-A3F3-BEC9D76B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353" y="2111723"/>
            <a:ext cx="2998634" cy="26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9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Models</a:t>
            </a:r>
            <a:endParaRPr lang="en-US" sz="3600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B032-B20E-CD49-87AF-1304DDFD3D27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Unsupervised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K-Means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Supervised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GBDT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5502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8054-8EE7-7140-BF4D-2CB493E6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The Learning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7A254-CD31-7941-9982-A80F0D333FB6}"/>
                  </a:ext>
                </a:extLst>
              </p:cNvPr>
              <p:cNvSpPr/>
              <p:nvPr/>
            </p:nvSpPr>
            <p:spPr>
              <a:xfrm>
                <a:off x="1445342" y="1759974"/>
                <a:ext cx="2861187" cy="953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Unkown Target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7A254-CD31-7941-9982-A80F0D333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1759974"/>
                <a:ext cx="2861187" cy="953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1653A5-C1AF-F149-916F-E4A90A6B49ED}"/>
                  </a:ext>
                </a:extLst>
              </p:cNvPr>
              <p:cNvSpPr/>
              <p:nvPr/>
            </p:nvSpPr>
            <p:spPr>
              <a:xfrm>
                <a:off x="1445341" y="3443750"/>
                <a:ext cx="2861187" cy="953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Training Examples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1653A5-C1AF-F149-916F-E4A90A6B4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1" y="3443750"/>
                <a:ext cx="2861187" cy="953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EDA1F-DD64-264E-ADD1-992792C78F09}"/>
                  </a:ext>
                </a:extLst>
              </p:cNvPr>
              <p:cNvSpPr/>
              <p:nvPr/>
            </p:nvSpPr>
            <p:spPr>
              <a:xfrm>
                <a:off x="5132439" y="2957053"/>
                <a:ext cx="1927122" cy="19271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Learning Algorithm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EDA1F-DD64-264E-ADD1-992792C78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39" y="2957053"/>
                <a:ext cx="1927122" cy="192712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C7671E-0895-3C4F-829F-2F761A71AC79}"/>
                  </a:ext>
                </a:extLst>
              </p:cNvPr>
              <p:cNvSpPr/>
              <p:nvPr/>
            </p:nvSpPr>
            <p:spPr>
              <a:xfrm>
                <a:off x="4665406" y="5539146"/>
                <a:ext cx="2861187" cy="953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Hypothesis 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C7671E-0895-3C4F-829F-2F761A71A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06" y="5539146"/>
                <a:ext cx="2861187" cy="953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A159B0-7959-5F45-98F3-1BD568C1C534}"/>
                  </a:ext>
                </a:extLst>
              </p:cNvPr>
              <p:cNvSpPr/>
              <p:nvPr/>
            </p:nvSpPr>
            <p:spPr>
              <a:xfrm>
                <a:off x="7885472" y="3379840"/>
                <a:ext cx="2526890" cy="1081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rgbClr val="008080"/>
                    </a:solidFill>
                  </a:rPr>
                  <a:t>Final Hypothesis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b="0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>
                  <a:solidFill>
                    <a:srgbClr val="00808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A159B0-7959-5F45-98F3-1BD568C1C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72" y="3379840"/>
                <a:ext cx="2526890" cy="1081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E46FCD-05FC-164A-8648-2EA6201EC4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75935" y="2713703"/>
            <a:ext cx="1" cy="730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61DB2-EE64-1947-86E3-A70BE95BA4FB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306528" y="3920614"/>
            <a:ext cx="8259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54F54-84AD-AB45-A790-F4C6253D3CBB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6096000" y="4884175"/>
            <a:ext cx="0" cy="65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D4149D-CE8B-224A-A1EF-B8DD654B2F69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7059561" y="3920614"/>
            <a:ext cx="825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1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C1D-56A6-6B4A-9BC4-C4C6E7E6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(Supervised vs. Unsupervised)</a:t>
            </a:r>
            <a:endParaRPr lang="en-US" sz="3600" baseline="-25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3D97F6-088E-DA45-BED8-218B28EA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003"/>
            <a:ext cx="4690872" cy="4690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14DFBC-1986-A54C-8EBD-A548E412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87" y="1802003"/>
            <a:ext cx="4690872" cy="46908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D43B9-F0A2-614E-853A-A9E453ABAE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57072" y="1848002"/>
            <a:ext cx="4572000" cy="457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7285BF-A102-FE49-AA6B-334B5BF0BD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865374" y="1811835"/>
            <a:ext cx="4572000" cy="457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FA75C95-C392-4A4F-8469-44286132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55" y="1481326"/>
            <a:ext cx="3175819" cy="8281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2F21E5B-C1B6-7542-AAF1-07B5D41C6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17" y="1481326"/>
            <a:ext cx="3172968" cy="8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9957C9-9D74-A84A-BD9A-CC665C53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(Data Imbalance)</a:t>
            </a:r>
            <a:endParaRPr lang="en-US" sz="3600" baseline="-25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84ECB-730A-EA4B-8C54-516A18B5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36" y="2265283"/>
            <a:ext cx="3838677" cy="1088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0A676D-F4BB-B540-A52B-972464C5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13" y="1688772"/>
            <a:ext cx="39370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67E0AE-A46C-5342-8713-BF057201909C}"/>
              </a:ext>
            </a:extLst>
          </p:cNvPr>
          <p:cNvSpPr txBox="1"/>
          <p:nvPr/>
        </p:nvSpPr>
        <p:spPr>
          <a:xfrm>
            <a:off x="-84520" y="1624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t1-gul-regular"/>
              </a:rPr>
              <a:t>Synthetic Minority Over-sampling Technique (SMOTE) 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8EBD5D-226F-3947-AB80-C75F3988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25" y="3353862"/>
            <a:ext cx="4147632" cy="347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07B209-38D3-F142-AC4D-63A7341FF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7" y="1993572"/>
            <a:ext cx="4835206" cy="4690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DD69C1-DC11-E144-8713-E752DBE4E35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545877" y="1993572"/>
            <a:ext cx="4835206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CCFFA-F2A5-9346-AE63-56C114BF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1" y="850688"/>
            <a:ext cx="5315898" cy="515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89D86-B14B-0C4D-A71F-90FF3104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49" y="850096"/>
            <a:ext cx="5316510" cy="51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9B620-9E26-D142-98F9-54C9B3ED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5" y="850392"/>
            <a:ext cx="5315899" cy="515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74970-881E-5445-9C50-FC40F7F8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96" y="850392"/>
            <a:ext cx="5315899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3DB10-2EC4-1349-BEE1-34152036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07" y="1366682"/>
            <a:ext cx="3147152" cy="5284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402F3-601D-9443-82CB-FB9E4490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38" y="2983158"/>
            <a:ext cx="4540407" cy="8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37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37310-E454-C146-9377-C74370E0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43416"/>
              </p:ext>
            </p:extLst>
          </p:nvPr>
        </p:nvGraphicFramePr>
        <p:xfrm>
          <a:off x="3683822" y="1964522"/>
          <a:ext cx="3946012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3716">
                  <a:extLst>
                    <a:ext uri="{9D8B030D-6E8A-4147-A177-3AD203B41FA5}">
                      <a16:colId xmlns:a16="http://schemas.microsoft.com/office/drawing/2014/main" val="4208360852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1092394194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1102291349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1290197618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254480159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3613513090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30108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Def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63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83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3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1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9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66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10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227363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D5282744-562A-C248-AB04-73CBFA01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683" y="1964522"/>
            <a:ext cx="1401366" cy="174223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300C148-0C90-2A4E-AEFF-585F8E9E7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74" y="5004516"/>
            <a:ext cx="1533835" cy="72431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71B050A-7CC7-D64D-AEB0-5C4C29ACA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3" y="4369892"/>
            <a:ext cx="3875148" cy="32292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31A559F-1783-5444-A863-C030C74B7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3" y="3980595"/>
            <a:ext cx="2282032" cy="3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683</Words>
  <Application>Microsoft Macintosh PowerPoint</Application>
  <PresentationFormat>Widescreen</PresentationFormat>
  <Paragraphs>325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Book</vt:lpstr>
      <vt:lpstr>Calibri</vt:lpstr>
      <vt:lpstr>Calibri Light</vt:lpstr>
      <vt:lpstr>Cambria Math</vt:lpstr>
      <vt:lpstr>Courier New</vt:lpstr>
      <vt:lpstr>t1-gul-regular</vt:lpstr>
      <vt:lpstr>Office Theme</vt:lpstr>
      <vt:lpstr>PowerPoint Presentation</vt:lpstr>
      <vt:lpstr>The Learning Problem</vt:lpstr>
      <vt:lpstr>Training Examples (Supervised vs. Unsupervised)</vt:lpstr>
      <vt:lpstr>Training Examples (Data Imbalance)</vt:lpstr>
      <vt:lpstr>PowerPoint Presentation</vt:lpstr>
      <vt:lpstr>PowerPoint Presentation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  <vt:lpstr>Models</vt:lpstr>
      <vt:lpstr>Models</vt:lpstr>
      <vt:lpstr>Models</vt:lpstr>
      <vt:lpstr>Models</vt:lpstr>
      <vt:lpstr>Models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Jamali</dc:creator>
  <cp:lastModifiedBy>Alireza Jamali</cp:lastModifiedBy>
  <cp:revision>129</cp:revision>
  <dcterms:created xsi:type="dcterms:W3CDTF">2023-04-22T15:25:41Z</dcterms:created>
  <dcterms:modified xsi:type="dcterms:W3CDTF">2023-04-26T19:56:27Z</dcterms:modified>
</cp:coreProperties>
</file>