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80"/>
    <a:srgbClr val="DAA5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90"/>
    <p:restoredTop sz="94677"/>
  </p:normalViewPr>
  <p:slideViewPr>
    <p:cSldViewPr snapToGrid="0" snapToObjects="1">
      <p:cViewPr varScale="1">
        <p:scale>
          <a:sx n="130" d="100"/>
          <a:sy n="130" d="100"/>
        </p:scale>
        <p:origin x="8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6326B5-A7F1-7645-A37F-7815043DF49D}" type="datetimeFigureOut">
              <a:t>4/26/23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75CB45-0991-4D41-A750-45B3CF45590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147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5CB45-0991-4D41-A750-45B3CF45590E}" type="slidenum"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106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841D7-4582-D646-89F6-CF0E19F794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90036E-8158-FA42-8AE5-0C2B0AEE17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50654-9EF5-8143-AC80-42A4400C5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E674D-E333-CB48-8B71-67474EB2F435}" type="datetimeFigureOut">
              <a:t>4/22/23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8A57E-FED6-F648-9E44-B0C9E306E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6909F-DF2F-D842-96CD-CED7B14A5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CE410-9BE3-1743-884A-FD23819D77C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688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FAE5B-E46F-474C-9220-23E59E392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946774-7AC5-BA49-9B4D-3E239CF2FF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2E505-554F-784A-9264-32F408803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E674D-E333-CB48-8B71-67474EB2F435}" type="datetimeFigureOut">
              <a:t>4/22/23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3C63C-5221-D34C-A3DF-65FECF87B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1E017-025C-F745-BEB6-D63BCBC59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CE410-9BE3-1743-884A-FD23819D77C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509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126170-F5E2-3C4E-92D9-89AA871AF2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7F6888-72E6-6D41-9692-216C448169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7DAE9-2C2A-AC48-801A-1FE83FE51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E674D-E333-CB48-8B71-67474EB2F435}" type="datetimeFigureOut">
              <a:t>4/22/23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48BB7-9AE5-F244-B8AC-7ABBA846F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AF63E-4AF4-1E45-91FB-1D5B933E8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CE410-9BE3-1743-884A-FD23819D77C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377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526C3-2504-D841-A6E1-1417D9A34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F7037-34B5-3141-93FA-F662591A0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A21A8-4ECE-DB4E-880D-F9A28A339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E674D-E333-CB48-8B71-67474EB2F435}" type="datetimeFigureOut">
              <a:t>4/22/23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0CA22-4CFF-BB4F-87FF-C8F74865E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FF662-032E-384A-B513-03DE64938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CE410-9BE3-1743-884A-FD23819D77C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17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CD083-198C-F04F-AC59-5D2E494C9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6989D4-674F-AD47-98DC-BB45DCDEC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945D93-2914-7949-9F9C-8080BE54B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E674D-E333-CB48-8B71-67474EB2F435}" type="datetimeFigureOut">
              <a:t>4/22/23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EC1D8-B2A6-4A4F-B1B7-27848E86E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6A7E3-B0C0-0247-ACDB-70A691395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CE410-9BE3-1743-884A-FD23819D77C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273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87413-19E3-964F-B484-0A66F5DDE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B8692-5C33-A14C-8CA6-031F46A2F7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FC7AD4-2795-C24C-8EC6-CED82E3942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C565F3-8AFD-4744-A934-DF77F0B58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E674D-E333-CB48-8B71-67474EB2F435}" type="datetimeFigureOut">
              <a:t>4/22/23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04D20A-B213-3C4B-A1AD-FBB06200C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17BA02-BBC5-4E41-ACD0-B5B2ABC2B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CE410-9BE3-1743-884A-FD23819D77C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778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57C75-78DC-7D45-83A9-723A35372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BDC951-12A2-B04E-9DA9-6D93F2055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51AC39-F307-4541-8BEB-389D55E24D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A8E676-59CF-364A-8A3E-8DC88EF05F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6A431C-3BF9-3549-8275-C79E5504FA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0D0C3-1326-E34A-8CAD-D337A8C4C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E674D-E333-CB48-8B71-67474EB2F435}" type="datetimeFigureOut">
              <a:t>4/22/23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7D14AB-1FF9-C44A-AFA9-E889B6DC8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9FAFCF-0339-B147-9EB8-55BCC34E0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CE410-9BE3-1743-884A-FD23819D77C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972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FC5D3-A793-E548-BD3C-576D0A192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81F16B-87FC-CA47-8A76-741312A4B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E674D-E333-CB48-8B71-67474EB2F435}" type="datetimeFigureOut">
              <a:t>4/22/23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F3B0E5-D128-DD4B-938E-B6A642499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DE8E7D-1D73-5B4C-ACB6-A637E9842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CE410-9BE3-1743-884A-FD23819D77C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184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C63CFE-10C2-B943-9C7D-8D5695E57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E674D-E333-CB48-8B71-67474EB2F435}" type="datetimeFigureOut">
              <a:t>4/22/23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99A636-8689-0846-9CB5-4B98D0410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A141B6-BEC3-214F-A63D-306697171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CE410-9BE3-1743-884A-FD23819D77C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089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CA3F0-3D9F-0A41-9514-C20B84E3C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57F94-D2BB-0D46-80CE-D95C28030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C6AC9E-EB06-C94C-BC4D-7E394FD23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3D0EE6-17F1-3842-A21F-8F76D74AD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E674D-E333-CB48-8B71-67474EB2F435}" type="datetimeFigureOut">
              <a:t>4/22/23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CBA9B9-E1AA-CD47-B35D-CB1024B23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954368-4865-E144-AD88-17A54ED17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CE410-9BE3-1743-884A-FD23819D77C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30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30BFC-27EE-BD48-8635-8A675374B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41D32B-782D-C041-93D5-6456384B16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B5251-3ACA-9E49-A3CF-787608A085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FDB6EE-8ACF-0D4B-9FA9-DD8CAB688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E674D-E333-CB48-8B71-67474EB2F435}" type="datetimeFigureOut">
              <a:t>4/22/23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4F5F3B-3C20-4740-BEA9-E242C1000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187EBB-11A2-D44D-8B03-B0F3D981F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CE410-9BE3-1743-884A-FD23819D77C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426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DF3E81-09D1-2742-BAC5-2F8832351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2D33FC-E8D9-2F42-96B2-8AE355508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D5C1C3-94E5-5F4C-BD37-D9CF623331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E674D-E333-CB48-8B71-67474EB2F435}" type="datetimeFigureOut">
              <a:t>4/22/23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AE04C-D7A3-D946-978C-9D02F66E3A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4F9451-155E-494E-940E-32FE3CDAE2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CE410-9BE3-1743-884A-FD23819D77C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119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svg"/><Relationship Id="rId7" Type="http://schemas.openxmlformats.org/officeDocument/2006/relationships/image" Target="../media/image28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svg"/><Relationship Id="rId4" Type="http://schemas.openxmlformats.org/officeDocument/2006/relationships/image" Target="../media/image25.png"/><Relationship Id="rId9" Type="http://schemas.openxmlformats.org/officeDocument/2006/relationships/image" Target="../media/image3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226E1AC-D2DE-F04D-9897-617733153AB5}"/>
              </a:ext>
            </a:extLst>
          </p:cNvPr>
          <p:cNvSpPr txBox="1"/>
          <p:nvPr/>
        </p:nvSpPr>
        <p:spPr>
          <a:xfrm>
            <a:off x="2884480" y="3198168"/>
            <a:ext cx="6423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en-US" sz="2400" b="1">
                <a:latin typeface="Avenir Book" panose="02000503020000020003" pitchFamily="2" charset="0"/>
                <a:ea typeface="Fira Code" pitchFamily="49" charset="0"/>
                <a:cs typeface="Adobe Arabic" panose="02040503050201020203" pitchFamily="18" charset="-78"/>
              </a:rPr>
              <a:t>Credit Scoring: Machine Learning Techniques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BFC016-CDA5-344F-85B6-81C7E49D4755}"/>
              </a:ext>
            </a:extLst>
          </p:cNvPr>
          <p:cNvSpPr txBox="1"/>
          <p:nvPr/>
        </p:nvSpPr>
        <p:spPr>
          <a:xfrm>
            <a:off x="5305559" y="5633884"/>
            <a:ext cx="15808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>
                <a:latin typeface="Avenir Book" panose="02000503020000020003" pitchFamily="2" charset="0"/>
              </a:rPr>
              <a:t>Alireza Jamali</a:t>
            </a:r>
          </a:p>
          <a:p>
            <a:pPr algn="ctr"/>
            <a:r>
              <a:rPr lang="en-US" sz="1400">
                <a:latin typeface="Avenir Book" panose="02000503020000020003" pitchFamily="2" charset="0"/>
              </a:rPr>
              <a:t>Farshid Eskandari</a:t>
            </a:r>
          </a:p>
        </p:txBody>
      </p:sp>
    </p:spTree>
    <p:extLst>
      <p:ext uri="{BB962C8B-B14F-4D97-AF65-F5344CB8AC3E}">
        <p14:creationId xmlns:p14="http://schemas.microsoft.com/office/powerpoint/2010/main" val="3622519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5B55D2A-BB9B-4447-8755-EA7177571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>
                <a:latin typeface="Avenir Book" panose="02000503020000020003" pitchFamily="2" charset="0"/>
              </a:rPr>
              <a:t>Training Examples </a:t>
            </a:r>
            <a:r>
              <a:rPr lang="en-US" sz="2000" b="1" baseline="-25000">
                <a:latin typeface="Avenir Book" panose="02000503020000020003" pitchFamily="2" charset="0"/>
              </a:rPr>
              <a:t>(Feature Selection &amp; Engineering)</a:t>
            </a:r>
            <a:endParaRPr lang="en-US" sz="3600" baseline="-250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C2D90F-E0BE-B841-B6B2-0EBCEDB279B6}"/>
              </a:ext>
            </a:extLst>
          </p:cNvPr>
          <p:cNvSpPr txBox="1"/>
          <p:nvPr/>
        </p:nvSpPr>
        <p:spPr>
          <a:xfrm>
            <a:off x="265471" y="1690688"/>
            <a:ext cx="2910348" cy="4123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chemeClr val="bg2">
                    <a:lumMod val="75000"/>
                  </a:schemeClr>
                </a:solidFill>
                <a:latin typeface="Avenir Book" panose="02000503020000020003" pitchFamily="2" charset="0"/>
              </a:rPr>
              <a:t>Filter Methods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>
                <a:solidFill>
                  <a:schemeClr val="bg2">
                    <a:lumMod val="75000"/>
                  </a:schemeClr>
                </a:solidFill>
                <a:latin typeface="Avenir Book" panose="02000503020000020003" pitchFamily="2" charset="0"/>
              </a:rPr>
              <a:t>F-Score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>
                <a:solidFill>
                  <a:schemeClr val="bg2">
                    <a:lumMod val="75000"/>
                  </a:schemeClr>
                </a:solidFill>
                <a:latin typeface="Avenir Book" panose="02000503020000020003" pitchFamily="2" charset="0"/>
              </a:rPr>
              <a:t>Rough Set Theory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>
                <a:latin typeface="Avenir Book" panose="02000503020000020003" pitchFamily="2" charset="0"/>
              </a:rPr>
              <a:t>Wrapper Methods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>
                <a:latin typeface="Avenir Book" panose="02000503020000020003" pitchFamily="2" charset="0"/>
              </a:rPr>
              <a:t>Stepwise Selection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>
                <a:solidFill>
                  <a:schemeClr val="bg2">
                    <a:lumMod val="75000"/>
                  </a:schemeClr>
                </a:solidFill>
                <a:latin typeface="Avenir Book" panose="02000503020000020003" pitchFamily="2" charset="0"/>
              </a:rPr>
              <a:t>Genetic Algorithm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chemeClr val="bg2">
                    <a:lumMod val="75000"/>
                  </a:schemeClr>
                </a:solidFill>
                <a:latin typeface="Avenir Book" panose="02000503020000020003" pitchFamily="2" charset="0"/>
              </a:rPr>
              <a:t>Feature Engineering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>
                <a:solidFill>
                  <a:schemeClr val="bg2">
                    <a:lumMod val="75000"/>
                  </a:schemeClr>
                </a:solidFill>
                <a:latin typeface="Avenir Book" panose="02000503020000020003" pitchFamily="2" charset="0"/>
              </a:rPr>
              <a:t>PCA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>
                <a:solidFill>
                  <a:schemeClr val="bg2">
                    <a:lumMod val="75000"/>
                  </a:schemeClr>
                </a:solidFill>
                <a:latin typeface="Avenir Book" panose="02000503020000020003" pitchFamily="2" charset="0"/>
              </a:rPr>
              <a:t>Autoencoders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>
                <a:solidFill>
                  <a:schemeClr val="bg2">
                    <a:lumMod val="75000"/>
                  </a:schemeClr>
                </a:solidFill>
                <a:latin typeface="Avenir Book" panose="02000503020000020003" pitchFamily="2" charset="0"/>
              </a:rPr>
              <a:t>LDA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>
              <a:latin typeface="Avenir Book" panose="02000503020000020003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8F0222-035B-F541-B991-D1DEA9E4CD83}"/>
              </a:ext>
            </a:extLst>
          </p:cNvPr>
          <p:cNvSpPr txBox="1"/>
          <p:nvPr/>
        </p:nvSpPr>
        <p:spPr>
          <a:xfrm>
            <a:off x="3027105" y="1892866"/>
            <a:ext cx="402139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>
                <a:latin typeface="Avenir Book" panose="02000503020000020003" pitchFamily="2" charset="0"/>
              </a:rPr>
              <a:t>Forward selection</a:t>
            </a:r>
          </a:p>
          <a:p>
            <a:pPr algn="justLow"/>
            <a:r>
              <a:rPr lang="en-US" sz="1400" b="1">
                <a:latin typeface="Avenir Book" panose="02000503020000020003" pitchFamily="2" charset="0"/>
              </a:rPr>
              <a:t>a.</a:t>
            </a:r>
            <a:r>
              <a:rPr lang="en-US" sz="1400">
                <a:latin typeface="Avenir Book" panose="02000503020000020003" pitchFamily="2" charset="0"/>
              </a:rPr>
              <a:t> Start with an empty set of features.</a:t>
            </a:r>
          </a:p>
          <a:p>
            <a:pPr algn="justLow"/>
            <a:r>
              <a:rPr lang="en-US" sz="1400" b="1">
                <a:latin typeface="Avenir Book" panose="02000503020000020003" pitchFamily="2" charset="0"/>
              </a:rPr>
              <a:t>b. </a:t>
            </a:r>
            <a:r>
              <a:rPr lang="en-US" sz="1400">
                <a:latin typeface="Avenir Book" panose="02000503020000020003" pitchFamily="2" charset="0"/>
              </a:rPr>
              <a:t>Evaluate the performance of the model with each individual feature added to the set.</a:t>
            </a:r>
          </a:p>
          <a:p>
            <a:pPr algn="justLow"/>
            <a:r>
              <a:rPr lang="en-US" sz="1400" b="1">
                <a:latin typeface="Avenir Book" panose="02000503020000020003" pitchFamily="2" charset="0"/>
              </a:rPr>
              <a:t>c. </a:t>
            </a:r>
            <a:r>
              <a:rPr lang="en-US" sz="1400">
                <a:latin typeface="Avenir Book" panose="02000503020000020003" pitchFamily="2" charset="0"/>
              </a:rPr>
              <a:t>Choose the feature that improves the model's performance the most and add it to the set.</a:t>
            </a:r>
          </a:p>
          <a:p>
            <a:pPr algn="justLow"/>
            <a:r>
              <a:rPr lang="en-US" sz="1400" b="1">
                <a:latin typeface="Avenir Book" panose="02000503020000020003" pitchFamily="2" charset="0"/>
              </a:rPr>
              <a:t>d. </a:t>
            </a:r>
            <a:r>
              <a:rPr lang="en-US" sz="1400">
                <a:latin typeface="Avenir Book" panose="02000503020000020003" pitchFamily="2" charset="0"/>
              </a:rPr>
              <a:t>Continue this process of adding the best features one at a time until no significant improvement is observed or a predetermined stopping criterion is met.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08CC6E-7DBA-2A43-8184-302686D79176}"/>
              </a:ext>
            </a:extLst>
          </p:cNvPr>
          <p:cNvSpPr txBox="1"/>
          <p:nvPr/>
        </p:nvSpPr>
        <p:spPr>
          <a:xfrm>
            <a:off x="7246375" y="1892866"/>
            <a:ext cx="4778477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>
                <a:latin typeface="Avenir Book" panose="02000503020000020003" pitchFamily="2" charset="0"/>
              </a:rPr>
              <a:t>Backward elimination</a:t>
            </a:r>
          </a:p>
          <a:p>
            <a:pPr algn="justLow"/>
            <a:r>
              <a:rPr lang="en-US" sz="1400" b="1">
                <a:latin typeface="Avenir Book" panose="02000503020000020003" pitchFamily="2" charset="0"/>
              </a:rPr>
              <a:t>a. </a:t>
            </a:r>
            <a:r>
              <a:rPr lang="en-US" sz="1400">
                <a:latin typeface="Avenir Book" panose="02000503020000020003" pitchFamily="2" charset="0"/>
              </a:rPr>
              <a:t>Start with a full set of features.</a:t>
            </a:r>
          </a:p>
          <a:p>
            <a:pPr algn="justLow"/>
            <a:r>
              <a:rPr lang="en-US" sz="1400" b="1">
                <a:latin typeface="Avenir Book" panose="02000503020000020003" pitchFamily="2" charset="0"/>
              </a:rPr>
              <a:t>b. </a:t>
            </a:r>
            <a:r>
              <a:rPr lang="en-US" sz="1400">
                <a:latin typeface="Avenir Book" panose="02000503020000020003" pitchFamily="2" charset="0"/>
              </a:rPr>
              <a:t>Evaluate the performance of the model after removing each individual feature from the set.</a:t>
            </a:r>
          </a:p>
          <a:p>
            <a:pPr algn="justLow"/>
            <a:r>
              <a:rPr lang="en-US" sz="1400" b="1">
                <a:latin typeface="Avenir Book" panose="02000503020000020003" pitchFamily="2" charset="0"/>
              </a:rPr>
              <a:t>c. </a:t>
            </a:r>
            <a:r>
              <a:rPr lang="en-US" sz="1400">
                <a:latin typeface="Avenir Book" panose="02000503020000020003" pitchFamily="2" charset="0"/>
              </a:rPr>
              <a:t>Choose the feature that, when removed, results in the least decrease in model performance and remove it from the set.</a:t>
            </a:r>
          </a:p>
          <a:p>
            <a:pPr algn="justLow"/>
            <a:r>
              <a:rPr lang="en-US" sz="1400" b="1">
                <a:latin typeface="Avenir Book" panose="02000503020000020003" pitchFamily="2" charset="0"/>
              </a:rPr>
              <a:t>d. </a:t>
            </a:r>
            <a:r>
              <a:rPr lang="en-US" sz="1400">
                <a:latin typeface="Avenir Book" panose="02000503020000020003" pitchFamily="2" charset="0"/>
              </a:rPr>
              <a:t>Continue this process of removing the least important features one at a time until no significant improvement is observed or a predetermined stopping criterion is met.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5D8AAC8-0242-3446-913F-EC945134BE64}"/>
              </a:ext>
            </a:extLst>
          </p:cNvPr>
          <p:cNvSpPr txBox="1"/>
          <p:nvPr/>
        </p:nvSpPr>
        <p:spPr>
          <a:xfrm>
            <a:off x="4198375" y="4932601"/>
            <a:ext cx="6096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Low"/>
            <a:r>
              <a:rPr lang="en-US" sz="1400" b="1">
                <a:latin typeface="Avenir Book" panose="02000503020000020003" pitchFamily="2" charset="0"/>
              </a:rPr>
              <a:t>Stepwise selection </a:t>
            </a:r>
            <a:r>
              <a:rPr lang="en-US" sz="1400">
                <a:latin typeface="Avenir Book" panose="02000503020000020003" pitchFamily="2" charset="0"/>
              </a:rPr>
              <a:t>combines both forward selection and backward elimination. At each step, it considers both adding a new feature and removing an existing feature from the set, based on their impact on model performance. The process continues until no significant improvement is observed or a predetermined stopping criterion is met.</a:t>
            </a:r>
          </a:p>
          <a:p>
            <a:pPr algn="justLow"/>
            <a:endParaRPr lang="en-US" sz="1400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7784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5B55D2A-BB9B-4447-8755-EA7177571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>
                <a:latin typeface="Avenir Book" panose="02000503020000020003" pitchFamily="2" charset="0"/>
              </a:rPr>
              <a:t>Training Examples </a:t>
            </a:r>
            <a:r>
              <a:rPr lang="en-US" sz="2000" b="1" baseline="-25000">
                <a:latin typeface="Avenir Book" panose="02000503020000020003" pitchFamily="2" charset="0"/>
              </a:rPr>
              <a:t>(Feature Selection &amp; Engineering)</a:t>
            </a:r>
            <a:endParaRPr lang="en-US" sz="3600" baseline="-250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C2D90F-E0BE-B841-B6B2-0EBCEDB279B6}"/>
              </a:ext>
            </a:extLst>
          </p:cNvPr>
          <p:cNvSpPr txBox="1"/>
          <p:nvPr/>
        </p:nvSpPr>
        <p:spPr>
          <a:xfrm>
            <a:off x="265471" y="1690688"/>
            <a:ext cx="2910348" cy="4123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chemeClr val="bg2">
                    <a:lumMod val="75000"/>
                  </a:schemeClr>
                </a:solidFill>
                <a:latin typeface="Avenir Book" panose="02000503020000020003" pitchFamily="2" charset="0"/>
              </a:rPr>
              <a:t>Filter Methods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>
                <a:solidFill>
                  <a:schemeClr val="bg2">
                    <a:lumMod val="75000"/>
                  </a:schemeClr>
                </a:solidFill>
                <a:latin typeface="Avenir Book" panose="02000503020000020003" pitchFamily="2" charset="0"/>
              </a:rPr>
              <a:t>F-Score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>
                <a:solidFill>
                  <a:schemeClr val="bg2">
                    <a:lumMod val="75000"/>
                  </a:schemeClr>
                </a:solidFill>
                <a:latin typeface="Avenir Book" panose="02000503020000020003" pitchFamily="2" charset="0"/>
              </a:rPr>
              <a:t>Rough Set Theory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>
                <a:latin typeface="Avenir Book" panose="02000503020000020003" pitchFamily="2" charset="0"/>
              </a:rPr>
              <a:t>Wrapper Methods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>
                <a:solidFill>
                  <a:schemeClr val="bg2">
                    <a:lumMod val="75000"/>
                  </a:schemeClr>
                </a:solidFill>
                <a:latin typeface="Avenir Book" panose="02000503020000020003" pitchFamily="2" charset="0"/>
              </a:rPr>
              <a:t>Stepwise Selection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>
                <a:latin typeface="Avenir Book" panose="02000503020000020003" pitchFamily="2" charset="0"/>
              </a:rPr>
              <a:t>Genetic Algorithm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chemeClr val="bg2">
                    <a:lumMod val="75000"/>
                  </a:schemeClr>
                </a:solidFill>
                <a:latin typeface="Avenir Book" panose="02000503020000020003" pitchFamily="2" charset="0"/>
              </a:rPr>
              <a:t>Feature Engineering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>
                <a:solidFill>
                  <a:schemeClr val="bg2">
                    <a:lumMod val="75000"/>
                  </a:schemeClr>
                </a:solidFill>
                <a:latin typeface="Avenir Book" panose="02000503020000020003" pitchFamily="2" charset="0"/>
              </a:rPr>
              <a:t>PCA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>
                <a:solidFill>
                  <a:schemeClr val="bg2">
                    <a:lumMod val="75000"/>
                  </a:schemeClr>
                </a:solidFill>
                <a:latin typeface="Avenir Book" panose="02000503020000020003" pitchFamily="2" charset="0"/>
              </a:rPr>
              <a:t>Autoencoders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>
                <a:solidFill>
                  <a:schemeClr val="bg2">
                    <a:lumMod val="75000"/>
                  </a:schemeClr>
                </a:solidFill>
                <a:latin typeface="Avenir Book" panose="02000503020000020003" pitchFamily="2" charset="0"/>
              </a:rPr>
              <a:t>LDA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>
              <a:latin typeface="Avenir Book" panose="02000503020000020003" pitchFamily="2" charset="0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482B804-62BB-914A-8E38-AED79F1B31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78763"/>
              </p:ext>
            </p:extLst>
          </p:nvPr>
        </p:nvGraphicFramePr>
        <p:xfrm>
          <a:off x="4995964" y="1689934"/>
          <a:ext cx="245725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5725">
                  <a:extLst>
                    <a:ext uri="{9D8B030D-6E8A-4147-A177-3AD203B41FA5}">
                      <a16:colId xmlns:a16="http://schemas.microsoft.com/office/drawing/2014/main" val="1795717689"/>
                    </a:ext>
                  </a:extLst>
                </a:gridCol>
                <a:gridCol w="245725">
                  <a:extLst>
                    <a:ext uri="{9D8B030D-6E8A-4147-A177-3AD203B41FA5}">
                      <a16:colId xmlns:a16="http://schemas.microsoft.com/office/drawing/2014/main" val="3402901333"/>
                    </a:ext>
                  </a:extLst>
                </a:gridCol>
                <a:gridCol w="245725">
                  <a:extLst>
                    <a:ext uri="{9D8B030D-6E8A-4147-A177-3AD203B41FA5}">
                      <a16:colId xmlns:a16="http://schemas.microsoft.com/office/drawing/2014/main" val="3513671882"/>
                    </a:ext>
                  </a:extLst>
                </a:gridCol>
                <a:gridCol w="245725">
                  <a:extLst>
                    <a:ext uri="{9D8B030D-6E8A-4147-A177-3AD203B41FA5}">
                      <a16:colId xmlns:a16="http://schemas.microsoft.com/office/drawing/2014/main" val="2655021113"/>
                    </a:ext>
                  </a:extLst>
                </a:gridCol>
                <a:gridCol w="245725">
                  <a:extLst>
                    <a:ext uri="{9D8B030D-6E8A-4147-A177-3AD203B41FA5}">
                      <a16:colId xmlns:a16="http://schemas.microsoft.com/office/drawing/2014/main" val="2483015324"/>
                    </a:ext>
                  </a:extLst>
                </a:gridCol>
                <a:gridCol w="245725">
                  <a:extLst>
                    <a:ext uri="{9D8B030D-6E8A-4147-A177-3AD203B41FA5}">
                      <a16:colId xmlns:a16="http://schemas.microsoft.com/office/drawing/2014/main" val="768972828"/>
                    </a:ext>
                  </a:extLst>
                </a:gridCol>
                <a:gridCol w="245725">
                  <a:extLst>
                    <a:ext uri="{9D8B030D-6E8A-4147-A177-3AD203B41FA5}">
                      <a16:colId xmlns:a16="http://schemas.microsoft.com/office/drawing/2014/main" val="4184584033"/>
                    </a:ext>
                  </a:extLst>
                </a:gridCol>
                <a:gridCol w="245725">
                  <a:extLst>
                    <a:ext uri="{9D8B030D-6E8A-4147-A177-3AD203B41FA5}">
                      <a16:colId xmlns:a16="http://schemas.microsoft.com/office/drawing/2014/main" val="1745748030"/>
                    </a:ext>
                  </a:extLst>
                </a:gridCol>
                <a:gridCol w="245725">
                  <a:extLst>
                    <a:ext uri="{9D8B030D-6E8A-4147-A177-3AD203B41FA5}">
                      <a16:colId xmlns:a16="http://schemas.microsoft.com/office/drawing/2014/main" val="1067148805"/>
                    </a:ext>
                  </a:extLst>
                </a:gridCol>
                <a:gridCol w="245725">
                  <a:extLst>
                    <a:ext uri="{9D8B030D-6E8A-4147-A177-3AD203B41FA5}">
                      <a16:colId xmlns:a16="http://schemas.microsoft.com/office/drawing/2014/main" val="41116878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7842940"/>
                  </a:ext>
                </a:extLst>
              </a:tr>
            </a:tbl>
          </a:graphicData>
        </a:graphic>
      </p:graphicFrame>
      <p:graphicFrame>
        <p:nvGraphicFramePr>
          <p:cNvPr id="12" name="Table 2">
            <a:extLst>
              <a:ext uri="{FF2B5EF4-FFF2-40B4-BE49-F238E27FC236}">
                <a16:creationId xmlns:a16="http://schemas.microsoft.com/office/drawing/2014/main" id="{FE98B481-B3D3-6E42-85CE-541ED18A2A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9112808"/>
              </p:ext>
            </p:extLst>
          </p:nvPr>
        </p:nvGraphicFramePr>
        <p:xfrm>
          <a:off x="8903929" y="1690688"/>
          <a:ext cx="2507117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5592">
                  <a:extLst>
                    <a:ext uri="{9D8B030D-6E8A-4147-A177-3AD203B41FA5}">
                      <a16:colId xmlns:a16="http://schemas.microsoft.com/office/drawing/2014/main" val="1795717689"/>
                    </a:ext>
                  </a:extLst>
                </a:gridCol>
                <a:gridCol w="245725">
                  <a:extLst>
                    <a:ext uri="{9D8B030D-6E8A-4147-A177-3AD203B41FA5}">
                      <a16:colId xmlns:a16="http://schemas.microsoft.com/office/drawing/2014/main" val="3402901333"/>
                    </a:ext>
                  </a:extLst>
                </a:gridCol>
                <a:gridCol w="245725">
                  <a:extLst>
                    <a:ext uri="{9D8B030D-6E8A-4147-A177-3AD203B41FA5}">
                      <a16:colId xmlns:a16="http://schemas.microsoft.com/office/drawing/2014/main" val="3513671882"/>
                    </a:ext>
                  </a:extLst>
                </a:gridCol>
                <a:gridCol w="245725">
                  <a:extLst>
                    <a:ext uri="{9D8B030D-6E8A-4147-A177-3AD203B41FA5}">
                      <a16:colId xmlns:a16="http://schemas.microsoft.com/office/drawing/2014/main" val="2655021113"/>
                    </a:ext>
                  </a:extLst>
                </a:gridCol>
                <a:gridCol w="245725">
                  <a:extLst>
                    <a:ext uri="{9D8B030D-6E8A-4147-A177-3AD203B41FA5}">
                      <a16:colId xmlns:a16="http://schemas.microsoft.com/office/drawing/2014/main" val="2483015324"/>
                    </a:ext>
                  </a:extLst>
                </a:gridCol>
                <a:gridCol w="245725">
                  <a:extLst>
                    <a:ext uri="{9D8B030D-6E8A-4147-A177-3AD203B41FA5}">
                      <a16:colId xmlns:a16="http://schemas.microsoft.com/office/drawing/2014/main" val="768972828"/>
                    </a:ext>
                  </a:extLst>
                </a:gridCol>
                <a:gridCol w="245725">
                  <a:extLst>
                    <a:ext uri="{9D8B030D-6E8A-4147-A177-3AD203B41FA5}">
                      <a16:colId xmlns:a16="http://schemas.microsoft.com/office/drawing/2014/main" val="4184584033"/>
                    </a:ext>
                  </a:extLst>
                </a:gridCol>
                <a:gridCol w="245725">
                  <a:extLst>
                    <a:ext uri="{9D8B030D-6E8A-4147-A177-3AD203B41FA5}">
                      <a16:colId xmlns:a16="http://schemas.microsoft.com/office/drawing/2014/main" val="1745748030"/>
                    </a:ext>
                  </a:extLst>
                </a:gridCol>
                <a:gridCol w="245725">
                  <a:extLst>
                    <a:ext uri="{9D8B030D-6E8A-4147-A177-3AD203B41FA5}">
                      <a16:colId xmlns:a16="http://schemas.microsoft.com/office/drawing/2014/main" val="1067148805"/>
                    </a:ext>
                  </a:extLst>
                </a:gridCol>
                <a:gridCol w="245725">
                  <a:extLst>
                    <a:ext uri="{9D8B030D-6E8A-4147-A177-3AD203B41FA5}">
                      <a16:colId xmlns:a16="http://schemas.microsoft.com/office/drawing/2014/main" val="41116878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784294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71927D6-7444-E140-B2FE-BB26926EE29A}"/>
              </a:ext>
            </a:extLst>
          </p:cNvPr>
          <p:cNvSpPr txBox="1"/>
          <p:nvPr/>
        </p:nvSpPr>
        <p:spPr>
          <a:xfrm>
            <a:off x="8025943" y="168872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0D8EBA-01F5-1741-B1AB-A107E0460E39}"/>
              </a:ext>
            </a:extLst>
          </p:cNvPr>
          <p:cNvSpPr txBox="1"/>
          <p:nvPr/>
        </p:nvSpPr>
        <p:spPr>
          <a:xfrm>
            <a:off x="3410752" y="1750275"/>
            <a:ext cx="10454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>
                <a:latin typeface="Avenir Book" panose="02000503020000020003" pitchFamily="2" charset="0"/>
              </a:rPr>
              <a:t>Population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8065A23-BA4E-8C47-9294-4CD9687E8156}"/>
              </a:ext>
            </a:extLst>
          </p:cNvPr>
          <p:cNvSpPr/>
          <p:nvPr/>
        </p:nvSpPr>
        <p:spPr>
          <a:xfrm>
            <a:off x="5486400" y="2637458"/>
            <a:ext cx="5594555" cy="54819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Avenir Book" panose="02000503020000020003" pitchFamily="2" charset="0"/>
              </a:rPr>
              <a:t>Fitness Function</a:t>
            </a:r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9CA261FC-817C-F241-91BA-A17527506D62}"/>
              </a:ext>
            </a:extLst>
          </p:cNvPr>
          <p:cNvSpPr/>
          <p:nvPr/>
        </p:nvSpPr>
        <p:spPr>
          <a:xfrm>
            <a:off x="8025943" y="2136361"/>
            <a:ext cx="343364" cy="422787"/>
          </a:xfrm>
          <a:prstGeom prst="downArrow">
            <a:avLst>
              <a:gd name="adj1" fmla="val 22549"/>
              <a:gd name="adj2" fmla="val 43023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Table 2">
            <a:extLst>
              <a:ext uri="{FF2B5EF4-FFF2-40B4-BE49-F238E27FC236}">
                <a16:creationId xmlns:a16="http://schemas.microsoft.com/office/drawing/2014/main" id="{27064928-5918-174D-B840-EDBAD072CE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5072456"/>
              </p:ext>
            </p:extLst>
          </p:nvPr>
        </p:nvGraphicFramePr>
        <p:xfrm>
          <a:off x="4995964" y="3788881"/>
          <a:ext cx="245725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5725">
                  <a:extLst>
                    <a:ext uri="{9D8B030D-6E8A-4147-A177-3AD203B41FA5}">
                      <a16:colId xmlns:a16="http://schemas.microsoft.com/office/drawing/2014/main" val="1795717689"/>
                    </a:ext>
                  </a:extLst>
                </a:gridCol>
                <a:gridCol w="245725">
                  <a:extLst>
                    <a:ext uri="{9D8B030D-6E8A-4147-A177-3AD203B41FA5}">
                      <a16:colId xmlns:a16="http://schemas.microsoft.com/office/drawing/2014/main" val="3402901333"/>
                    </a:ext>
                  </a:extLst>
                </a:gridCol>
                <a:gridCol w="245725">
                  <a:extLst>
                    <a:ext uri="{9D8B030D-6E8A-4147-A177-3AD203B41FA5}">
                      <a16:colId xmlns:a16="http://schemas.microsoft.com/office/drawing/2014/main" val="3513671882"/>
                    </a:ext>
                  </a:extLst>
                </a:gridCol>
                <a:gridCol w="245725">
                  <a:extLst>
                    <a:ext uri="{9D8B030D-6E8A-4147-A177-3AD203B41FA5}">
                      <a16:colId xmlns:a16="http://schemas.microsoft.com/office/drawing/2014/main" val="2655021113"/>
                    </a:ext>
                  </a:extLst>
                </a:gridCol>
                <a:gridCol w="245725">
                  <a:extLst>
                    <a:ext uri="{9D8B030D-6E8A-4147-A177-3AD203B41FA5}">
                      <a16:colId xmlns:a16="http://schemas.microsoft.com/office/drawing/2014/main" val="2483015324"/>
                    </a:ext>
                  </a:extLst>
                </a:gridCol>
                <a:gridCol w="245725">
                  <a:extLst>
                    <a:ext uri="{9D8B030D-6E8A-4147-A177-3AD203B41FA5}">
                      <a16:colId xmlns:a16="http://schemas.microsoft.com/office/drawing/2014/main" val="768972828"/>
                    </a:ext>
                  </a:extLst>
                </a:gridCol>
                <a:gridCol w="245725">
                  <a:extLst>
                    <a:ext uri="{9D8B030D-6E8A-4147-A177-3AD203B41FA5}">
                      <a16:colId xmlns:a16="http://schemas.microsoft.com/office/drawing/2014/main" val="4184584033"/>
                    </a:ext>
                  </a:extLst>
                </a:gridCol>
                <a:gridCol w="245725">
                  <a:extLst>
                    <a:ext uri="{9D8B030D-6E8A-4147-A177-3AD203B41FA5}">
                      <a16:colId xmlns:a16="http://schemas.microsoft.com/office/drawing/2014/main" val="1745748030"/>
                    </a:ext>
                  </a:extLst>
                </a:gridCol>
                <a:gridCol w="245725">
                  <a:extLst>
                    <a:ext uri="{9D8B030D-6E8A-4147-A177-3AD203B41FA5}">
                      <a16:colId xmlns:a16="http://schemas.microsoft.com/office/drawing/2014/main" val="1067148805"/>
                    </a:ext>
                  </a:extLst>
                </a:gridCol>
                <a:gridCol w="245725">
                  <a:extLst>
                    <a:ext uri="{9D8B030D-6E8A-4147-A177-3AD203B41FA5}">
                      <a16:colId xmlns:a16="http://schemas.microsoft.com/office/drawing/2014/main" val="41116878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7842940"/>
                  </a:ext>
                </a:extLst>
              </a:tr>
            </a:tbl>
          </a:graphicData>
        </a:graphic>
      </p:graphicFrame>
      <p:graphicFrame>
        <p:nvGraphicFramePr>
          <p:cNvPr id="18" name="Table 2">
            <a:extLst>
              <a:ext uri="{FF2B5EF4-FFF2-40B4-BE49-F238E27FC236}">
                <a16:creationId xmlns:a16="http://schemas.microsoft.com/office/drawing/2014/main" id="{A766061C-1013-724A-A28A-35470F6B70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8537575"/>
              </p:ext>
            </p:extLst>
          </p:nvPr>
        </p:nvGraphicFramePr>
        <p:xfrm>
          <a:off x="8903929" y="3789635"/>
          <a:ext cx="2507117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5592">
                  <a:extLst>
                    <a:ext uri="{9D8B030D-6E8A-4147-A177-3AD203B41FA5}">
                      <a16:colId xmlns:a16="http://schemas.microsoft.com/office/drawing/2014/main" val="1795717689"/>
                    </a:ext>
                  </a:extLst>
                </a:gridCol>
                <a:gridCol w="245725">
                  <a:extLst>
                    <a:ext uri="{9D8B030D-6E8A-4147-A177-3AD203B41FA5}">
                      <a16:colId xmlns:a16="http://schemas.microsoft.com/office/drawing/2014/main" val="3402901333"/>
                    </a:ext>
                  </a:extLst>
                </a:gridCol>
                <a:gridCol w="245725">
                  <a:extLst>
                    <a:ext uri="{9D8B030D-6E8A-4147-A177-3AD203B41FA5}">
                      <a16:colId xmlns:a16="http://schemas.microsoft.com/office/drawing/2014/main" val="3513671882"/>
                    </a:ext>
                  </a:extLst>
                </a:gridCol>
                <a:gridCol w="245725">
                  <a:extLst>
                    <a:ext uri="{9D8B030D-6E8A-4147-A177-3AD203B41FA5}">
                      <a16:colId xmlns:a16="http://schemas.microsoft.com/office/drawing/2014/main" val="2655021113"/>
                    </a:ext>
                  </a:extLst>
                </a:gridCol>
                <a:gridCol w="245725">
                  <a:extLst>
                    <a:ext uri="{9D8B030D-6E8A-4147-A177-3AD203B41FA5}">
                      <a16:colId xmlns:a16="http://schemas.microsoft.com/office/drawing/2014/main" val="2483015324"/>
                    </a:ext>
                  </a:extLst>
                </a:gridCol>
                <a:gridCol w="245725">
                  <a:extLst>
                    <a:ext uri="{9D8B030D-6E8A-4147-A177-3AD203B41FA5}">
                      <a16:colId xmlns:a16="http://schemas.microsoft.com/office/drawing/2014/main" val="768972828"/>
                    </a:ext>
                  </a:extLst>
                </a:gridCol>
                <a:gridCol w="245725">
                  <a:extLst>
                    <a:ext uri="{9D8B030D-6E8A-4147-A177-3AD203B41FA5}">
                      <a16:colId xmlns:a16="http://schemas.microsoft.com/office/drawing/2014/main" val="4184584033"/>
                    </a:ext>
                  </a:extLst>
                </a:gridCol>
                <a:gridCol w="245725">
                  <a:extLst>
                    <a:ext uri="{9D8B030D-6E8A-4147-A177-3AD203B41FA5}">
                      <a16:colId xmlns:a16="http://schemas.microsoft.com/office/drawing/2014/main" val="1745748030"/>
                    </a:ext>
                  </a:extLst>
                </a:gridCol>
                <a:gridCol w="245725">
                  <a:extLst>
                    <a:ext uri="{9D8B030D-6E8A-4147-A177-3AD203B41FA5}">
                      <a16:colId xmlns:a16="http://schemas.microsoft.com/office/drawing/2014/main" val="1067148805"/>
                    </a:ext>
                  </a:extLst>
                </a:gridCol>
                <a:gridCol w="245725">
                  <a:extLst>
                    <a:ext uri="{9D8B030D-6E8A-4147-A177-3AD203B41FA5}">
                      <a16:colId xmlns:a16="http://schemas.microsoft.com/office/drawing/2014/main" val="41116878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784294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EF0791F9-D28E-6242-832C-29A60D6AA763}"/>
              </a:ext>
            </a:extLst>
          </p:cNvPr>
          <p:cNvSpPr txBox="1"/>
          <p:nvPr/>
        </p:nvSpPr>
        <p:spPr>
          <a:xfrm>
            <a:off x="8025943" y="378766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3A1DA37-6356-C547-895D-4BC404BC4A3B}"/>
              </a:ext>
            </a:extLst>
          </p:cNvPr>
          <p:cNvSpPr txBox="1"/>
          <p:nvPr/>
        </p:nvSpPr>
        <p:spPr>
          <a:xfrm>
            <a:off x="3410752" y="2877875"/>
            <a:ext cx="922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>
                <a:latin typeface="Avenir Book" panose="02000503020000020003" pitchFamily="2" charset="0"/>
              </a:rPr>
              <a:t>Selection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72C8340-9CF2-D946-A2D2-931164B69CAB}"/>
              </a:ext>
            </a:extLst>
          </p:cNvPr>
          <p:cNvSpPr txBox="1"/>
          <p:nvPr/>
        </p:nvSpPr>
        <p:spPr>
          <a:xfrm>
            <a:off x="3377756" y="3832985"/>
            <a:ext cx="10246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>
                <a:latin typeface="Avenir Book" panose="02000503020000020003" pitchFamily="2" charset="0"/>
              </a:rPr>
              <a:t>CrossOver</a:t>
            </a:r>
          </a:p>
        </p:txBody>
      </p:sp>
      <p:sp>
        <p:nvSpPr>
          <p:cNvPr id="22" name="Down Arrow 21">
            <a:extLst>
              <a:ext uri="{FF2B5EF4-FFF2-40B4-BE49-F238E27FC236}">
                <a16:creationId xmlns:a16="http://schemas.microsoft.com/office/drawing/2014/main" id="{17418655-0B87-C542-A6E8-5AC6DA071059}"/>
              </a:ext>
            </a:extLst>
          </p:cNvPr>
          <p:cNvSpPr/>
          <p:nvPr/>
        </p:nvSpPr>
        <p:spPr>
          <a:xfrm>
            <a:off x="8025943" y="3294524"/>
            <a:ext cx="343364" cy="422787"/>
          </a:xfrm>
          <a:prstGeom prst="downArrow">
            <a:avLst>
              <a:gd name="adj1" fmla="val 22549"/>
              <a:gd name="adj2" fmla="val 43023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325E32B-6139-474C-8620-2DFFC4F0AF85}"/>
              </a:ext>
            </a:extLst>
          </p:cNvPr>
          <p:cNvSpPr txBox="1"/>
          <p:nvPr/>
        </p:nvSpPr>
        <p:spPr>
          <a:xfrm>
            <a:off x="3380726" y="5020172"/>
            <a:ext cx="12362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>
                <a:latin typeface="Avenir Book" panose="02000503020000020003" pitchFamily="2" charset="0"/>
              </a:rPr>
              <a:t>Replacement</a:t>
            </a:r>
          </a:p>
        </p:txBody>
      </p:sp>
      <p:graphicFrame>
        <p:nvGraphicFramePr>
          <p:cNvPr id="24" name="Table 2">
            <a:extLst>
              <a:ext uri="{FF2B5EF4-FFF2-40B4-BE49-F238E27FC236}">
                <a16:creationId xmlns:a16="http://schemas.microsoft.com/office/drawing/2014/main" id="{7EEED890-AAC7-F24F-ADDD-B9C2053EBC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760179"/>
              </p:ext>
            </p:extLst>
          </p:nvPr>
        </p:nvGraphicFramePr>
        <p:xfrm>
          <a:off x="6969000" y="4988640"/>
          <a:ext cx="245725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5725">
                  <a:extLst>
                    <a:ext uri="{9D8B030D-6E8A-4147-A177-3AD203B41FA5}">
                      <a16:colId xmlns:a16="http://schemas.microsoft.com/office/drawing/2014/main" val="1795717689"/>
                    </a:ext>
                  </a:extLst>
                </a:gridCol>
                <a:gridCol w="245725">
                  <a:extLst>
                    <a:ext uri="{9D8B030D-6E8A-4147-A177-3AD203B41FA5}">
                      <a16:colId xmlns:a16="http://schemas.microsoft.com/office/drawing/2014/main" val="3402901333"/>
                    </a:ext>
                  </a:extLst>
                </a:gridCol>
                <a:gridCol w="245725">
                  <a:extLst>
                    <a:ext uri="{9D8B030D-6E8A-4147-A177-3AD203B41FA5}">
                      <a16:colId xmlns:a16="http://schemas.microsoft.com/office/drawing/2014/main" val="3513671882"/>
                    </a:ext>
                  </a:extLst>
                </a:gridCol>
                <a:gridCol w="245725">
                  <a:extLst>
                    <a:ext uri="{9D8B030D-6E8A-4147-A177-3AD203B41FA5}">
                      <a16:colId xmlns:a16="http://schemas.microsoft.com/office/drawing/2014/main" val="2655021113"/>
                    </a:ext>
                  </a:extLst>
                </a:gridCol>
                <a:gridCol w="245725">
                  <a:extLst>
                    <a:ext uri="{9D8B030D-6E8A-4147-A177-3AD203B41FA5}">
                      <a16:colId xmlns:a16="http://schemas.microsoft.com/office/drawing/2014/main" val="2483015324"/>
                    </a:ext>
                  </a:extLst>
                </a:gridCol>
                <a:gridCol w="245725">
                  <a:extLst>
                    <a:ext uri="{9D8B030D-6E8A-4147-A177-3AD203B41FA5}">
                      <a16:colId xmlns:a16="http://schemas.microsoft.com/office/drawing/2014/main" val="768972828"/>
                    </a:ext>
                  </a:extLst>
                </a:gridCol>
                <a:gridCol w="245725">
                  <a:extLst>
                    <a:ext uri="{9D8B030D-6E8A-4147-A177-3AD203B41FA5}">
                      <a16:colId xmlns:a16="http://schemas.microsoft.com/office/drawing/2014/main" val="4184584033"/>
                    </a:ext>
                  </a:extLst>
                </a:gridCol>
                <a:gridCol w="245725">
                  <a:extLst>
                    <a:ext uri="{9D8B030D-6E8A-4147-A177-3AD203B41FA5}">
                      <a16:colId xmlns:a16="http://schemas.microsoft.com/office/drawing/2014/main" val="1745748030"/>
                    </a:ext>
                  </a:extLst>
                </a:gridCol>
                <a:gridCol w="245725">
                  <a:extLst>
                    <a:ext uri="{9D8B030D-6E8A-4147-A177-3AD203B41FA5}">
                      <a16:colId xmlns:a16="http://schemas.microsoft.com/office/drawing/2014/main" val="1067148805"/>
                    </a:ext>
                  </a:extLst>
                </a:gridCol>
                <a:gridCol w="245725">
                  <a:extLst>
                    <a:ext uri="{9D8B030D-6E8A-4147-A177-3AD203B41FA5}">
                      <a16:colId xmlns:a16="http://schemas.microsoft.com/office/drawing/2014/main" val="41116878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7842940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B22CD345-FB45-2644-B9EA-0A3CB4D07F92}"/>
              </a:ext>
            </a:extLst>
          </p:cNvPr>
          <p:cNvSpPr txBox="1"/>
          <p:nvPr/>
        </p:nvSpPr>
        <p:spPr>
          <a:xfrm>
            <a:off x="5696510" y="492932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538D9E-C7F4-3140-992F-F245DC07351F}"/>
              </a:ext>
            </a:extLst>
          </p:cNvPr>
          <p:cNvSpPr txBox="1"/>
          <p:nvPr/>
        </p:nvSpPr>
        <p:spPr>
          <a:xfrm>
            <a:off x="10355376" y="495769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27" name="Left Brace 26">
            <a:extLst>
              <a:ext uri="{FF2B5EF4-FFF2-40B4-BE49-F238E27FC236}">
                <a16:creationId xmlns:a16="http://schemas.microsoft.com/office/drawing/2014/main" id="{BAFDB5C7-3C02-EE40-99FA-A6FE1F86E244}"/>
              </a:ext>
            </a:extLst>
          </p:cNvPr>
          <p:cNvSpPr/>
          <p:nvPr/>
        </p:nvSpPr>
        <p:spPr>
          <a:xfrm rot="16200000">
            <a:off x="7818913" y="2507398"/>
            <a:ext cx="558773" cy="4116851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771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5B55D2A-BB9B-4447-8755-EA7177571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>
                <a:latin typeface="Avenir Book" panose="02000503020000020003" pitchFamily="2" charset="0"/>
              </a:rPr>
              <a:t>Training Examples </a:t>
            </a:r>
            <a:r>
              <a:rPr lang="en-US" sz="2000" b="1" baseline="-25000">
                <a:latin typeface="Avenir Book" panose="02000503020000020003" pitchFamily="2" charset="0"/>
              </a:rPr>
              <a:t>(Feature Selection &amp; Engineering)</a:t>
            </a:r>
            <a:endParaRPr lang="en-US" sz="3600" baseline="-250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C2D90F-E0BE-B841-B6B2-0EBCEDB279B6}"/>
              </a:ext>
            </a:extLst>
          </p:cNvPr>
          <p:cNvSpPr txBox="1"/>
          <p:nvPr/>
        </p:nvSpPr>
        <p:spPr>
          <a:xfrm>
            <a:off x="265471" y="1690688"/>
            <a:ext cx="2910348" cy="4123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chemeClr val="bg2">
                    <a:lumMod val="75000"/>
                  </a:schemeClr>
                </a:solidFill>
                <a:latin typeface="Avenir Book" panose="02000503020000020003" pitchFamily="2" charset="0"/>
              </a:rPr>
              <a:t>Filter Methods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>
                <a:solidFill>
                  <a:schemeClr val="bg2">
                    <a:lumMod val="75000"/>
                  </a:schemeClr>
                </a:solidFill>
                <a:latin typeface="Avenir Book" panose="02000503020000020003" pitchFamily="2" charset="0"/>
              </a:rPr>
              <a:t>F-Score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>
                <a:solidFill>
                  <a:schemeClr val="bg2">
                    <a:lumMod val="75000"/>
                  </a:schemeClr>
                </a:solidFill>
                <a:latin typeface="Avenir Book" panose="02000503020000020003" pitchFamily="2" charset="0"/>
              </a:rPr>
              <a:t>Rough Set Theory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chemeClr val="bg2">
                    <a:lumMod val="75000"/>
                  </a:schemeClr>
                </a:solidFill>
                <a:latin typeface="Avenir Book" panose="02000503020000020003" pitchFamily="2" charset="0"/>
              </a:rPr>
              <a:t>Wrapper Methods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>
                <a:solidFill>
                  <a:schemeClr val="bg2">
                    <a:lumMod val="75000"/>
                  </a:schemeClr>
                </a:solidFill>
                <a:latin typeface="Avenir Book" panose="02000503020000020003" pitchFamily="2" charset="0"/>
              </a:rPr>
              <a:t>Stepwise Selection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>
                <a:solidFill>
                  <a:schemeClr val="bg2">
                    <a:lumMod val="75000"/>
                  </a:schemeClr>
                </a:solidFill>
                <a:latin typeface="Avenir Book" panose="02000503020000020003" pitchFamily="2" charset="0"/>
              </a:rPr>
              <a:t>Genetic Algorithm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>
                <a:latin typeface="Avenir Book" panose="02000503020000020003" pitchFamily="2" charset="0"/>
              </a:rPr>
              <a:t>Feature Engineering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>
                <a:latin typeface="Avenir Book" panose="02000503020000020003" pitchFamily="2" charset="0"/>
              </a:rPr>
              <a:t>PCA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>
                <a:solidFill>
                  <a:schemeClr val="bg2">
                    <a:lumMod val="75000"/>
                  </a:schemeClr>
                </a:solidFill>
                <a:latin typeface="Avenir Book" panose="02000503020000020003" pitchFamily="2" charset="0"/>
              </a:rPr>
              <a:t>Autoencoders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>
                <a:solidFill>
                  <a:schemeClr val="bg2">
                    <a:lumMod val="75000"/>
                  </a:schemeClr>
                </a:solidFill>
                <a:latin typeface="Avenir Book" panose="02000503020000020003" pitchFamily="2" charset="0"/>
              </a:rPr>
              <a:t>LDA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333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48054-8EE7-7140-BF4D-2CB493E60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>
                <a:latin typeface="Avenir Book" panose="02000503020000020003" pitchFamily="2" charset="0"/>
              </a:rPr>
              <a:t>The Learning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AD7A254-CD31-7941-9982-A80F0D333FB6}"/>
                  </a:ext>
                </a:extLst>
              </p:cNvPr>
              <p:cNvSpPr/>
              <p:nvPr/>
            </p:nvSpPr>
            <p:spPr>
              <a:xfrm>
                <a:off x="1445342" y="1759974"/>
                <a:ext cx="2861187" cy="95372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>
                    <a:solidFill>
                      <a:schemeClr val="tx1"/>
                    </a:solidFill>
                  </a:rPr>
                  <a:t>Unkown Target Function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4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: </m:t>
                      </m:r>
                      <m:r>
                        <a:rPr lang="en-US" sz="14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𝒳</m:t>
                      </m:r>
                      <m:r>
                        <a:rPr lang="en-US" sz="14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→ </m:t>
                      </m:r>
                      <m:r>
                        <a:rPr lang="en-US" sz="14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𝒴</m:t>
                      </m:r>
                    </m:oMath>
                  </m:oMathPara>
                </a14:m>
                <a:endParaRPr lang="en-US" sz="140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AD7A254-CD31-7941-9982-A80F0D333F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5342" y="1759974"/>
                <a:ext cx="2861187" cy="95372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C1653A5-C1AF-F149-916F-E4A90A6B49ED}"/>
                  </a:ext>
                </a:extLst>
              </p:cNvPr>
              <p:cNvSpPr/>
              <p:nvPr/>
            </p:nvSpPr>
            <p:spPr>
              <a:xfrm>
                <a:off x="1445341" y="3443750"/>
                <a:ext cx="2861187" cy="95372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>
                    <a:solidFill>
                      <a:schemeClr val="tx1"/>
                    </a:solidFill>
                  </a:rPr>
                  <a:t>Training Examples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4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1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4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,…</m:t>
                      </m:r>
                      <m:d>
                        <m:dPr>
                          <m:ctrlPr>
                            <a:rPr lang="en-US" sz="1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lang="en-US" sz="1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40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C1653A5-C1AF-F149-916F-E4A90A6B49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5341" y="3443750"/>
                <a:ext cx="2861187" cy="9537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DEAEDA1F-DD64-264E-ADD1-992792C78F09}"/>
                  </a:ext>
                </a:extLst>
              </p:cNvPr>
              <p:cNvSpPr/>
              <p:nvPr/>
            </p:nvSpPr>
            <p:spPr>
              <a:xfrm>
                <a:off x="5132439" y="2957053"/>
                <a:ext cx="1927122" cy="1927122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>
                    <a:solidFill>
                      <a:schemeClr val="tx1"/>
                    </a:solidFill>
                  </a:rPr>
                  <a:t>Learning Algorithm</a:t>
                </a:r>
                <a:endParaRPr lang="en-US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𝒜</m:t>
                      </m:r>
                    </m:oMath>
                  </m:oMathPara>
                </a14:m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DEAEDA1F-DD64-264E-ADD1-992792C78F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2439" y="2957053"/>
                <a:ext cx="1927122" cy="1927122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6C7671E-0895-3C4F-829F-2F761A71AC79}"/>
                  </a:ext>
                </a:extLst>
              </p:cNvPr>
              <p:cNvSpPr/>
              <p:nvPr/>
            </p:nvSpPr>
            <p:spPr>
              <a:xfrm>
                <a:off x="4665406" y="5539146"/>
                <a:ext cx="2861187" cy="95372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>
                    <a:solidFill>
                      <a:schemeClr val="tx1"/>
                    </a:solidFill>
                  </a:rPr>
                  <a:t>Hypothesis Set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ℋ</m:t>
                      </m:r>
                    </m:oMath>
                  </m:oMathPara>
                </a14:m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6C7671E-0895-3C4F-829F-2F761A71AC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5406" y="5539146"/>
                <a:ext cx="2861187" cy="9537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AA159B0-7959-5F45-98F3-1BD568C1C534}"/>
                  </a:ext>
                </a:extLst>
              </p:cNvPr>
              <p:cNvSpPr/>
              <p:nvPr/>
            </p:nvSpPr>
            <p:spPr>
              <a:xfrm>
                <a:off x="7885472" y="3379840"/>
                <a:ext cx="2526890" cy="108154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>
                    <a:solidFill>
                      <a:srgbClr val="008080"/>
                    </a:solidFill>
                  </a:rPr>
                  <a:t>Final Hypothesis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>
                          <a:solidFill>
                            <a:srgbClr val="00808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>
                          <a:solidFill>
                            <a:srgbClr val="008080"/>
                          </a:solidFill>
                          <a:latin typeface="Cambria Math" panose="02040503050406030204" pitchFamily="18" charset="0"/>
                        </a:rPr>
                        <m:t> ≈</m:t>
                      </m:r>
                      <m:r>
                        <a:rPr lang="en-US" b="0" i="1">
                          <a:solidFill>
                            <a:srgbClr val="00808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>
                  <a:solidFill>
                    <a:srgbClr val="008080"/>
                  </a:solidFill>
                </a:endParaRPr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AA159B0-7959-5F45-98F3-1BD568C1C5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5472" y="3379840"/>
                <a:ext cx="2526890" cy="108154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FE46FCD-05FC-164A-8648-2EA6201EC4B7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2875935" y="2713703"/>
            <a:ext cx="1" cy="73004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8C61DB2-EE64-1947-86E3-A70BE95BA4FB}"/>
              </a:ext>
            </a:extLst>
          </p:cNvPr>
          <p:cNvCxnSpPr>
            <a:stCxn id="7" idx="3"/>
            <a:endCxn id="8" idx="2"/>
          </p:cNvCxnSpPr>
          <p:nvPr/>
        </p:nvCxnSpPr>
        <p:spPr>
          <a:xfrm flipV="1">
            <a:off x="4306528" y="3920614"/>
            <a:ext cx="825911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3854F54-84AD-AB45-A790-F4C6253D3CBB}"/>
              </a:ext>
            </a:extLst>
          </p:cNvPr>
          <p:cNvCxnSpPr>
            <a:stCxn id="9" idx="0"/>
            <a:endCxn id="8" idx="4"/>
          </p:cNvCxnSpPr>
          <p:nvPr/>
        </p:nvCxnSpPr>
        <p:spPr>
          <a:xfrm flipV="1">
            <a:off x="6096000" y="4884175"/>
            <a:ext cx="0" cy="6549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AD4149D-CE8B-224A-A1EF-B8DD654B2F69}"/>
              </a:ext>
            </a:extLst>
          </p:cNvPr>
          <p:cNvCxnSpPr>
            <a:stCxn id="8" idx="6"/>
            <a:endCxn id="10" idx="1"/>
          </p:cNvCxnSpPr>
          <p:nvPr/>
        </p:nvCxnSpPr>
        <p:spPr>
          <a:xfrm>
            <a:off x="7059561" y="3920614"/>
            <a:ext cx="82591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7213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14C1D-56A6-6B4A-9BC4-C4C6E7E6F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>
                <a:latin typeface="Avenir Book" panose="02000503020000020003" pitchFamily="2" charset="0"/>
              </a:rPr>
              <a:t>Training Examples </a:t>
            </a:r>
            <a:r>
              <a:rPr lang="en-US" sz="2000" b="1" baseline="-25000">
                <a:latin typeface="Avenir Book" panose="02000503020000020003" pitchFamily="2" charset="0"/>
              </a:rPr>
              <a:t>(Supervised vs. Unsupervised)</a:t>
            </a:r>
            <a:endParaRPr lang="en-US" sz="3600" baseline="-2500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33D97F6-088E-DA45-BED8-218B28EA2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02003"/>
            <a:ext cx="4690872" cy="469087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E14DFBC-1986-A54C-8EBD-A548E412F4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9587" y="1802003"/>
            <a:ext cx="4690872" cy="469087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36D43B9-F0A2-614E-853A-A9E453ABAEF7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0"/>
          </a:blip>
          <a:stretch>
            <a:fillRect/>
          </a:stretch>
        </p:blipFill>
        <p:spPr>
          <a:xfrm>
            <a:off x="957072" y="1848002"/>
            <a:ext cx="4572000" cy="45720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F7285BF-A102-FE49-AA6B-334B5BF0BD35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50000"/>
          </a:blip>
          <a:stretch>
            <a:fillRect/>
          </a:stretch>
        </p:blipFill>
        <p:spPr>
          <a:xfrm>
            <a:off x="6865374" y="1811835"/>
            <a:ext cx="4572000" cy="457200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EFA75C95-C392-4A4F-8469-44286132B7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155" y="1481326"/>
            <a:ext cx="3175819" cy="828161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72F21E5B-C1B6-7542-AAF1-07B5D41C63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59117" y="1481326"/>
            <a:ext cx="3172968" cy="827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604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49957C9-9D74-A84A-BD9A-CC665C537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>
                <a:latin typeface="Avenir Book" panose="02000503020000020003" pitchFamily="2" charset="0"/>
              </a:rPr>
              <a:t>Training Examples </a:t>
            </a:r>
            <a:r>
              <a:rPr lang="en-US" sz="2000" b="1" baseline="-25000">
                <a:latin typeface="Avenir Book" panose="02000503020000020003" pitchFamily="2" charset="0"/>
              </a:rPr>
              <a:t>(Data Imbalance)</a:t>
            </a:r>
            <a:endParaRPr lang="en-US" sz="3600" baseline="-2500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7A84ECB-730A-EA4B-8C54-516A18B55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2636" y="2265283"/>
            <a:ext cx="3838677" cy="108857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80A676D-F4BB-B540-A52B-972464C50B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4313" y="1688772"/>
            <a:ext cx="3937000" cy="546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067E0AE-A46C-5342-8713-BF057201909C}"/>
              </a:ext>
            </a:extLst>
          </p:cNvPr>
          <p:cNvSpPr txBox="1"/>
          <p:nvPr/>
        </p:nvSpPr>
        <p:spPr>
          <a:xfrm>
            <a:off x="-84520" y="162424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>
                <a:effectLst/>
                <a:latin typeface="t1-gul-regular"/>
              </a:rPr>
              <a:t>Synthetic Minority Over-sampling Technique (SMOTE) </a:t>
            </a:r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D8EBD5D-226F-3947-AB80-C75F398878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7825" y="3353862"/>
            <a:ext cx="4147632" cy="347837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F07B209-38D3-F142-AC4D-63A7341FF1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877" y="1993572"/>
            <a:ext cx="4835206" cy="469087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0DD69C1-DC11-E144-8713-E752DBE4E35D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50000"/>
          </a:blip>
          <a:stretch>
            <a:fillRect/>
          </a:stretch>
        </p:blipFill>
        <p:spPr>
          <a:xfrm>
            <a:off x="545877" y="1993572"/>
            <a:ext cx="4835206" cy="4690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640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96CCFFA-F2A5-9346-AE63-56C114BF2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541" y="850688"/>
            <a:ext cx="5315898" cy="51572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789D86-B14B-0C4D-A71F-90FF310420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7949" y="850096"/>
            <a:ext cx="5316510" cy="5157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657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C69B620-9E26-D142-98F9-54C9B3ED0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905" y="850392"/>
            <a:ext cx="5315899" cy="51572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974970-881E-5445-9C50-FC40F7F802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6196" y="850392"/>
            <a:ext cx="5315899" cy="515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3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5B55D2A-BB9B-4447-8755-EA7177571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>
                <a:latin typeface="Avenir Book" panose="02000503020000020003" pitchFamily="2" charset="0"/>
              </a:rPr>
              <a:t>Training Examples </a:t>
            </a:r>
            <a:r>
              <a:rPr lang="en-US" sz="2000" b="1" baseline="-25000">
                <a:latin typeface="Avenir Book" panose="02000503020000020003" pitchFamily="2" charset="0"/>
              </a:rPr>
              <a:t>(Feature Selection &amp; Engineering)</a:t>
            </a:r>
            <a:endParaRPr lang="en-US" sz="3600" baseline="-250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C2D90F-E0BE-B841-B6B2-0EBCEDB279B6}"/>
              </a:ext>
            </a:extLst>
          </p:cNvPr>
          <p:cNvSpPr txBox="1"/>
          <p:nvPr/>
        </p:nvSpPr>
        <p:spPr>
          <a:xfrm>
            <a:off x="265471" y="1690688"/>
            <a:ext cx="2910348" cy="4123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>
                <a:latin typeface="Avenir Book" panose="02000503020000020003" pitchFamily="2" charset="0"/>
              </a:rPr>
              <a:t>Filter Methods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>
                <a:latin typeface="Avenir Book" panose="02000503020000020003" pitchFamily="2" charset="0"/>
              </a:rPr>
              <a:t>F-Score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>
                <a:latin typeface="Avenir Book" panose="02000503020000020003" pitchFamily="2" charset="0"/>
              </a:rPr>
              <a:t>Rough Set Theory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>
                <a:latin typeface="Avenir Book" panose="02000503020000020003" pitchFamily="2" charset="0"/>
              </a:rPr>
              <a:t>Wrapper Methods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>
                <a:latin typeface="Avenir Book" panose="02000503020000020003" pitchFamily="2" charset="0"/>
              </a:rPr>
              <a:t>Stepwise Selection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>
                <a:latin typeface="Avenir Book" panose="02000503020000020003" pitchFamily="2" charset="0"/>
              </a:rPr>
              <a:t>Genetic Algorithm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>
                <a:latin typeface="Avenir Book" panose="02000503020000020003" pitchFamily="2" charset="0"/>
              </a:rPr>
              <a:t>Feature Engineering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>
                <a:latin typeface="Avenir Book" panose="02000503020000020003" pitchFamily="2" charset="0"/>
              </a:rPr>
              <a:t>PCA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>
                <a:latin typeface="Avenir Book" panose="02000503020000020003" pitchFamily="2" charset="0"/>
              </a:rPr>
              <a:t>Autoencoders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>
                <a:latin typeface="Avenir Book" panose="02000503020000020003" pitchFamily="2" charset="0"/>
              </a:rPr>
              <a:t>LDA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47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5B55D2A-BB9B-4447-8755-EA7177571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>
                <a:latin typeface="Avenir Book" panose="02000503020000020003" pitchFamily="2" charset="0"/>
              </a:rPr>
              <a:t>Training Examples </a:t>
            </a:r>
            <a:r>
              <a:rPr lang="en-US" sz="2000" b="1" baseline="-25000">
                <a:latin typeface="Avenir Book" panose="02000503020000020003" pitchFamily="2" charset="0"/>
              </a:rPr>
              <a:t>(Feature Selection &amp; Engineering)</a:t>
            </a:r>
            <a:endParaRPr lang="en-US" sz="3600" baseline="-250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C2D90F-E0BE-B841-B6B2-0EBCEDB279B6}"/>
              </a:ext>
            </a:extLst>
          </p:cNvPr>
          <p:cNvSpPr txBox="1"/>
          <p:nvPr/>
        </p:nvSpPr>
        <p:spPr>
          <a:xfrm>
            <a:off x="265471" y="1690688"/>
            <a:ext cx="2910348" cy="4123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>
                <a:latin typeface="Avenir Book" panose="02000503020000020003" pitchFamily="2" charset="0"/>
              </a:rPr>
              <a:t>Filter Methods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>
                <a:latin typeface="Avenir Book" panose="02000503020000020003" pitchFamily="2" charset="0"/>
              </a:rPr>
              <a:t>F-Score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>
                <a:solidFill>
                  <a:schemeClr val="bg2">
                    <a:lumMod val="75000"/>
                  </a:schemeClr>
                </a:solidFill>
                <a:latin typeface="Avenir Book" panose="02000503020000020003" pitchFamily="2" charset="0"/>
              </a:rPr>
              <a:t>Rough Set Theory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chemeClr val="bg2">
                    <a:lumMod val="75000"/>
                  </a:schemeClr>
                </a:solidFill>
                <a:latin typeface="Avenir Book" panose="02000503020000020003" pitchFamily="2" charset="0"/>
              </a:rPr>
              <a:t>Wrapper Methods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>
                <a:solidFill>
                  <a:schemeClr val="bg2">
                    <a:lumMod val="75000"/>
                  </a:schemeClr>
                </a:solidFill>
                <a:latin typeface="Avenir Book" panose="02000503020000020003" pitchFamily="2" charset="0"/>
              </a:rPr>
              <a:t>Stepwise Selection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>
                <a:solidFill>
                  <a:schemeClr val="bg2">
                    <a:lumMod val="75000"/>
                  </a:schemeClr>
                </a:solidFill>
                <a:latin typeface="Avenir Book" panose="02000503020000020003" pitchFamily="2" charset="0"/>
              </a:rPr>
              <a:t>Genetic Algorithm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chemeClr val="bg2">
                    <a:lumMod val="75000"/>
                  </a:schemeClr>
                </a:solidFill>
                <a:latin typeface="Avenir Book" panose="02000503020000020003" pitchFamily="2" charset="0"/>
              </a:rPr>
              <a:t>Feature Engineering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>
                <a:solidFill>
                  <a:schemeClr val="bg2">
                    <a:lumMod val="75000"/>
                  </a:schemeClr>
                </a:solidFill>
                <a:latin typeface="Avenir Book" panose="02000503020000020003" pitchFamily="2" charset="0"/>
              </a:rPr>
              <a:t>PCA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>
                <a:solidFill>
                  <a:schemeClr val="bg2">
                    <a:lumMod val="75000"/>
                  </a:schemeClr>
                </a:solidFill>
                <a:latin typeface="Avenir Book" panose="02000503020000020003" pitchFamily="2" charset="0"/>
              </a:rPr>
              <a:t>Autoencoders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>
                <a:solidFill>
                  <a:schemeClr val="bg2">
                    <a:lumMod val="75000"/>
                  </a:schemeClr>
                </a:solidFill>
                <a:latin typeface="Avenir Book" panose="02000503020000020003" pitchFamily="2" charset="0"/>
              </a:rPr>
              <a:t>LDA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>
              <a:latin typeface="Avenir Book" panose="02000503020000020003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33DB10-2EC4-1349-BEE1-341520367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7207" y="1366682"/>
            <a:ext cx="3147152" cy="52848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B0402F3-601D-9443-82CB-FB9E4490A7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8638" y="2983158"/>
            <a:ext cx="4540407" cy="891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630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5B55D2A-BB9B-4447-8755-EA7177571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>
                <a:latin typeface="Avenir Book" panose="02000503020000020003" pitchFamily="2" charset="0"/>
              </a:rPr>
              <a:t>Training Examples </a:t>
            </a:r>
            <a:r>
              <a:rPr lang="en-US" sz="2000" b="1" baseline="-25000">
                <a:latin typeface="Avenir Book" panose="02000503020000020003" pitchFamily="2" charset="0"/>
              </a:rPr>
              <a:t>(Feature Selection &amp; Engineering)</a:t>
            </a:r>
            <a:endParaRPr lang="en-US" sz="3600" baseline="-250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C2D90F-E0BE-B841-B6B2-0EBCEDB279B6}"/>
              </a:ext>
            </a:extLst>
          </p:cNvPr>
          <p:cNvSpPr txBox="1"/>
          <p:nvPr/>
        </p:nvSpPr>
        <p:spPr>
          <a:xfrm>
            <a:off x="265471" y="1690688"/>
            <a:ext cx="2910348" cy="4123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>
                <a:latin typeface="Avenir Book" panose="02000503020000020003" pitchFamily="2" charset="0"/>
              </a:rPr>
              <a:t>Filter Methods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>
                <a:solidFill>
                  <a:schemeClr val="bg2">
                    <a:lumMod val="75000"/>
                  </a:schemeClr>
                </a:solidFill>
                <a:latin typeface="Avenir Book" panose="02000503020000020003" pitchFamily="2" charset="0"/>
              </a:rPr>
              <a:t>F-Score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>
                <a:latin typeface="Avenir Book" panose="02000503020000020003" pitchFamily="2" charset="0"/>
              </a:rPr>
              <a:t>Rough Set Theory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chemeClr val="bg2">
                    <a:lumMod val="75000"/>
                  </a:schemeClr>
                </a:solidFill>
                <a:latin typeface="Avenir Book" panose="02000503020000020003" pitchFamily="2" charset="0"/>
              </a:rPr>
              <a:t>Wrapper Methods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>
                <a:solidFill>
                  <a:schemeClr val="bg2">
                    <a:lumMod val="75000"/>
                  </a:schemeClr>
                </a:solidFill>
                <a:latin typeface="Avenir Book" panose="02000503020000020003" pitchFamily="2" charset="0"/>
              </a:rPr>
              <a:t>Stepwise Selection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>
                <a:solidFill>
                  <a:schemeClr val="bg2">
                    <a:lumMod val="75000"/>
                  </a:schemeClr>
                </a:solidFill>
                <a:latin typeface="Avenir Book" panose="02000503020000020003" pitchFamily="2" charset="0"/>
              </a:rPr>
              <a:t>Genetic Algorithm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chemeClr val="bg2">
                    <a:lumMod val="75000"/>
                  </a:schemeClr>
                </a:solidFill>
                <a:latin typeface="Avenir Book" panose="02000503020000020003" pitchFamily="2" charset="0"/>
              </a:rPr>
              <a:t>Feature Engineering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>
                <a:solidFill>
                  <a:schemeClr val="bg2">
                    <a:lumMod val="75000"/>
                  </a:schemeClr>
                </a:solidFill>
                <a:latin typeface="Avenir Book" panose="02000503020000020003" pitchFamily="2" charset="0"/>
              </a:rPr>
              <a:t>PCA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>
                <a:solidFill>
                  <a:schemeClr val="bg2">
                    <a:lumMod val="75000"/>
                  </a:schemeClr>
                </a:solidFill>
                <a:latin typeface="Avenir Book" panose="02000503020000020003" pitchFamily="2" charset="0"/>
              </a:rPr>
              <a:t>Autoencoders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>
                <a:solidFill>
                  <a:schemeClr val="bg2">
                    <a:lumMod val="75000"/>
                  </a:schemeClr>
                </a:solidFill>
                <a:latin typeface="Avenir Book" panose="02000503020000020003" pitchFamily="2" charset="0"/>
              </a:rPr>
              <a:t>LDA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>
              <a:latin typeface="Avenir Book" panose="02000503020000020003" pitchFamily="2" charset="0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9937310-E454-C146-9377-C74370E07E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5043416"/>
              </p:ext>
            </p:extLst>
          </p:nvPr>
        </p:nvGraphicFramePr>
        <p:xfrm>
          <a:off x="3683822" y="1964522"/>
          <a:ext cx="3946012" cy="40792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563716">
                  <a:extLst>
                    <a:ext uri="{9D8B030D-6E8A-4147-A177-3AD203B41FA5}">
                      <a16:colId xmlns:a16="http://schemas.microsoft.com/office/drawing/2014/main" val="4208360852"/>
                    </a:ext>
                  </a:extLst>
                </a:gridCol>
                <a:gridCol w="563716">
                  <a:extLst>
                    <a:ext uri="{9D8B030D-6E8A-4147-A177-3AD203B41FA5}">
                      <a16:colId xmlns:a16="http://schemas.microsoft.com/office/drawing/2014/main" val="1092394194"/>
                    </a:ext>
                  </a:extLst>
                </a:gridCol>
                <a:gridCol w="563716">
                  <a:extLst>
                    <a:ext uri="{9D8B030D-6E8A-4147-A177-3AD203B41FA5}">
                      <a16:colId xmlns:a16="http://schemas.microsoft.com/office/drawing/2014/main" val="1102291349"/>
                    </a:ext>
                  </a:extLst>
                </a:gridCol>
                <a:gridCol w="563716">
                  <a:extLst>
                    <a:ext uri="{9D8B030D-6E8A-4147-A177-3AD203B41FA5}">
                      <a16:colId xmlns:a16="http://schemas.microsoft.com/office/drawing/2014/main" val="1290197618"/>
                    </a:ext>
                  </a:extLst>
                </a:gridCol>
                <a:gridCol w="563716">
                  <a:extLst>
                    <a:ext uri="{9D8B030D-6E8A-4147-A177-3AD203B41FA5}">
                      <a16:colId xmlns:a16="http://schemas.microsoft.com/office/drawing/2014/main" val="254480159"/>
                    </a:ext>
                  </a:extLst>
                </a:gridCol>
                <a:gridCol w="563716">
                  <a:extLst>
                    <a:ext uri="{9D8B030D-6E8A-4147-A177-3AD203B41FA5}">
                      <a16:colId xmlns:a16="http://schemas.microsoft.com/office/drawing/2014/main" val="3613513090"/>
                    </a:ext>
                  </a:extLst>
                </a:gridCol>
                <a:gridCol w="563716">
                  <a:extLst>
                    <a:ext uri="{9D8B030D-6E8A-4147-A177-3AD203B41FA5}">
                      <a16:colId xmlns:a16="http://schemas.microsoft.com/office/drawing/2014/main" val="30108517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Object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P1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P2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P3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P4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P5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Def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6639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O1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1838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O2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5322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O3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4915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O4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0899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O5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🟢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4664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O6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🟢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7985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O7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🟢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9101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O8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🟢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167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O9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🟢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6713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O10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🟢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6227363"/>
                  </a:ext>
                </a:extLst>
              </a:tr>
            </a:tbl>
          </a:graphicData>
        </a:graphic>
      </p:graphicFrame>
      <p:pic>
        <p:nvPicPr>
          <p:cNvPr id="8" name="Graphic 7">
            <a:extLst>
              <a:ext uri="{FF2B5EF4-FFF2-40B4-BE49-F238E27FC236}">
                <a16:creationId xmlns:a16="http://schemas.microsoft.com/office/drawing/2014/main" id="{D5282744-562A-C248-AB04-73CBFA0173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36683" y="1964522"/>
            <a:ext cx="1401366" cy="1742239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4300C148-0C90-2A4E-AEFF-585F8E9E7D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48674" y="5004516"/>
            <a:ext cx="1533835" cy="724311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371B050A-7CC7-D64D-AEB0-5C4C29ACAF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36683" y="4369892"/>
            <a:ext cx="3875148" cy="322929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831A559F-1783-5444-A863-C030C74B75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36683" y="3980595"/>
            <a:ext cx="2282032" cy="322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326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5586</TotalTime>
  <Words>562</Words>
  <Application>Microsoft Macintosh PowerPoint</Application>
  <PresentationFormat>Widescreen</PresentationFormat>
  <Paragraphs>231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Avenir Book</vt:lpstr>
      <vt:lpstr>Calibri</vt:lpstr>
      <vt:lpstr>Calibri Light</vt:lpstr>
      <vt:lpstr>Cambria Math</vt:lpstr>
      <vt:lpstr>Courier New</vt:lpstr>
      <vt:lpstr>t1-gul-regular</vt:lpstr>
      <vt:lpstr>Office Theme</vt:lpstr>
      <vt:lpstr>PowerPoint Presentation</vt:lpstr>
      <vt:lpstr>The Learning Problem</vt:lpstr>
      <vt:lpstr>Training Examples (Supervised vs. Unsupervised)</vt:lpstr>
      <vt:lpstr>Training Examples (Data Imbalance)</vt:lpstr>
      <vt:lpstr>PowerPoint Presentation</vt:lpstr>
      <vt:lpstr>PowerPoint Presentation</vt:lpstr>
      <vt:lpstr>Training Examples (Feature Selection &amp; Engineering)</vt:lpstr>
      <vt:lpstr>Training Examples (Feature Selection &amp; Engineering)</vt:lpstr>
      <vt:lpstr>Training Examples (Feature Selection &amp; Engineering)</vt:lpstr>
      <vt:lpstr>Training Examples (Feature Selection &amp; Engineering)</vt:lpstr>
      <vt:lpstr>Training Examples (Feature Selection &amp; Engineering)</vt:lpstr>
      <vt:lpstr>Training Examples (Feature Selection &amp; Engineering)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Alireza Jamali</dc:creator>
  <cp:lastModifiedBy>Alireza Jamali</cp:lastModifiedBy>
  <cp:revision>77</cp:revision>
  <dcterms:created xsi:type="dcterms:W3CDTF">2023-04-22T15:25:41Z</dcterms:created>
  <dcterms:modified xsi:type="dcterms:W3CDTF">2023-04-26T12:32:21Z</dcterms:modified>
</cp:coreProperties>
</file>