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8" r:id="rId3"/>
    <p:sldId id="259" r:id="rId4"/>
    <p:sldId id="260" r:id="rId5"/>
    <p:sldId id="265" r:id="rId6"/>
    <p:sldId id="257" r:id="rId7"/>
    <p:sldId id="282" r:id="rId8"/>
    <p:sldId id="261" r:id="rId9"/>
    <p:sldId id="262" r:id="rId10"/>
    <p:sldId id="263" r:id="rId11"/>
    <p:sldId id="264" r:id="rId12"/>
    <p:sldId id="266" r:id="rId13"/>
    <p:sldId id="267" r:id="rId14"/>
    <p:sldId id="268" r:id="rId15"/>
    <p:sldId id="269" r:id="rId16"/>
    <p:sldId id="281" r:id="rId17"/>
    <p:sldId id="270" r:id="rId18"/>
    <p:sldId id="272" r:id="rId19"/>
    <p:sldId id="271" r:id="rId20"/>
    <p:sldId id="274" r:id="rId21"/>
    <p:sldId id="275" r:id="rId22"/>
    <p:sldId id="277" r:id="rId23"/>
    <p:sldId id="276" r:id="rId24"/>
    <p:sldId id="278" r:id="rId25"/>
    <p:sldId id="279" r:id="rId26"/>
    <p:sldId id="283" r:id="rId27"/>
    <p:sldId id="280" r:id="rId28"/>
    <p:sldId id="284" r:id="rId29"/>
    <p:sldId id="285" r:id="rId30"/>
    <p:sldId id="286" r:id="rId31"/>
    <p:sldId id="287" r:id="rId32"/>
    <p:sldId id="288" r:id="rId33"/>
    <p:sldId id="289" r:id="rId34"/>
    <p:sldId id="290" r:id="rId35"/>
    <p:sldId id="292" r:id="rId36"/>
    <p:sldId id="291"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9" d="100"/>
          <a:sy n="99" d="100"/>
        </p:scale>
        <p:origin x="-60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AA96D-1846-7644-8436-067B25DBACF1}" type="datetimeFigureOut">
              <a:rPr lang="en-US" smtClean="0"/>
              <a:t>3/29/17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FDDD2D-EE93-6E4B-BCC2-FD78B3B0A73B}" type="slidenum">
              <a:rPr lang="en-US" smtClean="0"/>
              <a:t>‹#›</a:t>
            </a:fld>
            <a:endParaRPr lang="en-US"/>
          </a:p>
        </p:txBody>
      </p:sp>
    </p:spTree>
    <p:extLst>
      <p:ext uri="{BB962C8B-B14F-4D97-AF65-F5344CB8AC3E}">
        <p14:creationId xmlns:p14="http://schemas.microsoft.com/office/powerpoint/2010/main" val="16548217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DD2D-EE93-6E4B-BCC2-FD78B3B0A73B}" type="slidenum">
              <a:rPr lang="en-US" smtClean="0"/>
              <a:t>1</a:t>
            </a:fld>
            <a:endParaRPr lang="en-US"/>
          </a:p>
        </p:txBody>
      </p:sp>
    </p:spTree>
    <p:extLst>
      <p:ext uri="{BB962C8B-B14F-4D97-AF65-F5344CB8AC3E}">
        <p14:creationId xmlns:p14="http://schemas.microsoft.com/office/powerpoint/2010/main" val="3981490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DD2D-EE93-6E4B-BCC2-FD78B3B0A73B}" type="slidenum">
              <a:rPr lang="en-US" smtClean="0"/>
              <a:t>13</a:t>
            </a:fld>
            <a:endParaRPr lang="en-US"/>
          </a:p>
        </p:txBody>
      </p:sp>
    </p:spTree>
    <p:extLst>
      <p:ext uri="{BB962C8B-B14F-4D97-AF65-F5344CB8AC3E}">
        <p14:creationId xmlns:p14="http://schemas.microsoft.com/office/powerpoint/2010/main" val="3311032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DD2D-EE93-6E4B-BCC2-FD78B3B0A73B}" type="slidenum">
              <a:rPr lang="en-US" smtClean="0"/>
              <a:t>20</a:t>
            </a:fld>
            <a:endParaRPr lang="en-US"/>
          </a:p>
        </p:txBody>
      </p:sp>
    </p:spTree>
    <p:extLst>
      <p:ext uri="{BB962C8B-B14F-4D97-AF65-F5344CB8AC3E}">
        <p14:creationId xmlns:p14="http://schemas.microsoft.com/office/powerpoint/2010/main" val="2475965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DD2D-EE93-6E4B-BCC2-FD78B3B0A73B}" type="slidenum">
              <a:rPr lang="en-US" smtClean="0"/>
              <a:t>24</a:t>
            </a:fld>
            <a:endParaRPr lang="en-US"/>
          </a:p>
        </p:txBody>
      </p:sp>
    </p:spTree>
    <p:extLst>
      <p:ext uri="{BB962C8B-B14F-4D97-AF65-F5344CB8AC3E}">
        <p14:creationId xmlns:p14="http://schemas.microsoft.com/office/powerpoint/2010/main" val="4228886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DD2D-EE93-6E4B-BCC2-FD78B3B0A73B}" type="slidenum">
              <a:rPr lang="en-US" smtClean="0"/>
              <a:t>35</a:t>
            </a:fld>
            <a:endParaRPr lang="en-US"/>
          </a:p>
        </p:txBody>
      </p:sp>
    </p:spTree>
    <p:extLst>
      <p:ext uri="{BB962C8B-B14F-4D97-AF65-F5344CB8AC3E}">
        <p14:creationId xmlns:p14="http://schemas.microsoft.com/office/powerpoint/2010/main" val="65332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3/29/17</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3/29/17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3/29/17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3/29/17</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3/29/17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3/29/17</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gif"/><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Basics</a:t>
            </a:r>
            <a:endParaRPr lang="en-US" dirty="0"/>
          </a:p>
        </p:txBody>
      </p:sp>
      <p:sp>
        <p:nvSpPr>
          <p:cNvPr id="3" name="Subtitle 2"/>
          <p:cNvSpPr>
            <a:spLocks noGrp="1"/>
          </p:cNvSpPr>
          <p:nvPr>
            <p:ph type="subTitle" idx="1"/>
          </p:nvPr>
        </p:nvSpPr>
        <p:spPr>
          <a:xfrm>
            <a:off x="2209800" y="5056632"/>
            <a:ext cx="6477000" cy="394096"/>
          </a:xfrm>
        </p:spPr>
        <p:txBody>
          <a:bodyPr>
            <a:normAutofit/>
          </a:bodyPr>
          <a:lstStyle/>
          <a:p>
            <a:r>
              <a:rPr lang="en-US" dirty="0" smtClean="0"/>
              <a:t>Methods of Classifying Data</a:t>
            </a:r>
          </a:p>
          <a:p>
            <a:endParaRPr lang="en-US" dirty="0"/>
          </a:p>
        </p:txBody>
      </p:sp>
      <p:sp>
        <p:nvSpPr>
          <p:cNvPr id="4" name="TextBox 3"/>
          <p:cNvSpPr txBox="1"/>
          <p:nvPr/>
        </p:nvSpPr>
        <p:spPr>
          <a:xfrm>
            <a:off x="6732239" y="6248958"/>
            <a:ext cx="2272621" cy="369332"/>
          </a:xfrm>
          <a:prstGeom prst="rect">
            <a:avLst/>
          </a:prstGeom>
          <a:noFill/>
        </p:spPr>
        <p:txBody>
          <a:bodyPr wrap="square" rtlCol="0">
            <a:spAutoFit/>
          </a:bodyPr>
          <a:lstStyle/>
          <a:p>
            <a:r>
              <a:rPr lang="en-US" dirty="0"/>
              <a:t>b</a:t>
            </a:r>
            <a:r>
              <a:rPr lang="en-US" dirty="0" smtClean="0"/>
              <a:t>y Andrew Sheinberg</a:t>
            </a:r>
            <a:endParaRPr lang="en-US" dirty="0"/>
          </a:p>
        </p:txBody>
      </p:sp>
    </p:spTree>
    <p:extLst>
      <p:ext uri="{BB962C8B-B14F-4D97-AF65-F5344CB8AC3E}">
        <p14:creationId xmlns:p14="http://schemas.microsoft.com/office/powerpoint/2010/main" val="36051948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Naïve Bayes: Putting it Together</a:t>
            </a:r>
            <a:endParaRPr lang="en-US" sz="4400" dirty="0"/>
          </a:p>
        </p:txBody>
      </p:sp>
      <p:sp>
        <p:nvSpPr>
          <p:cNvPr id="3" name="Content Placeholder 2"/>
          <p:cNvSpPr>
            <a:spLocks noGrp="1"/>
          </p:cNvSpPr>
          <p:nvPr>
            <p:ph idx="1"/>
          </p:nvPr>
        </p:nvSpPr>
        <p:spPr/>
        <p:txBody>
          <a:bodyPr/>
          <a:lstStyle/>
          <a:p>
            <a:r>
              <a:rPr lang="en-US" dirty="0" smtClean="0"/>
              <a:t>For each possible label denoted “y”, we calculate its </a:t>
            </a:r>
            <a:r>
              <a:rPr lang="en-US" i="1" dirty="0" smtClean="0"/>
              <a:t>posterior</a:t>
            </a:r>
            <a:r>
              <a:rPr lang="en-US" dirty="0" smtClean="0"/>
              <a:t>, the probability of the label being true given the set of features “F”, using conditional probabilities for each feature</a:t>
            </a:r>
          </a:p>
          <a:p>
            <a:r>
              <a:rPr lang="en-US" dirty="0" smtClean="0"/>
              <a:t>The label yielding the greatest posterior is assigned to that set of features</a:t>
            </a:r>
          </a:p>
        </p:txBody>
      </p:sp>
      <p:pic>
        <p:nvPicPr>
          <p:cNvPr id="4" name="Picture 3" descr="img4_ne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368" y="4682717"/>
            <a:ext cx="4325430" cy="1879004"/>
          </a:xfrm>
          <a:prstGeom prst="rect">
            <a:avLst/>
          </a:prstGeom>
        </p:spPr>
      </p:pic>
      <p:pic>
        <p:nvPicPr>
          <p:cNvPr id="5" name="Picture 4" descr="bayes-rule-e13509302039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885" y="4682717"/>
            <a:ext cx="3689906" cy="1756395"/>
          </a:xfrm>
          <a:prstGeom prst="rect">
            <a:avLst/>
          </a:prstGeom>
        </p:spPr>
      </p:pic>
    </p:spTree>
    <p:extLst>
      <p:ext uri="{BB962C8B-B14F-4D97-AF65-F5344CB8AC3E}">
        <p14:creationId xmlns:p14="http://schemas.microsoft.com/office/powerpoint/2010/main" val="42907558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An Example </a:t>
            </a:r>
            <a:br>
              <a:rPr lang="en-US" dirty="0" smtClean="0"/>
            </a:br>
            <a:r>
              <a:rPr lang="en-US" sz="2000" dirty="0" smtClean="0"/>
              <a:t>(adapted from Wikipedia)</a:t>
            </a:r>
            <a:endParaRPr lang="en-US" sz="2000" dirty="0"/>
          </a:p>
        </p:txBody>
      </p:sp>
      <p:sp>
        <p:nvSpPr>
          <p:cNvPr id="3" name="Content Placeholder 2"/>
          <p:cNvSpPr>
            <a:spLocks noGrp="1"/>
          </p:cNvSpPr>
          <p:nvPr>
            <p:ph idx="1"/>
          </p:nvPr>
        </p:nvSpPr>
        <p:spPr/>
        <p:txBody>
          <a:bodyPr/>
          <a:lstStyle/>
          <a:p>
            <a:r>
              <a:rPr lang="en-US" dirty="0" smtClean="0"/>
              <a:t>Suppose we were given a dataset containing combinations of heights, weights, &amp; foot sizes, and we want to determine whether each combination is data from a male or a female</a:t>
            </a:r>
          </a:p>
          <a:p>
            <a:r>
              <a:rPr lang="en-US" dirty="0" smtClean="0"/>
              <a:t>Features: Height, Weight, and Foot Size</a:t>
            </a:r>
          </a:p>
          <a:p>
            <a:r>
              <a:rPr lang="en-US" dirty="0" smtClean="0"/>
              <a:t>Labels: Male or Female</a:t>
            </a:r>
            <a:endParaRPr lang="en-US" dirty="0"/>
          </a:p>
        </p:txBody>
      </p:sp>
    </p:spTree>
    <p:extLst>
      <p:ext uri="{BB962C8B-B14F-4D97-AF65-F5344CB8AC3E}">
        <p14:creationId xmlns:p14="http://schemas.microsoft.com/office/powerpoint/2010/main" val="19378164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Naïve Bayes: </a:t>
            </a:r>
            <a:r>
              <a:rPr lang="en-US" sz="4000" dirty="0" smtClean="0"/>
              <a:t>Training the Model</a:t>
            </a:r>
            <a:endParaRPr lang="en-US" sz="4000" dirty="0"/>
          </a:p>
        </p:txBody>
      </p:sp>
      <p:sp>
        <p:nvSpPr>
          <p:cNvPr id="3" name="Content Placeholder 2"/>
          <p:cNvSpPr>
            <a:spLocks noGrp="1"/>
          </p:cNvSpPr>
          <p:nvPr>
            <p:ph idx="1"/>
          </p:nvPr>
        </p:nvSpPr>
        <p:spPr>
          <a:xfrm>
            <a:off x="914400" y="1735138"/>
            <a:ext cx="7313613" cy="4714414"/>
          </a:xfrm>
        </p:spPr>
        <p:txBody>
          <a:bodyPr/>
          <a:lstStyle/>
          <a:p>
            <a:r>
              <a:rPr lang="en-US" dirty="0" smtClean="0"/>
              <a:t>We need a training set to generate our Naïve Bayes model...</a:t>
            </a:r>
          </a:p>
          <a:p>
            <a:endParaRPr lang="en-US" dirty="0"/>
          </a:p>
          <a:p>
            <a:pPr marL="0" indent="0">
              <a:buNone/>
            </a:pPr>
            <a:endParaRPr lang="en-US" dirty="0" smtClean="0"/>
          </a:p>
          <a:p>
            <a:pPr marL="0" indent="0">
              <a:buNone/>
            </a:pPr>
            <a:endParaRPr lang="en-US" dirty="0"/>
          </a:p>
          <a:p>
            <a:r>
              <a:rPr lang="en-US" dirty="0" smtClean="0"/>
              <a:t>This training set will produce the statistics that are needed to calculate the conditional probabilities</a:t>
            </a:r>
          </a:p>
          <a:p>
            <a:endParaRPr lang="en-US" dirty="0"/>
          </a:p>
          <a:p>
            <a:pPr marL="0" indent="0">
              <a:buNone/>
            </a:pPr>
            <a:endParaRPr lang="en-US" dirty="0" smtClean="0"/>
          </a:p>
          <a:p>
            <a:pPr marL="0" indent="0">
              <a:buNone/>
            </a:pPr>
            <a:endParaRPr lang="en-US" dirty="0" smtClean="0"/>
          </a:p>
          <a:p>
            <a:endParaRPr lang="en-US" dirty="0"/>
          </a:p>
          <a:p>
            <a:endParaRPr lang="en-US" dirty="0" smtClean="0"/>
          </a:p>
          <a:p>
            <a:pPr marL="0" indent="0">
              <a:buNone/>
            </a:pPr>
            <a:endParaRPr lang="en-US" dirty="0" smtClean="0"/>
          </a:p>
          <a:p>
            <a:endParaRPr lang="en-US" dirty="0"/>
          </a:p>
          <a:p>
            <a:endParaRPr lang="en-US" dirty="0" smtClean="0"/>
          </a:p>
          <a:p>
            <a:endParaRPr lang="en-US" dirty="0"/>
          </a:p>
          <a:p>
            <a:pPr marL="0" indent="0">
              <a:buNone/>
            </a:pPr>
            <a:endParaRPr lang="en-US" dirty="0"/>
          </a:p>
          <a:p>
            <a:endParaRPr lang="en-US" dirty="0" smtClean="0"/>
          </a:p>
          <a:p>
            <a:endParaRPr lang="en-US" dirty="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descr="Screen Shot 2017-03-26 at 5.35.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445" y="2208477"/>
            <a:ext cx="3424986" cy="2407756"/>
          </a:xfrm>
          <a:prstGeom prst="rect">
            <a:avLst/>
          </a:prstGeom>
        </p:spPr>
      </p:pic>
      <p:pic>
        <p:nvPicPr>
          <p:cNvPr id="6" name="Picture 5" descr="Screen Shot 2017-03-26 at 5.49.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850" y="5504406"/>
            <a:ext cx="7363721" cy="802457"/>
          </a:xfrm>
          <a:prstGeom prst="rect">
            <a:avLst/>
          </a:prstGeom>
        </p:spPr>
      </p:pic>
    </p:spTree>
    <p:extLst>
      <p:ext uri="{BB962C8B-B14F-4D97-AF65-F5344CB8AC3E}">
        <p14:creationId xmlns:p14="http://schemas.microsoft.com/office/powerpoint/2010/main" val="18523180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Naïve Bayes: Testing the Model</a:t>
            </a:r>
            <a:endParaRPr lang="en-US" sz="4000" dirty="0"/>
          </a:p>
        </p:txBody>
      </p:sp>
      <p:sp>
        <p:nvSpPr>
          <p:cNvPr id="3" name="Content Placeholder 2"/>
          <p:cNvSpPr>
            <a:spLocks noGrp="1"/>
          </p:cNvSpPr>
          <p:nvPr>
            <p:ph idx="1"/>
          </p:nvPr>
        </p:nvSpPr>
        <p:spPr/>
        <p:txBody>
          <a:bodyPr/>
          <a:lstStyle/>
          <a:p>
            <a:r>
              <a:rPr lang="en-US" dirty="0" smtClean="0"/>
              <a:t>Now, given a test sample, we are able to predict a label</a:t>
            </a:r>
          </a:p>
          <a:p>
            <a:endParaRPr lang="en-US" dirty="0"/>
          </a:p>
          <a:p>
            <a:r>
              <a:rPr lang="en-US" dirty="0" smtClean="0"/>
              <a:t>Remember our goal is to choose the label that yields the greatest posterior</a:t>
            </a:r>
          </a:p>
          <a:p>
            <a:endParaRPr lang="en-US" dirty="0" smtClean="0"/>
          </a:p>
          <a:p>
            <a:endParaRPr lang="en-US" dirty="0"/>
          </a:p>
        </p:txBody>
      </p:sp>
      <p:pic>
        <p:nvPicPr>
          <p:cNvPr id="4" name="Picture 3" descr="Screen Shot 2017-03-26 at 5.5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4515" y="2285720"/>
            <a:ext cx="4610100" cy="736600"/>
          </a:xfrm>
          <a:prstGeom prst="rect">
            <a:avLst/>
          </a:prstGeom>
        </p:spPr>
      </p:pic>
      <p:pic>
        <p:nvPicPr>
          <p:cNvPr id="6" name="Picture 5" descr="Screen Shot 2017-03-26 at 5.55.2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14" y="3996421"/>
            <a:ext cx="7823200" cy="711200"/>
          </a:xfrm>
          <a:prstGeom prst="rect">
            <a:avLst/>
          </a:prstGeom>
        </p:spPr>
      </p:pic>
      <p:pic>
        <p:nvPicPr>
          <p:cNvPr id="7" name="Picture 6" descr="Screen Shot 2017-03-26 at 5.55.3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914" y="4896486"/>
            <a:ext cx="8343900" cy="711200"/>
          </a:xfrm>
          <a:prstGeom prst="rect">
            <a:avLst/>
          </a:prstGeom>
        </p:spPr>
      </p:pic>
    </p:spTree>
    <p:extLst>
      <p:ext uri="{BB962C8B-B14F-4D97-AF65-F5344CB8AC3E}">
        <p14:creationId xmlns:p14="http://schemas.microsoft.com/office/powerpoint/2010/main" val="3781378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Naïve Bayes: Making a Prediction </a:t>
            </a:r>
            <a:endParaRPr lang="en-US" sz="4000" dirty="0"/>
          </a:p>
        </p:txBody>
      </p:sp>
      <p:sp>
        <p:nvSpPr>
          <p:cNvPr id="3" name="Content Placeholder 2"/>
          <p:cNvSpPr>
            <a:spLocks noGrp="1"/>
          </p:cNvSpPr>
          <p:nvPr>
            <p:ph idx="1"/>
          </p:nvPr>
        </p:nvSpPr>
        <p:spPr>
          <a:xfrm>
            <a:off x="914400" y="1735138"/>
            <a:ext cx="7313613" cy="1775016"/>
          </a:xfrm>
        </p:spPr>
        <p:txBody>
          <a:bodyPr/>
          <a:lstStyle/>
          <a:p>
            <a:r>
              <a:rPr lang="en-US" dirty="0" smtClean="0"/>
              <a:t>Based upon the statistics obtained from the testing data, our previous </a:t>
            </a:r>
            <a:r>
              <a:rPr lang="en-US" i="1" dirty="0" smtClean="0"/>
              <a:t>evidence</a:t>
            </a:r>
            <a:r>
              <a:rPr lang="en-US" dirty="0" smtClean="0"/>
              <a:t>, and our test sample, our </a:t>
            </a:r>
            <a:r>
              <a:rPr lang="en-US" i="1" dirty="0" smtClean="0"/>
              <a:t>new evidence</a:t>
            </a:r>
            <a:r>
              <a:rPr lang="en-US" dirty="0" smtClean="0"/>
              <a:t>, we can calculate the conditional probabilities</a:t>
            </a:r>
          </a:p>
          <a:p>
            <a:pPr marL="0" indent="0">
              <a:buNone/>
            </a:pPr>
            <a:endParaRPr lang="en-US" dirty="0"/>
          </a:p>
        </p:txBody>
      </p:sp>
      <p:sp>
        <p:nvSpPr>
          <p:cNvPr id="4" name="TextBox 3"/>
          <p:cNvSpPr txBox="1"/>
          <p:nvPr/>
        </p:nvSpPr>
        <p:spPr>
          <a:xfrm>
            <a:off x="914400" y="3338928"/>
            <a:ext cx="3538082" cy="2369880"/>
          </a:xfrm>
          <a:prstGeom prst="rect">
            <a:avLst/>
          </a:prstGeom>
          <a:noFill/>
        </p:spPr>
        <p:txBody>
          <a:bodyPr wrap="square" rtlCol="0">
            <a:spAutoFit/>
          </a:bodyPr>
          <a:lstStyle/>
          <a:p>
            <a:pPr algn="ctr"/>
            <a:r>
              <a:rPr lang="en-US" sz="2800" b="1" u="sng" dirty="0" smtClean="0"/>
              <a:t>Male</a:t>
            </a:r>
            <a:endParaRPr lang="en-US" sz="2800" b="1" u="sng" dirty="0"/>
          </a:p>
          <a:p>
            <a:r>
              <a:rPr lang="en-US" sz="2000" dirty="0" smtClean="0"/>
              <a:t>P(male) = 0.5</a:t>
            </a:r>
          </a:p>
          <a:p>
            <a:r>
              <a:rPr lang="en-US" sz="2000" dirty="0"/>
              <a:t>p</a:t>
            </a:r>
            <a:r>
              <a:rPr lang="en-US" sz="2000" dirty="0" smtClean="0"/>
              <a:t>(height | male) = 1.58</a:t>
            </a:r>
          </a:p>
          <a:p>
            <a:r>
              <a:rPr lang="en-US" sz="2000" dirty="0" smtClean="0"/>
              <a:t>p(weight | male) = 0.00000598</a:t>
            </a:r>
          </a:p>
          <a:p>
            <a:r>
              <a:rPr lang="en-US" sz="2000" dirty="0" smtClean="0"/>
              <a:t>p(foot size | male) = 0.00131</a:t>
            </a:r>
          </a:p>
          <a:p>
            <a:r>
              <a:rPr lang="en-US" sz="2000" dirty="0" smtClean="0"/>
              <a:t>Posterior Numerator (male) = </a:t>
            </a:r>
          </a:p>
          <a:p>
            <a:r>
              <a:rPr lang="en-US" sz="2000" dirty="0" smtClean="0"/>
              <a:t>0.00000000619</a:t>
            </a:r>
            <a:endParaRPr lang="en-US" sz="2000" dirty="0"/>
          </a:p>
        </p:txBody>
      </p:sp>
      <p:sp>
        <p:nvSpPr>
          <p:cNvPr id="5" name="TextBox 4"/>
          <p:cNvSpPr txBox="1"/>
          <p:nvPr/>
        </p:nvSpPr>
        <p:spPr>
          <a:xfrm>
            <a:off x="4934180" y="3310390"/>
            <a:ext cx="3538082" cy="2369880"/>
          </a:xfrm>
          <a:prstGeom prst="rect">
            <a:avLst/>
          </a:prstGeom>
          <a:noFill/>
        </p:spPr>
        <p:txBody>
          <a:bodyPr wrap="square" rtlCol="0">
            <a:spAutoFit/>
          </a:bodyPr>
          <a:lstStyle/>
          <a:p>
            <a:pPr algn="ctr"/>
            <a:r>
              <a:rPr lang="en-US" sz="2800" b="1" u="sng" dirty="0" smtClean="0"/>
              <a:t>Female</a:t>
            </a:r>
            <a:endParaRPr lang="en-US" sz="2800" b="1" u="sng" dirty="0"/>
          </a:p>
          <a:p>
            <a:r>
              <a:rPr lang="en-US" sz="2000" dirty="0" smtClean="0"/>
              <a:t>P(female) = 0.5</a:t>
            </a:r>
          </a:p>
          <a:p>
            <a:r>
              <a:rPr lang="en-US" sz="2000" dirty="0"/>
              <a:t>p</a:t>
            </a:r>
            <a:r>
              <a:rPr lang="en-US" sz="2000" dirty="0" smtClean="0"/>
              <a:t>(height | female) = 0.223</a:t>
            </a:r>
          </a:p>
          <a:p>
            <a:r>
              <a:rPr lang="en-US" sz="2000" dirty="0" smtClean="0"/>
              <a:t>p(weight | female) = 0.0168</a:t>
            </a:r>
          </a:p>
          <a:p>
            <a:r>
              <a:rPr lang="en-US" sz="2000" dirty="0" smtClean="0"/>
              <a:t>p(foot size | female) = 0.287</a:t>
            </a:r>
          </a:p>
          <a:p>
            <a:r>
              <a:rPr lang="en-US" sz="2000" dirty="0" smtClean="0"/>
              <a:t>Posterior </a:t>
            </a:r>
            <a:r>
              <a:rPr lang="en-US" sz="2000" dirty="0"/>
              <a:t>N</a:t>
            </a:r>
            <a:r>
              <a:rPr lang="en-US" sz="2000" dirty="0" smtClean="0"/>
              <a:t>umerator (female) = </a:t>
            </a:r>
          </a:p>
          <a:p>
            <a:r>
              <a:rPr lang="en-US" sz="2000" dirty="0" smtClean="0"/>
              <a:t>0.000538</a:t>
            </a:r>
            <a:endParaRPr lang="en-US" sz="2000" dirty="0"/>
          </a:p>
        </p:txBody>
      </p:sp>
      <p:sp>
        <p:nvSpPr>
          <p:cNvPr id="7" name="TextBox 6"/>
          <p:cNvSpPr txBox="1"/>
          <p:nvPr/>
        </p:nvSpPr>
        <p:spPr>
          <a:xfrm>
            <a:off x="1270099" y="5835988"/>
            <a:ext cx="6393308" cy="861774"/>
          </a:xfrm>
          <a:prstGeom prst="rect">
            <a:avLst/>
          </a:prstGeom>
          <a:noFill/>
        </p:spPr>
        <p:txBody>
          <a:bodyPr wrap="square" rtlCol="0">
            <a:spAutoFit/>
          </a:bodyPr>
          <a:lstStyle/>
          <a:p>
            <a:r>
              <a:rPr lang="en-US" dirty="0" smtClean="0"/>
              <a:t>Because </a:t>
            </a:r>
            <a:r>
              <a:rPr lang="en-US" b="1" dirty="0" smtClean="0"/>
              <a:t>0.000538 &gt; 0.00000000619</a:t>
            </a:r>
            <a:r>
              <a:rPr lang="en-US" dirty="0" smtClean="0"/>
              <a:t>, the </a:t>
            </a:r>
            <a:r>
              <a:rPr lang="en-US" dirty="0"/>
              <a:t>N</a:t>
            </a:r>
            <a:r>
              <a:rPr lang="en-US" dirty="0" smtClean="0"/>
              <a:t>aïve </a:t>
            </a:r>
            <a:r>
              <a:rPr lang="en-US" dirty="0"/>
              <a:t>B</a:t>
            </a:r>
            <a:r>
              <a:rPr lang="en-US" dirty="0" smtClean="0"/>
              <a:t>ayes model will label this sample as </a:t>
            </a:r>
            <a:r>
              <a:rPr lang="en-US" sz="3200" u="sng" dirty="0" smtClean="0">
                <a:ln>
                  <a:solidFill>
                    <a:srgbClr val="000000"/>
                  </a:solidFill>
                </a:ln>
                <a:solidFill>
                  <a:srgbClr val="FF6600"/>
                </a:solidFill>
              </a:rPr>
              <a:t>female</a:t>
            </a:r>
            <a:r>
              <a:rPr lang="en-US" dirty="0" smtClean="0">
                <a:ln>
                  <a:solidFill>
                    <a:srgbClr val="000000"/>
                  </a:solidFill>
                </a:ln>
                <a:solidFill>
                  <a:srgbClr val="FF6600"/>
                </a:solidFill>
              </a:rPr>
              <a:t> </a:t>
            </a:r>
            <a:endParaRPr lang="en-US" dirty="0"/>
          </a:p>
        </p:txBody>
      </p:sp>
      <p:pic>
        <p:nvPicPr>
          <p:cNvPr id="8" name="Picture 7" descr="Screen Shot 2017-03-26 at 6.11.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806" y="2949840"/>
            <a:ext cx="2461351" cy="721099"/>
          </a:xfrm>
          <a:prstGeom prst="rect">
            <a:avLst/>
          </a:prstGeom>
        </p:spPr>
      </p:pic>
    </p:spTree>
    <p:extLst>
      <p:ext uri="{BB962C8B-B14F-4D97-AF65-F5344CB8AC3E}">
        <p14:creationId xmlns:p14="http://schemas.microsoft.com/office/powerpoint/2010/main" val="38303721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Wrap Up</a:t>
            </a:r>
            <a:endParaRPr lang="en-US" dirty="0"/>
          </a:p>
        </p:txBody>
      </p:sp>
      <p:sp>
        <p:nvSpPr>
          <p:cNvPr id="3" name="Content Placeholder 2"/>
          <p:cNvSpPr>
            <a:spLocks noGrp="1"/>
          </p:cNvSpPr>
          <p:nvPr>
            <p:ph idx="1"/>
          </p:nvPr>
        </p:nvSpPr>
        <p:spPr/>
        <p:txBody>
          <a:bodyPr>
            <a:normAutofit/>
          </a:bodyPr>
          <a:lstStyle/>
          <a:p>
            <a:r>
              <a:rPr lang="en-US" sz="2800" dirty="0" smtClean="0"/>
              <a:t>So we were just able to predict whether a person was a male or female based upon their height, weight, and foot size!</a:t>
            </a:r>
          </a:p>
          <a:p>
            <a:r>
              <a:rPr lang="en-US" sz="2800" dirty="0" smtClean="0"/>
              <a:t>Real world applications for this method include filtering spam, determining the category of text (weather, sports, politics, etc.), and diagnosing medical problems. </a:t>
            </a:r>
            <a:endParaRPr lang="en-US" sz="2800" dirty="0"/>
          </a:p>
        </p:txBody>
      </p:sp>
    </p:spTree>
    <p:extLst>
      <p:ext uri="{BB962C8B-B14F-4D97-AF65-F5344CB8AC3E}">
        <p14:creationId xmlns:p14="http://schemas.microsoft.com/office/powerpoint/2010/main" val="9138719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Machine </a:t>
            </a:r>
          </a:p>
          <a:p>
            <a:r>
              <a:rPr lang="en-US" dirty="0" smtClean="0"/>
              <a:t>Learning</a:t>
            </a:r>
            <a:endParaRPr lang="en-US" dirty="0"/>
          </a:p>
        </p:txBody>
      </p:sp>
      <p:sp>
        <p:nvSpPr>
          <p:cNvPr id="3" name="Title 2"/>
          <p:cNvSpPr>
            <a:spLocks noGrp="1"/>
          </p:cNvSpPr>
          <p:nvPr>
            <p:ph type="title"/>
          </p:nvPr>
        </p:nvSpPr>
        <p:spPr/>
        <p:txBody>
          <a:bodyPr/>
          <a:lstStyle/>
          <a:p>
            <a:r>
              <a:rPr lang="en-US" dirty="0" smtClean="0"/>
              <a:t>Support Vector Machines</a:t>
            </a:r>
            <a:endParaRPr lang="en-US" dirty="0"/>
          </a:p>
        </p:txBody>
      </p:sp>
      <p:sp>
        <p:nvSpPr>
          <p:cNvPr id="4" name="Text Placeholder 3"/>
          <p:cNvSpPr>
            <a:spLocks noGrp="1"/>
          </p:cNvSpPr>
          <p:nvPr>
            <p:ph type="body" idx="1"/>
          </p:nvPr>
        </p:nvSpPr>
        <p:spPr/>
        <p:txBody>
          <a:bodyPr/>
          <a:lstStyle/>
          <a:p>
            <a:r>
              <a:rPr lang="en-US" dirty="0" smtClean="0"/>
              <a:t>Our Second Classifier</a:t>
            </a:r>
            <a:endParaRPr lang="en-US" dirty="0"/>
          </a:p>
        </p:txBody>
      </p:sp>
    </p:spTree>
    <p:extLst>
      <p:ext uri="{BB962C8B-B14F-4D97-AF65-F5344CB8AC3E}">
        <p14:creationId xmlns:p14="http://schemas.microsoft.com/office/powerpoint/2010/main" val="22567372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 Our Second Classifier</a:t>
            </a:r>
          </a:p>
        </p:txBody>
      </p:sp>
      <p:sp>
        <p:nvSpPr>
          <p:cNvPr id="3" name="Content Placeholder 2"/>
          <p:cNvSpPr>
            <a:spLocks noGrp="1"/>
          </p:cNvSpPr>
          <p:nvPr>
            <p:ph idx="1"/>
          </p:nvPr>
        </p:nvSpPr>
        <p:spPr/>
        <p:txBody>
          <a:bodyPr>
            <a:normAutofit fontScale="92500" lnSpcReduction="10000"/>
          </a:bodyPr>
          <a:lstStyle/>
          <a:p>
            <a:r>
              <a:rPr lang="en-US" dirty="0" smtClean="0"/>
              <a:t>Method was published in a landmark paper in 1992 by three computer scientists: Bernhard </a:t>
            </a:r>
            <a:r>
              <a:rPr lang="en-US" dirty="0" err="1" smtClean="0"/>
              <a:t>Boser</a:t>
            </a:r>
            <a:r>
              <a:rPr lang="en-US" dirty="0" smtClean="0"/>
              <a:t>, Isabelle </a:t>
            </a:r>
            <a:r>
              <a:rPr lang="en-US" dirty="0" err="1" smtClean="0"/>
              <a:t>Guyon</a:t>
            </a:r>
            <a:r>
              <a:rPr lang="en-US" dirty="0" smtClean="0"/>
              <a:t>, and Vladimir </a:t>
            </a:r>
            <a:r>
              <a:rPr lang="en-US" dirty="0" err="1" smtClean="0"/>
              <a:t>Vapnik</a:t>
            </a:r>
            <a:endParaRPr lang="en-US" dirty="0" smtClean="0"/>
          </a:p>
          <a:p>
            <a:r>
              <a:rPr lang="en-US" dirty="0" smtClean="0"/>
              <a:t>A </a:t>
            </a:r>
            <a:r>
              <a:rPr lang="en-US" dirty="0"/>
              <a:t>Support Vector Machine (SVM) is a </a:t>
            </a:r>
            <a:r>
              <a:rPr lang="en-US" dirty="0" smtClean="0"/>
              <a:t>classifier </a:t>
            </a:r>
            <a:r>
              <a:rPr lang="en-US" dirty="0"/>
              <a:t>formally defined by </a:t>
            </a:r>
            <a:r>
              <a:rPr lang="en-US" dirty="0" smtClean="0"/>
              <a:t>a </a:t>
            </a:r>
            <a:r>
              <a:rPr lang="en-US" sz="3600" u="sng" dirty="0" smtClean="0">
                <a:ln>
                  <a:solidFill>
                    <a:srgbClr val="000000"/>
                  </a:solidFill>
                </a:ln>
                <a:solidFill>
                  <a:srgbClr val="FF6600"/>
                </a:solidFill>
              </a:rPr>
              <a:t>separating </a:t>
            </a:r>
            <a:r>
              <a:rPr lang="en-US" sz="3600" u="sng" dirty="0" err="1" smtClean="0">
                <a:ln>
                  <a:solidFill>
                    <a:srgbClr val="000000"/>
                  </a:solidFill>
                </a:ln>
                <a:solidFill>
                  <a:srgbClr val="FF6600"/>
                </a:solidFill>
              </a:rPr>
              <a:t>hyperplane</a:t>
            </a:r>
            <a:r>
              <a:rPr lang="en-US" dirty="0" smtClean="0"/>
              <a:t>.</a:t>
            </a:r>
          </a:p>
          <a:p>
            <a:pPr lvl="1"/>
            <a:r>
              <a:rPr lang="en-US" dirty="0" smtClean="0"/>
              <a:t>In </a:t>
            </a:r>
            <a:r>
              <a:rPr lang="en-US" dirty="0"/>
              <a:t>other words, given labeled training data (</a:t>
            </a:r>
            <a:r>
              <a:rPr lang="en-US" i="1" dirty="0"/>
              <a:t>supervised learning</a:t>
            </a:r>
            <a:r>
              <a:rPr lang="en-US" dirty="0"/>
              <a:t>), the algorithm outputs an optimal </a:t>
            </a:r>
            <a:r>
              <a:rPr lang="en-US" dirty="0" err="1"/>
              <a:t>hyperplane</a:t>
            </a:r>
            <a:r>
              <a:rPr lang="en-US" dirty="0"/>
              <a:t> which categorizes new </a:t>
            </a:r>
            <a:r>
              <a:rPr lang="en-US" dirty="0" smtClean="0"/>
              <a:t>examples</a:t>
            </a:r>
          </a:p>
          <a:p>
            <a:pPr lvl="1"/>
            <a:r>
              <a:rPr lang="en-US" dirty="0" smtClean="0"/>
              <a:t>The </a:t>
            </a:r>
            <a:r>
              <a:rPr lang="en-US" dirty="0" err="1" smtClean="0"/>
              <a:t>hyperplane</a:t>
            </a:r>
            <a:r>
              <a:rPr lang="en-US" dirty="0" smtClean="0"/>
              <a:t> is the space that divides the labels</a:t>
            </a:r>
          </a:p>
          <a:p>
            <a:pPr lvl="1"/>
            <a:r>
              <a:rPr lang="en-US" dirty="0" smtClean="0"/>
              <a:t>When testing a sample, the algorithm determines which label-plane the sample is in, indicating the predicated label </a:t>
            </a:r>
            <a:endParaRPr lang="en-US" dirty="0"/>
          </a:p>
        </p:txBody>
      </p:sp>
    </p:spTree>
    <p:extLst>
      <p:ext uri="{BB962C8B-B14F-4D97-AF65-F5344CB8AC3E}">
        <p14:creationId xmlns:p14="http://schemas.microsoft.com/office/powerpoint/2010/main" val="32162221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upport-vector-machine-without-tears-5-638.jpg"/>
          <p:cNvPicPr>
            <a:picLocks noChangeAspect="1"/>
          </p:cNvPicPr>
          <p:nvPr/>
        </p:nvPicPr>
        <p:blipFill rotWithShape="1">
          <a:blip r:embed="rId2">
            <a:extLst>
              <a:ext uri="{28A0092B-C50C-407E-A947-70E740481C1C}">
                <a14:useLocalDpi xmlns:a14="http://schemas.microsoft.com/office/drawing/2010/main" val="0"/>
              </a:ext>
            </a:extLst>
          </a:blip>
          <a:srcRect t="8514" b="6106"/>
          <a:stretch/>
        </p:blipFill>
        <p:spPr>
          <a:xfrm>
            <a:off x="156979" y="465204"/>
            <a:ext cx="8734725" cy="5599088"/>
          </a:xfrm>
          <a:prstGeom prst="rect">
            <a:avLst/>
          </a:prstGeom>
        </p:spPr>
      </p:pic>
    </p:spTree>
    <p:extLst>
      <p:ext uri="{BB962C8B-B14F-4D97-AF65-F5344CB8AC3E}">
        <p14:creationId xmlns:p14="http://schemas.microsoft.com/office/powerpoint/2010/main" val="32512048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a:t>
            </a:r>
            <a:r>
              <a:rPr lang="mr-IN" dirty="0" smtClean="0"/>
              <a:t>…</a:t>
            </a:r>
            <a:r>
              <a:rPr lang="en-US" dirty="0" err="1" smtClean="0"/>
              <a:t>Uhh</a:t>
            </a:r>
            <a:r>
              <a:rPr lang="en-US" dirty="0" smtClean="0"/>
              <a:t> What?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theory behind SVMs is at a Ph.D. level of comprehension, but, luckily, beginner programmers can make use of SVMs without actually knowing the depth about how they work!</a:t>
            </a:r>
          </a:p>
          <a:p>
            <a:pPr lvl="1"/>
            <a:r>
              <a:rPr lang="en-US" dirty="0" smtClean="0"/>
              <a:t>More on this later!</a:t>
            </a:r>
          </a:p>
          <a:p>
            <a:r>
              <a:rPr lang="en-US" dirty="0" smtClean="0"/>
              <a:t>The </a:t>
            </a:r>
            <a:r>
              <a:rPr lang="en-US" sz="2900" b="1" i="1" u="sng" dirty="0" smtClean="0"/>
              <a:t>basic idea</a:t>
            </a:r>
            <a:r>
              <a:rPr lang="en-US" sz="2900" b="1" i="1" dirty="0" smtClean="0"/>
              <a:t> </a:t>
            </a:r>
            <a:r>
              <a:rPr lang="en-US" dirty="0" smtClean="0"/>
              <a:t>is that the method generates a </a:t>
            </a:r>
            <a:r>
              <a:rPr lang="en-US" dirty="0" err="1" smtClean="0"/>
              <a:t>hyperplane</a:t>
            </a:r>
            <a:r>
              <a:rPr lang="en-US" dirty="0" smtClean="0"/>
              <a:t> that separates data as best as possible</a:t>
            </a:r>
          </a:p>
          <a:p>
            <a:pPr lvl="1"/>
            <a:r>
              <a:rPr lang="en-US" dirty="0" smtClean="0"/>
              <a:t>Primary task: to separate the data </a:t>
            </a:r>
            <a:r>
              <a:rPr lang="en-US" sz="3800" u="sng" dirty="0" smtClean="0">
                <a:ln>
                  <a:solidFill>
                    <a:srgbClr val="000000"/>
                  </a:solidFill>
                </a:ln>
                <a:solidFill>
                  <a:srgbClr val="FF6600"/>
                </a:solidFill>
              </a:rPr>
              <a:t>most </a:t>
            </a:r>
            <a:r>
              <a:rPr lang="en-US" sz="3800" u="sng" dirty="0">
                <a:ln>
                  <a:solidFill>
                    <a:srgbClr val="000000"/>
                  </a:solidFill>
                </a:ln>
                <a:solidFill>
                  <a:srgbClr val="FF6600"/>
                </a:solidFill>
              </a:rPr>
              <a:t>accurately</a:t>
            </a:r>
            <a:r>
              <a:rPr lang="en-US" sz="3200" dirty="0"/>
              <a:t> </a:t>
            </a:r>
            <a:r>
              <a:rPr lang="en-US" dirty="0"/>
              <a:t>(i.e. the highest percentage of labels in their own hyperspace</a:t>
            </a:r>
            <a:r>
              <a:rPr lang="en-US" dirty="0" smtClean="0"/>
              <a:t>)</a:t>
            </a:r>
          </a:p>
          <a:p>
            <a:pPr lvl="2"/>
            <a:r>
              <a:rPr lang="en-US" dirty="0" smtClean="0"/>
              <a:t>*</a:t>
            </a:r>
            <a:r>
              <a:rPr lang="en-US" dirty="0"/>
              <a:t>Sometimes with outliers this is not possible</a:t>
            </a:r>
          </a:p>
          <a:p>
            <a:pPr lvl="1"/>
            <a:r>
              <a:rPr lang="en-US" dirty="0" smtClean="0"/>
              <a:t>Secondary task: to </a:t>
            </a:r>
            <a:r>
              <a:rPr lang="en-US" dirty="0"/>
              <a:t>generate the </a:t>
            </a:r>
            <a:r>
              <a:rPr lang="en-US" sz="3800" u="sng" dirty="0">
                <a:ln>
                  <a:solidFill>
                    <a:srgbClr val="000000"/>
                  </a:solidFill>
                </a:ln>
                <a:solidFill>
                  <a:srgbClr val="FF6600"/>
                </a:solidFill>
              </a:rPr>
              <a:t>most </a:t>
            </a:r>
            <a:r>
              <a:rPr lang="en-US" sz="3800" u="sng" dirty="0" smtClean="0">
                <a:ln>
                  <a:solidFill>
                    <a:srgbClr val="000000"/>
                  </a:solidFill>
                </a:ln>
                <a:solidFill>
                  <a:srgbClr val="FF6600"/>
                </a:solidFill>
              </a:rPr>
              <a:t>margin</a:t>
            </a:r>
            <a:r>
              <a:rPr lang="en-US" sz="3800" dirty="0" smtClean="0">
                <a:ln>
                  <a:solidFill>
                    <a:srgbClr val="000000"/>
                  </a:solidFill>
                </a:ln>
                <a:solidFill>
                  <a:srgbClr val="FF6600"/>
                </a:solidFill>
              </a:rPr>
              <a:t> </a:t>
            </a:r>
            <a:r>
              <a:rPr lang="en-US" dirty="0" smtClean="0"/>
              <a:t>between </a:t>
            </a:r>
            <a:r>
              <a:rPr lang="en-US" dirty="0"/>
              <a:t>the classes so there is room for </a:t>
            </a:r>
            <a:r>
              <a:rPr lang="en-US" dirty="0" smtClean="0"/>
              <a:t>error</a:t>
            </a:r>
          </a:p>
          <a:p>
            <a:pPr marL="0" indent="0">
              <a:buNone/>
            </a:pPr>
            <a:endParaRPr lang="en-US" dirty="0" smtClean="0"/>
          </a:p>
          <a:p>
            <a:pPr lvl="1"/>
            <a:endParaRPr lang="en-US" sz="3200" u="sng" dirty="0">
              <a:ln>
                <a:solidFill>
                  <a:srgbClr val="000000"/>
                </a:solidFill>
              </a:ln>
              <a:solidFill>
                <a:srgbClr val="FF6600"/>
              </a:solidFill>
            </a:endParaRPr>
          </a:p>
          <a:p>
            <a:pPr lvl="1"/>
            <a:endParaRPr lang="en-US" sz="3200" u="sng" dirty="0">
              <a:ln>
                <a:solidFill>
                  <a:srgbClr val="000000"/>
                </a:solidFill>
              </a:ln>
              <a:solidFill>
                <a:srgbClr val="FF6600"/>
              </a:solidFill>
            </a:endParaRPr>
          </a:p>
          <a:p>
            <a:pPr marL="457200" lvl="1" indent="0">
              <a:buNone/>
            </a:pPr>
            <a:endParaRPr lang="en-US" sz="3200" u="sng" dirty="0">
              <a:ln>
                <a:solidFill>
                  <a:srgbClr val="000000"/>
                </a:solidFill>
              </a:ln>
              <a:solidFill>
                <a:srgbClr val="FF6600"/>
              </a:solidFill>
            </a:endParaRPr>
          </a:p>
          <a:p>
            <a:pPr lvl="1"/>
            <a:endParaRPr lang="en-US" sz="3200" u="sng" dirty="0" smtClean="0">
              <a:ln>
                <a:solidFill>
                  <a:srgbClr val="000000"/>
                </a:solidFill>
              </a:ln>
              <a:solidFill>
                <a:srgbClr val="FF6600"/>
              </a:solidFill>
            </a:endParaRPr>
          </a:p>
          <a:p>
            <a:pPr lvl="1"/>
            <a:endParaRPr lang="en-US" sz="3200" u="sng" dirty="0">
              <a:ln>
                <a:solidFill>
                  <a:srgbClr val="000000"/>
                </a:solidFill>
              </a:ln>
              <a:solidFill>
                <a:srgbClr val="FF6600"/>
              </a:solidFill>
            </a:endParaRPr>
          </a:p>
          <a:p>
            <a:pPr marL="457200" lvl="1" indent="0">
              <a:buNone/>
            </a:pPr>
            <a:endParaRPr lang="en-US" sz="3200" u="sng" dirty="0" smtClean="0">
              <a:ln>
                <a:solidFill>
                  <a:srgbClr val="000000"/>
                </a:solidFill>
              </a:ln>
              <a:solidFill>
                <a:srgbClr val="FF6600"/>
              </a:solidFill>
            </a:endParaRPr>
          </a:p>
        </p:txBody>
      </p:sp>
    </p:spTree>
    <p:extLst>
      <p:ext uri="{BB962C8B-B14F-4D97-AF65-F5344CB8AC3E}">
        <p14:creationId xmlns:p14="http://schemas.microsoft.com/office/powerpoint/2010/main" val="33156451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Even is Machine Learning?</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Machine learning is </a:t>
            </a:r>
            <a:r>
              <a:rPr lang="en-US" dirty="0"/>
              <a:t>a type of artificial </a:t>
            </a:r>
            <a:r>
              <a:rPr lang="en-US" dirty="0" smtClean="0"/>
              <a:t>intelligence (AI) that provides computers with the ability to learn without being explicitly programmed</a:t>
            </a:r>
          </a:p>
          <a:p>
            <a:pPr lvl="1"/>
            <a:r>
              <a:rPr lang="en-US" dirty="0"/>
              <a:t>Computers can learn on their own using some cool algorithms</a:t>
            </a:r>
            <a:r>
              <a:rPr lang="en-US" dirty="0" smtClean="0"/>
              <a:t>!</a:t>
            </a:r>
          </a:p>
          <a:p>
            <a:r>
              <a:rPr lang="en-US" dirty="0" smtClean="0"/>
              <a:t>Broken into various types of learning</a:t>
            </a:r>
          </a:p>
          <a:p>
            <a:pPr lvl="1"/>
            <a:r>
              <a:rPr lang="en-US" dirty="0" smtClean="0"/>
              <a:t>Supervised</a:t>
            </a:r>
          </a:p>
          <a:p>
            <a:pPr lvl="2"/>
            <a:r>
              <a:rPr lang="en-US" dirty="0"/>
              <a:t>Computer is presented with all information at the </a:t>
            </a:r>
            <a:r>
              <a:rPr lang="en-US" dirty="0" smtClean="0"/>
              <a:t>start</a:t>
            </a:r>
          </a:p>
          <a:p>
            <a:pPr lvl="1"/>
            <a:r>
              <a:rPr lang="en-US" dirty="0" smtClean="0"/>
              <a:t>Unsupervised</a:t>
            </a:r>
          </a:p>
          <a:p>
            <a:pPr lvl="2"/>
            <a:r>
              <a:rPr lang="en-US" dirty="0"/>
              <a:t>The data is not </a:t>
            </a:r>
            <a:r>
              <a:rPr lang="en-US" dirty="0" smtClean="0"/>
              <a:t>labeled </a:t>
            </a:r>
            <a:r>
              <a:rPr lang="en-US" dirty="0"/>
              <a:t>at the </a:t>
            </a:r>
            <a:r>
              <a:rPr lang="en-US" dirty="0" smtClean="0"/>
              <a:t>start, </a:t>
            </a:r>
            <a:r>
              <a:rPr lang="en-US" dirty="0"/>
              <a:t>and the computer finds patterns on its </a:t>
            </a:r>
            <a:r>
              <a:rPr lang="en-US" dirty="0" smtClean="0"/>
              <a:t>own</a:t>
            </a:r>
          </a:p>
          <a:p>
            <a:pPr lvl="1"/>
            <a:r>
              <a:rPr lang="en-US" dirty="0" smtClean="0"/>
              <a:t>Reinforcement</a:t>
            </a:r>
          </a:p>
          <a:p>
            <a:pPr lvl="2"/>
            <a:r>
              <a:rPr lang="en-US" dirty="0" smtClean="0"/>
              <a:t>This type of learning is dynamic - meaning as more information is given, the learning algorithm improves</a:t>
            </a:r>
          </a:p>
          <a:p>
            <a:pPr lvl="1"/>
            <a:endParaRPr lang="en-US" dirty="0"/>
          </a:p>
          <a:p>
            <a:pPr lvl="1"/>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12804779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Kernel Trick </a:t>
            </a:r>
            <a:endParaRPr lang="en-US" dirty="0"/>
          </a:p>
        </p:txBody>
      </p:sp>
      <p:sp>
        <p:nvSpPr>
          <p:cNvPr id="3" name="Content Placeholder 2"/>
          <p:cNvSpPr>
            <a:spLocks noGrp="1"/>
          </p:cNvSpPr>
          <p:nvPr>
            <p:ph idx="1"/>
          </p:nvPr>
        </p:nvSpPr>
        <p:spPr/>
        <p:txBody>
          <a:bodyPr/>
          <a:lstStyle/>
          <a:p>
            <a:r>
              <a:rPr lang="en-US" dirty="0"/>
              <a:t>When the classes can be separated by a line, the </a:t>
            </a:r>
            <a:r>
              <a:rPr lang="en-US" dirty="0" err="1"/>
              <a:t>hyperplane</a:t>
            </a:r>
            <a:r>
              <a:rPr lang="en-US" dirty="0"/>
              <a:t> is simply that line. </a:t>
            </a:r>
            <a:endParaRPr lang="en-US" dirty="0" smtClean="0"/>
          </a:p>
          <a:p>
            <a:r>
              <a:rPr lang="en-US" dirty="0" smtClean="0"/>
              <a:t>However</a:t>
            </a:r>
            <a:r>
              <a:rPr lang="en-US" dirty="0"/>
              <a:t>, sometimes data needs to be separated by curves, in which case fancy mathematics is used to transform the data into higher dimensional space, where a plane can be used to separate the classes.</a:t>
            </a:r>
          </a:p>
          <a:p>
            <a:r>
              <a:rPr lang="en-US" dirty="0"/>
              <a:t>This transformation into higher dimensional space is known is </a:t>
            </a:r>
            <a:r>
              <a:rPr lang="en-US" dirty="0" smtClean="0"/>
              <a:t>the </a:t>
            </a:r>
            <a:r>
              <a:rPr lang="en-US" u="sng" dirty="0" smtClean="0">
                <a:ln>
                  <a:solidFill>
                    <a:srgbClr val="000000"/>
                  </a:solidFill>
                </a:ln>
                <a:solidFill>
                  <a:srgbClr val="FF6600"/>
                </a:solidFill>
              </a:rPr>
              <a:t>kernel trick</a:t>
            </a:r>
            <a:endParaRPr lang="en-US" dirty="0"/>
          </a:p>
        </p:txBody>
      </p:sp>
      <p:pic>
        <p:nvPicPr>
          <p:cNvPr id="5" name="Picture 4" descr="main-qimg-de8f2ca9c807ee184e2509639fce066d-c-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5273" y="4902913"/>
            <a:ext cx="3190737" cy="1866921"/>
          </a:xfrm>
          <a:prstGeom prst="rect">
            <a:avLst/>
          </a:prstGeom>
        </p:spPr>
      </p:pic>
    </p:spTree>
    <p:extLst>
      <p:ext uri="{BB962C8B-B14F-4D97-AF65-F5344CB8AC3E}">
        <p14:creationId xmlns:p14="http://schemas.microsoft.com/office/powerpoint/2010/main" val="255790417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Example 1</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pic>
        <p:nvPicPr>
          <p:cNvPr id="4" name="Picture 3" descr="Screen Shot 2017-03-26 at 6.57.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294" y="1735138"/>
            <a:ext cx="5029197" cy="3568663"/>
          </a:xfrm>
          <a:prstGeom prst="rect">
            <a:avLst/>
          </a:prstGeom>
        </p:spPr>
      </p:pic>
      <p:sp>
        <p:nvSpPr>
          <p:cNvPr id="6" name="TextBox 5"/>
          <p:cNvSpPr txBox="1"/>
          <p:nvPr/>
        </p:nvSpPr>
        <p:spPr>
          <a:xfrm>
            <a:off x="713540" y="5606534"/>
            <a:ext cx="7699994" cy="830997"/>
          </a:xfrm>
          <a:prstGeom prst="rect">
            <a:avLst/>
          </a:prstGeom>
          <a:noFill/>
        </p:spPr>
        <p:txBody>
          <a:bodyPr wrap="square" rtlCol="0">
            <a:spAutoFit/>
          </a:bodyPr>
          <a:lstStyle/>
          <a:p>
            <a:pPr algn="ctr"/>
            <a:r>
              <a:rPr lang="en-US" sz="2400" dirty="0"/>
              <a:t>Support vector </a:t>
            </a:r>
            <a:r>
              <a:rPr lang="en-US" sz="2400" b="1" dirty="0"/>
              <a:t>B</a:t>
            </a:r>
            <a:r>
              <a:rPr lang="en-US" sz="2400" dirty="0"/>
              <a:t> is the best choice </a:t>
            </a:r>
            <a:r>
              <a:rPr lang="mr-IN" sz="2400" dirty="0"/>
              <a:t>–</a:t>
            </a:r>
            <a:r>
              <a:rPr lang="en-US" sz="2400" dirty="0"/>
              <a:t> it separates with 100% accuracy </a:t>
            </a:r>
          </a:p>
        </p:txBody>
      </p:sp>
    </p:spTree>
    <p:extLst>
      <p:ext uri="{BB962C8B-B14F-4D97-AF65-F5344CB8AC3E}">
        <p14:creationId xmlns:p14="http://schemas.microsoft.com/office/powerpoint/2010/main" val="8290863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Example 2</a:t>
            </a:r>
            <a:endParaRPr lang="en-US" dirty="0"/>
          </a:p>
        </p:txBody>
      </p:sp>
      <p:pic>
        <p:nvPicPr>
          <p:cNvPr id="4" name="Content Placeholder 3" descr="Screen Shot 2017-03-26 at 6.58.10 PM.png"/>
          <p:cNvPicPr>
            <a:picLocks noGrp="1" noChangeAspect="1"/>
          </p:cNvPicPr>
          <p:nvPr>
            <p:ph idx="1"/>
          </p:nvPr>
        </p:nvPicPr>
        <p:blipFill>
          <a:blip r:embed="rId2">
            <a:extLst>
              <a:ext uri="{28A0092B-C50C-407E-A947-70E740481C1C}">
                <a14:useLocalDpi xmlns:a14="http://schemas.microsoft.com/office/drawing/2010/main" val="0"/>
              </a:ext>
            </a:extLst>
          </a:blip>
          <a:srcRect l="-18943" r="-18943"/>
          <a:stretch>
            <a:fillRect/>
          </a:stretch>
        </p:blipFill>
        <p:spPr>
          <a:xfrm>
            <a:off x="1042838" y="1560230"/>
            <a:ext cx="7062964" cy="3917054"/>
          </a:xfrm>
        </p:spPr>
      </p:pic>
      <p:sp>
        <p:nvSpPr>
          <p:cNvPr id="6" name="TextBox 5"/>
          <p:cNvSpPr txBox="1"/>
          <p:nvPr/>
        </p:nvSpPr>
        <p:spPr>
          <a:xfrm>
            <a:off x="713540" y="5606534"/>
            <a:ext cx="7699994" cy="830997"/>
          </a:xfrm>
          <a:prstGeom prst="rect">
            <a:avLst/>
          </a:prstGeom>
          <a:noFill/>
        </p:spPr>
        <p:txBody>
          <a:bodyPr wrap="square" rtlCol="0">
            <a:spAutoFit/>
          </a:bodyPr>
          <a:lstStyle/>
          <a:p>
            <a:pPr algn="ctr"/>
            <a:r>
              <a:rPr lang="en-US" sz="2400" dirty="0"/>
              <a:t>Support vector </a:t>
            </a:r>
            <a:r>
              <a:rPr lang="en-US" sz="2400" b="1" dirty="0" smtClean="0"/>
              <a:t>C</a:t>
            </a:r>
            <a:r>
              <a:rPr lang="en-US" sz="2400" dirty="0" smtClean="0"/>
              <a:t> </a:t>
            </a:r>
            <a:r>
              <a:rPr lang="en-US" sz="2400" dirty="0"/>
              <a:t>is the best choice </a:t>
            </a:r>
            <a:r>
              <a:rPr lang="mr-IN" sz="2400" dirty="0"/>
              <a:t>–</a:t>
            </a:r>
            <a:r>
              <a:rPr lang="en-US" sz="2400" dirty="0"/>
              <a:t> it separates with 100% accuracy </a:t>
            </a:r>
            <a:r>
              <a:rPr lang="en-US" sz="2400" dirty="0" smtClean="0"/>
              <a:t>AND creates the most margin between classes</a:t>
            </a:r>
            <a:endParaRPr lang="en-US" sz="2400" dirty="0"/>
          </a:p>
        </p:txBody>
      </p:sp>
    </p:spTree>
    <p:extLst>
      <p:ext uri="{BB962C8B-B14F-4D97-AF65-F5344CB8AC3E}">
        <p14:creationId xmlns:p14="http://schemas.microsoft.com/office/powerpoint/2010/main" val="36907254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Example 3</a:t>
            </a:r>
            <a:endParaRPr lang="en-US" dirty="0"/>
          </a:p>
        </p:txBody>
      </p:sp>
      <p:pic>
        <p:nvPicPr>
          <p:cNvPr id="6" name="Content Placeholder 5" descr="Screen Shot 2017-03-26 at 6.58.31 PM.png"/>
          <p:cNvPicPr>
            <a:picLocks noGrp="1" noChangeAspect="1"/>
          </p:cNvPicPr>
          <p:nvPr>
            <p:ph idx="1"/>
          </p:nvPr>
        </p:nvPicPr>
        <p:blipFill>
          <a:blip r:embed="rId2">
            <a:extLst>
              <a:ext uri="{28A0092B-C50C-407E-A947-70E740481C1C}">
                <a14:useLocalDpi xmlns:a14="http://schemas.microsoft.com/office/drawing/2010/main" val="0"/>
              </a:ext>
            </a:extLst>
          </a:blip>
          <a:srcRect l="-16051" r="-16051"/>
          <a:stretch>
            <a:fillRect/>
          </a:stretch>
        </p:blipFill>
        <p:spPr>
          <a:xfrm>
            <a:off x="914400" y="1581258"/>
            <a:ext cx="7313613" cy="4056062"/>
          </a:xfrm>
        </p:spPr>
      </p:pic>
      <p:sp>
        <p:nvSpPr>
          <p:cNvPr id="7" name="TextBox 6"/>
          <p:cNvSpPr txBox="1"/>
          <p:nvPr/>
        </p:nvSpPr>
        <p:spPr>
          <a:xfrm>
            <a:off x="713540" y="5637320"/>
            <a:ext cx="7699994" cy="830997"/>
          </a:xfrm>
          <a:prstGeom prst="rect">
            <a:avLst/>
          </a:prstGeom>
          <a:noFill/>
        </p:spPr>
        <p:txBody>
          <a:bodyPr wrap="square" rtlCol="0">
            <a:spAutoFit/>
          </a:bodyPr>
          <a:lstStyle/>
          <a:p>
            <a:pPr algn="ctr"/>
            <a:r>
              <a:rPr lang="en-US" sz="2400" dirty="0"/>
              <a:t>Support vector </a:t>
            </a:r>
            <a:r>
              <a:rPr lang="en-US" sz="2400" b="1" dirty="0" smtClean="0"/>
              <a:t>A</a:t>
            </a:r>
            <a:r>
              <a:rPr lang="en-US" sz="2400" dirty="0" smtClean="0"/>
              <a:t> </a:t>
            </a:r>
            <a:r>
              <a:rPr lang="en-US" sz="2400" dirty="0"/>
              <a:t>is the best choice </a:t>
            </a:r>
            <a:r>
              <a:rPr lang="mr-IN" sz="2400" dirty="0"/>
              <a:t>–</a:t>
            </a:r>
            <a:r>
              <a:rPr lang="en-US" sz="2400" dirty="0"/>
              <a:t> it separates with 100% accuracy </a:t>
            </a:r>
          </a:p>
        </p:txBody>
      </p:sp>
    </p:spTree>
    <p:extLst>
      <p:ext uri="{BB962C8B-B14F-4D97-AF65-F5344CB8AC3E}">
        <p14:creationId xmlns:p14="http://schemas.microsoft.com/office/powerpoint/2010/main" val="115575565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Example 4</a:t>
            </a:r>
            <a:endParaRPr lang="en-US" dirty="0"/>
          </a:p>
        </p:txBody>
      </p:sp>
      <p:pic>
        <p:nvPicPr>
          <p:cNvPr id="4" name="Content Placeholder 3" descr="Screen Shot 2017-03-26 at 6.58.56 PM.png"/>
          <p:cNvPicPr>
            <a:picLocks noGrp="1" noChangeAspect="1"/>
          </p:cNvPicPr>
          <p:nvPr>
            <p:ph idx="1"/>
          </p:nvPr>
        </p:nvPicPr>
        <p:blipFill>
          <a:blip r:embed="rId3">
            <a:extLst>
              <a:ext uri="{28A0092B-C50C-407E-A947-70E740481C1C}">
                <a14:useLocalDpi xmlns:a14="http://schemas.microsoft.com/office/drawing/2010/main" val="0"/>
              </a:ext>
            </a:extLst>
          </a:blip>
          <a:srcRect l="-9868" r="-9868"/>
          <a:stretch>
            <a:fillRect/>
          </a:stretch>
        </p:blipFill>
        <p:spPr>
          <a:xfrm>
            <a:off x="1399606" y="1371600"/>
            <a:ext cx="6223139" cy="3451295"/>
          </a:xfrm>
        </p:spPr>
      </p:pic>
      <p:sp>
        <p:nvSpPr>
          <p:cNvPr id="5" name="TextBox 4"/>
          <p:cNvSpPr txBox="1"/>
          <p:nvPr/>
        </p:nvSpPr>
        <p:spPr>
          <a:xfrm>
            <a:off x="713540" y="5121391"/>
            <a:ext cx="7699994" cy="1569660"/>
          </a:xfrm>
          <a:prstGeom prst="rect">
            <a:avLst/>
          </a:prstGeom>
          <a:noFill/>
        </p:spPr>
        <p:txBody>
          <a:bodyPr wrap="square" rtlCol="0">
            <a:spAutoFit/>
          </a:bodyPr>
          <a:lstStyle/>
          <a:p>
            <a:pPr algn="ctr"/>
            <a:r>
              <a:rPr lang="en-US" sz="2400" dirty="0" smtClean="0"/>
              <a:t>In this example it is not possible to linearly separate the two classes, and there is no pattern in higher dimensional space, so the blue star in the red section should be counted as an </a:t>
            </a:r>
            <a:r>
              <a:rPr lang="en-US" sz="2400" b="1" u="sng" dirty="0" smtClean="0"/>
              <a:t>outlier</a:t>
            </a:r>
            <a:r>
              <a:rPr lang="en-US" sz="2400" dirty="0" smtClean="0"/>
              <a:t> and ignored</a:t>
            </a:r>
            <a:endParaRPr lang="en-US" sz="2400" dirty="0"/>
          </a:p>
        </p:txBody>
      </p:sp>
    </p:spTree>
    <p:extLst>
      <p:ext uri="{BB962C8B-B14F-4D97-AF65-F5344CB8AC3E}">
        <p14:creationId xmlns:p14="http://schemas.microsoft.com/office/powerpoint/2010/main" val="41858194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Example 5</a:t>
            </a:r>
            <a:endParaRPr lang="en-US" dirty="0"/>
          </a:p>
        </p:txBody>
      </p:sp>
      <p:pic>
        <p:nvPicPr>
          <p:cNvPr id="4" name="Content Placeholder 3" descr="Screen Shot 2017-03-26 at 7.37.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91" t="4179" r="356" b="-286"/>
          <a:stretch/>
        </p:blipFill>
        <p:spPr>
          <a:xfrm>
            <a:off x="342497" y="1698002"/>
            <a:ext cx="3581965" cy="2953666"/>
          </a:xfrm>
        </p:spPr>
      </p:pic>
      <p:sp>
        <p:nvSpPr>
          <p:cNvPr id="5" name="TextBox 4"/>
          <p:cNvSpPr txBox="1"/>
          <p:nvPr/>
        </p:nvSpPr>
        <p:spPr>
          <a:xfrm>
            <a:off x="713540" y="5007239"/>
            <a:ext cx="7699994" cy="1569660"/>
          </a:xfrm>
          <a:prstGeom prst="rect">
            <a:avLst/>
          </a:prstGeom>
          <a:noFill/>
        </p:spPr>
        <p:txBody>
          <a:bodyPr wrap="square" rtlCol="0">
            <a:spAutoFit/>
          </a:bodyPr>
          <a:lstStyle/>
          <a:p>
            <a:pPr algn="ctr"/>
            <a:r>
              <a:rPr lang="en-US" sz="2400" dirty="0" smtClean="0"/>
              <a:t>It is not possible to linearly separate the two classes in this graph; however, there is a pattern which can be then be separated in higher dimensional space, so the </a:t>
            </a:r>
            <a:r>
              <a:rPr lang="en-US" sz="2400" b="1" u="sng" dirty="0" smtClean="0"/>
              <a:t>kernel trick </a:t>
            </a:r>
            <a:r>
              <a:rPr lang="en-US" sz="2400" dirty="0" smtClean="0"/>
              <a:t>should be used</a:t>
            </a:r>
            <a:endParaRPr lang="en-US" sz="2400" dirty="0"/>
          </a:p>
        </p:txBody>
      </p:sp>
      <p:pic>
        <p:nvPicPr>
          <p:cNvPr id="6" name="Picture 5" descr="Screen Shot 2017-03-26 at 7.45.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0466" y="1698002"/>
            <a:ext cx="3416061" cy="2953666"/>
          </a:xfrm>
          <a:prstGeom prst="rect">
            <a:avLst/>
          </a:prstGeom>
        </p:spPr>
      </p:pic>
      <p:sp>
        <p:nvSpPr>
          <p:cNvPr id="8" name="Right Arrow 7"/>
          <p:cNvSpPr/>
          <p:nvPr/>
        </p:nvSpPr>
        <p:spPr>
          <a:xfrm>
            <a:off x="4136152" y="2925129"/>
            <a:ext cx="978408" cy="484632"/>
          </a:xfrm>
          <a:prstGeom prst="right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Tree>
    <p:extLst>
      <p:ext uri="{BB962C8B-B14F-4D97-AF65-F5344CB8AC3E}">
        <p14:creationId xmlns:p14="http://schemas.microsoft.com/office/powerpoint/2010/main" val="381220845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92444"/>
            <a:ext cx="7772400" cy="1362075"/>
          </a:xfrm>
        </p:spPr>
        <p:txBody>
          <a:bodyPr/>
          <a:lstStyle/>
          <a:p>
            <a:r>
              <a:rPr lang="en-US" dirty="0"/>
              <a:t>So how is it possible that programmers can use </a:t>
            </a:r>
            <a:r>
              <a:rPr lang="en-US" sz="4800" u="sng" dirty="0" smtClean="0">
                <a:ln>
                  <a:solidFill>
                    <a:srgbClr val="000000"/>
                  </a:solidFill>
                </a:ln>
                <a:solidFill>
                  <a:srgbClr val="FF6600"/>
                </a:solidFill>
              </a:rPr>
              <a:t>Support Vector Machines </a:t>
            </a:r>
            <a:r>
              <a:rPr lang="en-US" dirty="0" smtClean="0"/>
              <a:t>without </a:t>
            </a:r>
            <a:r>
              <a:rPr lang="en-US" dirty="0"/>
              <a:t>understanding the underlying theory???</a:t>
            </a:r>
            <a:br>
              <a:rPr lang="en-US"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137698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Usability</a:t>
            </a:r>
            <a:endParaRPr lang="en-US" dirty="0"/>
          </a:p>
        </p:txBody>
      </p:sp>
      <p:sp>
        <p:nvSpPr>
          <p:cNvPr id="3" name="Content Placeholder 2"/>
          <p:cNvSpPr>
            <a:spLocks noGrp="1"/>
          </p:cNvSpPr>
          <p:nvPr>
            <p:ph idx="1"/>
          </p:nvPr>
        </p:nvSpPr>
        <p:spPr/>
        <p:txBody>
          <a:bodyPr/>
          <a:lstStyle/>
          <a:p>
            <a:r>
              <a:rPr lang="en-US" dirty="0" smtClean="0"/>
              <a:t>Many computer languages have built-in functions that allow programmers to use an existing algorithm for their own unique problem</a:t>
            </a:r>
          </a:p>
          <a:p>
            <a:pPr lvl="1"/>
            <a:r>
              <a:rPr lang="en-US" dirty="0" smtClean="0"/>
              <a:t>A SVM is a built</a:t>
            </a:r>
            <a:r>
              <a:rPr lang="en-US" dirty="0"/>
              <a:t>-</a:t>
            </a:r>
            <a:r>
              <a:rPr lang="en-US" dirty="0" smtClean="0"/>
              <a:t>in function</a:t>
            </a:r>
          </a:p>
          <a:p>
            <a:r>
              <a:rPr lang="en-US" dirty="0" smtClean="0"/>
              <a:t>In order for the SVM built-in function to be useful, it must be adaptable to any sort of classifying task</a:t>
            </a:r>
          </a:p>
          <a:p>
            <a:pPr lvl="1"/>
            <a:r>
              <a:rPr lang="en-US" dirty="0" smtClean="0"/>
              <a:t>The adaptability comes from the function’s </a:t>
            </a:r>
            <a:r>
              <a:rPr lang="en-US" sz="3200" u="sng" dirty="0" smtClean="0">
                <a:ln>
                  <a:solidFill>
                    <a:srgbClr val="000000"/>
                  </a:solidFill>
                </a:ln>
                <a:solidFill>
                  <a:srgbClr val="FF6600"/>
                </a:solidFill>
              </a:rPr>
              <a:t>parameters</a:t>
            </a:r>
            <a:r>
              <a:rPr lang="en-US" dirty="0" smtClean="0"/>
              <a:t>, or variables that change from problem-to-problem</a:t>
            </a:r>
          </a:p>
          <a:p>
            <a:pPr lvl="1"/>
            <a:endParaRPr lang="en-US" dirty="0"/>
          </a:p>
          <a:p>
            <a:pPr lvl="1"/>
            <a:endParaRPr lang="en-US" dirty="0" smtClean="0"/>
          </a:p>
        </p:txBody>
      </p:sp>
    </p:spTree>
    <p:extLst>
      <p:ext uri="{BB962C8B-B14F-4D97-AF65-F5344CB8AC3E}">
        <p14:creationId xmlns:p14="http://schemas.microsoft.com/office/powerpoint/2010/main" val="245615368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Parameters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parameters of the support vector machine function are:</a:t>
            </a:r>
          </a:p>
          <a:p>
            <a:pPr lvl="1"/>
            <a:r>
              <a:rPr lang="en-US" b="1" dirty="0" smtClean="0"/>
              <a:t>Training Set</a:t>
            </a:r>
          </a:p>
          <a:p>
            <a:pPr lvl="1"/>
            <a:r>
              <a:rPr lang="en-US" b="1" dirty="0" smtClean="0"/>
              <a:t>Testing Set</a:t>
            </a:r>
          </a:p>
          <a:p>
            <a:pPr lvl="1"/>
            <a:r>
              <a:rPr lang="en-US" sz="3400" u="sng" dirty="0" smtClean="0">
                <a:ln>
                  <a:solidFill>
                    <a:srgbClr val="000000"/>
                  </a:solidFill>
                </a:ln>
                <a:solidFill>
                  <a:srgbClr val="FF6600"/>
                </a:solidFill>
              </a:rPr>
              <a:t>C value</a:t>
            </a:r>
          </a:p>
          <a:p>
            <a:pPr lvl="2"/>
            <a:r>
              <a:rPr lang="en-US" dirty="0"/>
              <a:t>C</a:t>
            </a:r>
            <a:r>
              <a:rPr lang="en-US" dirty="0" smtClean="0"/>
              <a:t>ontrols the tradeoff between smooth decision boundary and classifying points correctly</a:t>
            </a:r>
          </a:p>
          <a:p>
            <a:pPr lvl="2"/>
            <a:r>
              <a:rPr lang="en-US" dirty="0" smtClean="0"/>
              <a:t>A</a:t>
            </a:r>
            <a:r>
              <a:rPr lang="en-US" i="1" dirty="0" smtClean="0"/>
              <a:t> low value </a:t>
            </a:r>
            <a:r>
              <a:rPr lang="en-US" dirty="0" smtClean="0"/>
              <a:t>creates a smooth boundary, but risks incorrect classification</a:t>
            </a:r>
          </a:p>
          <a:p>
            <a:pPr lvl="2"/>
            <a:r>
              <a:rPr lang="en-US" i="1" dirty="0" smtClean="0"/>
              <a:t>A high value</a:t>
            </a:r>
            <a:r>
              <a:rPr lang="en-US" dirty="0" smtClean="0"/>
              <a:t> leads to an accurate boundary, but is rigid</a:t>
            </a:r>
          </a:p>
          <a:p>
            <a:pPr marL="914400" lvl="2" indent="0">
              <a:buNone/>
            </a:pPr>
            <a:r>
              <a:rPr lang="en-US" sz="3400" u="sng" dirty="0" smtClean="0">
                <a:ln>
                  <a:solidFill>
                    <a:srgbClr val="000000"/>
                  </a:solidFill>
                </a:ln>
                <a:solidFill>
                  <a:srgbClr val="FF6600"/>
                </a:solidFill>
              </a:rPr>
              <a:t>Gamma value</a:t>
            </a:r>
          </a:p>
          <a:p>
            <a:pPr lvl="2"/>
            <a:r>
              <a:rPr lang="en-US" dirty="0" smtClean="0"/>
              <a:t>Defines how far the influence of a single training example reaches</a:t>
            </a:r>
            <a:endParaRPr lang="en-US" dirty="0" smtClean="0">
              <a:ln>
                <a:solidFill>
                  <a:srgbClr val="000000"/>
                </a:solidFill>
              </a:ln>
              <a:solidFill>
                <a:srgbClr val="FF6600"/>
              </a:solidFill>
            </a:endParaRPr>
          </a:p>
          <a:p>
            <a:pPr lvl="2"/>
            <a:r>
              <a:rPr lang="en-US" dirty="0"/>
              <a:t>A</a:t>
            </a:r>
            <a:r>
              <a:rPr lang="en-US" i="1" dirty="0"/>
              <a:t> </a:t>
            </a:r>
            <a:r>
              <a:rPr lang="en-US" i="1" dirty="0" smtClean="0"/>
              <a:t>low </a:t>
            </a:r>
            <a:r>
              <a:rPr lang="en-US" i="1" dirty="0"/>
              <a:t>value </a:t>
            </a:r>
            <a:r>
              <a:rPr lang="en-US" dirty="0" smtClean="0"/>
              <a:t>means points far away from decision boundary have an influence </a:t>
            </a:r>
          </a:p>
          <a:p>
            <a:pPr lvl="3"/>
            <a:r>
              <a:rPr lang="en-US" dirty="0"/>
              <a:t>R</a:t>
            </a:r>
            <a:r>
              <a:rPr lang="en-US" dirty="0" smtClean="0"/>
              <a:t>esults </a:t>
            </a:r>
            <a:r>
              <a:rPr lang="en-US" dirty="0"/>
              <a:t>in a </a:t>
            </a:r>
            <a:r>
              <a:rPr lang="en-US" dirty="0" smtClean="0"/>
              <a:t>smooth, linear-like boundary</a:t>
            </a:r>
          </a:p>
          <a:p>
            <a:pPr lvl="2"/>
            <a:r>
              <a:rPr lang="en-US" dirty="0" smtClean="0"/>
              <a:t>A </a:t>
            </a:r>
            <a:r>
              <a:rPr lang="en-US" i="1" dirty="0" smtClean="0"/>
              <a:t>high </a:t>
            </a:r>
            <a:r>
              <a:rPr lang="en-US" i="1" dirty="0"/>
              <a:t>value</a:t>
            </a:r>
            <a:r>
              <a:rPr lang="en-US" dirty="0"/>
              <a:t> means only points close to the decision boundary have an influence</a:t>
            </a:r>
            <a:endParaRPr lang="en-US" dirty="0" smtClean="0"/>
          </a:p>
          <a:p>
            <a:pPr lvl="3"/>
            <a:r>
              <a:rPr lang="en-US" dirty="0"/>
              <a:t>R</a:t>
            </a:r>
            <a:r>
              <a:rPr lang="en-US" dirty="0" smtClean="0"/>
              <a:t>esults </a:t>
            </a:r>
            <a:r>
              <a:rPr lang="en-US" dirty="0"/>
              <a:t>in </a:t>
            </a:r>
            <a:r>
              <a:rPr lang="en-US" dirty="0" smtClean="0"/>
              <a:t>rigid, wiggly boundary</a:t>
            </a:r>
            <a:endParaRPr lang="en-US" u="sng" dirty="0" smtClean="0">
              <a:ln>
                <a:solidFill>
                  <a:srgbClr val="000000"/>
                </a:solidFill>
              </a:ln>
              <a:solidFill>
                <a:srgbClr val="FF6600"/>
              </a:solidFill>
            </a:endParaRPr>
          </a:p>
        </p:txBody>
      </p:sp>
    </p:spTree>
    <p:extLst>
      <p:ext uri="{BB962C8B-B14F-4D97-AF65-F5344CB8AC3E}">
        <p14:creationId xmlns:p14="http://schemas.microsoft.com/office/powerpoint/2010/main" val="38930182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Effect of Parameters</a:t>
            </a:r>
            <a:endParaRPr lang="en-US" dirty="0"/>
          </a:p>
        </p:txBody>
      </p:sp>
      <p:pic>
        <p:nvPicPr>
          <p:cNvPr id="4" name="Content Placeholder 3" descr="SVM_18.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151" r="47"/>
          <a:stretch/>
        </p:blipFill>
        <p:spPr>
          <a:xfrm>
            <a:off x="914400" y="1866530"/>
            <a:ext cx="7218257" cy="2104468"/>
          </a:xfrm>
        </p:spPr>
      </p:pic>
      <p:pic>
        <p:nvPicPr>
          <p:cNvPr id="5" name="Picture 4" descr="SVM_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447291"/>
            <a:ext cx="7425106" cy="2238807"/>
          </a:xfrm>
          <a:prstGeom prst="rect">
            <a:avLst/>
          </a:prstGeom>
        </p:spPr>
      </p:pic>
      <p:sp>
        <p:nvSpPr>
          <p:cNvPr id="6" name="TextBox 5"/>
          <p:cNvSpPr txBox="1"/>
          <p:nvPr/>
        </p:nvSpPr>
        <p:spPr>
          <a:xfrm>
            <a:off x="1060382" y="1322187"/>
            <a:ext cx="1722598" cy="523220"/>
          </a:xfrm>
          <a:prstGeom prst="rect">
            <a:avLst/>
          </a:prstGeom>
          <a:noFill/>
        </p:spPr>
        <p:txBody>
          <a:bodyPr wrap="square" rtlCol="0">
            <a:spAutoFit/>
          </a:bodyPr>
          <a:lstStyle/>
          <a:p>
            <a:r>
              <a:rPr lang="en-US" sz="2800" b="1" i="1" u="sng" dirty="0" smtClean="0"/>
              <a:t>C Value</a:t>
            </a:r>
            <a:endParaRPr lang="en-US" sz="2800" b="1" i="1" u="sng" dirty="0"/>
          </a:p>
        </p:txBody>
      </p:sp>
      <p:sp>
        <p:nvSpPr>
          <p:cNvPr id="7" name="TextBox 6"/>
          <p:cNvSpPr txBox="1"/>
          <p:nvPr/>
        </p:nvSpPr>
        <p:spPr>
          <a:xfrm>
            <a:off x="1060381" y="3921780"/>
            <a:ext cx="2180437" cy="523220"/>
          </a:xfrm>
          <a:prstGeom prst="rect">
            <a:avLst/>
          </a:prstGeom>
          <a:noFill/>
        </p:spPr>
        <p:txBody>
          <a:bodyPr wrap="square" rtlCol="0">
            <a:spAutoFit/>
          </a:bodyPr>
          <a:lstStyle/>
          <a:p>
            <a:r>
              <a:rPr lang="en-US" sz="2800" b="1" i="1" u="sng" dirty="0" smtClean="0"/>
              <a:t>Gamma Value</a:t>
            </a:r>
            <a:endParaRPr lang="en-US" sz="2800" b="1" i="1" u="sng" dirty="0"/>
          </a:p>
        </p:txBody>
      </p:sp>
    </p:spTree>
    <p:extLst>
      <p:ext uri="{BB962C8B-B14F-4D97-AF65-F5344CB8AC3E}">
        <p14:creationId xmlns:p14="http://schemas.microsoft.com/office/powerpoint/2010/main" val="359745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26384"/>
            <a:ext cx="7772400" cy="1362075"/>
          </a:xfrm>
        </p:spPr>
        <p:txBody>
          <a:bodyPr/>
          <a:lstStyle/>
          <a:p>
            <a:r>
              <a:rPr lang="en-US" dirty="0" smtClean="0"/>
              <a:t>We are going to focus on the machine learning task of </a:t>
            </a:r>
            <a:r>
              <a:rPr lang="en-US" u="sng" dirty="0" smtClean="0">
                <a:ln>
                  <a:solidFill>
                    <a:srgbClr val="000000"/>
                  </a:solidFill>
                </a:ln>
                <a:solidFill>
                  <a:srgbClr val="FF6600"/>
                </a:solidFill>
              </a:rPr>
              <a:t>classifying data</a:t>
            </a:r>
            <a:r>
              <a:rPr lang="en-US" dirty="0" smtClean="0">
                <a:ln>
                  <a:solidFill>
                    <a:srgbClr val="000000"/>
                  </a:solidFill>
                </a:ln>
                <a:solidFill>
                  <a:srgbClr val="FF6600"/>
                </a:solidFill>
              </a:rPr>
              <a:t> </a:t>
            </a:r>
            <a:r>
              <a:rPr lang="en-US" dirty="0" smtClean="0"/>
              <a:t>. This is a task that lends itself to </a:t>
            </a:r>
            <a:r>
              <a:rPr lang="en-US" u="sng" dirty="0" smtClean="0">
                <a:ln>
                  <a:solidFill>
                    <a:schemeClr val="tx1"/>
                  </a:solidFill>
                </a:ln>
                <a:solidFill>
                  <a:srgbClr val="FF6600"/>
                </a:solidFill>
              </a:rPr>
              <a:t>supervised</a:t>
            </a:r>
            <a:r>
              <a:rPr lang="en-US" dirty="0" smtClean="0"/>
              <a:t> learning.</a:t>
            </a:r>
            <a:endParaRPr lang="en-US" dirty="0"/>
          </a:p>
        </p:txBody>
      </p:sp>
    </p:spTree>
    <p:extLst>
      <p:ext uri="{BB962C8B-B14F-4D97-AF65-F5344CB8AC3E}">
        <p14:creationId xmlns:p14="http://schemas.microsoft.com/office/powerpoint/2010/main" val="214542351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SVMs: 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Support Vector Machines are a powerful classifier because of their ability to classify groups by creating non-linear </a:t>
            </a:r>
            <a:r>
              <a:rPr lang="en-US" dirty="0" err="1" smtClean="0"/>
              <a:t>hyperplanes</a:t>
            </a:r>
            <a:r>
              <a:rPr lang="en-US" dirty="0" smtClean="0"/>
              <a:t> (by using the kernel trick!!!)</a:t>
            </a:r>
          </a:p>
          <a:p>
            <a:pPr lvl="1"/>
            <a:r>
              <a:rPr lang="en-US" dirty="0"/>
              <a:t>Naïve Bayes cannot do </a:t>
            </a:r>
            <a:r>
              <a:rPr lang="en-US" dirty="0" smtClean="0"/>
              <a:t>this</a:t>
            </a:r>
            <a:r>
              <a:rPr lang="en-US" dirty="0"/>
              <a:t> </a:t>
            </a:r>
            <a:r>
              <a:rPr lang="en-US" dirty="0" smtClean="0"/>
              <a:t>and </a:t>
            </a:r>
            <a:r>
              <a:rPr lang="en-US" dirty="0"/>
              <a:t>will most likely fail </a:t>
            </a:r>
            <a:r>
              <a:rPr lang="en-US" dirty="0" smtClean="0"/>
              <a:t>to classify </a:t>
            </a:r>
            <a:r>
              <a:rPr lang="en-US" dirty="0"/>
              <a:t>non-linear </a:t>
            </a:r>
            <a:r>
              <a:rPr lang="en-US" dirty="0" smtClean="0"/>
              <a:t>patterns</a:t>
            </a:r>
          </a:p>
          <a:p>
            <a:r>
              <a:rPr lang="en-US" dirty="0" smtClean="0"/>
              <a:t>Further, through the use of parameters, SVMs can be adaptable to a programmer’s unique dataset</a:t>
            </a:r>
          </a:p>
          <a:p>
            <a:r>
              <a:rPr lang="en-US" dirty="0" smtClean="0"/>
              <a:t>Common applications for SVMs are image classification, bioinformatics (protein and cancer classification), and hand-written character recognition</a:t>
            </a:r>
          </a:p>
        </p:txBody>
      </p:sp>
    </p:spTree>
    <p:extLst>
      <p:ext uri="{BB962C8B-B14F-4D97-AF65-F5344CB8AC3E}">
        <p14:creationId xmlns:p14="http://schemas.microsoft.com/office/powerpoint/2010/main" val="57872900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09959" y="2172047"/>
            <a:ext cx="8431303" cy="2209800"/>
          </a:xfrm>
        </p:spPr>
        <p:txBody>
          <a:bodyPr/>
          <a:lstStyle/>
          <a:p>
            <a:r>
              <a:rPr lang="en-US" dirty="0" smtClean="0"/>
              <a:t>Machine </a:t>
            </a:r>
          </a:p>
          <a:p>
            <a:r>
              <a:rPr lang="en-US" dirty="0" smtClean="0"/>
              <a:t>Learning</a:t>
            </a:r>
            <a:endParaRPr lang="en-US" dirty="0"/>
          </a:p>
        </p:txBody>
      </p:sp>
      <p:sp>
        <p:nvSpPr>
          <p:cNvPr id="3" name="Title 2"/>
          <p:cNvSpPr>
            <a:spLocks noGrp="1"/>
          </p:cNvSpPr>
          <p:nvPr>
            <p:ph type="title"/>
          </p:nvPr>
        </p:nvSpPr>
        <p:spPr/>
        <p:txBody>
          <a:bodyPr/>
          <a:lstStyle/>
          <a:p>
            <a:r>
              <a:rPr lang="en-US" dirty="0" smtClean="0"/>
              <a:t>Decision Trees</a:t>
            </a:r>
            <a:endParaRPr lang="en-US" dirty="0"/>
          </a:p>
        </p:txBody>
      </p:sp>
      <p:sp>
        <p:nvSpPr>
          <p:cNvPr id="4" name="Text Placeholder 3"/>
          <p:cNvSpPr>
            <a:spLocks noGrp="1"/>
          </p:cNvSpPr>
          <p:nvPr>
            <p:ph type="body" idx="1"/>
          </p:nvPr>
        </p:nvSpPr>
        <p:spPr/>
        <p:txBody>
          <a:bodyPr/>
          <a:lstStyle/>
          <a:p>
            <a:r>
              <a:rPr lang="en-US" dirty="0" smtClean="0"/>
              <a:t>A Third Method of Classification</a:t>
            </a:r>
            <a:endParaRPr lang="en-US" dirty="0"/>
          </a:p>
        </p:txBody>
      </p:sp>
    </p:spTree>
    <p:extLst>
      <p:ext uri="{BB962C8B-B14F-4D97-AF65-F5344CB8AC3E}">
        <p14:creationId xmlns:p14="http://schemas.microsoft.com/office/powerpoint/2010/main" val="333344485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Decision Trees: A Third Method</a:t>
            </a:r>
            <a:endParaRPr lang="en-US" sz="4000" dirty="0"/>
          </a:p>
        </p:txBody>
      </p:sp>
      <p:sp>
        <p:nvSpPr>
          <p:cNvPr id="3" name="Content Placeholder 2"/>
          <p:cNvSpPr>
            <a:spLocks noGrp="1"/>
          </p:cNvSpPr>
          <p:nvPr>
            <p:ph idx="1"/>
          </p:nvPr>
        </p:nvSpPr>
        <p:spPr/>
        <p:txBody>
          <a:bodyPr/>
          <a:lstStyle/>
          <a:p>
            <a:r>
              <a:rPr lang="en-US" dirty="0" smtClean="0"/>
              <a:t>Decision Trees are useful to classify data that can be </a:t>
            </a:r>
            <a:r>
              <a:rPr lang="en-US" sz="2800" u="sng" dirty="0" smtClean="0">
                <a:ln>
                  <a:solidFill>
                    <a:srgbClr val="000000"/>
                  </a:solidFill>
                </a:ln>
                <a:solidFill>
                  <a:srgbClr val="FF6600"/>
                </a:solidFill>
              </a:rPr>
              <a:t>separated linearly multiple times</a:t>
            </a:r>
            <a:endParaRPr lang="en-US" sz="2800" dirty="0" smtClean="0"/>
          </a:p>
          <a:p>
            <a:pPr lvl="1"/>
            <a:r>
              <a:rPr lang="en-US" dirty="0" smtClean="0"/>
              <a:t>The method creates multiple linear boundaries to classify groups</a:t>
            </a:r>
          </a:p>
        </p:txBody>
      </p:sp>
      <p:pic>
        <p:nvPicPr>
          <p:cNvPr id="4" name="Picture 3" descr="image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161" y="3067818"/>
            <a:ext cx="2516718" cy="3590416"/>
          </a:xfrm>
          <a:prstGeom prst="rect">
            <a:avLst/>
          </a:prstGeom>
        </p:spPr>
      </p:pic>
    </p:spTree>
    <p:extLst>
      <p:ext uri="{BB962C8B-B14F-4D97-AF65-F5344CB8AC3E}">
        <p14:creationId xmlns:p14="http://schemas.microsoft.com/office/powerpoint/2010/main" val="101404959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Decision Trees: </a:t>
            </a:r>
            <a:br>
              <a:rPr lang="en-US" sz="4400" dirty="0" smtClean="0"/>
            </a:br>
            <a:r>
              <a:rPr lang="en-US" sz="4400" dirty="0" smtClean="0"/>
              <a:t>How Boundaries Are Decided</a:t>
            </a:r>
            <a:endParaRPr lang="en-US" sz="4400" dirty="0"/>
          </a:p>
        </p:txBody>
      </p:sp>
      <p:sp>
        <p:nvSpPr>
          <p:cNvPr id="3" name="Content Placeholder 2"/>
          <p:cNvSpPr>
            <a:spLocks noGrp="1"/>
          </p:cNvSpPr>
          <p:nvPr>
            <p:ph idx="1"/>
          </p:nvPr>
        </p:nvSpPr>
        <p:spPr/>
        <p:txBody>
          <a:bodyPr/>
          <a:lstStyle/>
          <a:p>
            <a:r>
              <a:rPr lang="en-US" dirty="0" smtClean="0"/>
              <a:t>Boundaries are chosen based upon the </a:t>
            </a:r>
            <a:r>
              <a:rPr lang="en-US" sz="2800" u="sng" dirty="0" smtClean="0">
                <a:ln>
                  <a:solidFill>
                    <a:srgbClr val="000000"/>
                  </a:solidFill>
                </a:ln>
                <a:solidFill>
                  <a:srgbClr val="FF6600"/>
                </a:solidFill>
              </a:rPr>
              <a:t>entropy</a:t>
            </a:r>
            <a:r>
              <a:rPr lang="en-US" dirty="0"/>
              <a:t> </a:t>
            </a:r>
            <a:r>
              <a:rPr lang="en-US" dirty="0" smtClean="0"/>
              <a:t>of the dataset</a:t>
            </a:r>
          </a:p>
          <a:p>
            <a:r>
              <a:rPr lang="en-US" dirty="0" smtClean="0"/>
              <a:t>Entropy is a measure of </a:t>
            </a:r>
            <a:r>
              <a:rPr lang="en-US" sz="2400" u="sng" dirty="0" smtClean="0">
                <a:ln>
                  <a:solidFill>
                    <a:srgbClr val="000000"/>
                  </a:solidFill>
                </a:ln>
                <a:solidFill>
                  <a:srgbClr val="FF6600"/>
                </a:solidFill>
              </a:rPr>
              <a:t>impurity</a:t>
            </a:r>
            <a:r>
              <a:rPr lang="en-US" dirty="0"/>
              <a:t> </a:t>
            </a:r>
            <a:r>
              <a:rPr lang="en-US" dirty="0" smtClean="0"/>
              <a:t>in a set of examples</a:t>
            </a:r>
          </a:p>
          <a:p>
            <a:pPr lvl="1"/>
            <a:r>
              <a:rPr lang="en-US" dirty="0" smtClean="0"/>
              <a:t>Impurity refers to the contamination of a class labels that do not fit the specified label of a section of the graph</a:t>
            </a:r>
            <a:endParaRPr lang="en-US" dirty="0"/>
          </a:p>
        </p:txBody>
      </p:sp>
      <p:pic>
        <p:nvPicPr>
          <p:cNvPr id="4" name="Picture 3" descr="14779589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832" y="4080911"/>
            <a:ext cx="3720995" cy="2657854"/>
          </a:xfrm>
          <a:prstGeom prst="rect">
            <a:avLst/>
          </a:prstGeom>
        </p:spPr>
      </p:pic>
    </p:spTree>
    <p:extLst>
      <p:ext uri="{BB962C8B-B14F-4D97-AF65-F5344CB8AC3E}">
        <p14:creationId xmlns:p14="http://schemas.microsoft.com/office/powerpoint/2010/main" val="422457294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Decision Trees: Calculating Entropy</a:t>
            </a:r>
            <a:endParaRPr lang="en-US" sz="3600" dirty="0"/>
          </a:p>
        </p:txBody>
      </p:sp>
      <p:sp>
        <p:nvSpPr>
          <p:cNvPr id="3" name="Content Placeholder 2"/>
          <p:cNvSpPr>
            <a:spLocks noGrp="1"/>
          </p:cNvSpPr>
          <p:nvPr>
            <p:ph idx="1"/>
          </p:nvPr>
        </p:nvSpPr>
        <p:spPr>
          <a:xfrm>
            <a:off x="914400" y="1565351"/>
            <a:ext cx="7313613" cy="4056062"/>
          </a:xfrm>
        </p:spPr>
        <p:txBody>
          <a:bodyPr>
            <a:normAutofit fontScale="70000" lnSpcReduction="20000"/>
          </a:bodyPr>
          <a:lstStyle/>
          <a:p>
            <a:r>
              <a:rPr lang="en-US" dirty="0" smtClean="0"/>
              <a:t>Calculated on scale from 0 to 1</a:t>
            </a:r>
          </a:p>
          <a:p>
            <a:pPr lvl="1"/>
            <a:r>
              <a:rPr lang="en-US" dirty="0" smtClean="0"/>
              <a:t>Entropy </a:t>
            </a:r>
            <a:r>
              <a:rPr lang="en-US" dirty="0"/>
              <a:t>= 0 when all examples are in same class</a:t>
            </a:r>
          </a:p>
          <a:p>
            <a:pPr lvl="1"/>
            <a:r>
              <a:rPr lang="en-US" dirty="0"/>
              <a:t>Entropy = 1 when examples are evenly split between </a:t>
            </a:r>
            <a:r>
              <a:rPr lang="en-US" dirty="0" smtClean="0"/>
              <a:t>classes</a:t>
            </a:r>
          </a:p>
          <a:p>
            <a:r>
              <a:rPr lang="en-US" dirty="0" smtClean="0"/>
              <a:t>Formula:</a:t>
            </a:r>
          </a:p>
          <a:p>
            <a:endParaRPr lang="en-US" dirty="0"/>
          </a:p>
          <a:p>
            <a:pPr lvl="1"/>
            <a:endParaRPr lang="en-US" dirty="0" smtClean="0"/>
          </a:p>
          <a:p>
            <a:pPr lvl="1"/>
            <a:r>
              <a:rPr lang="en-US" dirty="0" smtClean="0"/>
              <a:t>       refers to the fraction of examples in class (aka label) </a:t>
            </a:r>
            <a:r>
              <a:rPr lang="en-US" i="1" dirty="0" err="1" smtClean="0"/>
              <a:t>i</a:t>
            </a:r>
            <a:r>
              <a:rPr lang="en-US" i="1" dirty="0" smtClean="0"/>
              <a:t> </a:t>
            </a:r>
          </a:p>
          <a:p>
            <a:pPr lvl="1"/>
            <a:r>
              <a:rPr lang="en-US" dirty="0" smtClean="0"/>
              <a:t>The sigma is used to indicate that entropy is summed over all the classes</a:t>
            </a:r>
          </a:p>
          <a:p>
            <a:r>
              <a:rPr lang="en-US" dirty="0"/>
              <a:t>Entropy is first calculated based on the </a:t>
            </a:r>
            <a:r>
              <a:rPr lang="en-US" dirty="0" smtClean="0"/>
              <a:t>final label category</a:t>
            </a:r>
          </a:p>
          <a:p>
            <a:pPr lvl="1"/>
            <a:r>
              <a:rPr lang="en-US" dirty="0"/>
              <a:t>T</a:t>
            </a:r>
            <a:r>
              <a:rPr lang="en-US" dirty="0" smtClean="0"/>
              <a:t>his </a:t>
            </a:r>
            <a:r>
              <a:rPr lang="en-US" dirty="0"/>
              <a:t>first value is known as the </a:t>
            </a:r>
            <a:r>
              <a:rPr lang="en-US" dirty="0" smtClean="0"/>
              <a:t>root </a:t>
            </a:r>
            <a:r>
              <a:rPr lang="en-US" dirty="0"/>
              <a:t>node</a:t>
            </a:r>
          </a:p>
          <a:p>
            <a:r>
              <a:rPr lang="en-US" dirty="0"/>
              <a:t>Entropy can also be calculated on each </a:t>
            </a:r>
            <a:r>
              <a:rPr lang="en-US" dirty="0" smtClean="0"/>
              <a:t>feature category</a:t>
            </a:r>
            <a:endParaRPr lang="en-US" dirty="0"/>
          </a:p>
          <a:p>
            <a:pPr lvl="1"/>
            <a:r>
              <a:rPr lang="en-US" dirty="0"/>
              <a:t>T</a:t>
            </a:r>
            <a:r>
              <a:rPr lang="en-US" dirty="0" smtClean="0"/>
              <a:t>hese </a:t>
            </a:r>
            <a:r>
              <a:rPr lang="en-US" dirty="0"/>
              <a:t>are child nodes</a:t>
            </a:r>
          </a:p>
          <a:p>
            <a:pPr marL="457200" lvl="1" indent="0">
              <a:buNone/>
            </a:pPr>
            <a:endParaRPr lang="en-US" dirty="0"/>
          </a:p>
          <a:p>
            <a:pPr marL="457200" lvl="1" indent="0">
              <a:buNone/>
            </a:pPr>
            <a:endParaRPr lang="en-US" dirty="0" smtClean="0"/>
          </a:p>
        </p:txBody>
      </p:sp>
      <p:pic>
        <p:nvPicPr>
          <p:cNvPr id="4" name="Picture 3" descr="entropycalc_thumb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422" y="2413147"/>
            <a:ext cx="3194384" cy="1024865"/>
          </a:xfrm>
          <a:prstGeom prst="rect">
            <a:avLst/>
          </a:prstGeom>
        </p:spPr>
      </p:pic>
      <p:pic>
        <p:nvPicPr>
          <p:cNvPr id="5" name="Picture 4" descr="entropycalc_thumb1.png"/>
          <p:cNvPicPr>
            <a:picLocks noChangeAspect="1"/>
          </p:cNvPicPr>
          <p:nvPr/>
        </p:nvPicPr>
        <p:blipFill rotWithShape="1">
          <a:blip r:embed="rId2">
            <a:extLst>
              <a:ext uri="{28A0092B-C50C-407E-A947-70E740481C1C}">
                <a14:useLocalDpi xmlns:a14="http://schemas.microsoft.com/office/drawing/2010/main" val="0"/>
              </a:ext>
            </a:extLst>
          </a:blip>
          <a:srcRect l="45323" t="28414" r="42855" b="24214"/>
          <a:stretch/>
        </p:blipFill>
        <p:spPr>
          <a:xfrm>
            <a:off x="1847403" y="3438012"/>
            <a:ext cx="277592" cy="356862"/>
          </a:xfrm>
          <a:prstGeom prst="rect">
            <a:avLst/>
          </a:prstGeom>
        </p:spPr>
      </p:pic>
    </p:spTree>
    <p:extLst>
      <p:ext uri="{BB962C8B-B14F-4D97-AF65-F5344CB8AC3E}">
        <p14:creationId xmlns:p14="http://schemas.microsoft.com/office/powerpoint/2010/main" val="105274483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Decision Trees: Entropy Example</a:t>
            </a:r>
            <a:endParaRPr lang="en-US" sz="4000" dirty="0"/>
          </a:p>
        </p:txBody>
      </p:sp>
      <p:pic>
        <p:nvPicPr>
          <p:cNvPr id="4" name="Content Placeholder 3" descr="Screen Shot 2017-03-26 at 9.20.49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537" t="24268" r="941"/>
          <a:stretch/>
        </p:blipFill>
        <p:spPr>
          <a:xfrm>
            <a:off x="795409" y="2088286"/>
            <a:ext cx="7790694" cy="2914609"/>
          </a:xfrm>
        </p:spPr>
      </p:pic>
      <p:sp>
        <p:nvSpPr>
          <p:cNvPr id="6" name="TextBox 5"/>
          <p:cNvSpPr txBox="1"/>
          <p:nvPr/>
        </p:nvSpPr>
        <p:spPr>
          <a:xfrm>
            <a:off x="795409" y="1688176"/>
            <a:ext cx="7950714" cy="400110"/>
          </a:xfrm>
          <a:prstGeom prst="rect">
            <a:avLst/>
          </a:prstGeom>
          <a:noFill/>
        </p:spPr>
        <p:txBody>
          <a:bodyPr wrap="none" rtlCol="0">
            <a:spAutoFit/>
          </a:bodyPr>
          <a:lstStyle/>
          <a:p>
            <a:r>
              <a:rPr lang="en-US" sz="2000" dirty="0" smtClean="0"/>
              <a:t>Speed is the final category, meaning </a:t>
            </a:r>
            <a:r>
              <a:rPr lang="en-US" sz="2000" b="1" u="sng" dirty="0" smtClean="0"/>
              <a:t>slow</a:t>
            </a:r>
            <a:r>
              <a:rPr lang="en-US" sz="2000" dirty="0" smtClean="0"/>
              <a:t> and </a:t>
            </a:r>
            <a:r>
              <a:rPr lang="en-US" sz="2000" b="1" u="sng" dirty="0" smtClean="0"/>
              <a:t>fast</a:t>
            </a:r>
            <a:r>
              <a:rPr lang="en-US" sz="2000" dirty="0" smtClean="0"/>
              <a:t> are the possible class labels</a:t>
            </a:r>
            <a:endParaRPr lang="en-US" sz="2000" dirty="0"/>
          </a:p>
        </p:txBody>
      </p:sp>
      <p:pic>
        <p:nvPicPr>
          <p:cNvPr id="7" name="Picture 6" descr="entropycalc_thumb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991" y="5316575"/>
            <a:ext cx="3194384" cy="1024865"/>
          </a:xfrm>
          <a:prstGeom prst="rect">
            <a:avLst/>
          </a:prstGeom>
        </p:spPr>
      </p:pic>
      <p:sp>
        <p:nvSpPr>
          <p:cNvPr id="8" name="TextBox 7"/>
          <p:cNvSpPr txBox="1"/>
          <p:nvPr/>
        </p:nvSpPr>
        <p:spPr>
          <a:xfrm>
            <a:off x="4631335" y="5303747"/>
            <a:ext cx="3835926" cy="1200329"/>
          </a:xfrm>
          <a:prstGeom prst="rect">
            <a:avLst/>
          </a:prstGeom>
          <a:noFill/>
        </p:spPr>
        <p:txBody>
          <a:bodyPr wrap="square" rtlCol="0">
            <a:spAutoFit/>
          </a:bodyPr>
          <a:lstStyle/>
          <a:p>
            <a:r>
              <a:rPr lang="en-US" dirty="0" smtClean="0"/>
              <a:t>Plugging into the formula, </a:t>
            </a:r>
            <a:r>
              <a:rPr lang="en-US" b="1" u="sng" dirty="0" smtClean="0"/>
              <a:t>entropy = 1</a:t>
            </a:r>
            <a:r>
              <a:rPr lang="en-US" dirty="0" smtClean="0"/>
              <a:t>. This makes sense because the 2 class labels are evenly split among the 4 examples</a:t>
            </a:r>
            <a:endParaRPr lang="en-US" dirty="0"/>
          </a:p>
        </p:txBody>
      </p:sp>
    </p:spTree>
    <p:extLst>
      <p:ext uri="{BB962C8B-B14F-4D97-AF65-F5344CB8AC3E}">
        <p14:creationId xmlns:p14="http://schemas.microsoft.com/office/powerpoint/2010/main" val="192317671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Decision Trees: Information Gain</a:t>
            </a:r>
            <a:endParaRPr lang="en-US" sz="4000" dirty="0"/>
          </a:p>
        </p:txBody>
      </p:sp>
      <p:sp>
        <p:nvSpPr>
          <p:cNvPr id="3" name="Content Placeholder 2"/>
          <p:cNvSpPr>
            <a:spLocks noGrp="1"/>
          </p:cNvSpPr>
          <p:nvPr>
            <p:ph idx="1"/>
          </p:nvPr>
        </p:nvSpPr>
        <p:spPr/>
        <p:txBody>
          <a:bodyPr/>
          <a:lstStyle/>
          <a:p>
            <a:r>
              <a:rPr lang="en-US" dirty="0" smtClean="0"/>
              <a:t>Calculating the entropy is needed in order to solve for a variable called </a:t>
            </a:r>
            <a:r>
              <a:rPr lang="en-US" sz="2800" u="sng" dirty="0" smtClean="0">
                <a:ln>
                  <a:solidFill>
                    <a:srgbClr val="000000"/>
                  </a:solidFill>
                </a:ln>
                <a:solidFill>
                  <a:srgbClr val="FF6600"/>
                </a:solidFill>
              </a:rPr>
              <a:t>information gain</a:t>
            </a:r>
          </a:p>
          <a:p>
            <a:r>
              <a:rPr lang="en-US" dirty="0" smtClean="0"/>
              <a:t>Information gain determines the best feature to split by, the example below is en route to calculating the information gain when split by grade</a:t>
            </a:r>
            <a:endParaRPr lang="en-US" dirty="0"/>
          </a:p>
          <a:p>
            <a:pPr marL="0" indent="0">
              <a:buNone/>
            </a:pPr>
            <a:endParaRPr lang="en-US" dirty="0"/>
          </a:p>
        </p:txBody>
      </p:sp>
      <p:pic>
        <p:nvPicPr>
          <p:cNvPr id="4" name="Picture 3" descr="Screen Shot 2017-03-26 at 9.37.09 PM.png"/>
          <p:cNvPicPr>
            <a:picLocks noChangeAspect="1"/>
          </p:cNvPicPr>
          <p:nvPr/>
        </p:nvPicPr>
        <p:blipFill rotWithShape="1">
          <a:blip r:embed="rId2">
            <a:extLst>
              <a:ext uri="{28A0092B-C50C-407E-A947-70E740481C1C}">
                <a14:useLocalDpi xmlns:a14="http://schemas.microsoft.com/office/drawing/2010/main" val="0"/>
              </a:ext>
            </a:extLst>
          </a:blip>
          <a:srcRect t="21634"/>
          <a:stretch/>
        </p:blipFill>
        <p:spPr>
          <a:xfrm>
            <a:off x="1552331" y="4145005"/>
            <a:ext cx="5927935" cy="2358630"/>
          </a:xfrm>
          <a:prstGeom prst="rect">
            <a:avLst/>
          </a:prstGeom>
        </p:spPr>
      </p:pic>
    </p:spTree>
    <p:extLst>
      <p:ext uri="{BB962C8B-B14F-4D97-AF65-F5344CB8AC3E}">
        <p14:creationId xmlns:p14="http://schemas.microsoft.com/office/powerpoint/2010/main" val="138554997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a:t>
            </a:r>
            <a:br>
              <a:rPr lang="en-US" dirty="0" smtClean="0"/>
            </a:br>
            <a:r>
              <a:rPr lang="en-US" dirty="0" smtClean="0"/>
              <a:t>Information Gain Example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Continuing the previous example, the entropy of each branch (aka the children) needs to be calculated</a:t>
            </a:r>
          </a:p>
          <a:p>
            <a:r>
              <a:rPr lang="en-US" dirty="0" smtClean="0"/>
              <a:t>Calculating the entropy of the left branch:</a:t>
            </a:r>
          </a:p>
          <a:p>
            <a:endParaRPr lang="en-US" dirty="0"/>
          </a:p>
          <a:p>
            <a:pPr marL="0" indent="0">
              <a:buNone/>
            </a:pPr>
            <a:endParaRPr lang="en-US" dirty="0" smtClean="0"/>
          </a:p>
          <a:p>
            <a:r>
              <a:rPr lang="en-US" dirty="0" smtClean="0"/>
              <a:t>Entropy of right branch = 0 because there is no impurity</a:t>
            </a:r>
          </a:p>
          <a:p>
            <a:r>
              <a:rPr lang="en-US" dirty="0"/>
              <a:t>Then, based on how many examples are in each branch, the weighted average of the entropy of children can </a:t>
            </a:r>
            <a:r>
              <a:rPr lang="en-US" dirty="0" smtClean="0"/>
              <a:t>be determined</a:t>
            </a:r>
          </a:p>
          <a:p>
            <a:r>
              <a:rPr lang="en-US" dirty="0" smtClean="0"/>
              <a:t>Finally, the information gain = entropy(parent) </a:t>
            </a:r>
            <a:r>
              <a:rPr lang="mr-IN" dirty="0" smtClean="0"/>
              <a:t>–</a:t>
            </a:r>
            <a:r>
              <a:rPr lang="en-US" dirty="0" smtClean="0"/>
              <a:t> entropy(children)</a:t>
            </a:r>
          </a:p>
          <a:p>
            <a:pPr lvl="1"/>
            <a:r>
              <a:rPr lang="en-US" dirty="0" smtClean="0"/>
              <a:t>Entropy</a:t>
            </a:r>
            <a:r>
              <a:rPr lang="en-US" dirty="0"/>
              <a:t>(parent) = </a:t>
            </a:r>
            <a:r>
              <a:rPr lang="en-US" dirty="0" smtClean="0"/>
              <a:t>1</a:t>
            </a:r>
          </a:p>
          <a:p>
            <a:r>
              <a:rPr lang="en-US" dirty="0" smtClean="0"/>
              <a:t>So the information gain of splitting by grade is:</a:t>
            </a:r>
          </a:p>
          <a:p>
            <a:pPr lvl="1"/>
            <a:endParaRPr lang="en-US" dirty="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descr="Screen Shot 2017-03-26 at 9.57.22 PM.png"/>
          <p:cNvPicPr>
            <a:picLocks noChangeAspect="1"/>
          </p:cNvPicPr>
          <p:nvPr/>
        </p:nvPicPr>
        <p:blipFill rotWithShape="1">
          <a:blip r:embed="rId2">
            <a:extLst>
              <a:ext uri="{28A0092B-C50C-407E-A947-70E740481C1C}">
                <a14:useLocalDpi xmlns:a14="http://schemas.microsoft.com/office/drawing/2010/main" val="0"/>
              </a:ext>
            </a:extLst>
          </a:blip>
          <a:srcRect l="42713" t="55154"/>
          <a:stretch/>
        </p:blipFill>
        <p:spPr>
          <a:xfrm>
            <a:off x="2142474" y="2646759"/>
            <a:ext cx="2136803" cy="915080"/>
          </a:xfrm>
          <a:prstGeom prst="rect">
            <a:avLst/>
          </a:prstGeom>
        </p:spPr>
      </p:pic>
      <p:pic>
        <p:nvPicPr>
          <p:cNvPr id="5" name="Picture 4" descr="Screen Shot 2017-03-26 at 9.37.09 PM.png"/>
          <p:cNvPicPr>
            <a:picLocks noChangeAspect="1"/>
          </p:cNvPicPr>
          <p:nvPr/>
        </p:nvPicPr>
        <p:blipFill rotWithShape="1">
          <a:blip r:embed="rId3">
            <a:extLst>
              <a:ext uri="{28A0092B-C50C-407E-A947-70E740481C1C}">
                <a14:useLocalDpi xmlns:a14="http://schemas.microsoft.com/office/drawing/2010/main" val="0"/>
              </a:ext>
            </a:extLst>
          </a:blip>
          <a:srcRect l="46063" t="55961" r="26629"/>
          <a:stretch/>
        </p:blipFill>
        <p:spPr>
          <a:xfrm>
            <a:off x="6320972" y="2457936"/>
            <a:ext cx="1907041" cy="1561443"/>
          </a:xfrm>
          <a:prstGeom prst="rect">
            <a:avLst/>
          </a:prstGeom>
        </p:spPr>
      </p:pic>
      <p:pic>
        <p:nvPicPr>
          <p:cNvPr id="6" name="Picture 5" descr="Screen Shot 2017-03-26 at 10.0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048" y="4997678"/>
            <a:ext cx="2707046" cy="353998"/>
          </a:xfrm>
          <a:prstGeom prst="rect">
            <a:avLst/>
          </a:prstGeom>
        </p:spPr>
      </p:pic>
      <p:pic>
        <p:nvPicPr>
          <p:cNvPr id="7" name="Picture 6" descr="Screen Shot 2017-03-26 at 10.05.0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1941" y="5791200"/>
            <a:ext cx="3249630" cy="562831"/>
          </a:xfrm>
          <a:prstGeom prst="rect">
            <a:avLst/>
          </a:prstGeom>
        </p:spPr>
      </p:pic>
    </p:spTree>
    <p:extLst>
      <p:ext uri="{BB962C8B-B14F-4D97-AF65-F5344CB8AC3E}">
        <p14:creationId xmlns:p14="http://schemas.microsoft.com/office/powerpoint/2010/main" val="16507461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Decision Trees: Making the Tree</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The previous example of calculating information gain was just splitting by one feature</a:t>
            </a:r>
          </a:p>
          <a:p>
            <a:r>
              <a:rPr lang="en-US" dirty="0" smtClean="0"/>
              <a:t>In the decision tree method the information gain is calculated by splitting by </a:t>
            </a:r>
            <a:r>
              <a:rPr lang="en-US" b="1" u="sng" dirty="0" smtClean="0"/>
              <a:t>every</a:t>
            </a:r>
            <a:r>
              <a:rPr lang="en-US" dirty="0" smtClean="0"/>
              <a:t> feature </a:t>
            </a:r>
          </a:p>
          <a:p>
            <a:r>
              <a:rPr lang="en-US" dirty="0"/>
              <a:t>T</a:t>
            </a:r>
            <a:r>
              <a:rPr lang="en-US" dirty="0" smtClean="0"/>
              <a:t>he method then </a:t>
            </a:r>
            <a:r>
              <a:rPr lang="en-US" i="1" dirty="0" smtClean="0"/>
              <a:t>creates a decision boundary </a:t>
            </a:r>
            <a:r>
              <a:rPr lang="en-US" dirty="0" smtClean="0"/>
              <a:t>for the feature with the </a:t>
            </a:r>
            <a:r>
              <a:rPr lang="en-US" b="1" u="sng" dirty="0" smtClean="0"/>
              <a:t>most</a:t>
            </a:r>
            <a:r>
              <a:rPr lang="en-US" dirty="0" smtClean="0"/>
              <a:t> information gain</a:t>
            </a:r>
          </a:p>
          <a:p>
            <a:r>
              <a:rPr lang="en-US" dirty="0" smtClean="0"/>
              <a:t>This process of making decision boundaries is repeated, but now the children become the parent nodes</a:t>
            </a:r>
            <a:endParaRPr lang="en-US" dirty="0"/>
          </a:p>
        </p:txBody>
      </p:sp>
      <p:pic>
        <p:nvPicPr>
          <p:cNvPr id="4" name="Picture 3" descr="d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999" y="5297833"/>
            <a:ext cx="1703401" cy="1343428"/>
          </a:xfrm>
          <a:prstGeom prst="rect">
            <a:avLst/>
          </a:prstGeom>
        </p:spPr>
      </p:pic>
    </p:spTree>
    <p:extLst>
      <p:ext uri="{BB962C8B-B14F-4D97-AF65-F5344CB8AC3E}">
        <p14:creationId xmlns:p14="http://schemas.microsoft.com/office/powerpoint/2010/main" val="359023724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Decision boundaries are chosen by splitting by the features with the most information gain</a:t>
            </a:r>
          </a:p>
          <a:p>
            <a:pPr lvl="1"/>
            <a:r>
              <a:rPr lang="en-US" dirty="0" smtClean="0"/>
              <a:t>Entropy calculations are necessary to compute the value of information gain</a:t>
            </a:r>
          </a:p>
          <a:p>
            <a:r>
              <a:rPr lang="en-US" dirty="0" smtClean="0"/>
              <a:t>Decision Trees are useful when trying to classify</a:t>
            </a:r>
            <a:r>
              <a:rPr lang="en-US" dirty="0">
                <a:ln>
                  <a:solidFill>
                    <a:srgbClr val="000000"/>
                  </a:solidFill>
                </a:ln>
                <a:solidFill>
                  <a:srgbClr val="FF6600"/>
                </a:solidFill>
              </a:rPr>
              <a:t> </a:t>
            </a:r>
            <a:r>
              <a:rPr lang="en-US" sz="4000" u="sng" dirty="0" smtClean="0">
                <a:ln>
                  <a:solidFill>
                    <a:srgbClr val="000000"/>
                  </a:solidFill>
                </a:ln>
                <a:solidFill>
                  <a:srgbClr val="FF6600"/>
                </a:solidFill>
              </a:rPr>
              <a:t>categorical data</a:t>
            </a:r>
          </a:p>
          <a:p>
            <a:pPr lvl="1"/>
            <a:r>
              <a:rPr lang="en-US" sz="2400" dirty="0"/>
              <a:t>Especially </a:t>
            </a:r>
            <a:r>
              <a:rPr lang="en-US" sz="2400" dirty="0" smtClean="0"/>
              <a:t>valuable </a:t>
            </a:r>
            <a:r>
              <a:rPr lang="en-US" sz="2400" dirty="0"/>
              <a:t>when the dataset can be separated by a few linear decision boundaries</a:t>
            </a:r>
          </a:p>
          <a:p>
            <a:pPr lvl="1"/>
            <a:r>
              <a:rPr lang="en-US" sz="2400" dirty="0"/>
              <a:t>A decision tree is </a:t>
            </a:r>
            <a:r>
              <a:rPr lang="en-US" sz="2400" dirty="0" smtClean="0"/>
              <a:t>also easier </a:t>
            </a:r>
            <a:r>
              <a:rPr lang="en-US" sz="2400" dirty="0"/>
              <a:t>to </a:t>
            </a:r>
            <a:r>
              <a:rPr lang="en-US" sz="2400" dirty="0" smtClean="0"/>
              <a:t>comprehend and analyze than a SVM</a:t>
            </a:r>
            <a:endParaRPr lang="en-US" sz="2600" dirty="0" smtClean="0"/>
          </a:p>
          <a:p>
            <a:pPr marL="463550" lvl="1" indent="-463550">
              <a:spcBef>
                <a:spcPts val="2000"/>
              </a:spcBef>
              <a:buBlip>
                <a:blip r:embed="rId2"/>
              </a:buBlip>
            </a:pPr>
            <a:r>
              <a:rPr lang="en-US" sz="2800" dirty="0" smtClean="0"/>
              <a:t>A </a:t>
            </a:r>
            <a:r>
              <a:rPr lang="en-US" sz="2800" dirty="0"/>
              <a:t>downside, though, is that decision trees are prone </a:t>
            </a:r>
            <a:r>
              <a:rPr lang="en-US" sz="2800" dirty="0" smtClean="0"/>
              <a:t>to </a:t>
            </a:r>
            <a:r>
              <a:rPr lang="en-US" sz="4000" u="sng" dirty="0" smtClean="0">
                <a:ln>
                  <a:solidFill>
                    <a:srgbClr val="000000"/>
                  </a:solidFill>
                </a:ln>
                <a:solidFill>
                  <a:srgbClr val="FF6600"/>
                </a:solidFill>
              </a:rPr>
              <a:t>over-fitting</a:t>
            </a:r>
            <a:endParaRPr lang="en-US" sz="3200" dirty="0" smtClean="0"/>
          </a:p>
          <a:p>
            <a:pPr marL="804863" lvl="2" indent="-463550">
              <a:spcBef>
                <a:spcPts val="2000"/>
              </a:spcBef>
              <a:buBlip>
                <a:blip r:embed="rId2"/>
              </a:buBlip>
            </a:pPr>
            <a:r>
              <a:rPr lang="en-US" sz="2400" dirty="0" smtClean="0"/>
              <a:t>Decision trees can create unnecessary boundaries that work well for the training set, but do not generalize well for testing and predictive purposes</a:t>
            </a:r>
            <a:endParaRPr lang="en-US" sz="2400" u="sng" dirty="0">
              <a:ln>
                <a:solidFill>
                  <a:srgbClr val="000000"/>
                </a:solidFill>
              </a:ln>
              <a:solidFill>
                <a:srgbClr val="FF6600"/>
              </a:solidFill>
            </a:endParaRPr>
          </a:p>
          <a:p>
            <a:pPr marL="0" indent="0">
              <a:buNone/>
            </a:pP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5400729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Classification</a:t>
            </a:r>
            <a:endParaRPr lang="en-US" dirty="0"/>
          </a:p>
        </p:txBody>
      </p:sp>
      <p:sp>
        <p:nvSpPr>
          <p:cNvPr id="3" name="Content Placeholder 2"/>
          <p:cNvSpPr>
            <a:spLocks noGrp="1"/>
          </p:cNvSpPr>
          <p:nvPr>
            <p:ph idx="1"/>
          </p:nvPr>
        </p:nvSpPr>
        <p:spPr/>
        <p:txBody>
          <a:bodyPr>
            <a:normAutofit/>
          </a:bodyPr>
          <a:lstStyle/>
          <a:p>
            <a:r>
              <a:rPr lang="en-US" dirty="0" smtClean="0"/>
              <a:t>Classifying data can be broken into variables, called </a:t>
            </a:r>
            <a:r>
              <a:rPr lang="en-US" sz="3200" u="sng" dirty="0" smtClean="0">
                <a:ln>
                  <a:solidFill>
                    <a:schemeClr val="tx1"/>
                  </a:solidFill>
                </a:ln>
                <a:solidFill>
                  <a:srgbClr val="FF6600"/>
                </a:solidFill>
              </a:rPr>
              <a:t>features</a:t>
            </a:r>
            <a:r>
              <a:rPr lang="en-US" dirty="0" smtClean="0">
                <a:ln>
                  <a:solidFill>
                    <a:schemeClr val="tx1"/>
                  </a:solidFill>
                </a:ln>
                <a:solidFill>
                  <a:srgbClr val="FF6600"/>
                </a:solidFill>
              </a:rPr>
              <a:t> </a:t>
            </a:r>
            <a:r>
              <a:rPr lang="en-US" dirty="0" smtClean="0"/>
              <a:t>and a result of such variables, called a </a:t>
            </a:r>
            <a:r>
              <a:rPr lang="en-US" sz="2800" u="sng" dirty="0" smtClean="0">
                <a:ln>
                  <a:solidFill>
                    <a:schemeClr val="tx1"/>
                  </a:solidFill>
                </a:ln>
                <a:solidFill>
                  <a:srgbClr val="FF6600"/>
                </a:solidFill>
              </a:rPr>
              <a:t>label</a:t>
            </a:r>
          </a:p>
          <a:p>
            <a:r>
              <a:rPr lang="en-US" dirty="0" smtClean="0"/>
              <a:t>The example below utilizes two features (height and weight) and has two possible labels (cat or dog)</a:t>
            </a:r>
          </a:p>
        </p:txBody>
      </p:sp>
      <p:pic>
        <p:nvPicPr>
          <p:cNvPr id="4" name="Picture 3" descr="ml-svm-after-comparison.png"/>
          <p:cNvPicPr>
            <a:picLocks noChangeAspect="1"/>
          </p:cNvPicPr>
          <p:nvPr/>
        </p:nvPicPr>
        <p:blipFill rotWithShape="1">
          <a:blip r:embed="rId2">
            <a:extLst>
              <a:ext uri="{28A0092B-C50C-407E-A947-70E740481C1C}">
                <a14:useLocalDpi xmlns:a14="http://schemas.microsoft.com/office/drawing/2010/main" val="0"/>
              </a:ext>
            </a:extLst>
          </a:blip>
          <a:srcRect t="-1" r="50007" b="-9628"/>
          <a:stretch/>
        </p:blipFill>
        <p:spPr>
          <a:xfrm>
            <a:off x="2954052" y="3765180"/>
            <a:ext cx="3696131" cy="3176452"/>
          </a:xfrm>
          <a:prstGeom prst="rect">
            <a:avLst/>
          </a:prstGeom>
        </p:spPr>
      </p:pic>
    </p:spTree>
    <p:extLst>
      <p:ext uri="{BB962C8B-B14F-4D97-AF65-F5344CB8AC3E}">
        <p14:creationId xmlns:p14="http://schemas.microsoft.com/office/powerpoint/2010/main" val="184192076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Machine</a:t>
            </a:r>
          </a:p>
          <a:p>
            <a:r>
              <a:rPr lang="en-US" dirty="0" smtClean="0"/>
              <a:t>Learning</a:t>
            </a:r>
            <a:endParaRPr lang="en-US" dirty="0"/>
          </a:p>
        </p:txBody>
      </p:sp>
      <p:sp>
        <p:nvSpPr>
          <p:cNvPr id="3" name="Title 2"/>
          <p:cNvSpPr>
            <a:spLocks noGrp="1"/>
          </p:cNvSpPr>
          <p:nvPr>
            <p:ph type="title"/>
          </p:nvPr>
        </p:nvSpPr>
        <p:spPr/>
        <p:txBody>
          <a:bodyPr/>
          <a:lstStyle/>
          <a:p>
            <a:r>
              <a:rPr lang="en-US" dirty="0" smtClean="0"/>
              <a:t>Data Classification Techniques</a:t>
            </a:r>
            <a:endParaRPr lang="en-US" dirty="0"/>
          </a:p>
        </p:txBody>
      </p:sp>
      <p:sp>
        <p:nvSpPr>
          <p:cNvPr id="4" name="Text Placeholder 3"/>
          <p:cNvSpPr>
            <a:spLocks noGrp="1"/>
          </p:cNvSpPr>
          <p:nvPr>
            <p:ph type="body" idx="1"/>
          </p:nvPr>
        </p:nvSpPr>
        <p:spPr/>
        <p:txBody>
          <a:bodyPr>
            <a:normAutofit lnSpcReduction="10000"/>
          </a:bodyPr>
          <a:lstStyle/>
          <a:p>
            <a:pPr marL="457200" indent="-457200">
              <a:buAutoNum type="arabicPeriod"/>
            </a:pPr>
            <a:r>
              <a:rPr lang="en-US" dirty="0" smtClean="0"/>
              <a:t>Naïve Bayes</a:t>
            </a:r>
          </a:p>
          <a:p>
            <a:pPr marL="457200" indent="-457200">
              <a:buAutoNum type="arabicPeriod"/>
            </a:pPr>
            <a:r>
              <a:rPr lang="en-US" dirty="0" smtClean="0"/>
              <a:t>Support Vector Machines</a:t>
            </a:r>
          </a:p>
          <a:p>
            <a:pPr marL="457200" indent="-457200">
              <a:buAutoNum type="arabicPeriod"/>
            </a:pPr>
            <a:r>
              <a:rPr lang="en-US" dirty="0" smtClean="0"/>
              <a:t>Decision Trees</a:t>
            </a:r>
            <a:endParaRPr lang="en-US" dirty="0"/>
          </a:p>
        </p:txBody>
      </p:sp>
    </p:spTree>
    <p:extLst>
      <p:ext uri="{BB962C8B-B14F-4D97-AF65-F5344CB8AC3E}">
        <p14:creationId xmlns:p14="http://schemas.microsoft.com/office/powerpoint/2010/main" val="4826422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Testing</a:t>
            </a:r>
            <a:endParaRPr lang="en-US" dirty="0"/>
          </a:p>
        </p:txBody>
      </p:sp>
      <p:sp>
        <p:nvSpPr>
          <p:cNvPr id="3" name="Content Placeholder 2"/>
          <p:cNvSpPr>
            <a:spLocks noGrp="1"/>
          </p:cNvSpPr>
          <p:nvPr>
            <p:ph idx="1"/>
          </p:nvPr>
        </p:nvSpPr>
        <p:spPr/>
        <p:txBody>
          <a:bodyPr/>
          <a:lstStyle/>
          <a:p>
            <a:r>
              <a:rPr lang="en-US" dirty="0" smtClean="0"/>
              <a:t>Data classification is all about being able to make accurate predictions for the future</a:t>
            </a:r>
          </a:p>
          <a:p>
            <a:r>
              <a:rPr lang="en-US" dirty="0" smtClean="0"/>
              <a:t>In order to predict accurately, data classifiers use previous data to generate a model that can be used to test new data</a:t>
            </a:r>
          </a:p>
          <a:p>
            <a:r>
              <a:rPr lang="en-US" dirty="0" smtClean="0"/>
              <a:t>The previous data, used to </a:t>
            </a:r>
            <a:r>
              <a:rPr lang="en-US" i="1" dirty="0" smtClean="0"/>
              <a:t>train</a:t>
            </a:r>
            <a:r>
              <a:rPr lang="en-US" dirty="0" smtClean="0"/>
              <a:t> the model, is called the </a:t>
            </a:r>
            <a:r>
              <a:rPr lang="en-US" sz="3200" u="sng" dirty="0" smtClean="0">
                <a:ln>
                  <a:solidFill>
                    <a:srgbClr val="000000"/>
                  </a:solidFill>
                </a:ln>
                <a:solidFill>
                  <a:srgbClr val="FF6600"/>
                </a:solidFill>
              </a:rPr>
              <a:t>training set</a:t>
            </a:r>
          </a:p>
          <a:p>
            <a:r>
              <a:rPr lang="en-US" dirty="0" smtClean="0"/>
              <a:t>The new data, being </a:t>
            </a:r>
            <a:r>
              <a:rPr lang="en-US" i="1" dirty="0" smtClean="0"/>
              <a:t>tested</a:t>
            </a:r>
            <a:r>
              <a:rPr lang="en-US" dirty="0" smtClean="0"/>
              <a:t>, is called the </a:t>
            </a:r>
            <a:r>
              <a:rPr lang="en-US" sz="3200" u="sng" dirty="0" smtClean="0">
                <a:ln>
                  <a:solidFill>
                    <a:srgbClr val="000000"/>
                  </a:solidFill>
                </a:ln>
                <a:solidFill>
                  <a:srgbClr val="FF6600"/>
                </a:solidFill>
              </a:rPr>
              <a:t>test set</a:t>
            </a:r>
            <a:endParaRPr lang="en-US" sz="3200" dirty="0"/>
          </a:p>
        </p:txBody>
      </p:sp>
    </p:spTree>
    <p:extLst>
      <p:ext uri="{BB962C8B-B14F-4D97-AF65-F5344CB8AC3E}">
        <p14:creationId xmlns:p14="http://schemas.microsoft.com/office/powerpoint/2010/main" val="27767909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Different Approaches</a:t>
            </a:r>
            <a:endParaRPr lang="en-US" dirty="0"/>
          </a:p>
        </p:txBody>
      </p:sp>
      <p:sp>
        <p:nvSpPr>
          <p:cNvPr id="3" name="Content Placeholder 2"/>
          <p:cNvSpPr>
            <a:spLocks noGrp="1"/>
          </p:cNvSpPr>
          <p:nvPr>
            <p:ph idx="1"/>
          </p:nvPr>
        </p:nvSpPr>
        <p:spPr/>
        <p:txBody>
          <a:bodyPr>
            <a:normAutofit/>
          </a:bodyPr>
          <a:lstStyle/>
          <a:p>
            <a:r>
              <a:rPr lang="en-US" sz="4000" dirty="0" smtClean="0"/>
              <a:t>Naïve Bayes</a:t>
            </a:r>
          </a:p>
          <a:p>
            <a:r>
              <a:rPr lang="en-US" sz="4000" dirty="0" smtClean="0"/>
              <a:t>Support Vector Machines</a:t>
            </a:r>
          </a:p>
          <a:p>
            <a:r>
              <a:rPr lang="en-US" sz="4000" dirty="0" smtClean="0"/>
              <a:t>Decision Trees</a:t>
            </a:r>
            <a:endParaRPr lang="en-US" sz="4000" dirty="0"/>
          </a:p>
        </p:txBody>
      </p:sp>
    </p:spTree>
    <p:extLst>
      <p:ext uri="{BB962C8B-B14F-4D97-AF65-F5344CB8AC3E}">
        <p14:creationId xmlns:p14="http://schemas.microsoft.com/office/powerpoint/2010/main" val="6062496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12697" y="1989495"/>
            <a:ext cx="8431303" cy="2209800"/>
          </a:xfrm>
        </p:spPr>
        <p:txBody>
          <a:bodyPr/>
          <a:lstStyle/>
          <a:p>
            <a:r>
              <a:rPr lang="en-US" dirty="0" smtClean="0"/>
              <a:t>Machine </a:t>
            </a:r>
          </a:p>
          <a:p>
            <a:r>
              <a:rPr lang="en-US" dirty="0" smtClean="0"/>
              <a:t>Learning</a:t>
            </a:r>
            <a:endParaRPr lang="en-US" dirty="0"/>
          </a:p>
        </p:txBody>
      </p:sp>
      <p:sp>
        <p:nvSpPr>
          <p:cNvPr id="3" name="Title 2"/>
          <p:cNvSpPr>
            <a:spLocks noGrp="1"/>
          </p:cNvSpPr>
          <p:nvPr>
            <p:ph type="title"/>
          </p:nvPr>
        </p:nvSpPr>
        <p:spPr/>
        <p:txBody>
          <a:bodyPr/>
          <a:lstStyle/>
          <a:p>
            <a:r>
              <a:rPr lang="en-US" dirty="0" smtClean="0"/>
              <a:t>Naïve Bayes</a:t>
            </a:r>
            <a:endParaRPr lang="en-US" dirty="0"/>
          </a:p>
        </p:txBody>
      </p:sp>
      <p:sp>
        <p:nvSpPr>
          <p:cNvPr id="4" name="Text Placeholder 3"/>
          <p:cNvSpPr>
            <a:spLocks noGrp="1"/>
          </p:cNvSpPr>
          <p:nvPr>
            <p:ph type="body" idx="1"/>
          </p:nvPr>
        </p:nvSpPr>
        <p:spPr/>
        <p:txBody>
          <a:bodyPr/>
          <a:lstStyle/>
          <a:p>
            <a:r>
              <a:rPr lang="en-US" dirty="0" smtClean="0"/>
              <a:t>Our First Approach</a:t>
            </a:r>
            <a:endParaRPr lang="en-US" dirty="0"/>
          </a:p>
        </p:txBody>
      </p:sp>
    </p:spTree>
    <p:extLst>
      <p:ext uri="{BB962C8B-B14F-4D97-AF65-F5344CB8AC3E}">
        <p14:creationId xmlns:p14="http://schemas.microsoft.com/office/powerpoint/2010/main" val="32795861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Naïve Bayes: Our First Approach</a:t>
            </a:r>
            <a:endParaRPr lang="en-US" sz="4000" dirty="0"/>
          </a:p>
        </p:txBody>
      </p:sp>
      <p:sp>
        <p:nvSpPr>
          <p:cNvPr id="3" name="Content Placeholder 2"/>
          <p:cNvSpPr>
            <a:spLocks noGrp="1"/>
          </p:cNvSpPr>
          <p:nvPr>
            <p:ph idx="1"/>
          </p:nvPr>
        </p:nvSpPr>
        <p:spPr>
          <a:xfrm>
            <a:off x="914400" y="1735138"/>
            <a:ext cx="7313613" cy="4657338"/>
          </a:xfrm>
        </p:spPr>
        <p:txBody>
          <a:bodyPr>
            <a:normAutofit lnSpcReduction="10000"/>
          </a:bodyPr>
          <a:lstStyle/>
          <a:p>
            <a:r>
              <a:rPr lang="en-US" dirty="0" smtClean="0"/>
              <a:t>A method of classification using just a formula and a set of features, F, and labels, Y. </a:t>
            </a:r>
          </a:p>
          <a:p>
            <a:endParaRPr lang="en-US" dirty="0"/>
          </a:p>
          <a:p>
            <a:endParaRPr lang="en-US" dirty="0" smtClean="0"/>
          </a:p>
          <a:p>
            <a:endParaRPr lang="en-US" dirty="0"/>
          </a:p>
          <a:p>
            <a:endParaRPr lang="en-US" dirty="0" smtClean="0"/>
          </a:p>
          <a:p>
            <a:endParaRPr lang="en-US" dirty="0"/>
          </a:p>
          <a:p>
            <a:r>
              <a:rPr lang="en-US" dirty="0" smtClean="0"/>
              <a:t>The formula looks quite intimidating, so let’s go through what it means</a:t>
            </a:r>
          </a:p>
          <a:p>
            <a:endParaRPr lang="en-US" dirty="0" smtClean="0"/>
          </a:p>
          <a:p>
            <a:endParaRPr lang="en-US" dirty="0"/>
          </a:p>
        </p:txBody>
      </p:sp>
      <p:pic>
        <p:nvPicPr>
          <p:cNvPr id="4" name="Picture 3" descr="img4_ne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733" y="2629941"/>
            <a:ext cx="5905500" cy="2565400"/>
          </a:xfrm>
          <a:prstGeom prst="rect">
            <a:avLst/>
          </a:prstGeom>
        </p:spPr>
      </p:pic>
    </p:spTree>
    <p:extLst>
      <p:ext uri="{BB962C8B-B14F-4D97-AF65-F5344CB8AC3E}">
        <p14:creationId xmlns:p14="http://schemas.microsoft.com/office/powerpoint/2010/main" val="14884064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Naïve Bayes</a:t>
            </a:r>
            <a:endParaRPr lang="en-US" dirty="0"/>
          </a:p>
        </p:txBody>
      </p:sp>
      <p:sp>
        <p:nvSpPr>
          <p:cNvPr id="3" name="Content Placeholder 2"/>
          <p:cNvSpPr>
            <a:spLocks noGrp="1"/>
          </p:cNvSpPr>
          <p:nvPr>
            <p:ph idx="1"/>
          </p:nvPr>
        </p:nvSpPr>
        <p:spPr/>
        <p:txBody>
          <a:bodyPr/>
          <a:lstStyle/>
          <a:p>
            <a:pPr marL="463550" lvl="1" indent="-463550">
              <a:spcBef>
                <a:spcPts val="2000"/>
              </a:spcBef>
              <a:buBlip>
                <a:blip r:embed="rId2"/>
              </a:buBlip>
            </a:pPr>
            <a:r>
              <a:rPr lang="en-US" dirty="0" smtClean="0"/>
              <a:t>Naïve Bayes is an extension of </a:t>
            </a:r>
            <a:r>
              <a:rPr lang="en-US" sz="2800" u="sng" dirty="0" smtClean="0">
                <a:ln>
                  <a:solidFill>
                    <a:schemeClr val="tx1"/>
                  </a:solidFill>
                </a:ln>
                <a:solidFill>
                  <a:srgbClr val="FF6600"/>
                </a:solidFill>
              </a:rPr>
              <a:t>conditional probability</a:t>
            </a:r>
            <a:endParaRPr lang="en-US" sz="1800" dirty="0" smtClean="0"/>
          </a:p>
          <a:p>
            <a:pPr lvl="1"/>
            <a:r>
              <a:rPr lang="en-US" dirty="0"/>
              <a:t>It is called “naïve” because it assumes </a:t>
            </a:r>
            <a:r>
              <a:rPr lang="en-US" dirty="0" smtClean="0"/>
              <a:t>the </a:t>
            </a:r>
            <a:r>
              <a:rPr lang="en-US" sz="2400" u="sng" dirty="0" smtClean="0">
                <a:ln>
                  <a:solidFill>
                    <a:schemeClr val="tx1"/>
                  </a:solidFill>
                </a:ln>
                <a:solidFill>
                  <a:srgbClr val="FF6600"/>
                </a:solidFill>
              </a:rPr>
              <a:t>value for each feature is independent</a:t>
            </a:r>
            <a:r>
              <a:rPr lang="en-US" sz="2400" dirty="0" smtClean="0">
                <a:ln>
                  <a:solidFill>
                    <a:schemeClr val="tx1"/>
                  </a:solidFill>
                </a:ln>
                <a:solidFill>
                  <a:srgbClr val="FF6600"/>
                </a:solidFill>
              </a:rPr>
              <a:t> </a:t>
            </a:r>
            <a:r>
              <a:rPr lang="en-US" dirty="0" smtClean="0"/>
              <a:t>of every other feature</a:t>
            </a:r>
          </a:p>
          <a:p>
            <a:pPr lvl="2"/>
            <a:r>
              <a:rPr lang="en-US" dirty="0" smtClean="0"/>
              <a:t>This means that the value for each feature is </a:t>
            </a:r>
            <a:r>
              <a:rPr lang="en-US" b="1" dirty="0" smtClean="0"/>
              <a:t>not affected </a:t>
            </a:r>
            <a:r>
              <a:rPr lang="en-US" dirty="0" smtClean="0"/>
              <a:t>by the value of another feature</a:t>
            </a:r>
            <a:endParaRPr lang="en-US" dirty="0"/>
          </a:p>
          <a:p>
            <a:pPr lvl="1"/>
            <a:r>
              <a:rPr lang="en-US" dirty="0" smtClean="0"/>
              <a:t>Conditional </a:t>
            </a:r>
            <a:r>
              <a:rPr lang="en-US" dirty="0"/>
              <a:t>probability = </a:t>
            </a:r>
            <a:r>
              <a:rPr lang="en-US" dirty="0" smtClean="0"/>
              <a:t>basis for Rev. Thomas Bayes</a:t>
            </a:r>
            <a:r>
              <a:rPr lang="en-US" dirty="0"/>
              <a:t>’ Rule, thus the terminology of Naïve </a:t>
            </a:r>
            <a:r>
              <a:rPr lang="en-US" dirty="0" smtClean="0"/>
              <a:t>Bayes</a:t>
            </a:r>
          </a:p>
          <a:p>
            <a:pPr marL="457200" lvl="1" indent="0">
              <a:buNone/>
            </a:pPr>
            <a:endParaRPr lang="en-US" dirty="0" smtClean="0"/>
          </a:p>
        </p:txBody>
      </p:sp>
      <p:pic>
        <p:nvPicPr>
          <p:cNvPr id="5" name="Picture 4" descr="bayes-rule-e13509302039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439" y="4582834"/>
            <a:ext cx="3689906" cy="1756395"/>
          </a:xfrm>
          <a:prstGeom prst="rect">
            <a:avLst/>
          </a:prstGeom>
        </p:spPr>
      </p:pic>
      <p:pic>
        <p:nvPicPr>
          <p:cNvPr id="6" name="Picture 5" descr="cond.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55" y="4430219"/>
            <a:ext cx="3378200" cy="1193800"/>
          </a:xfrm>
          <a:prstGeom prst="rect">
            <a:avLst/>
          </a:prstGeom>
        </p:spPr>
      </p:pic>
      <p:sp>
        <p:nvSpPr>
          <p:cNvPr id="7" name="TextBox 6"/>
          <p:cNvSpPr txBox="1"/>
          <p:nvPr/>
        </p:nvSpPr>
        <p:spPr>
          <a:xfrm>
            <a:off x="285415" y="5469411"/>
            <a:ext cx="4095713" cy="369332"/>
          </a:xfrm>
          <a:prstGeom prst="rect">
            <a:avLst/>
          </a:prstGeom>
          <a:noFill/>
        </p:spPr>
        <p:txBody>
          <a:bodyPr wrap="square" rtlCol="0">
            <a:spAutoFit/>
          </a:bodyPr>
          <a:lstStyle/>
          <a:p>
            <a:r>
              <a:rPr lang="en-US" dirty="0" smtClean="0"/>
              <a:t>Definition of conditional probability</a:t>
            </a:r>
            <a:endParaRPr lang="en-US" dirty="0"/>
          </a:p>
        </p:txBody>
      </p:sp>
      <p:sp>
        <p:nvSpPr>
          <p:cNvPr id="8" name="TextBox 7"/>
          <p:cNvSpPr txBox="1"/>
          <p:nvPr/>
        </p:nvSpPr>
        <p:spPr>
          <a:xfrm>
            <a:off x="6107892" y="6364769"/>
            <a:ext cx="1227287" cy="369332"/>
          </a:xfrm>
          <a:prstGeom prst="rect">
            <a:avLst/>
          </a:prstGeom>
          <a:noFill/>
        </p:spPr>
        <p:txBody>
          <a:bodyPr wrap="square" rtlCol="0">
            <a:spAutoFit/>
          </a:bodyPr>
          <a:lstStyle/>
          <a:p>
            <a:r>
              <a:rPr lang="en-US" dirty="0" smtClean="0"/>
              <a:t>Bayes’ Rule</a:t>
            </a:r>
            <a:endParaRPr lang="en-US" dirty="0"/>
          </a:p>
        </p:txBody>
      </p:sp>
    </p:spTree>
    <p:extLst>
      <p:ext uri="{BB962C8B-B14F-4D97-AF65-F5344CB8AC3E}">
        <p14:creationId xmlns:p14="http://schemas.microsoft.com/office/powerpoint/2010/main" val="123651156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4573</TotalTime>
  <Words>2017</Words>
  <Application>Microsoft Macintosh PowerPoint</Application>
  <PresentationFormat>On-screen Show (4:3)</PresentationFormat>
  <Paragraphs>244</Paragraphs>
  <Slides>40</Slides>
  <Notes>5</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Inkwell</vt:lpstr>
      <vt:lpstr>Machine Learning Basics</vt:lpstr>
      <vt:lpstr>What Even is Machine Learning?</vt:lpstr>
      <vt:lpstr>We are going to focus on the machine learning task of classifying data . This is a task that lends itself to supervised learning.</vt:lpstr>
      <vt:lpstr>Data Classification</vt:lpstr>
      <vt:lpstr>Training and Testing</vt:lpstr>
      <vt:lpstr>Three Different Approaches</vt:lpstr>
      <vt:lpstr>Naïve Bayes</vt:lpstr>
      <vt:lpstr>Naïve Bayes: Our First Approach</vt:lpstr>
      <vt:lpstr>Background on Naïve Bayes</vt:lpstr>
      <vt:lpstr>Naïve Bayes: Putting it Together</vt:lpstr>
      <vt:lpstr>Naïve Bayes: An Example  (adapted from Wikipedia)</vt:lpstr>
      <vt:lpstr>Naïve Bayes: Training the Model</vt:lpstr>
      <vt:lpstr>Naïve Bayes: Testing the Model</vt:lpstr>
      <vt:lpstr>Naïve Bayes: Making a Prediction </vt:lpstr>
      <vt:lpstr>Naïve Bayes: Wrap Up</vt:lpstr>
      <vt:lpstr>Support Vector Machines</vt:lpstr>
      <vt:lpstr>Support Vector Machines: Our Second Classifier</vt:lpstr>
      <vt:lpstr>PowerPoint Presentation</vt:lpstr>
      <vt:lpstr>SVMs…Uhh What?</vt:lpstr>
      <vt:lpstr>SVMs: Kernel Trick </vt:lpstr>
      <vt:lpstr>SVMs: Example 1</vt:lpstr>
      <vt:lpstr>SVMs: Example 2</vt:lpstr>
      <vt:lpstr>SVMs: Example 3</vt:lpstr>
      <vt:lpstr>SVMs: Example 4</vt:lpstr>
      <vt:lpstr>SVMs: Example 5</vt:lpstr>
      <vt:lpstr>So how is it possible that programmers can use Support Vector Machines without understanding the underlying theory??? </vt:lpstr>
      <vt:lpstr>SVMs: Usability</vt:lpstr>
      <vt:lpstr>SVMs: Parameters</vt:lpstr>
      <vt:lpstr>SVMs: Effect of Parameters</vt:lpstr>
      <vt:lpstr>SVMs: Conclusion</vt:lpstr>
      <vt:lpstr>Decision Trees</vt:lpstr>
      <vt:lpstr>Decision Trees: A Third Method</vt:lpstr>
      <vt:lpstr>Decision Trees:  How Boundaries Are Decided</vt:lpstr>
      <vt:lpstr>Decision Trees: Calculating Entropy</vt:lpstr>
      <vt:lpstr>Decision Trees: Entropy Example</vt:lpstr>
      <vt:lpstr>Decision Trees: Information Gain</vt:lpstr>
      <vt:lpstr>Decision Trees:  Information Gain Example</vt:lpstr>
      <vt:lpstr>Decision Trees: Making the Tree</vt:lpstr>
      <vt:lpstr>Decision Trees: Summary</vt:lpstr>
      <vt:lpstr>Data Classification Techniques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Basics</dc:title>
  <dc:creator>Andrew Sheinberg</dc:creator>
  <cp:lastModifiedBy>Andrew Sheinberg</cp:lastModifiedBy>
  <cp:revision>60</cp:revision>
  <dcterms:created xsi:type="dcterms:W3CDTF">2017-02-22T03:06:58Z</dcterms:created>
  <dcterms:modified xsi:type="dcterms:W3CDTF">2017-03-29T19:32:18Z</dcterms:modified>
</cp:coreProperties>
</file>