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3" r:id="rId7"/>
    <p:sldId id="262" r:id="rId8"/>
    <p:sldId id="261" r:id="rId9"/>
    <p:sldId id="276" r:id="rId10"/>
    <p:sldId id="259" r:id="rId11"/>
    <p:sldId id="275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C1C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E3B27-5BFB-406F-98A5-C864DE5B1B65}" v="4219" dt="2019-12-16T13:24:58.308"/>
    <p1510:client id="{D65A549F-5FC2-476D-9597-99F75D94D24A}" v="1429" dt="2019-12-16T13:29:39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4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10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3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40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29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5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097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51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4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340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9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E6FC10-0C13-49D1-95F3-DEAFE68D17BC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8F195AA-35C1-4B50-9FDE-0877112C5DF4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2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66206-21A5-4BB8-8600-F1404EFB1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418" y="-83146"/>
            <a:ext cx="10611164" cy="3203448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latin typeface="Calibri" panose="020F0502020204030204" pitchFamily="34" charset="0"/>
                <a:cs typeface="Calibri" panose="020F0502020204030204" pitchFamily="34" charset="0"/>
              </a:rPr>
              <a:t>Applicazione DI UN ALGORITMO OTTIMIZZATO PER il training di una rete </a:t>
            </a:r>
            <a:r>
              <a:rPr lang="it-IT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convoluzionale</a:t>
            </a:r>
            <a:endParaRPr lang="it-IT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7051E-328C-44ED-876C-43029AACE38F}"/>
              </a:ext>
            </a:extLst>
          </p:cNvPr>
          <p:cNvSpPr txBox="1"/>
          <p:nvPr/>
        </p:nvSpPr>
        <p:spPr>
          <a:xfrm>
            <a:off x="0" y="6477379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</a:schemeClr>
                </a:solidFill>
              </a:rPr>
              <a:t>SISTEMI DIGITALI M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423B891-5E7E-46A1-B041-FD2E22C25F31}"/>
              </a:ext>
            </a:extLst>
          </p:cNvPr>
          <p:cNvSpPr txBox="1"/>
          <p:nvPr/>
        </p:nvSpPr>
        <p:spPr>
          <a:xfrm>
            <a:off x="10532532" y="6477379"/>
            <a:ext cx="165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</a:schemeClr>
                </a:solidFill>
              </a:rPr>
              <a:t>AA 2019/2020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5E29C1-41E7-4D0F-A4B6-143918C8BF35}"/>
              </a:ext>
            </a:extLst>
          </p:cNvPr>
          <p:cNvSpPr txBox="1"/>
          <p:nvPr/>
        </p:nvSpPr>
        <p:spPr>
          <a:xfrm>
            <a:off x="9907743" y="5027942"/>
            <a:ext cx="181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Realizzato da:</a:t>
            </a:r>
          </a:p>
          <a:p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it-IT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</a:t>
            </a:r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Amir</a:t>
            </a:r>
          </a:p>
          <a:p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Saccone Nicolò</a:t>
            </a:r>
          </a:p>
        </p:txBody>
      </p:sp>
    </p:spTree>
    <p:extLst>
      <p:ext uri="{BB962C8B-B14F-4D97-AF65-F5344CB8AC3E}">
        <p14:creationId xmlns:p14="http://schemas.microsoft.com/office/powerpoint/2010/main" val="40200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7D108-87E0-4E88-BAE4-4599E585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9269"/>
            <a:ext cx="11029616" cy="1013800"/>
          </a:xfrm>
        </p:spPr>
        <p:txBody>
          <a:bodyPr/>
          <a:lstStyle/>
          <a:p>
            <a:pPr algn="ctr"/>
            <a:r>
              <a:rPr lang="it-IT"/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3AC293-7555-4970-BF04-ADE3CB42AAAF}"/>
              </a:ext>
            </a:extLst>
          </p:cNvPr>
          <p:cNvSpPr txBox="1"/>
          <p:nvPr/>
        </p:nvSpPr>
        <p:spPr>
          <a:xfrm>
            <a:off x="880533" y="2217979"/>
            <a:ext cx="104309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L’utilizzo dell’algoritmo proposto consente un grosso risparmio di risorse allocate rispetto ai suoi equivalenti a massima precisione.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validità dell’algoritmo si estende soprattutto in ottica di training, in quanto a un grosso guadagno di memoria è associata una ottima qualità dell’immagine.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possibili sviluppi futuri sono: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Ampliamento dei test e aggiustamenti del codice HLS.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Utilizzo di diversi filtri e confronto fra di essi, per stabilire l’influenza di un determinato filtro sulla rete.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Realizzazione di un design implementativo progettato utilizzando le specifiche indicate nel progetto iniziale.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4A14541-C3EA-430B-9197-6B8A2C335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45" y="3805321"/>
            <a:ext cx="7523162" cy="2541689"/>
          </a:xfr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68" y="770980"/>
            <a:ext cx="7614541" cy="716754"/>
          </a:xfrm>
        </p:spPr>
        <p:txBody>
          <a:bodyPr/>
          <a:lstStyle/>
          <a:p>
            <a:pPr algn="ctr"/>
            <a:r>
              <a:rPr lang="it-IT"/>
              <a:t>CNN: CONVOLUTIONAL NEURAL NETWORK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2A6007-68C1-4EFB-AFF7-1AFE576E0901}"/>
              </a:ext>
            </a:extLst>
          </p:cNvPr>
          <p:cNvSpPr txBox="1"/>
          <p:nvPr/>
        </p:nvSpPr>
        <p:spPr>
          <a:xfrm>
            <a:off x="1020732" y="1976083"/>
            <a:ext cx="112317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CNN si intende una categoria di reti neurali largamente utilizzata in ambito    </a:t>
            </a:r>
          </a:p>
          <a:p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 applicazioni di visione artificiale in grado di elaborare segnali di diverso tipo </a:t>
            </a:r>
          </a:p>
          <a:p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come immagini o suoni.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 rete di convoluzione neurale è solitamente composta da qualche migliaia di  </a:t>
            </a:r>
          </a:p>
          <a:p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livelli detti </a:t>
            </a:r>
            <a:r>
              <a:rPr lang="it-IT" sz="20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convoluzione aventi ognuno specifiche caratteristiche e finalità.</a:t>
            </a:r>
          </a:p>
          <a:p>
            <a:r>
              <a:rPr lang="it-IT" sz="2600">
                <a:solidFill>
                  <a:schemeClr val="tx2"/>
                </a:solidFill>
              </a:rPr>
              <a:t>  </a:t>
            </a:r>
          </a:p>
          <a:p>
            <a:r>
              <a:rPr lang="it-IT" sz="2400">
                <a:solidFill>
                  <a:schemeClr val="tx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8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F1C908D-FA86-4416-BF6B-10DFCFDD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29" y="3391314"/>
            <a:ext cx="8181977" cy="3047705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68" y="770980"/>
            <a:ext cx="7614541" cy="716754"/>
          </a:xfrm>
        </p:spPr>
        <p:txBody>
          <a:bodyPr/>
          <a:lstStyle/>
          <a:p>
            <a:pPr algn="ctr"/>
            <a:r>
              <a:rPr lang="it-IT"/>
              <a:t>Layer DI CONVOLUZIONE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7255A2-A88F-486A-9161-3FAB3A70FDA2}"/>
              </a:ext>
            </a:extLst>
          </p:cNvPr>
          <p:cNvSpPr txBox="1"/>
          <p:nvPr/>
        </p:nvSpPr>
        <p:spPr>
          <a:xfrm>
            <a:off x="398060" y="2006220"/>
            <a:ext cx="10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0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convoluzione è uno dei tanti elementi che compongono una CNN. Comunemente esso ha come ingressi: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Un’ immagine sottoforma di matrice di pixel.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matrice di convoluzione detta kernel, i cui valori determinano l’effetto in uscita.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643CA3A-8722-4F93-851B-CBD52FB82176}"/>
              </a:ext>
            </a:extLst>
          </p:cNvPr>
          <p:cNvSpPr txBox="1"/>
          <p:nvPr/>
        </p:nvSpPr>
        <p:spPr>
          <a:xfrm>
            <a:off x="398060" y="3429741"/>
            <a:ext cx="2954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L’operazione      , chiamata convoluzione, determina una nuova immagine in uscita di dimensione pari all’ ingresso.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7B9FF41-701C-4D62-8249-3951803079BC}"/>
              </a:ext>
            </a:extLst>
          </p:cNvPr>
          <p:cNvSpPr/>
          <p:nvPr/>
        </p:nvSpPr>
        <p:spPr>
          <a:xfrm>
            <a:off x="2258820" y="3508941"/>
            <a:ext cx="238250" cy="2562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21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62" y="770980"/>
            <a:ext cx="9162853" cy="71675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ALGORITMO DI MAPPING SU INTERI – caso tradizionale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3599A-58EB-4176-B21C-F30C7AAF4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3" y="2045459"/>
            <a:ext cx="8804787" cy="45513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4634A-89C0-449D-98EB-9279756285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10" y="2915391"/>
            <a:ext cx="4938938" cy="1053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5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68" y="770980"/>
            <a:ext cx="7614541" cy="716754"/>
          </a:xfrm>
        </p:spPr>
        <p:txBody>
          <a:bodyPr/>
          <a:lstStyle/>
          <a:p>
            <a:pPr algn="ctr"/>
            <a:r>
              <a:rPr lang="it-IT" dirty="0"/>
              <a:t> CASO DI STUDIO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4C5EF2-635E-46F6-B4C0-580DA96D3F30}"/>
              </a:ext>
            </a:extLst>
          </p:cNvPr>
          <p:cNvSpPr txBox="1"/>
          <p:nvPr/>
        </p:nvSpPr>
        <p:spPr>
          <a:xfrm>
            <a:off x="691487" y="2506614"/>
            <a:ext cx="10809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Immagini in input di dimensione 28x28 con pixel a 8-bit </a:t>
            </a:r>
            <a:r>
              <a:rPr lang="it-IT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Utilizzo di </a:t>
            </a:r>
            <a:r>
              <a:rPr lang="it-IT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la creazione di una rete e l’aggiunta di </a:t>
            </a:r>
            <a:r>
              <a:rPr lang="it-IT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convoluzione. Esempio con </a:t>
            </a:r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 per il riconoscimento del dataset </a:t>
            </a:r>
            <a:r>
              <a:rPr lang="it-IT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di </a:t>
            </a:r>
            <a:r>
              <a:rPr lang="it-IT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fase di training della rete, insieme al tempo di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Esperimenti con numero di epoche di training variabili.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Esempio su app Android. </a:t>
            </a:r>
          </a:p>
        </p:txBody>
      </p:sp>
    </p:spTree>
    <p:extLst>
      <p:ext uri="{BB962C8B-B14F-4D97-AF65-F5344CB8AC3E}">
        <p14:creationId xmlns:p14="http://schemas.microsoft.com/office/powerpoint/2010/main" val="135445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62" y="770980"/>
            <a:ext cx="9162853" cy="71675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ALGORITMO DI MAPPING SU INTERI – </a:t>
            </a:r>
            <a:r>
              <a:rPr lang="it-IT" dirty="0" err="1"/>
              <a:t>tensorflow</a:t>
            </a:r>
            <a:endParaRPr lang="it-IT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D2A1C0-6DFB-4510-98B3-6B96AFCF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98" y="2080926"/>
            <a:ext cx="7127028" cy="4337025"/>
          </a:xfrm>
        </p:spPr>
      </p:pic>
    </p:spTree>
    <p:extLst>
      <p:ext uri="{BB962C8B-B14F-4D97-AF65-F5344CB8AC3E}">
        <p14:creationId xmlns:p14="http://schemas.microsoft.com/office/powerpoint/2010/main" val="119732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170" y="735121"/>
            <a:ext cx="8299659" cy="71675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Loss e </a:t>
            </a:r>
            <a:r>
              <a:rPr lang="it-IT" dirty="0" err="1"/>
              <a:t>accuracy</a:t>
            </a:r>
            <a:r>
              <a:rPr lang="it-IT" dirty="0"/>
              <a:t> della rete </a:t>
            </a:r>
          </a:p>
        </p:txBody>
      </p:sp>
    </p:spTree>
    <p:extLst>
      <p:ext uri="{BB962C8B-B14F-4D97-AF65-F5344CB8AC3E}">
        <p14:creationId xmlns:p14="http://schemas.microsoft.com/office/powerpoint/2010/main" val="22385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68" y="770980"/>
            <a:ext cx="7614541" cy="71675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Tempo di training della rete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70B382-3743-4151-9B4C-294355FAD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97792"/>
              </p:ext>
            </p:extLst>
          </p:nvPr>
        </p:nvGraphicFramePr>
        <p:xfrm>
          <a:off x="5033913" y="2769123"/>
          <a:ext cx="1753385" cy="659877"/>
        </p:xfrm>
        <a:graphic>
          <a:graphicData uri="http://schemas.openxmlformats.org/drawingml/2006/table">
            <a:tbl>
              <a:tblPr/>
              <a:tblGrid>
                <a:gridCol w="1753385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</a:tblGrid>
              <a:tr h="6598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B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AF0E8E-599A-4950-B2DE-98C6069BA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70216"/>
              </p:ext>
            </p:extLst>
          </p:nvPr>
        </p:nvGraphicFramePr>
        <p:xfrm>
          <a:off x="6787298" y="2769122"/>
          <a:ext cx="1753385" cy="659877"/>
        </p:xfrm>
        <a:graphic>
          <a:graphicData uri="http://schemas.openxmlformats.org/drawingml/2006/table">
            <a:tbl>
              <a:tblPr/>
              <a:tblGrid>
                <a:gridCol w="1753385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</a:tblGrid>
              <a:tr h="6598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2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B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E7FEF5-490E-489F-BCBA-4FD84941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72344"/>
              </p:ext>
            </p:extLst>
          </p:nvPr>
        </p:nvGraphicFramePr>
        <p:xfrm>
          <a:off x="8540683" y="2769122"/>
          <a:ext cx="1753385" cy="659877"/>
        </p:xfrm>
        <a:graphic>
          <a:graphicData uri="http://schemas.openxmlformats.org/drawingml/2006/table">
            <a:tbl>
              <a:tblPr/>
              <a:tblGrid>
                <a:gridCol w="1753385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</a:tblGrid>
              <a:tr h="6598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2"/>
                          </a:solidFill>
                        </a:rPr>
                        <a:t>500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B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CBB252C-7495-4091-B8C2-F7917C492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15494"/>
              </p:ext>
            </p:extLst>
          </p:nvPr>
        </p:nvGraphicFramePr>
        <p:xfrm>
          <a:off x="1348033" y="3428999"/>
          <a:ext cx="1932495" cy="731520"/>
        </p:xfrm>
        <a:graphic>
          <a:graphicData uri="http://schemas.openxmlformats.org/drawingml/2006/table">
            <a:tbl>
              <a:tblPr/>
              <a:tblGrid>
                <a:gridCol w="1932495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2"/>
                          </a:solidFill>
                        </a:rPr>
                        <a:t>Not </a:t>
                      </a:r>
                      <a:r>
                        <a:rPr lang="it-IT" b="1" dirty="0" err="1">
                          <a:solidFill>
                            <a:schemeClr val="tx2"/>
                          </a:solidFill>
                        </a:rPr>
                        <a:t>Optimized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B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F94DD-BB95-4C10-BBB6-C9B722692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64099"/>
              </p:ext>
            </p:extLst>
          </p:nvPr>
        </p:nvGraphicFramePr>
        <p:xfrm>
          <a:off x="3280528" y="342899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7E60BB8-6A56-42D7-B25C-B78FB369A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32406"/>
              </p:ext>
            </p:extLst>
          </p:nvPr>
        </p:nvGraphicFramePr>
        <p:xfrm>
          <a:off x="3280528" y="2769122"/>
          <a:ext cx="1753385" cy="659877"/>
        </p:xfrm>
        <a:graphic>
          <a:graphicData uri="http://schemas.openxmlformats.org/drawingml/2006/table">
            <a:tbl>
              <a:tblPr/>
              <a:tblGrid>
                <a:gridCol w="1753385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</a:tblGrid>
              <a:tr h="6598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E97957D-C07F-4314-90BB-2A2DDC811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1744"/>
              </p:ext>
            </p:extLst>
          </p:nvPr>
        </p:nvGraphicFramePr>
        <p:xfrm>
          <a:off x="5033912" y="342899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5BB20E4-0B1C-465C-BB34-27BCA1631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85516"/>
              </p:ext>
            </p:extLst>
          </p:nvPr>
        </p:nvGraphicFramePr>
        <p:xfrm>
          <a:off x="6787296" y="342899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F54BD7-A8A7-4FE3-A220-EDD50676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16298"/>
              </p:ext>
            </p:extLst>
          </p:nvPr>
        </p:nvGraphicFramePr>
        <p:xfrm>
          <a:off x="8540678" y="342899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712D163-D7FA-4902-A67E-75A1B318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57849"/>
              </p:ext>
            </p:extLst>
          </p:nvPr>
        </p:nvGraphicFramePr>
        <p:xfrm>
          <a:off x="1348031" y="4160519"/>
          <a:ext cx="1932495" cy="731520"/>
        </p:xfrm>
        <a:graphic>
          <a:graphicData uri="http://schemas.openxmlformats.org/drawingml/2006/table">
            <a:tbl>
              <a:tblPr/>
              <a:tblGrid>
                <a:gridCol w="1932495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tx2"/>
                          </a:solidFill>
                        </a:rPr>
                        <a:t>Stochastic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B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C8D9410-2155-437F-8ABA-B820B18E0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83875"/>
              </p:ext>
            </p:extLst>
          </p:nvPr>
        </p:nvGraphicFramePr>
        <p:xfrm>
          <a:off x="3280526" y="416051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F9F7110-BEED-40A5-A96E-B181006B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78454"/>
              </p:ext>
            </p:extLst>
          </p:nvPr>
        </p:nvGraphicFramePr>
        <p:xfrm>
          <a:off x="5033910" y="416051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972572C-9ECB-4283-95D9-B4F46916D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36827"/>
              </p:ext>
            </p:extLst>
          </p:nvPr>
        </p:nvGraphicFramePr>
        <p:xfrm>
          <a:off x="6787294" y="416051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E70D988-3D2F-4A1E-AB1B-0547FDD9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78578"/>
              </p:ext>
            </p:extLst>
          </p:nvPr>
        </p:nvGraphicFramePr>
        <p:xfrm>
          <a:off x="8540676" y="4160519"/>
          <a:ext cx="1753386" cy="731520"/>
        </p:xfrm>
        <a:graphic>
          <a:graphicData uri="http://schemas.openxmlformats.org/drawingml/2006/table">
            <a:tbl>
              <a:tblPr/>
              <a:tblGrid>
                <a:gridCol w="876693">
                  <a:extLst>
                    <a:ext uri="{9D8B030D-6E8A-4147-A177-3AD203B41FA5}">
                      <a16:colId xmlns:a16="http://schemas.microsoft.com/office/drawing/2014/main" val="200224210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230989856"/>
                    </a:ext>
                  </a:extLst>
                </a:gridCol>
              </a:tblGrid>
              <a:tr h="25876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Tempo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96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D1390228-BB14-4F8F-A6FA-DC3DBBC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68" y="770980"/>
            <a:ext cx="7614541" cy="716754"/>
          </a:xfrm>
        </p:spPr>
        <p:txBody>
          <a:bodyPr/>
          <a:lstStyle/>
          <a:p>
            <a:pPr algn="ctr"/>
            <a:r>
              <a:rPr lang="it-IT" dirty="0"/>
              <a:t>Esempio su app </a:t>
            </a:r>
            <a:r>
              <a:rPr lang="it-IT" dirty="0" err="1"/>
              <a:t>android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7683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Personalizzato 1">
      <a:dk1>
        <a:srgbClr val="FF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FA4941EA199C4B981FC93E4352A635" ma:contentTypeVersion="9" ma:contentTypeDescription="Create a new document." ma:contentTypeScope="" ma:versionID="df6b1fc0cda5dc845e18cff6f1a027da">
  <xsd:schema xmlns:xsd="http://www.w3.org/2001/XMLSchema" xmlns:xs="http://www.w3.org/2001/XMLSchema" xmlns:p="http://schemas.microsoft.com/office/2006/metadata/properties" xmlns:ns3="366fad4d-b257-4523-b6b3-e4d54163eff5" xmlns:ns4="0e4f0c7c-4bf5-489d-b650-d6ebfd1bfd60" targetNamespace="http://schemas.microsoft.com/office/2006/metadata/properties" ma:root="true" ma:fieldsID="6dfecc2c96fa6280ec5ff3b8371f3c9d" ns3:_="" ns4:_="">
    <xsd:import namespace="366fad4d-b257-4523-b6b3-e4d54163eff5"/>
    <xsd:import namespace="0e4f0c7c-4bf5-489d-b650-d6ebfd1bfd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fad4d-b257-4523-b6b3-e4d54163e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f0c7c-4bf5-489d-b650-d6ebfd1bf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5FFF82-E076-4D5B-A819-E26DE4FD06BB}">
  <ds:schemaRefs>
    <ds:schemaRef ds:uri="0e4f0c7c-4bf5-489d-b650-d6ebfd1bfd60"/>
    <ds:schemaRef ds:uri="366fad4d-b257-4523-b6b3-e4d54163ef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4E3067-D34D-4EF9-9266-83E97521EAF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0e4f0c7c-4bf5-489d-b650-d6ebfd1bfd60"/>
    <ds:schemaRef ds:uri="366fad4d-b257-4523-b6b3-e4d54163eff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6ACB6-5C43-4F5A-A8BE-CDF89BA7B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90</TotalTime>
  <Words>378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Wingdings 2</vt:lpstr>
      <vt:lpstr>Dividendi</vt:lpstr>
      <vt:lpstr>Applicazione DI UN ALGORITMO OTTIMIZZATO PER il training di una rete convoluzionale</vt:lpstr>
      <vt:lpstr>CNN: CONVOLUTIONAL NEURAL NETWORK </vt:lpstr>
      <vt:lpstr>Layer DI CONVOLUZIONE</vt:lpstr>
      <vt:lpstr>ALGORITMO DI MAPPING SU INTERI – caso tradizionale </vt:lpstr>
      <vt:lpstr> CASO DI STUDIO</vt:lpstr>
      <vt:lpstr>ALGORITMO DI MAPPING SU INTERI – tensorflow</vt:lpstr>
      <vt:lpstr>Loss e accuracy della rete </vt:lpstr>
      <vt:lpstr>Tempo di training della rete </vt:lpstr>
      <vt:lpstr>Esempio su app android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OTTIMIZZAZIONE DI UNA CNN TRAMITE MAPPING DI FLOATING POINT SU INTERI A VIRGOLA FISSA</dc:title>
  <dc:creator>Nicolò Saccone - nicolo.saccone@studio.unibo.it</dc:creator>
  <cp:lastModifiedBy>Amir Al Sadi - amir.alsadi@studio.unibo.it</cp:lastModifiedBy>
  <cp:revision>13</cp:revision>
  <dcterms:created xsi:type="dcterms:W3CDTF">2019-12-14T15:22:10Z</dcterms:created>
  <dcterms:modified xsi:type="dcterms:W3CDTF">2021-03-19T10:08:14Z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0x010100B1FA4941EA199C4B981FC93E4352A635</vt:lpwstr>
  </property>
</Properties>
</file>