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500"/>
    <a:srgbClr val="D22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88"/>
    <p:restoredTop sz="94699"/>
  </p:normalViewPr>
  <p:slideViewPr>
    <p:cSldViewPr snapToGrid="0">
      <p:cViewPr varScale="1">
        <p:scale>
          <a:sx n="164" d="100"/>
          <a:sy n="164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ED6B0-0DDE-5ADC-D668-713F4062E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55D5E-F38A-6CCE-A2CC-0F419FDFC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B108D-9670-CE8D-C8B3-88DC30EC1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83BD-539F-5F47-81D1-7C398A22F6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DAE32-6610-F88C-B882-E51C5E7CF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5555E-678A-4B2F-1018-1D01C149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16CD4-DE15-4948-B7D3-C0095B869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03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6065-FCDD-3FF4-693B-869D5B50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4B04D-8206-373F-EEBA-770E7AD98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291EF-A7DE-95FF-50DC-29AE5801D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83BD-539F-5F47-81D1-7C398A22F6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060E6-EFDC-E917-A0E1-2AA5E7346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A5575-C192-F94A-3483-F0358301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16CD4-DE15-4948-B7D3-C0095B869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317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D80707-0918-40ED-2658-05C1BFDCF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F1619-E121-C104-9620-2A024F200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E3C50-6D41-2200-A399-853966E1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83BD-539F-5F47-81D1-7C398A22F6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24B09-A79F-5E12-D2BC-04D5851A6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C18FD-9E64-29C9-1515-0152C1B5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16CD4-DE15-4948-B7D3-C0095B869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15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1774-18FF-D314-18AC-8AEE4410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4B257-F0FA-8BA0-F63C-E047DAF2A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0F355-DF7E-E388-A98F-929459D8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83BD-539F-5F47-81D1-7C398A22F6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78875-9043-794E-AB39-780DB5CA9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9B5C6-91DD-6D15-BCF5-7C9CC479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16CD4-DE15-4948-B7D3-C0095B869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31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1327-ED75-70BF-6418-F0E69A78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EEDE6-2CC8-9DB0-D3B7-6749AA725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F0D73-FC28-E67D-3A1E-937B2788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83BD-539F-5F47-81D1-7C398A22F6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F5625-DB9F-367E-C2CB-6FF6204A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166F0-6AD9-420B-9887-AADD934F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16CD4-DE15-4948-B7D3-C0095B869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23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13D92-BF5C-0F13-0205-F54AF0D2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8AFCB-8E3E-3C3F-3F3E-C0B2B9EFA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D5C7D-09DB-2035-2C84-8DE75493D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55879-49A3-9AD7-2E98-8A1BEA3A0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83BD-539F-5F47-81D1-7C398A22F6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44949-8DF4-BB32-9A55-49CCC635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41990-2C89-3684-DBF8-075D65F8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16CD4-DE15-4948-B7D3-C0095B869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86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EC52-85FE-50F6-F95A-65C173996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C8853-3FC9-206E-1FB0-62742AD2B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12AE1-A8BE-6B3A-7B86-0E036FDA7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7D680A-ED48-1514-0A87-2A614DB23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B79A4-DB47-AD19-904D-40E0437EE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3B8F0-EB6B-0ED2-03B6-E68DBDF2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83BD-539F-5F47-81D1-7C398A22F6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ED81A-32BC-F373-9399-36B37A9B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25B484-E18B-C797-305C-962D4688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16CD4-DE15-4948-B7D3-C0095B869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51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D345D-0B9F-FAEE-DC6C-A9A335F5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E2604-97B2-008B-EED9-A207F0CD9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83BD-539F-5F47-81D1-7C398A22F6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945927-9DC8-F9A8-DA36-B5127928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8A08C-13D4-04AA-0978-A27CE148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16CD4-DE15-4948-B7D3-C0095B869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92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A7A64-AAA8-E989-CC2A-906C6BB40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83BD-539F-5F47-81D1-7C398A22F6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FFE795-4FC6-D710-ED16-FE7B026B5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4466B-4307-5487-5F72-E4031CC7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16CD4-DE15-4948-B7D3-C0095B869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0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50FA5-2C93-6025-9536-F1A9F697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F86D4-2310-AC49-30D7-E9AC030A0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20D09-37D7-31EB-9C4E-CDFC78344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04A98-1B12-5077-AD44-9CC7E6C4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83BD-539F-5F47-81D1-7C398A22F6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907D2-6A64-B450-9993-0A3FB509D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A8779-7922-C246-7409-829B70EAE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16CD4-DE15-4948-B7D3-C0095B869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76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BAA5-B24C-AD61-373E-1CC51FEE4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8A29C-C11D-AA2B-4308-488CCEEA3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5BBC1-1AD3-FB47-4534-74C1501F6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1DABC-7DD8-CB11-ABF1-CBE1AD6FE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83BD-539F-5F47-81D1-7C398A22F6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7F662-77F6-2BC0-397E-CF1C9C4E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2110F-05B3-02FA-6643-817CC181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16CD4-DE15-4948-B7D3-C0095B869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09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E79BA9-DEB0-20DF-9CDD-021A7D9C9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31ADC-A59E-BE2D-4EAF-0C5EAAC5B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48DBD-F700-9314-561F-D6E1FACB8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8583BD-539F-5F47-81D1-7C398A22F6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9CB97-FC66-5C0A-F3E3-6B8D58C67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09DE6-5389-6BB5-978C-B070C7E9C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B16CD4-DE15-4948-B7D3-C0095B869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77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FF6464A-D3D1-A79F-C8FA-7F556B539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977" y="2277690"/>
            <a:ext cx="827617" cy="82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14F7396-1718-7E44-C745-19D062A549DE}"/>
              </a:ext>
            </a:extLst>
          </p:cNvPr>
          <p:cNvSpPr/>
          <p:nvPr/>
        </p:nvSpPr>
        <p:spPr>
          <a:xfrm>
            <a:off x="8603455" y="3175169"/>
            <a:ext cx="1701800" cy="508000"/>
          </a:xfrm>
          <a:prstGeom prst="roundRect">
            <a:avLst/>
          </a:prstGeom>
          <a:solidFill>
            <a:srgbClr val="D22A2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MQ-based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FFFCE-98BA-66BE-DFC6-A59180DB1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854" y="2541237"/>
            <a:ext cx="1348532" cy="421195"/>
          </a:xfrm>
          <a:prstGeom prst="rect">
            <a:avLst/>
          </a:prstGeom>
        </p:spPr>
      </p:pic>
      <p:sp>
        <p:nvSpPr>
          <p:cNvPr id="6" name="Right Arrow Callout 5">
            <a:extLst>
              <a:ext uri="{FF2B5EF4-FFF2-40B4-BE49-F238E27FC236}">
                <a16:creationId xmlns:a16="http://schemas.microsoft.com/office/drawing/2014/main" id="{FE157D9A-1D24-67F1-812D-4231942038DE}"/>
              </a:ext>
            </a:extLst>
          </p:cNvPr>
          <p:cNvSpPr/>
          <p:nvPr/>
        </p:nvSpPr>
        <p:spPr>
          <a:xfrm>
            <a:off x="6096000" y="3251030"/>
            <a:ext cx="856881" cy="355939"/>
          </a:xfrm>
          <a:prstGeom prst="rightArrowCallout">
            <a:avLst/>
          </a:prstGeom>
          <a:solidFill>
            <a:srgbClr val="FF25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Buffer</a:t>
            </a:r>
          </a:p>
        </p:txBody>
      </p:sp>
      <p:sp>
        <p:nvSpPr>
          <p:cNvPr id="8" name="Left Arrow Callout 7">
            <a:extLst>
              <a:ext uri="{FF2B5EF4-FFF2-40B4-BE49-F238E27FC236}">
                <a16:creationId xmlns:a16="http://schemas.microsoft.com/office/drawing/2014/main" id="{30957D20-2C1A-7ACE-DB6E-CF6161A11520}"/>
              </a:ext>
            </a:extLst>
          </p:cNvPr>
          <p:cNvSpPr/>
          <p:nvPr/>
        </p:nvSpPr>
        <p:spPr>
          <a:xfrm>
            <a:off x="5257800" y="3251029"/>
            <a:ext cx="838200" cy="355939"/>
          </a:xfrm>
          <a:prstGeom prst="leftArrowCallout">
            <a:avLst/>
          </a:prstGeom>
          <a:solidFill>
            <a:srgbClr val="FF25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Socket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1E9233-166D-EA9F-6F48-CC1524F58EB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9801" t="-4282" r="27815" b="29105"/>
          <a:stretch>
            <a:fillRect/>
          </a:stretch>
        </p:blipFill>
        <p:spPr>
          <a:xfrm>
            <a:off x="3258802" y="2531702"/>
            <a:ext cx="541866" cy="5406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A83549-BDDD-7F6C-D33D-FD7ACABFC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7120" y="2505566"/>
            <a:ext cx="1181100" cy="6681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78391C-9790-DE15-CC9B-A5C6E120E2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4578" y="3173757"/>
            <a:ext cx="424224" cy="4805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C17B20-7E08-A4C9-15CA-51DDB991F6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0701" y="3072328"/>
            <a:ext cx="618067" cy="6180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C1AA999-D1B9-A16F-2418-CA804EF3A148}"/>
              </a:ext>
            </a:extLst>
          </p:cNvPr>
          <p:cNvSpPr txBox="1"/>
          <p:nvPr/>
        </p:nvSpPr>
        <p:spPr>
          <a:xfrm>
            <a:off x="3683000" y="880533"/>
            <a:ext cx="5113867" cy="369332"/>
          </a:xfrm>
          <a:prstGeom prst="rect">
            <a:avLst/>
          </a:prstGeom>
          <a:noFill/>
          <a:ln w="38100"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Remote Interaction: Standard Programming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B9BEDF-F139-662F-2668-E7CCE79E52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1888" y="3917557"/>
            <a:ext cx="2741908" cy="205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9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17FCB-F2A1-CC0F-5E4A-B5893A423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684FE66-E2A5-0A67-3B61-9A4A11222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3244" y="3683157"/>
            <a:ext cx="827617" cy="82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AA42307-7307-04CF-ECBB-745733F56BD9}"/>
              </a:ext>
            </a:extLst>
          </p:cNvPr>
          <p:cNvSpPr/>
          <p:nvPr/>
        </p:nvSpPr>
        <p:spPr>
          <a:xfrm>
            <a:off x="9678722" y="4580636"/>
            <a:ext cx="1701800" cy="508000"/>
          </a:xfrm>
          <a:prstGeom prst="roundRect">
            <a:avLst/>
          </a:prstGeom>
          <a:solidFill>
            <a:srgbClr val="D22A2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MQ-based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2D0CA-4EFB-1AEE-46BC-47675542F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169" y="3937169"/>
            <a:ext cx="1348532" cy="421195"/>
          </a:xfrm>
          <a:prstGeom prst="rect">
            <a:avLst/>
          </a:prstGeom>
        </p:spPr>
      </p:pic>
      <p:sp>
        <p:nvSpPr>
          <p:cNvPr id="6" name="Right Arrow Callout 5">
            <a:extLst>
              <a:ext uri="{FF2B5EF4-FFF2-40B4-BE49-F238E27FC236}">
                <a16:creationId xmlns:a16="http://schemas.microsoft.com/office/drawing/2014/main" id="{A8C2B1E3-42BD-4D1D-AEEF-1CB17A3F7B34}"/>
              </a:ext>
            </a:extLst>
          </p:cNvPr>
          <p:cNvSpPr/>
          <p:nvPr/>
        </p:nvSpPr>
        <p:spPr>
          <a:xfrm>
            <a:off x="8670315" y="4646962"/>
            <a:ext cx="856881" cy="355939"/>
          </a:xfrm>
          <a:prstGeom prst="rightArrowCallout">
            <a:avLst/>
          </a:prstGeom>
          <a:solidFill>
            <a:srgbClr val="FF25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Buffer</a:t>
            </a:r>
          </a:p>
        </p:txBody>
      </p:sp>
      <p:sp>
        <p:nvSpPr>
          <p:cNvPr id="8" name="Left Arrow Callout 7">
            <a:extLst>
              <a:ext uri="{FF2B5EF4-FFF2-40B4-BE49-F238E27FC236}">
                <a16:creationId xmlns:a16="http://schemas.microsoft.com/office/drawing/2014/main" id="{8EAC1771-4E93-B47B-CB30-50B4744FDB95}"/>
              </a:ext>
            </a:extLst>
          </p:cNvPr>
          <p:cNvSpPr/>
          <p:nvPr/>
        </p:nvSpPr>
        <p:spPr>
          <a:xfrm>
            <a:off x="7832115" y="4646961"/>
            <a:ext cx="838200" cy="355939"/>
          </a:xfrm>
          <a:prstGeom prst="leftArrowCallout">
            <a:avLst/>
          </a:prstGeom>
          <a:solidFill>
            <a:srgbClr val="FF25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/>
              <a:t>Socket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C8D7DA-63DD-363F-4FCF-ABDAAE408335}"/>
              </a:ext>
            </a:extLst>
          </p:cNvPr>
          <p:cNvSpPr txBox="1"/>
          <p:nvPr/>
        </p:nvSpPr>
        <p:spPr>
          <a:xfrm>
            <a:off x="3564812" y="358035"/>
            <a:ext cx="5113867" cy="369332"/>
          </a:xfrm>
          <a:prstGeom prst="rect">
            <a:avLst/>
          </a:prstGeom>
          <a:noFill/>
          <a:ln w="38100"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Remote Interaction: Leveraging LLMs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50DA2B-E6B5-7A95-1715-4B138EEC53D0}"/>
              </a:ext>
            </a:extLst>
          </p:cNvPr>
          <p:cNvSpPr txBox="1"/>
          <p:nvPr/>
        </p:nvSpPr>
        <p:spPr>
          <a:xfrm>
            <a:off x="4630788" y="3065520"/>
            <a:ext cx="1465212" cy="707886"/>
          </a:xfrm>
          <a:prstGeom prst="rect">
            <a:avLst/>
          </a:prstGeom>
          <a:noFill/>
          <a:ln w="25400"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MCP</a:t>
            </a:r>
          </a:p>
          <a:p>
            <a:pPr algn="ctr"/>
            <a:r>
              <a:rPr lang="en-GB" sz="2000" dirty="0"/>
              <a:t>Client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4C9EE-10A6-428A-2DF0-FC992E6661F0}"/>
              </a:ext>
            </a:extLst>
          </p:cNvPr>
          <p:cNvSpPr txBox="1"/>
          <p:nvPr/>
        </p:nvSpPr>
        <p:spPr>
          <a:xfrm>
            <a:off x="4630788" y="4455924"/>
            <a:ext cx="1465212" cy="707886"/>
          </a:xfrm>
          <a:prstGeom prst="rect">
            <a:avLst/>
          </a:prstGeom>
          <a:noFill/>
          <a:ln w="25400"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MCP</a:t>
            </a:r>
          </a:p>
          <a:p>
            <a:pPr algn="ctr"/>
            <a:r>
              <a:rPr lang="en-GB" sz="2000" dirty="0"/>
              <a:t>Server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1818C63-D1CD-7384-DC65-437820A9C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10" y="1818195"/>
            <a:ext cx="2540169" cy="2540169"/>
          </a:xfrm>
          <a:prstGeom prst="rect">
            <a:avLst/>
          </a:prstGeom>
        </p:spPr>
      </p:pic>
      <p:sp>
        <p:nvSpPr>
          <p:cNvPr id="17" name="Up-down Arrow 16">
            <a:extLst>
              <a:ext uri="{FF2B5EF4-FFF2-40B4-BE49-F238E27FC236}">
                <a16:creationId xmlns:a16="http://schemas.microsoft.com/office/drawing/2014/main" id="{EFF3BFE8-0355-87BE-6819-A319C84EA6A4}"/>
              </a:ext>
            </a:extLst>
          </p:cNvPr>
          <p:cNvSpPr/>
          <p:nvPr/>
        </p:nvSpPr>
        <p:spPr>
          <a:xfrm>
            <a:off x="5260263" y="3844714"/>
            <a:ext cx="199011" cy="57819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0D088E3A-B8BE-7A43-4468-14D6694BDA06}"/>
              </a:ext>
            </a:extLst>
          </p:cNvPr>
          <p:cNvSpPr/>
          <p:nvPr/>
        </p:nvSpPr>
        <p:spPr>
          <a:xfrm rot="16200000">
            <a:off x="6802869" y="4343308"/>
            <a:ext cx="177791" cy="1024645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Up-down Arrow 18">
            <a:extLst>
              <a:ext uri="{FF2B5EF4-FFF2-40B4-BE49-F238E27FC236}">
                <a16:creationId xmlns:a16="http://schemas.microsoft.com/office/drawing/2014/main" id="{B0609DAD-1F22-6414-DA8C-05703C4412D6}"/>
              </a:ext>
            </a:extLst>
          </p:cNvPr>
          <p:cNvSpPr/>
          <p:nvPr/>
        </p:nvSpPr>
        <p:spPr>
          <a:xfrm rot="16200000">
            <a:off x="3771188" y="2916677"/>
            <a:ext cx="177791" cy="1024645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AEB3E92-5E61-A32D-F4F3-3A9956463A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7475" y="1409885"/>
            <a:ext cx="687526" cy="687526"/>
          </a:xfrm>
          <a:prstGeom prst="rect">
            <a:avLst/>
          </a:prstGeom>
        </p:spPr>
      </p:pic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F5AA991-2C31-0DA1-F523-6F47CFE34D26}"/>
              </a:ext>
            </a:extLst>
          </p:cNvPr>
          <p:cNvSpPr/>
          <p:nvPr/>
        </p:nvSpPr>
        <p:spPr>
          <a:xfrm>
            <a:off x="5260263" y="2292370"/>
            <a:ext cx="199011" cy="57819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270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92E9B-1CDB-2D51-6F1B-A93C8254F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7612267-97C7-4E4E-449F-D5729252CB29}"/>
              </a:ext>
            </a:extLst>
          </p:cNvPr>
          <p:cNvSpPr txBox="1"/>
          <p:nvPr/>
        </p:nvSpPr>
        <p:spPr>
          <a:xfrm>
            <a:off x="3564812" y="358035"/>
            <a:ext cx="5113867" cy="369332"/>
          </a:xfrm>
          <a:prstGeom prst="rect">
            <a:avLst/>
          </a:prstGeom>
          <a:noFill/>
          <a:ln w="38100"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Remote Interaction: Leveraging LLMs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5EBC77-B1DA-B201-B30A-D417FD462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604" y="1423322"/>
            <a:ext cx="452782" cy="4527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E0476B-E9D5-177C-A63C-FAE9B941E372}"/>
              </a:ext>
            </a:extLst>
          </p:cNvPr>
          <p:cNvSpPr txBox="1"/>
          <p:nvPr/>
        </p:nvSpPr>
        <p:spPr>
          <a:xfrm>
            <a:off x="2547989" y="1295770"/>
            <a:ext cx="1465212" cy="707886"/>
          </a:xfrm>
          <a:prstGeom prst="rect">
            <a:avLst/>
          </a:prstGeom>
          <a:noFill/>
          <a:ln w="25400"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MCP</a:t>
            </a:r>
          </a:p>
          <a:p>
            <a:pPr algn="ctr"/>
            <a:r>
              <a:rPr lang="en-GB" sz="2000" dirty="0"/>
              <a:t>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EBA550-1A19-902F-F75C-A1DBA67B7999}"/>
              </a:ext>
            </a:extLst>
          </p:cNvPr>
          <p:cNvSpPr txBox="1"/>
          <p:nvPr/>
        </p:nvSpPr>
        <p:spPr>
          <a:xfrm>
            <a:off x="6959121" y="1221077"/>
            <a:ext cx="1465212" cy="707886"/>
          </a:xfrm>
          <a:prstGeom prst="rect">
            <a:avLst/>
          </a:prstGeom>
          <a:noFill/>
          <a:ln w="25400"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MCP</a:t>
            </a:r>
          </a:p>
          <a:p>
            <a:pPr algn="ctr"/>
            <a:r>
              <a:rPr lang="en-GB" sz="2000" dirty="0"/>
              <a:t>Server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6B5F-67F8-A4BB-0D64-E12D39401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547" y="1146384"/>
            <a:ext cx="857272" cy="857272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D78AD97-2CCC-7A7B-DBE9-36B20FC1E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312" y="1161211"/>
            <a:ext cx="827617" cy="82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5498FC-2FBF-AB12-1BDF-31412B4121C9}"/>
              </a:ext>
            </a:extLst>
          </p:cNvPr>
          <p:cNvCxnSpPr>
            <a:cxnSpLocks/>
          </p:cNvCxnSpPr>
          <p:nvPr/>
        </p:nvCxnSpPr>
        <p:spPr>
          <a:xfrm>
            <a:off x="1181385" y="2213011"/>
            <a:ext cx="0" cy="434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157BDE-3AF6-A8AF-C9BE-39BAD78A7B6A}"/>
              </a:ext>
            </a:extLst>
          </p:cNvPr>
          <p:cNvCxnSpPr>
            <a:cxnSpLocks/>
          </p:cNvCxnSpPr>
          <p:nvPr/>
        </p:nvCxnSpPr>
        <p:spPr>
          <a:xfrm>
            <a:off x="3267052" y="2213011"/>
            <a:ext cx="0" cy="434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45F68A-27EC-CDD1-2C25-6A32E7870A81}"/>
              </a:ext>
            </a:extLst>
          </p:cNvPr>
          <p:cNvCxnSpPr>
            <a:cxnSpLocks/>
          </p:cNvCxnSpPr>
          <p:nvPr/>
        </p:nvCxnSpPr>
        <p:spPr>
          <a:xfrm>
            <a:off x="5605640" y="2213011"/>
            <a:ext cx="0" cy="434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57732F-6394-2727-B11F-CF1D779C3766}"/>
              </a:ext>
            </a:extLst>
          </p:cNvPr>
          <p:cNvCxnSpPr>
            <a:cxnSpLocks/>
          </p:cNvCxnSpPr>
          <p:nvPr/>
        </p:nvCxnSpPr>
        <p:spPr>
          <a:xfrm>
            <a:off x="7678184" y="2213011"/>
            <a:ext cx="0" cy="434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927BEF-2929-B2E3-53D6-6F5BD3D3E6AE}"/>
              </a:ext>
            </a:extLst>
          </p:cNvPr>
          <p:cNvCxnSpPr>
            <a:cxnSpLocks/>
          </p:cNvCxnSpPr>
          <p:nvPr/>
        </p:nvCxnSpPr>
        <p:spPr>
          <a:xfrm>
            <a:off x="10249577" y="2289211"/>
            <a:ext cx="0" cy="434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848ACA8-34EF-EBAE-6D8C-6D532146E85F}"/>
              </a:ext>
            </a:extLst>
          </p:cNvPr>
          <p:cNvCxnSpPr/>
          <p:nvPr/>
        </p:nvCxnSpPr>
        <p:spPr>
          <a:xfrm>
            <a:off x="1421319" y="2966826"/>
            <a:ext cx="17740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EFD59B3-441A-65EB-DA94-98CBDE760517}"/>
              </a:ext>
            </a:extLst>
          </p:cNvPr>
          <p:cNvSpPr txBox="1"/>
          <p:nvPr/>
        </p:nvSpPr>
        <p:spPr>
          <a:xfrm>
            <a:off x="1404386" y="2628272"/>
            <a:ext cx="1557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What joints does my robot have?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692B43-DD4E-E1FB-3B32-04B575A90874}"/>
              </a:ext>
            </a:extLst>
          </p:cNvPr>
          <p:cNvSpPr txBox="1"/>
          <p:nvPr/>
        </p:nvSpPr>
        <p:spPr>
          <a:xfrm>
            <a:off x="3407989" y="2560427"/>
            <a:ext cx="1557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What joints does my robot have?</a:t>
            </a:r>
          </a:p>
          <a:p>
            <a:r>
              <a:rPr lang="en-GB" sz="800" dirty="0"/>
              <a:t>---------------------</a:t>
            </a:r>
          </a:p>
          <a:p>
            <a:r>
              <a:rPr lang="en-GB" sz="800" dirty="0"/>
              <a:t>Servers </a:t>
            </a:r>
            <a:r>
              <a:rPr lang="en-GB" sz="800" dirty="0" err="1"/>
              <a:t>Avaiable</a:t>
            </a:r>
            <a:r>
              <a:rPr lang="en-GB" sz="800" dirty="0"/>
              <a:t> tools : {‘list _joints’, ..}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1FF6047-8E13-C840-D955-2AF015BAA9FA}"/>
              </a:ext>
            </a:extLst>
          </p:cNvPr>
          <p:cNvCxnSpPr>
            <a:cxnSpLocks/>
          </p:cNvCxnSpPr>
          <p:nvPr/>
        </p:nvCxnSpPr>
        <p:spPr>
          <a:xfrm>
            <a:off x="3267052" y="3263159"/>
            <a:ext cx="22655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5E83E02-6845-DFDF-3D6C-3480620208F8}"/>
              </a:ext>
            </a:extLst>
          </p:cNvPr>
          <p:cNvCxnSpPr>
            <a:cxnSpLocks/>
          </p:cNvCxnSpPr>
          <p:nvPr/>
        </p:nvCxnSpPr>
        <p:spPr>
          <a:xfrm flipH="1">
            <a:off x="3300571" y="3872760"/>
            <a:ext cx="22320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38CC5AB-9254-956B-97E1-CA20DAA24871}"/>
              </a:ext>
            </a:extLst>
          </p:cNvPr>
          <p:cNvSpPr txBox="1"/>
          <p:nvPr/>
        </p:nvSpPr>
        <p:spPr>
          <a:xfrm>
            <a:off x="3294008" y="3419493"/>
            <a:ext cx="1837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User wants a list of the robot joints. Let’s execute the </a:t>
            </a:r>
            <a:r>
              <a:rPr lang="en-GB" sz="800" dirty="0" err="1"/>
              <a:t>list_joint</a:t>
            </a:r>
            <a:r>
              <a:rPr lang="en-GB" sz="800" dirty="0"/>
              <a:t> actions on the MCP server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B8E0B9-59F6-B302-9966-D8976A76A616}"/>
              </a:ext>
            </a:extLst>
          </p:cNvPr>
          <p:cNvCxnSpPr>
            <a:cxnSpLocks/>
          </p:cNvCxnSpPr>
          <p:nvPr/>
        </p:nvCxnSpPr>
        <p:spPr>
          <a:xfrm flipV="1">
            <a:off x="3232836" y="4240331"/>
            <a:ext cx="4360069" cy="16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E58A7D7-6C34-4840-6DD7-BE3B6FD50009}"/>
              </a:ext>
            </a:extLst>
          </p:cNvPr>
          <p:cNvSpPr txBox="1"/>
          <p:nvPr/>
        </p:nvSpPr>
        <p:spPr>
          <a:xfrm>
            <a:off x="3214887" y="5178066"/>
            <a:ext cx="1557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Structured response:</a:t>
            </a:r>
            <a:br>
              <a:rPr lang="en-GB" sz="800" dirty="0"/>
            </a:br>
            <a:r>
              <a:rPr lang="en-GB" sz="800" dirty="0"/>
              <a:t>[{‘id’:’m1’, ‘position’:0.234, …},{‘id’:’m2’, ‘position’….}]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C7248F-5535-3247-4895-7576CBEC561A}"/>
              </a:ext>
            </a:extLst>
          </p:cNvPr>
          <p:cNvCxnSpPr>
            <a:cxnSpLocks/>
          </p:cNvCxnSpPr>
          <p:nvPr/>
        </p:nvCxnSpPr>
        <p:spPr>
          <a:xfrm>
            <a:off x="7695032" y="4471300"/>
            <a:ext cx="24628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D0EF30D-6BBC-1542-0720-E03928BDA74E}"/>
              </a:ext>
            </a:extLst>
          </p:cNvPr>
          <p:cNvSpPr txBox="1"/>
          <p:nvPr/>
        </p:nvSpPr>
        <p:spPr>
          <a:xfrm>
            <a:off x="7876773" y="4186292"/>
            <a:ext cx="1557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API Call: </a:t>
            </a:r>
            <a:r>
              <a:rPr lang="en-GB" sz="800" dirty="0" err="1"/>
              <a:t>simGetObjectsInTree</a:t>
            </a:r>
            <a:endParaRPr lang="en-GB" sz="800" dirty="0"/>
          </a:p>
          <a:p>
            <a:endParaRPr lang="en-GB" sz="8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E9EE56A-7F6D-CF3F-B33F-CF8FB6EAAD30}"/>
              </a:ext>
            </a:extLst>
          </p:cNvPr>
          <p:cNvCxnSpPr>
            <a:cxnSpLocks/>
          </p:cNvCxnSpPr>
          <p:nvPr/>
        </p:nvCxnSpPr>
        <p:spPr>
          <a:xfrm flipH="1">
            <a:off x="7695032" y="4859547"/>
            <a:ext cx="24628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F1BAB22-1AB0-02C1-8F33-AD3EE35D0963}"/>
              </a:ext>
            </a:extLst>
          </p:cNvPr>
          <p:cNvSpPr txBox="1"/>
          <p:nvPr/>
        </p:nvSpPr>
        <p:spPr>
          <a:xfrm>
            <a:off x="7876773" y="4611247"/>
            <a:ext cx="1557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[ handlers list]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050ACED-139D-14C6-3D83-B34F399BA631}"/>
              </a:ext>
            </a:extLst>
          </p:cNvPr>
          <p:cNvCxnSpPr>
            <a:cxnSpLocks/>
          </p:cNvCxnSpPr>
          <p:nvPr/>
        </p:nvCxnSpPr>
        <p:spPr>
          <a:xfrm>
            <a:off x="7701455" y="5214937"/>
            <a:ext cx="24564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28AD427-65F3-0CF1-4C6D-D48E0EBFA692}"/>
              </a:ext>
            </a:extLst>
          </p:cNvPr>
          <p:cNvSpPr txBox="1"/>
          <p:nvPr/>
        </p:nvSpPr>
        <p:spPr>
          <a:xfrm>
            <a:off x="7910012" y="4999493"/>
            <a:ext cx="1557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API Call: </a:t>
            </a:r>
            <a:r>
              <a:rPr lang="en-GB" sz="800" dirty="0" err="1"/>
              <a:t>simGetObject</a:t>
            </a:r>
            <a:endParaRPr lang="en-GB" sz="8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DFDE3A0-3B9D-1B77-7597-323D55D2D5D1}"/>
              </a:ext>
            </a:extLst>
          </p:cNvPr>
          <p:cNvCxnSpPr>
            <a:cxnSpLocks/>
          </p:cNvCxnSpPr>
          <p:nvPr/>
        </p:nvCxnSpPr>
        <p:spPr>
          <a:xfrm flipH="1">
            <a:off x="7695032" y="5390979"/>
            <a:ext cx="24628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9EEDBCD-FDA2-98B0-EE74-EC7A2CA1D564}"/>
              </a:ext>
            </a:extLst>
          </p:cNvPr>
          <p:cNvSpPr txBox="1"/>
          <p:nvPr/>
        </p:nvSpPr>
        <p:spPr>
          <a:xfrm>
            <a:off x="7903050" y="5194249"/>
            <a:ext cx="1557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[ object]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0279BA-6619-68C4-0A67-6766535FA80C}"/>
              </a:ext>
            </a:extLst>
          </p:cNvPr>
          <p:cNvCxnSpPr>
            <a:cxnSpLocks/>
          </p:cNvCxnSpPr>
          <p:nvPr/>
        </p:nvCxnSpPr>
        <p:spPr>
          <a:xfrm flipH="1">
            <a:off x="3232836" y="5589874"/>
            <a:ext cx="44111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FCF7B3E-CBF4-B69F-55FC-20712573E5B9}"/>
              </a:ext>
            </a:extLst>
          </p:cNvPr>
          <p:cNvSpPr txBox="1"/>
          <p:nvPr/>
        </p:nvSpPr>
        <p:spPr>
          <a:xfrm>
            <a:off x="3452275" y="4112802"/>
            <a:ext cx="1557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Remote Procedure Call for </a:t>
            </a:r>
            <a:r>
              <a:rPr lang="en-GB" sz="800" dirty="0" err="1"/>
              <a:t>list_joints</a:t>
            </a:r>
            <a:endParaRPr lang="en-GB" sz="8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82E46C-EA9D-2B99-92AD-53F1E69BB532}"/>
              </a:ext>
            </a:extLst>
          </p:cNvPr>
          <p:cNvCxnSpPr>
            <a:cxnSpLocks/>
          </p:cNvCxnSpPr>
          <p:nvPr/>
        </p:nvCxnSpPr>
        <p:spPr>
          <a:xfrm>
            <a:off x="3232836" y="5929646"/>
            <a:ext cx="22991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9B3F787-0342-7EED-4928-4BC949B56392}"/>
              </a:ext>
            </a:extLst>
          </p:cNvPr>
          <p:cNvSpPr txBox="1"/>
          <p:nvPr/>
        </p:nvSpPr>
        <p:spPr>
          <a:xfrm>
            <a:off x="3218606" y="5639731"/>
            <a:ext cx="2396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Chat history (communication context) + Joints list (data context)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4AFA0F3-60E9-6E60-2F8E-A313EEDBBBCE}"/>
              </a:ext>
            </a:extLst>
          </p:cNvPr>
          <p:cNvCxnSpPr>
            <a:cxnSpLocks/>
          </p:cNvCxnSpPr>
          <p:nvPr/>
        </p:nvCxnSpPr>
        <p:spPr>
          <a:xfrm flipH="1">
            <a:off x="3266355" y="6342871"/>
            <a:ext cx="22320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CE79CC2-4CC8-1F34-6987-DAF453489B45}"/>
              </a:ext>
            </a:extLst>
          </p:cNvPr>
          <p:cNvSpPr txBox="1"/>
          <p:nvPr/>
        </p:nvSpPr>
        <p:spPr>
          <a:xfrm>
            <a:off x="3334091" y="6519446"/>
            <a:ext cx="1557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You robot has three joints, one called ….. </a:t>
            </a:r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6AEB2324-5142-B064-1EC2-2BB3C9352778}"/>
              </a:ext>
            </a:extLst>
          </p:cNvPr>
          <p:cNvCxnSpPr>
            <a:cxnSpLocks/>
          </p:cNvCxnSpPr>
          <p:nvPr/>
        </p:nvCxnSpPr>
        <p:spPr>
          <a:xfrm flipH="1">
            <a:off x="1252593" y="6352407"/>
            <a:ext cx="19085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E1E8A386-E250-6292-5EA0-E3105C4E642B}"/>
              </a:ext>
            </a:extLst>
          </p:cNvPr>
          <p:cNvCxnSpPr>
            <a:cxnSpLocks/>
          </p:cNvCxnSpPr>
          <p:nvPr/>
        </p:nvCxnSpPr>
        <p:spPr>
          <a:xfrm flipV="1">
            <a:off x="3300571" y="2289211"/>
            <a:ext cx="4326550" cy="9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CE05C353-F9DF-BD98-24B4-0BE869C7E9F0}"/>
              </a:ext>
            </a:extLst>
          </p:cNvPr>
          <p:cNvSpPr txBox="1"/>
          <p:nvPr/>
        </p:nvSpPr>
        <p:spPr>
          <a:xfrm>
            <a:off x="3240097" y="2115499"/>
            <a:ext cx="1936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GET Tools, prompts and resources</a:t>
            </a:r>
          </a:p>
        </p:txBody>
      </p: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F776625B-5010-82A5-9842-47F74A324A47}"/>
              </a:ext>
            </a:extLst>
          </p:cNvPr>
          <p:cNvCxnSpPr>
            <a:cxnSpLocks/>
          </p:cNvCxnSpPr>
          <p:nvPr/>
        </p:nvCxnSpPr>
        <p:spPr>
          <a:xfrm flipH="1">
            <a:off x="3267052" y="2452082"/>
            <a:ext cx="43600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592B1077-76DA-C4CB-3C58-8738EE17951C}"/>
              </a:ext>
            </a:extLst>
          </p:cNvPr>
          <p:cNvSpPr txBox="1"/>
          <p:nvPr/>
        </p:nvSpPr>
        <p:spPr>
          <a:xfrm>
            <a:off x="3249103" y="2273510"/>
            <a:ext cx="1936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181729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149</Words>
  <Application>Microsoft Macintosh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ALBERT SAGARRA</dc:creator>
  <cp:lastModifiedBy>ALBERT SAGARRA</cp:lastModifiedBy>
  <cp:revision>1</cp:revision>
  <dcterms:created xsi:type="dcterms:W3CDTF">2025-05-16T09:06:19Z</dcterms:created>
  <dcterms:modified xsi:type="dcterms:W3CDTF">2025-05-16T10:38:38Z</dcterms:modified>
</cp:coreProperties>
</file>