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8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6" r:id="rId11"/>
    <p:sldId id="267" r:id="rId12"/>
    <p:sldId id="269" r:id="rId13"/>
    <p:sldId id="265" r:id="rId14"/>
    <p:sldId id="270" r:id="rId15"/>
    <p:sldId id="268" r:id="rId16"/>
  </p:sldIdLst>
  <p:sldSz cx="14630400" cy="8229600"/>
  <p:notesSz cx="8229600" cy="14630400"/>
  <p:embeddedFontLst>
    <p:embeddedFont>
      <p:font typeface="Calibri" pitchFamily="34" charset="0"/>
      <p:regular r:id="rId18"/>
      <p:bold r:id="rId19"/>
      <p:italic r:id="rId20"/>
      <p:boldItalic r:id="rId21"/>
    </p:embeddedFont>
    <p:embeddedFont>
      <p:font typeface="Montserrat"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1"/>
    <p:restoredTop sz="94610"/>
  </p:normalViewPr>
  <p:slideViewPr>
    <p:cSldViewPr snapToGrid="0" snapToObjects="1">
      <p:cViewPr varScale="1">
        <p:scale>
          <a:sx n="61" d="100"/>
          <a:sy n="61" d="100"/>
        </p:scale>
        <p:origin x="-564" y="-84"/>
      </p:cViewPr>
      <p:guideLst>
        <p:guide orient="horz" pos="2592"/>
        <p:guide pos="460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xmlns=""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556514"/>
            <a:ext cx="12435840" cy="1764030"/>
          </a:xfrm>
        </p:spPr>
        <p:txBody>
          <a:bodyPr/>
          <a:lstStyle/>
          <a:p>
            <a:r>
              <a:rPr lang="en-US" smtClean="0"/>
              <a:t>Click to edit Master title style</a:t>
            </a:r>
            <a:endParaRPr lang="en-US"/>
          </a:p>
        </p:txBody>
      </p:sp>
      <p:sp>
        <p:nvSpPr>
          <p:cNvPr id="3" name="Subtitle 2"/>
          <p:cNvSpPr>
            <a:spLocks noGrp="1"/>
          </p:cNvSpPr>
          <p:nvPr>
            <p:ph type="subTitle" idx="1"/>
          </p:nvPr>
        </p:nvSpPr>
        <p:spPr>
          <a:xfrm>
            <a:off x="2194560" y="4663440"/>
            <a:ext cx="10241280" cy="2103120"/>
          </a:xfrm>
        </p:spPr>
        <p:txBody>
          <a:bodyPr/>
          <a:lstStyle>
            <a:lvl1pPr marL="0" indent="0" algn="ctr">
              <a:buNone/>
              <a:defRPr>
                <a:solidFill>
                  <a:schemeClr val="tx1">
                    <a:tint val="75000"/>
                  </a:schemeClr>
                </a:solidFill>
              </a:defRPr>
            </a:lvl1pPr>
            <a:lvl2pPr marL="653012" indent="0" algn="ctr">
              <a:buNone/>
              <a:defRPr>
                <a:solidFill>
                  <a:schemeClr val="tx1">
                    <a:tint val="75000"/>
                  </a:schemeClr>
                </a:solidFill>
              </a:defRPr>
            </a:lvl2pPr>
            <a:lvl3pPr marL="1306025" indent="0" algn="ctr">
              <a:buNone/>
              <a:defRPr>
                <a:solidFill>
                  <a:schemeClr val="tx1">
                    <a:tint val="75000"/>
                  </a:schemeClr>
                </a:solidFill>
              </a:defRPr>
            </a:lvl3pPr>
            <a:lvl4pPr marL="1959038" indent="0" algn="ctr">
              <a:buNone/>
              <a:defRPr>
                <a:solidFill>
                  <a:schemeClr val="tx1">
                    <a:tint val="75000"/>
                  </a:schemeClr>
                </a:solidFill>
              </a:defRPr>
            </a:lvl4pPr>
            <a:lvl5pPr marL="2612051" indent="0" algn="ctr">
              <a:buNone/>
              <a:defRPr>
                <a:solidFill>
                  <a:schemeClr val="tx1">
                    <a:tint val="75000"/>
                  </a:schemeClr>
                </a:solidFill>
              </a:defRPr>
            </a:lvl5pPr>
            <a:lvl6pPr marL="3265062" indent="0" algn="ctr">
              <a:buNone/>
              <a:defRPr>
                <a:solidFill>
                  <a:schemeClr val="tx1">
                    <a:tint val="75000"/>
                  </a:schemeClr>
                </a:solidFill>
              </a:defRPr>
            </a:lvl6pPr>
            <a:lvl7pPr marL="3918074" indent="0" algn="ctr">
              <a:buNone/>
              <a:defRPr>
                <a:solidFill>
                  <a:schemeClr val="tx1">
                    <a:tint val="75000"/>
                  </a:schemeClr>
                </a:solidFill>
              </a:defRPr>
            </a:lvl7pPr>
            <a:lvl8pPr marL="4571086" indent="0" algn="ctr">
              <a:buNone/>
              <a:defRPr>
                <a:solidFill>
                  <a:schemeClr val="tx1">
                    <a:tint val="75000"/>
                  </a:schemeClr>
                </a:solidFill>
              </a:defRPr>
            </a:lvl8pPr>
            <a:lvl9pPr marL="522409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B97365-EBCA-4027-87D5-99FC1D4DF0BB}"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B97365-EBCA-4027-87D5-99FC1D4DF0BB}"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972280" y="396240"/>
            <a:ext cx="5265421" cy="842581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70947" y="396240"/>
            <a:ext cx="15557499" cy="842581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B97365-EBCA-4027-87D5-99FC1D4DF0BB}"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B97365-EBCA-4027-87D5-99FC1D4DF0BB}"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10 master">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11 master">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12 master">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13 master">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701" y="5288284"/>
            <a:ext cx="12435840" cy="1634490"/>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155701" y="3488056"/>
            <a:ext cx="12435840" cy="1800224"/>
          </a:xfrm>
        </p:spPr>
        <p:txBody>
          <a:bodyPr anchor="b"/>
          <a:lstStyle>
            <a:lvl1pPr marL="0" indent="0">
              <a:buNone/>
              <a:defRPr sz="2900">
                <a:solidFill>
                  <a:schemeClr val="tx1">
                    <a:tint val="75000"/>
                  </a:schemeClr>
                </a:solidFill>
              </a:defRPr>
            </a:lvl1pPr>
            <a:lvl2pPr marL="653012" indent="0">
              <a:buNone/>
              <a:defRPr sz="2600">
                <a:solidFill>
                  <a:schemeClr val="tx1">
                    <a:tint val="75000"/>
                  </a:schemeClr>
                </a:solidFill>
              </a:defRPr>
            </a:lvl2pPr>
            <a:lvl3pPr marL="1306025" indent="0">
              <a:buNone/>
              <a:defRPr sz="2300">
                <a:solidFill>
                  <a:schemeClr val="tx1">
                    <a:tint val="75000"/>
                  </a:schemeClr>
                </a:solidFill>
              </a:defRPr>
            </a:lvl3pPr>
            <a:lvl4pPr marL="1959038" indent="0">
              <a:buNone/>
              <a:defRPr sz="2000">
                <a:solidFill>
                  <a:schemeClr val="tx1">
                    <a:tint val="75000"/>
                  </a:schemeClr>
                </a:solidFill>
              </a:defRPr>
            </a:lvl4pPr>
            <a:lvl5pPr marL="2612051" indent="0">
              <a:buNone/>
              <a:defRPr sz="2000">
                <a:solidFill>
                  <a:schemeClr val="tx1">
                    <a:tint val="75000"/>
                  </a:schemeClr>
                </a:solidFill>
              </a:defRPr>
            </a:lvl5pPr>
            <a:lvl6pPr marL="3265062" indent="0">
              <a:buNone/>
              <a:defRPr sz="2000">
                <a:solidFill>
                  <a:schemeClr val="tx1">
                    <a:tint val="75000"/>
                  </a:schemeClr>
                </a:solidFill>
              </a:defRPr>
            </a:lvl6pPr>
            <a:lvl7pPr marL="3918074" indent="0">
              <a:buNone/>
              <a:defRPr sz="2000">
                <a:solidFill>
                  <a:schemeClr val="tx1">
                    <a:tint val="75000"/>
                  </a:schemeClr>
                </a:solidFill>
              </a:defRPr>
            </a:lvl7pPr>
            <a:lvl8pPr marL="4571086" indent="0">
              <a:buNone/>
              <a:defRPr sz="2000">
                <a:solidFill>
                  <a:schemeClr val="tx1">
                    <a:tint val="75000"/>
                  </a:schemeClr>
                </a:solidFill>
              </a:defRPr>
            </a:lvl8pPr>
            <a:lvl9pPr marL="5224097" indent="0">
              <a:buNone/>
              <a:defRPr sz="2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B97365-EBCA-4027-87D5-99FC1D4DF0BB}"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70941" y="2305050"/>
            <a:ext cx="10411459" cy="651700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826246" y="2305050"/>
            <a:ext cx="10411461" cy="651700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B97365-EBCA-4027-87D5-99FC1D4DF0BB}"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6"/>
            <a:ext cx="13167360" cy="1371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012" indent="0">
              <a:buNone/>
              <a:defRPr sz="2900" b="1"/>
            </a:lvl2pPr>
            <a:lvl3pPr marL="1306025" indent="0">
              <a:buNone/>
              <a:defRPr sz="2600" b="1"/>
            </a:lvl3pPr>
            <a:lvl4pPr marL="1959038" indent="0">
              <a:buNone/>
              <a:defRPr sz="2300" b="1"/>
            </a:lvl4pPr>
            <a:lvl5pPr marL="2612051" indent="0">
              <a:buNone/>
              <a:defRPr sz="2300" b="1"/>
            </a:lvl5pPr>
            <a:lvl6pPr marL="3265062" indent="0">
              <a:buNone/>
              <a:defRPr sz="2300" b="1"/>
            </a:lvl6pPr>
            <a:lvl7pPr marL="3918074" indent="0">
              <a:buNone/>
              <a:defRPr sz="2300" b="1"/>
            </a:lvl7pPr>
            <a:lvl8pPr marL="4571086" indent="0">
              <a:buNone/>
              <a:defRPr sz="2300" b="1"/>
            </a:lvl8pPr>
            <a:lvl9pPr marL="5224097"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432042" y="1842136"/>
            <a:ext cx="6466840" cy="767714"/>
          </a:xfrm>
        </p:spPr>
        <p:txBody>
          <a:bodyPr anchor="b"/>
          <a:lstStyle>
            <a:lvl1pPr marL="0" indent="0">
              <a:buNone/>
              <a:defRPr sz="3400" b="1"/>
            </a:lvl1pPr>
            <a:lvl2pPr marL="653012" indent="0">
              <a:buNone/>
              <a:defRPr sz="2900" b="1"/>
            </a:lvl2pPr>
            <a:lvl3pPr marL="1306025" indent="0">
              <a:buNone/>
              <a:defRPr sz="2600" b="1"/>
            </a:lvl3pPr>
            <a:lvl4pPr marL="1959038" indent="0">
              <a:buNone/>
              <a:defRPr sz="2300" b="1"/>
            </a:lvl4pPr>
            <a:lvl5pPr marL="2612051" indent="0">
              <a:buNone/>
              <a:defRPr sz="2300" b="1"/>
            </a:lvl5pPr>
            <a:lvl6pPr marL="3265062" indent="0">
              <a:buNone/>
              <a:defRPr sz="2300" b="1"/>
            </a:lvl6pPr>
            <a:lvl7pPr marL="3918074" indent="0">
              <a:buNone/>
              <a:defRPr sz="2300" b="1"/>
            </a:lvl7pPr>
            <a:lvl8pPr marL="4571086" indent="0">
              <a:buNone/>
              <a:defRPr sz="2300" b="1"/>
            </a:lvl8pPr>
            <a:lvl9pPr marL="5224097"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7432042"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B97365-EBCA-4027-87D5-99FC1D4DF0BB}" type="datetimeFigureOut">
              <a:rPr lang="en-US" smtClean="0"/>
              <a:pPr/>
              <a:t>4/23/2025</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B97365-EBCA-4027-87D5-99FC1D4DF0BB}" type="datetimeFigureOut">
              <a:rPr lang="en-US" smtClean="0"/>
              <a:pPr/>
              <a:t>4/23/2025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97365-EBCA-4027-87D5-99FC1D4DF0BB}" type="datetimeFigureOut">
              <a:rPr lang="en-US" smtClean="0"/>
              <a:pPr/>
              <a:t>4/23/2025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6" y="327660"/>
            <a:ext cx="4813301" cy="1394460"/>
          </a:xfrm>
        </p:spPr>
        <p:txBody>
          <a:bodyPr anchor="b"/>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31526" y="1722120"/>
            <a:ext cx="4813301" cy="5629276"/>
          </a:xfrm>
        </p:spPr>
        <p:txBody>
          <a:bodyPr/>
          <a:lstStyle>
            <a:lvl1pPr marL="0" indent="0">
              <a:buNone/>
              <a:defRPr sz="2000"/>
            </a:lvl1pPr>
            <a:lvl2pPr marL="653012" indent="0">
              <a:buNone/>
              <a:defRPr sz="1700"/>
            </a:lvl2pPr>
            <a:lvl3pPr marL="1306025" indent="0">
              <a:buNone/>
              <a:defRPr sz="1400"/>
            </a:lvl3pPr>
            <a:lvl4pPr marL="1959038" indent="0">
              <a:buNone/>
              <a:defRPr sz="1300"/>
            </a:lvl4pPr>
            <a:lvl5pPr marL="2612051" indent="0">
              <a:buNone/>
              <a:defRPr sz="1300"/>
            </a:lvl5pPr>
            <a:lvl6pPr marL="3265062" indent="0">
              <a:buNone/>
              <a:defRPr sz="1300"/>
            </a:lvl6pPr>
            <a:lvl7pPr marL="3918074" indent="0">
              <a:buNone/>
              <a:defRPr sz="1300"/>
            </a:lvl7pPr>
            <a:lvl8pPr marL="4571086" indent="0">
              <a:buNone/>
              <a:defRPr sz="1300"/>
            </a:lvl8pPr>
            <a:lvl9pPr marL="5224097"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B97365-EBCA-4027-87D5-99FC1D4DF0BB}"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012" indent="0">
              <a:buNone/>
              <a:defRPr sz="4000"/>
            </a:lvl2pPr>
            <a:lvl3pPr marL="1306025" indent="0">
              <a:buNone/>
              <a:defRPr sz="3400"/>
            </a:lvl3pPr>
            <a:lvl4pPr marL="1959038" indent="0">
              <a:buNone/>
              <a:defRPr sz="2900"/>
            </a:lvl4pPr>
            <a:lvl5pPr marL="2612051" indent="0">
              <a:buNone/>
              <a:defRPr sz="2900"/>
            </a:lvl5pPr>
            <a:lvl6pPr marL="3265062" indent="0">
              <a:buNone/>
              <a:defRPr sz="2900"/>
            </a:lvl6pPr>
            <a:lvl7pPr marL="3918074" indent="0">
              <a:buNone/>
              <a:defRPr sz="2900"/>
            </a:lvl7pPr>
            <a:lvl8pPr marL="4571086" indent="0">
              <a:buNone/>
              <a:defRPr sz="2900"/>
            </a:lvl8pPr>
            <a:lvl9pPr marL="5224097" indent="0">
              <a:buNone/>
              <a:defRPr sz="2900"/>
            </a:lvl9pPr>
          </a:lstStyle>
          <a:p>
            <a:endParaRPr lang="en-US"/>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012" indent="0">
              <a:buNone/>
              <a:defRPr sz="1700"/>
            </a:lvl2pPr>
            <a:lvl3pPr marL="1306025" indent="0">
              <a:buNone/>
              <a:defRPr sz="1400"/>
            </a:lvl3pPr>
            <a:lvl4pPr marL="1959038" indent="0">
              <a:buNone/>
              <a:defRPr sz="1300"/>
            </a:lvl4pPr>
            <a:lvl5pPr marL="2612051" indent="0">
              <a:buNone/>
              <a:defRPr sz="1300"/>
            </a:lvl5pPr>
            <a:lvl6pPr marL="3265062" indent="0">
              <a:buNone/>
              <a:defRPr sz="1300"/>
            </a:lvl6pPr>
            <a:lvl7pPr marL="3918074" indent="0">
              <a:buNone/>
              <a:defRPr sz="1300"/>
            </a:lvl7pPr>
            <a:lvl8pPr marL="4571086" indent="0">
              <a:buNone/>
              <a:defRPr sz="1300"/>
            </a:lvl8pPr>
            <a:lvl9pPr marL="5224097"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B97365-EBCA-4027-87D5-99FC1D4DF0BB}"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02" tIns="65302" rIns="130602" bIns="6530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731520" y="1920240"/>
            <a:ext cx="13167360" cy="5431156"/>
          </a:xfrm>
          <a:prstGeom prst="rect">
            <a:avLst/>
          </a:prstGeom>
        </p:spPr>
        <p:txBody>
          <a:bodyPr vert="horz" lIns="130602" tIns="65302" rIns="130602" bIns="6530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31520" y="7627624"/>
            <a:ext cx="3413760" cy="438150"/>
          </a:xfrm>
          <a:prstGeom prst="rect">
            <a:avLst/>
          </a:prstGeom>
        </p:spPr>
        <p:txBody>
          <a:bodyPr vert="horz" lIns="130602" tIns="65302" rIns="130602" bIns="65302" rtlCol="0" anchor="ctr"/>
          <a:lstStyle>
            <a:lvl1pPr algn="l">
              <a:defRPr sz="1700">
                <a:solidFill>
                  <a:schemeClr val="tx1">
                    <a:tint val="75000"/>
                  </a:schemeClr>
                </a:solidFill>
              </a:defRPr>
            </a:lvl1pPr>
          </a:lstStyle>
          <a:p>
            <a:fld id="{7CB97365-EBCA-4027-87D5-99FC1D4DF0BB}" type="datetimeFigureOut">
              <a:rPr lang="en-US" smtClean="0"/>
              <a:pPr/>
              <a:t>4/23/2025</a:t>
            </a:fld>
            <a:endParaRPr lang="en-US">
              <a:solidFill>
                <a:schemeClr val="tx1">
                  <a:shade val="50000"/>
                </a:schemeClr>
              </a:solidFill>
            </a:endParaRPr>
          </a:p>
        </p:txBody>
      </p:sp>
      <p:sp>
        <p:nvSpPr>
          <p:cNvPr id="5" name="Footer Placeholder 4"/>
          <p:cNvSpPr>
            <a:spLocks noGrp="1"/>
          </p:cNvSpPr>
          <p:nvPr>
            <p:ph type="ftr" sz="quarter" idx="3"/>
          </p:nvPr>
        </p:nvSpPr>
        <p:spPr>
          <a:xfrm>
            <a:off x="4998720" y="7627624"/>
            <a:ext cx="4632960" cy="438150"/>
          </a:xfrm>
          <a:prstGeom prst="rect">
            <a:avLst/>
          </a:prstGeom>
        </p:spPr>
        <p:txBody>
          <a:bodyPr vert="horz" lIns="130602" tIns="65302" rIns="130602" bIns="65302" rtlCol="0" anchor="ctr"/>
          <a:lstStyle>
            <a:lvl1pPr algn="ctr">
              <a:defRPr sz="1700">
                <a:solidFill>
                  <a:schemeClr val="tx1">
                    <a:tint val="75000"/>
                  </a:schemeClr>
                </a:solidFill>
              </a:defRPr>
            </a:lvl1pPr>
          </a:lstStyle>
          <a:p>
            <a:endParaRPr kumimoji="0" lang="en-US">
              <a:solidFill>
                <a:schemeClr val="tx1">
                  <a:shade val="50000"/>
                </a:schemeClr>
              </a:solidFill>
            </a:endParaRPr>
          </a:p>
        </p:txBody>
      </p:sp>
      <p:sp>
        <p:nvSpPr>
          <p:cNvPr id="6" name="Slide Number Placeholder 5"/>
          <p:cNvSpPr>
            <a:spLocks noGrp="1"/>
          </p:cNvSpPr>
          <p:nvPr>
            <p:ph type="sldNum" sz="quarter" idx="4"/>
          </p:nvPr>
        </p:nvSpPr>
        <p:spPr>
          <a:xfrm>
            <a:off x="10485120" y="7627624"/>
            <a:ext cx="3413760" cy="438150"/>
          </a:xfrm>
          <a:prstGeom prst="rect">
            <a:avLst/>
          </a:prstGeom>
        </p:spPr>
        <p:txBody>
          <a:bodyPr vert="horz" lIns="130602" tIns="65302" rIns="130602" bIns="65302" rtlCol="0" anchor="ctr"/>
          <a:lstStyle>
            <a:lvl1pPr algn="r">
              <a:defRPr sz="1700">
                <a:solidFill>
                  <a:schemeClr val="tx1">
                    <a:tint val="75000"/>
                  </a:schemeClr>
                </a:solidFill>
              </a:defRPr>
            </a:lvl1pPr>
          </a:lstStyle>
          <a:p>
            <a:fld id="{69E29E33-B620-47F9-BB04-8846C2A5AFCC}" type="slidenum">
              <a:rPr kumimoji="0" lang="en-US" smtClean="0"/>
              <a:pPr/>
              <a:t>‹#›</a:t>
            </a:fld>
            <a:endParaRPr kumimoji="0" lang="en-US" dirty="0">
              <a:solidFill>
                <a:schemeClr val="tx1">
                  <a:shade val="50000"/>
                </a:schemeClr>
              </a:solidFill>
            </a:endParaRP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Lst>
  <p:hf sldNum="0" hdr="0" ftr="0" dt="0"/>
  <p:txStyles>
    <p:titleStyle>
      <a:lvl1pPr algn="ctr" defTabSz="1306025" rtl="0" eaLnBrk="1" latinLnBrk="0" hangingPunct="1">
        <a:spcBef>
          <a:spcPct val="0"/>
        </a:spcBef>
        <a:buNone/>
        <a:defRPr sz="6300" kern="1200">
          <a:solidFill>
            <a:schemeClr val="tx1"/>
          </a:solidFill>
          <a:latin typeface="+mj-lt"/>
          <a:ea typeface="+mj-ea"/>
          <a:cs typeface="+mj-cs"/>
        </a:defRPr>
      </a:lvl1pPr>
    </p:titleStyle>
    <p:bodyStyle>
      <a:lvl1pPr marL="489760" indent="-489760" algn="l" defTabSz="1306025" rtl="0" eaLnBrk="1" latinLnBrk="0" hangingPunct="1">
        <a:spcBef>
          <a:spcPct val="20000"/>
        </a:spcBef>
        <a:buFont typeface="Arial" pitchFamily="34" charset="0"/>
        <a:buChar char="•"/>
        <a:defRPr sz="4600" kern="1200">
          <a:solidFill>
            <a:schemeClr val="tx1"/>
          </a:solidFill>
          <a:latin typeface="+mn-lt"/>
          <a:ea typeface="+mn-ea"/>
          <a:cs typeface="+mn-cs"/>
        </a:defRPr>
      </a:lvl1pPr>
      <a:lvl2pPr marL="1061146" indent="-408134" algn="l" defTabSz="1306025"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632531" indent="-326505" algn="l" defTabSz="1306025"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2285543" indent="-326505" algn="l" defTabSz="1306025" rtl="0" eaLnBrk="1" latinLnBrk="0" hangingPunct="1">
        <a:spcBef>
          <a:spcPct val="20000"/>
        </a:spcBef>
        <a:buFont typeface="Arial" pitchFamily="34" charset="0"/>
        <a:buChar char="–"/>
        <a:defRPr sz="2900" kern="1200">
          <a:solidFill>
            <a:schemeClr val="tx1"/>
          </a:solidFill>
          <a:latin typeface="+mn-lt"/>
          <a:ea typeface="+mn-ea"/>
          <a:cs typeface="+mn-cs"/>
        </a:defRPr>
      </a:lvl4pPr>
      <a:lvl5pPr marL="2938554" indent="-326505" algn="l" defTabSz="1306025" rtl="0" eaLnBrk="1" latinLnBrk="0" hangingPunct="1">
        <a:spcBef>
          <a:spcPct val="20000"/>
        </a:spcBef>
        <a:buFont typeface="Arial" pitchFamily="34" charset="0"/>
        <a:buChar char="»"/>
        <a:defRPr sz="2900" kern="1200">
          <a:solidFill>
            <a:schemeClr val="tx1"/>
          </a:solidFill>
          <a:latin typeface="+mn-lt"/>
          <a:ea typeface="+mn-ea"/>
          <a:cs typeface="+mn-cs"/>
        </a:defRPr>
      </a:lvl5pPr>
      <a:lvl6pPr marL="3591566" indent="-326505" algn="l" defTabSz="1306025"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4579" indent="-326505" algn="l" defTabSz="1306025"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7592" indent="-326505" algn="l" defTabSz="1306025"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0604" indent="-326505" algn="l" defTabSz="1306025"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025" rtl="0" eaLnBrk="1" latinLnBrk="0" hangingPunct="1">
        <a:defRPr sz="2600" kern="1200">
          <a:solidFill>
            <a:schemeClr val="tx1"/>
          </a:solidFill>
          <a:latin typeface="+mn-lt"/>
          <a:ea typeface="+mn-ea"/>
          <a:cs typeface="+mn-cs"/>
        </a:defRPr>
      </a:lvl1pPr>
      <a:lvl2pPr marL="653012" algn="l" defTabSz="1306025" rtl="0" eaLnBrk="1" latinLnBrk="0" hangingPunct="1">
        <a:defRPr sz="2600" kern="1200">
          <a:solidFill>
            <a:schemeClr val="tx1"/>
          </a:solidFill>
          <a:latin typeface="+mn-lt"/>
          <a:ea typeface="+mn-ea"/>
          <a:cs typeface="+mn-cs"/>
        </a:defRPr>
      </a:lvl2pPr>
      <a:lvl3pPr marL="1306025" algn="l" defTabSz="1306025" rtl="0" eaLnBrk="1" latinLnBrk="0" hangingPunct="1">
        <a:defRPr sz="2600" kern="1200">
          <a:solidFill>
            <a:schemeClr val="tx1"/>
          </a:solidFill>
          <a:latin typeface="+mn-lt"/>
          <a:ea typeface="+mn-ea"/>
          <a:cs typeface="+mn-cs"/>
        </a:defRPr>
      </a:lvl3pPr>
      <a:lvl4pPr marL="1959038" algn="l" defTabSz="1306025" rtl="0" eaLnBrk="1" latinLnBrk="0" hangingPunct="1">
        <a:defRPr sz="2600" kern="1200">
          <a:solidFill>
            <a:schemeClr val="tx1"/>
          </a:solidFill>
          <a:latin typeface="+mn-lt"/>
          <a:ea typeface="+mn-ea"/>
          <a:cs typeface="+mn-cs"/>
        </a:defRPr>
      </a:lvl4pPr>
      <a:lvl5pPr marL="2612051" algn="l" defTabSz="1306025" rtl="0" eaLnBrk="1" latinLnBrk="0" hangingPunct="1">
        <a:defRPr sz="2600" kern="1200">
          <a:solidFill>
            <a:schemeClr val="tx1"/>
          </a:solidFill>
          <a:latin typeface="+mn-lt"/>
          <a:ea typeface="+mn-ea"/>
          <a:cs typeface="+mn-cs"/>
        </a:defRPr>
      </a:lvl5pPr>
      <a:lvl6pPr marL="3265062" algn="l" defTabSz="1306025" rtl="0" eaLnBrk="1" latinLnBrk="0" hangingPunct="1">
        <a:defRPr sz="2600" kern="1200">
          <a:solidFill>
            <a:schemeClr val="tx1"/>
          </a:solidFill>
          <a:latin typeface="+mn-lt"/>
          <a:ea typeface="+mn-ea"/>
          <a:cs typeface="+mn-cs"/>
        </a:defRPr>
      </a:lvl6pPr>
      <a:lvl7pPr marL="3918074" algn="l" defTabSz="1306025" rtl="0" eaLnBrk="1" latinLnBrk="0" hangingPunct="1">
        <a:defRPr sz="2600" kern="1200">
          <a:solidFill>
            <a:schemeClr val="tx1"/>
          </a:solidFill>
          <a:latin typeface="+mn-lt"/>
          <a:ea typeface="+mn-ea"/>
          <a:cs typeface="+mn-cs"/>
        </a:defRPr>
      </a:lvl7pPr>
      <a:lvl8pPr marL="4571086" algn="l" defTabSz="1306025" rtl="0" eaLnBrk="1" latinLnBrk="0" hangingPunct="1">
        <a:defRPr sz="2600" kern="1200">
          <a:solidFill>
            <a:schemeClr val="tx1"/>
          </a:solidFill>
          <a:latin typeface="+mn-lt"/>
          <a:ea typeface="+mn-ea"/>
          <a:cs typeface="+mn-cs"/>
        </a:defRPr>
      </a:lvl8pPr>
      <a:lvl9pPr marL="5224097" algn="l" defTabSz="1306025"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2.xml"/><Relationship Id="rId5"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3.xml"/><Relationship Id="rId5"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6.png"/><Relationship Id="rId7"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7.xml"/><Relationship Id="rId5" Type="http://schemas.openxmlformats.org/officeDocument/2006/relationships/image" Target="../media/image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9.png"/><Relationship Id="rId7"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58309" y="2762488"/>
            <a:ext cx="5701546"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Barlow Bold" pitchFamily="34" charset="0"/>
                <a:ea typeface="Barlow Bold" pitchFamily="34" charset="-122"/>
                <a:cs typeface="Barlow Bold" pitchFamily="34" charset="-120"/>
              </a:rPr>
              <a:t>Introduction</a:t>
            </a:r>
            <a:endParaRPr lang="en-US" sz="4450" dirty="0"/>
          </a:p>
        </p:txBody>
      </p:sp>
      <p:sp>
        <p:nvSpPr>
          <p:cNvPr id="3" name="Text 1"/>
          <p:cNvSpPr/>
          <p:nvPr/>
        </p:nvSpPr>
        <p:spPr>
          <a:xfrm>
            <a:off x="758309" y="3800118"/>
            <a:ext cx="13113782"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Meet Alsamad Shaikh, a dedicated student in BCA </a:t>
            </a:r>
            <a:r>
              <a:rPr lang="en-US" sz="1700" dirty="0" smtClean="0">
                <a:solidFill>
                  <a:srgbClr val="272525"/>
                </a:solidFill>
                <a:latin typeface="Montserrat" pitchFamily="34" charset="0"/>
                <a:ea typeface="Montserrat" pitchFamily="34" charset="-122"/>
                <a:cs typeface="Montserrat" pitchFamily="34" charset="-120"/>
              </a:rPr>
              <a:t>III.  </a:t>
            </a:r>
            <a:endParaRPr lang="en-US" sz="1700" dirty="0"/>
          </a:p>
        </p:txBody>
      </p:sp>
      <p:sp>
        <p:nvSpPr>
          <p:cNvPr id="4" name="Shape 2"/>
          <p:cNvSpPr/>
          <p:nvPr/>
        </p:nvSpPr>
        <p:spPr>
          <a:xfrm>
            <a:off x="758309" y="4634270"/>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sp>
      <p:sp>
        <p:nvSpPr>
          <p:cNvPr id="5" name="Text 3"/>
          <p:cNvSpPr/>
          <p:nvPr/>
        </p:nvSpPr>
        <p:spPr>
          <a:xfrm>
            <a:off x="1462326" y="4634270"/>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Name</a:t>
            </a:r>
            <a:endParaRPr lang="en-US" sz="2200" dirty="0"/>
          </a:p>
        </p:txBody>
      </p:sp>
      <p:sp>
        <p:nvSpPr>
          <p:cNvPr id="6" name="Text 4"/>
          <p:cNvSpPr/>
          <p:nvPr/>
        </p:nvSpPr>
        <p:spPr>
          <a:xfrm>
            <a:off x="1462326" y="5120402"/>
            <a:ext cx="3522821" cy="346710"/>
          </a:xfrm>
          <a:prstGeom prst="rect">
            <a:avLst/>
          </a:prstGeom>
          <a:noFill/>
          <a:ln/>
        </p:spPr>
        <p:txBody>
          <a:bodyPr wrap="none" lIns="0" tIns="0" rIns="0" bIns="0" rtlCol="0" anchor="t"/>
          <a:lstStyle/>
          <a:p>
            <a:pPr marL="0" indent="0" algn="l">
              <a:lnSpc>
                <a:spcPts val="2700"/>
              </a:lnSpc>
              <a:buNone/>
            </a:pPr>
            <a:r>
              <a:rPr lang="en-US" sz="1700" dirty="0" err="1">
                <a:solidFill>
                  <a:srgbClr val="272525"/>
                </a:solidFill>
                <a:latin typeface="Montserrat" pitchFamily="34" charset="0"/>
                <a:ea typeface="Montserrat" pitchFamily="34" charset="-122"/>
                <a:cs typeface="Montserrat" pitchFamily="34" charset="-120"/>
              </a:rPr>
              <a:t>Alsamad</a:t>
            </a:r>
            <a:r>
              <a:rPr lang="en-US" sz="1700" dirty="0">
                <a:solidFill>
                  <a:srgbClr val="272525"/>
                </a:solidFill>
                <a:latin typeface="Montserrat" pitchFamily="34" charset="0"/>
                <a:ea typeface="Montserrat" pitchFamily="34" charset="-122"/>
                <a:cs typeface="Montserrat" pitchFamily="34" charset="-120"/>
              </a:rPr>
              <a:t> </a:t>
            </a:r>
            <a:r>
              <a:rPr lang="en-US" sz="1700" dirty="0" err="1" smtClean="0">
                <a:solidFill>
                  <a:srgbClr val="272525"/>
                </a:solidFill>
                <a:latin typeface="Montserrat" pitchFamily="34" charset="0"/>
                <a:ea typeface="Montserrat" pitchFamily="34" charset="-122"/>
                <a:cs typeface="Montserrat" pitchFamily="34" charset="-120"/>
              </a:rPr>
              <a:t>Shaikh</a:t>
            </a:r>
            <a:endParaRPr lang="en-US" sz="1700" dirty="0"/>
          </a:p>
        </p:txBody>
      </p:sp>
      <p:sp>
        <p:nvSpPr>
          <p:cNvPr id="7" name="Shape 5"/>
          <p:cNvSpPr/>
          <p:nvPr/>
        </p:nvSpPr>
        <p:spPr>
          <a:xfrm>
            <a:off x="5201722" y="4634270"/>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sp>
      <p:sp>
        <p:nvSpPr>
          <p:cNvPr id="8" name="Text 6"/>
          <p:cNvSpPr/>
          <p:nvPr/>
        </p:nvSpPr>
        <p:spPr>
          <a:xfrm>
            <a:off x="5905738" y="4634270"/>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Roll Number</a:t>
            </a:r>
            <a:endParaRPr lang="en-US" sz="2200" dirty="0"/>
          </a:p>
        </p:txBody>
      </p:sp>
      <p:sp>
        <p:nvSpPr>
          <p:cNvPr id="9" name="Text 7"/>
          <p:cNvSpPr/>
          <p:nvPr/>
        </p:nvSpPr>
        <p:spPr>
          <a:xfrm>
            <a:off x="5905738" y="5120402"/>
            <a:ext cx="3522821" cy="346710"/>
          </a:xfrm>
          <a:prstGeom prst="rect">
            <a:avLst/>
          </a:prstGeom>
          <a:noFill/>
          <a:ln/>
        </p:spPr>
        <p:txBody>
          <a:bodyPr wrap="none" lIns="0" tIns="0" rIns="0" bIns="0" rtlCol="0" anchor="t"/>
          <a:lstStyle/>
          <a:p>
            <a:pPr marL="0" indent="0" algn="l">
              <a:lnSpc>
                <a:spcPts val="2700"/>
              </a:lnSpc>
              <a:buNone/>
            </a:pPr>
            <a:r>
              <a:rPr lang="en-US" sz="1700" dirty="0" smtClean="0">
                <a:solidFill>
                  <a:srgbClr val="272525"/>
                </a:solidFill>
                <a:latin typeface="Montserrat" pitchFamily="34" charset="0"/>
                <a:ea typeface="Montserrat" pitchFamily="34" charset="-122"/>
                <a:cs typeface="Montserrat" pitchFamily="34" charset="-120"/>
              </a:rPr>
              <a:t>28</a:t>
            </a:r>
          </a:p>
          <a:p>
            <a:pPr marL="0" indent="0" algn="l">
              <a:lnSpc>
                <a:spcPts val="2700"/>
              </a:lnSpc>
              <a:buNone/>
            </a:pPr>
            <a:endParaRPr lang="en-US" sz="1700" dirty="0"/>
          </a:p>
        </p:txBody>
      </p:sp>
      <p:sp>
        <p:nvSpPr>
          <p:cNvPr id="10" name="Shape 8"/>
          <p:cNvSpPr/>
          <p:nvPr/>
        </p:nvSpPr>
        <p:spPr>
          <a:xfrm>
            <a:off x="9645134" y="4634270"/>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sp>
      <p:sp>
        <p:nvSpPr>
          <p:cNvPr id="11" name="Text 9"/>
          <p:cNvSpPr/>
          <p:nvPr/>
        </p:nvSpPr>
        <p:spPr>
          <a:xfrm>
            <a:off x="10349151" y="4634270"/>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Class</a:t>
            </a:r>
            <a:endParaRPr lang="en-US" sz="2200" dirty="0"/>
          </a:p>
        </p:txBody>
      </p:sp>
      <p:sp>
        <p:nvSpPr>
          <p:cNvPr id="12" name="Text 10"/>
          <p:cNvSpPr/>
          <p:nvPr/>
        </p:nvSpPr>
        <p:spPr>
          <a:xfrm>
            <a:off x="10349151" y="5120402"/>
            <a:ext cx="3522821"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BCA </a:t>
            </a:r>
            <a:r>
              <a:rPr lang="en-US" sz="1700" dirty="0" smtClean="0">
                <a:solidFill>
                  <a:srgbClr val="272525"/>
                </a:solidFill>
                <a:latin typeface="Montserrat" pitchFamily="34" charset="0"/>
                <a:ea typeface="Montserrat" pitchFamily="34" charset="-122"/>
                <a:cs typeface="Montserrat" pitchFamily="34" charset="-120"/>
              </a:rPr>
              <a:t>III</a:t>
            </a:r>
            <a:endParaRPr lang="en-US" sz="1700" dirty="0"/>
          </a:p>
        </p:txBody>
      </p:sp>
      <p:pic>
        <p:nvPicPr>
          <p:cNvPr id="13" name="Picture 12" descr="Screenshot 2025-04-03 203156.png"/>
          <p:cNvPicPr>
            <a:picLocks noChangeAspect="1"/>
          </p:cNvPicPr>
          <p:nvPr/>
        </p:nvPicPr>
        <p:blipFill>
          <a:blip r:embed="rId3"/>
          <a:stretch>
            <a:fillRect/>
          </a:stretch>
        </p:blipFill>
        <p:spPr>
          <a:xfrm>
            <a:off x="12852655" y="7787896"/>
            <a:ext cx="1700838" cy="441704"/>
          </a:xfrm>
          <a:prstGeom prst="rect">
            <a:avLst/>
          </a:prstGeom>
        </p:spPr>
      </p:pic>
      <p:pic>
        <p:nvPicPr>
          <p:cNvPr id="14" name="Picture 13" descr="Screenshot 2025-04-04 204209.png"/>
          <p:cNvPicPr>
            <a:picLocks noChangeAspect="1"/>
          </p:cNvPicPr>
          <p:nvPr/>
        </p:nvPicPr>
        <p:blipFill>
          <a:blip r:embed="rId4"/>
          <a:stretch>
            <a:fillRect/>
          </a:stretch>
        </p:blipFill>
        <p:spPr>
          <a:xfrm>
            <a:off x="12719404" y="7787897"/>
            <a:ext cx="1910995" cy="44170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58309" y="844987"/>
            <a:ext cx="13113782" cy="346710"/>
          </a:xfrm>
          <a:prstGeom prst="rect">
            <a:avLst/>
          </a:prstGeom>
          <a:noFill/>
          <a:ln/>
        </p:spPr>
        <p:txBody>
          <a:bodyPr wrap="none" lIns="0" tIns="0" rIns="0" bIns="0" rtlCol="0" anchor="t"/>
          <a:lstStyle/>
          <a:p>
            <a:pPr marL="0" indent="0" algn="l">
              <a:lnSpc>
                <a:spcPts val="2700"/>
              </a:lnSpc>
              <a:buNone/>
            </a:pPr>
            <a:r>
              <a:rPr lang="en-US" sz="1700" b="1" dirty="0">
                <a:solidFill>
                  <a:srgbClr val="272525"/>
                </a:solidFill>
                <a:latin typeface="Montserrat" pitchFamily="34" charset="0"/>
                <a:ea typeface="Montserrat" pitchFamily="34" charset="-122"/>
                <a:cs typeface="Montserrat" pitchFamily="34" charset="-120"/>
              </a:rPr>
              <a:t>output\snapshot </a:t>
            </a:r>
            <a:endParaRPr lang="en-US" sz="1700" dirty="0"/>
          </a:p>
        </p:txBody>
      </p:sp>
      <p:pic>
        <p:nvPicPr>
          <p:cNvPr id="3" name="Image 0" descr="preencoded.png"/>
          <p:cNvPicPr>
            <a:picLocks noChangeAspect="1"/>
          </p:cNvPicPr>
          <p:nvPr/>
        </p:nvPicPr>
        <p:blipFill>
          <a:blip r:embed="rId3"/>
          <a:stretch>
            <a:fillRect/>
          </a:stretch>
        </p:blipFill>
        <p:spPr>
          <a:xfrm>
            <a:off x="758309" y="1435418"/>
            <a:ext cx="13113782" cy="6143982"/>
          </a:xfrm>
          <a:prstGeom prst="rect">
            <a:avLst/>
          </a:prstGeom>
        </p:spPr>
      </p:pic>
      <p:pic>
        <p:nvPicPr>
          <p:cNvPr id="4" name="Picture 3" descr="Screenshot 2025-04-03 203156.png"/>
          <p:cNvPicPr>
            <a:picLocks noChangeAspect="1"/>
          </p:cNvPicPr>
          <p:nvPr/>
        </p:nvPicPr>
        <p:blipFill>
          <a:blip r:embed="rId4"/>
          <a:stretch>
            <a:fillRect/>
          </a:stretch>
        </p:blipFill>
        <p:spPr>
          <a:xfrm>
            <a:off x="12852655" y="7787896"/>
            <a:ext cx="1700838" cy="441704"/>
          </a:xfrm>
          <a:prstGeom prst="rect">
            <a:avLst/>
          </a:prstGeom>
        </p:spPr>
      </p:pic>
      <p:pic>
        <p:nvPicPr>
          <p:cNvPr id="5" name="Picture 4" descr="Screenshot 2025-04-04 204209.png"/>
          <p:cNvPicPr>
            <a:picLocks noChangeAspect="1"/>
          </p:cNvPicPr>
          <p:nvPr/>
        </p:nvPicPr>
        <p:blipFill>
          <a:blip r:embed="rId5"/>
          <a:stretch>
            <a:fillRect/>
          </a:stretch>
        </p:blipFill>
        <p:spPr>
          <a:xfrm>
            <a:off x="12719404" y="7787897"/>
            <a:ext cx="1910995" cy="4417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58309" y="1463397"/>
            <a:ext cx="13113782" cy="346710"/>
          </a:xfrm>
          <a:prstGeom prst="rect">
            <a:avLst/>
          </a:prstGeom>
          <a:noFill/>
          <a:ln/>
        </p:spPr>
        <p:txBody>
          <a:bodyPr wrap="none" lIns="0" tIns="0" rIns="0" bIns="0" rtlCol="0" anchor="t"/>
          <a:lstStyle/>
          <a:p>
            <a:pPr marL="0" indent="0" algn="l">
              <a:lnSpc>
                <a:spcPts val="2700"/>
              </a:lnSpc>
              <a:buNone/>
            </a:pPr>
            <a:endParaRPr lang="en-US" sz="1700" dirty="0"/>
          </a:p>
        </p:txBody>
      </p:sp>
      <p:pic>
        <p:nvPicPr>
          <p:cNvPr id="3" name="Image 0" descr="preencoded.png"/>
          <p:cNvPicPr>
            <a:picLocks noChangeAspect="1"/>
          </p:cNvPicPr>
          <p:nvPr/>
        </p:nvPicPr>
        <p:blipFill>
          <a:blip r:embed="rId3"/>
          <a:stretch>
            <a:fillRect/>
          </a:stretch>
        </p:blipFill>
        <p:spPr>
          <a:xfrm>
            <a:off x="1149865" y="518000"/>
            <a:ext cx="12194176" cy="6949218"/>
          </a:xfrm>
          <a:prstGeom prst="rect">
            <a:avLst/>
          </a:prstGeom>
        </p:spPr>
      </p:pic>
      <p:pic>
        <p:nvPicPr>
          <p:cNvPr id="4" name="Picture 3" descr="Screenshot 2025-04-03 203156.png"/>
          <p:cNvPicPr>
            <a:picLocks noChangeAspect="1"/>
          </p:cNvPicPr>
          <p:nvPr/>
        </p:nvPicPr>
        <p:blipFill>
          <a:blip r:embed="rId4"/>
          <a:stretch>
            <a:fillRect/>
          </a:stretch>
        </p:blipFill>
        <p:spPr>
          <a:xfrm>
            <a:off x="12852655" y="7787896"/>
            <a:ext cx="1700838" cy="441704"/>
          </a:xfrm>
          <a:prstGeom prst="rect">
            <a:avLst/>
          </a:prstGeom>
        </p:spPr>
      </p:pic>
      <p:pic>
        <p:nvPicPr>
          <p:cNvPr id="5" name="Picture 4" descr="Screenshot 2025-04-04 204209.png"/>
          <p:cNvPicPr>
            <a:picLocks noChangeAspect="1"/>
          </p:cNvPicPr>
          <p:nvPr/>
        </p:nvPicPr>
        <p:blipFill>
          <a:blip r:embed="rId5"/>
          <a:stretch>
            <a:fillRect/>
          </a:stretch>
        </p:blipFill>
        <p:spPr>
          <a:xfrm>
            <a:off x="12719404" y="7787897"/>
            <a:ext cx="1910995" cy="44170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5-03-22 134446.png"/>
          <p:cNvPicPr>
            <a:picLocks noChangeAspect="1"/>
          </p:cNvPicPr>
          <p:nvPr/>
        </p:nvPicPr>
        <p:blipFill>
          <a:blip r:embed="rId2"/>
          <a:stretch>
            <a:fillRect/>
          </a:stretch>
        </p:blipFill>
        <p:spPr>
          <a:xfrm>
            <a:off x="1046930" y="640738"/>
            <a:ext cx="12638073" cy="722338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688777" y="541734"/>
            <a:ext cx="8634889" cy="647343"/>
          </a:xfrm>
          <a:prstGeom prst="rect">
            <a:avLst/>
          </a:prstGeom>
          <a:noFill/>
          <a:ln/>
        </p:spPr>
        <p:txBody>
          <a:bodyPr wrap="none" lIns="0" tIns="0" rIns="0" bIns="0" rtlCol="0" anchor="t"/>
          <a:lstStyle/>
          <a:p>
            <a:pPr marL="0" indent="0" algn="l">
              <a:lnSpc>
                <a:spcPts val="5050"/>
              </a:lnSpc>
              <a:buNone/>
            </a:pPr>
            <a:r>
              <a:rPr lang="en-US" sz="4050" b="1" dirty="0">
                <a:solidFill>
                  <a:srgbClr val="7068F4"/>
                </a:solidFill>
                <a:latin typeface="Barlow Bold" pitchFamily="34" charset="0"/>
                <a:ea typeface="Barlow Bold" pitchFamily="34" charset="-122"/>
                <a:cs typeface="Barlow Bold" pitchFamily="34" charset="-120"/>
              </a:rPr>
              <a:t>Conclusion and Future Enhancements</a:t>
            </a:r>
            <a:endParaRPr lang="en-US" sz="4050" dirty="0"/>
          </a:p>
        </p:txBody>
      </p:sp>
      <p:pic>
        <p:nvPicPr>
          <p:cNvPr id="3" name="Image 0" descr="preencoded.png"/>
          <p:cNvPicPr>
            <a:picLocks noChangeAspect="1"/>
          </p:cNvPicPr>
          <p:nvPr/>
        </p:nvPicPr>
        <p:blipFill>
          <a:blip r:embed="rId3"/>
          <a:stretch>
            <a:fillRect/>
          </a:stretch>
        </p:blipFill>
        <p:spPr>
          <a:xfrm>
            <a:off x="688777" y="1484233"/>
            <a:ext cx="983933" cy="1180743"/>
          </a:xfrm>
          <a:prstGeom prst="rect">
            <a:avLst/>
          </a:prstGeom>
        </p:spPr>
      </p:pic>
      <p:sp>
        <p:nvSpPr>
          <p:cNvPr id="4" name="Text 1"/>
          <p:cNvSpPr/>
          <p:nvPr/>
        </p:nvSpPr>
        <p:spPr>
          <a:xfrm>
            <a:off x="1967865" y="1680924"/>
            <a:ext cx="2589371" cy="323612"/>
          </a:xfrm>
          <a:prstGeom prst="rect">
            <a:avLst/>
          </a:prstGeom>
          <a:noFill/>
          <a:ln/>
        </p:spPr>
        <p:txBody>
          <a:bodyPr wrap="none" lIns="0" tIns="0" rIns="0" bIns="0" rtlCol="0" anchor="t"/>
          <a:lstStyle/>
          <a:p>
            <a:pPr marL="0" indent="0" algn="l">
              <a:lnSpc>
                <a:spcPts val="2500"/>
              </a:lnSpc>
              <a:buNone/>
            </a:pPr>
            <a:r>
              <a:rPr lang="en-US" sz="2000" b="1" dirty="0">
                <a:solidFill>
                  <a:srgbClr val="272525"/>
                </a:solidFill>
                <a:latin typeface="Barlow Bold" pitchFamily="34" charset="0"/>
                <a:ea typeface="Barlow Bold" pitchFamily="34" charset="-122"/>
                <a:cs typeface="Barlow Bold" pitchFamily="34" charset="-120"/>
              </a:rPr>
              <a:t>Mobile App</a:t>
            </a:r>
            <a:endParaRPr lang="en-US" sz="2000" dirty="0"/>
          </a:p>
        </p:txBody>
      </p:sp>
      <p:sp>
        <p:nvSpPr>
          <p:cNvPr id="5" name="Text 2"/>
          <p:cNvSpPr/>
          <p:nvPr/>
        </p:nvSpPr>
        <p:spPr>
          <a:xfrm>
            <a:off x="1967865" y="2122527"/>
            <a:ext cx="11973758" cy="314801"/>
          </a:xfrm>
          <a:prstGeom prst="rect">
            <a:avLst/>
          </a:prstGeom>
          <a:noFill/>
          <a:ln/>
        </p:spPr>
        <p:txBody>
          <a:bodyPr wrap="none" lIns="0" tIns="0" rIns="0" bIns="0" rtlCol="0" anchor="t"/>
          <a:lstStyle/>
          <a:p>
            <a:pPr marL="0" indent="0" algn="l">
              <a:lnSpc>
                <a:spcPts val="2450"/>
              </a:lnSpc>
              <a:buNone/>
            </a:pPr>
            <a:r>
              <a:rPr lang="en-US" sz="1500" dirty="0">
                <a:solidFill>
                  <a:srgbClr val="272525"/>
                </a:solidFill>
                <a:latin typeface="Montserrat" pitchFamily="34" charset="0"/>
                <a:ea typeface="Montserrat" pitchFamily="34" charset="-122"/>
                <a:cs typeface="Montserrat" pitchFamily="34" charset="-120"/>
              </a:rPr>
              <a:t>Develop a dedicated app for ticket storage and offline access.</a:t>
            </a:r>
            <a:endParaRPr lang="en-US" sz="1500" dirty="0"/>
          </a:p>
        </p:txBody>
      </p:sp>
      <p:pic>
        <p:nvPicPr>
          <p:cNvPr id="6" name="Image 1" descr="preencoded.png"/>
          <p:cNvPicPr>
            <a:picLocks noChangeAspect="1"/>
          </p:cNvPicPr>
          <p:nvPr/>
        </p:nvPicPr>
        <p:blipFill>
          <a:blip r:embed="rId4"/>
          <a:stretch>
            <a:fillRect/>
          </a:stretch>
        </p:blipFill>
        <p:spPr>
          <a:xfrm>
            <a:off x="688777" y="2664976"/>
            <a:ext cx="983933" cy="1180743"/>
          </a:xfrm>
          <a:prstGeom prst="rect">
            <a:avLst/>
          </a:prstGeom>
        </p:spPr>
      </p:pic>
      <p:sp>
        <p:nvSpPr>
          <p:cNvPr id="7" name="Text 3"/>
          <p:cNvSpPr/>
          <p:nvPr/>
        </p:nvSpPr>
        <p:spPr>
          <a:xfrm>
            <a:off x="1967865" y="2861667"/>
            <a:ext cx="2589371" cy="323612"/>
          </a:xfrm>
          <a:prstGeom prst="rect">
            <a:avLst/>
          </a:prstGeom>
          <a:noFill/>
          <a:ln/>
        </p:spPr>
        <p:txBody>
          <a:bodyPr wrap="none" lIns="0" tIns="0" rIns="0" bIns="0" rtlCol="0" anchor="t"/>
          <a:lstStyle/>
          <a:p>
            <a:pPr marL="0" indent="0" algn="l">
              <a:lnSpc>
                <a:spcPts val="2500"/>
              </a:lnSpc>
              <a:buNone/>
            </a:pPr>
            <a:r>
              <a:rPr lang="en-US" sz="2000" b="1" dirty="0">
                <a:solidFill>
                  <a:srgbClr val="272525"/>
                </a:solidFill>
                <a:latin typeface="Barlow Bold" pitchFamily="34" charset="0"/>
                <a:ea typeface="Barlow Bold" pitchFamily="34" charset="-122"/>
                <a:cs typeface="Barlow Bold" pitchFamily="34" charset="-120"/>
              </a:rPr>
              <a:t>Biometrics</a:t>
            </a:r>
            <a:endParaRPr lang="en-US" sz="2000" dirty="0"/>
          </a:p>
        </p:txBody>
      </p:sp>
      <p:sp>
        <p:nvSpPr>
          <p:cNvPr id="8" name="Text 4"/>
          <p:cNvSpPr/>
          <p:nvPr/>
        </p:nvSpPr>
        <p:spPr>
          <a:xfrm>
            <a:off x="1967865" y="3303270"/>
            <a:ext cx="11973758" cy="314801"/>
          </a:xfrm>
          <a:prstGeom prst="rect">
            <a:avLst/>
          </a:prstGeom>
          <a:noFill/>
          <a:ln/>
        </p:spPr>
        <p:txBody>
          <a:bodyPr wrap="none" lIns="0" tIns="0" rIns="0" bIns="0" rtlCol="0" anchor="t"/>
          <a:lstStyle/>
          <a:p>
            <a:pPr marL="0" indent="0" algn="l">
              <a:lnSpc>
                <a:spcPts val="2450"/>
              </a:lnSpc>
              <a:buNone/>
            </a:pPr>
            <a:r>
              <a:rPr lang="en-US" sz="1500" dirty="0">
                <a:solidFill>
                  <a:srgbClr val="272525"/>
                </a:solidFill>
                <a:latin typeface="Montserrat" pitchFamily="34" charset="0"/>
                <a:ea typeface="Montserrat" pitchFamily="34" charset="-122"/>
                <a:cs typeface="Montserrat" pitchFamily="34" charset="-120"/>
              </a:rPr>
              <a:t>Enhance security with fingerprint or facial recognition.</a:t>
            </a:r>
            <a:endParaRPr lang="en-US" sz="1500" dirty="0"/>
          </a:p>
        </p:txBody>
      </p:sp>
      <p:pic>
        <p:nvPicPr>
          <p:cNvPr id="9" name="Image 2" descr="preencoded.png"/>
          <p:cNvPicPr>
            <a:picLocks noChangeAspect="1"/>
          </p:cNvPicPr>
          <p:nvPr/>
        </p:nvPicPr>
        <p:blipFill>
          <a:blip r:embed="rId5"/>
          <a:stretch>
            <a:fillRect/>
          </a:stretch>
        </p:blipFill>
        <p:spPr>
          <a:xfrm>
            <a:off x="688777" y="3845719"/>
            <a:ext cx="983933" cy="1180743"/>
          </a:xfrm>
          <a:prstGeom prst="rect">
            <a:avLst/>
          </a:prstGeom>
        </p:spPr>
      </p:pic>
      <p:sp>
        <p:nvSpPr>
          <p:cNvPr id="10" name="Text 5"/>
          <p:cNvSpPr/>
          <p:nvPr/>
        </p:nvSpPr>
        <p:spPr>
          <a:xfrm>
            <a:off x="1967865" y="4042410"/>
            <a:ext cx="2589371" cy="323612"/>
          </a:xfrm>
          <a:prstGeom prst="rect">
            <a:avLst/>
          </a:prstGeom>
          <a:noFill/>
          <a:ln/>
        </p:spPr>
        <p:txBody>
          <a:bodyPr wrap="none" lIns="0" tIns="0" rIns="0" bIns="0" rtlCol="0" anchor="t"/>
          <a:lstStyle/>
          <a:p>
            <a:pPr marL="0" indent="0" algn="l">
              <a:lnSpc>
                <a:spcPts val="2500"/>
              </a:lnSpc>
              <a:buNone/>
            </a:pPr>
            <a:r>
              <a:rPr lang="en-US" sz="2000" b="1" dirty="0">
                <a:solidFill>
                  <a:srgbClr val="272525"/>
                </a:solidFill>
                <a:latin typeface="Barlow Bold" pitchFamily="34" charset="0"/>
                <a:ea typeface="Barlow Bold" pitchFamily="34" charset="-122"/>
                <a:cs typeface="Barlow Bold" pitchFamily="34" charset="-120"/>
              </a:rPr>
              <a:t>Cloud DB</a:t>
            </a:r>
            <a:endParaRPr lang="en-US" sz="2000" dirty="0"/>
          </a:p>
        </p:txBody>
      </p:sp>
      <p:sp>
        <p:nvSpPr>
          <p:cNvPr id="11" name="Text 6"/>
          <p:cNvSpPr/>
          <p:nvPr/>
        </p:nvSpPr>
        <p:spPr>
          <a:xfrm>
            <a:off x="1967865" y="4484013"/>
            <a:ext cx="11973758" cy="314801"/>
          </a:xfrm>
          <a:prstGeom prst="rect">
            <a:avLst/>
          </a:prstGeom>
          <a:noFill/>
          <a:ln/>
        </p:spPr>
        <p:txBody>
          <a:bodyPr wrap="none" lIns="0" tIns="0" rIns="0" bIns="0" rtlCol="0" anchor="t"/>
          <a:lstStyle/>
          <a:p>
            <a:pPr marL="0" indent="0" algn="l">
              <a:lnSpc>
                <a:spcPts val="2450"/>
              </a:lnSpc>
              <a:buNone/>
            </a:pPr>
            <a:r>
              <a:rPr lang="en-US" sz="1500" dirty="0">
                <a:solidFill>
                  <a:srgbClr val="272525"/>
                </a:solidFill>
                <a:latin typeface="Montserrat" pitchFamily="34" charset="0"/>
                <a:ea typeface="Montserrat" pitchFamily="34" charset="-122"/>
                <a:cs typeface="Montserrat" pitchFamily="34" charset="-120"/>
              </a:rPr>
              <a:t>Migrate to MySQL/PostgreSQL for enhanced scalability and security.</a:t>
            </a:r>
            <a:endParaRPr lang="en-US" sz="1500" dirty="0"/>
          </a:p>
        </p:txBody>
      </p:sp>
      <p:pic>
        <p:nvPicPr>
          <p:cNvPr id="12" name="Image 3" descr="preencoded.png"/>
          <p:cNvPicPr>
            <a:picLocks noChangeAspect="1"/>
          </p:cNvPicPr>
          <p:nvPr/>
        </p:nvPicPr>
        <p:blipFill>
          <a:blip r:embed="rId6"/>
          <a:stretch>
            <a:fillRect/>
          </a:stretch>
        </p:blipFill>
        <p:spPr>
          <a:xfrm>
            <a:off x="688777" y="5026462"/>
            <a:ext cx="983933" cy="1180743"/>
          </a:xfrm>
          <a:prstGeom prst="rect">
            <a:avLst/>
          </a:prstGeom>
        </p:spPr>
      </p:pic>
      <p:sp>
        <p:nvSpPr>
          <p:cNvPr id="13" name="Text 7"/>
          <p:cNvSpPr/>
          <p:nvPr/>
        </p:nvSpPr>
        <p:spPr>
          <a:xfrm>
            <a:off x="1967865" y="5223153"/>
            <a:ext cx="2589371" cy="323612"/>
          </a:xfrm>
          <a:prstGeom prst="rect">
            <a:avLst/>
          </a:prstGeom>
          <a:noFill/>
          <a:ln/>
        </p:spPr>
        <p:txBody>
          <a:bodyPr wrap="none" lIns="0" tIns="0" rIns="0" bIns="0" rtlCol="0" anchor="t"/>
          <a:lstStyle/>
          <a:p>
            <a:pPr marL="0" indent="0" algn="l">
              <a:lnSpc>
                <a:spcPts val="2500"/>
              </a:lnSpc>
              <a:buNone/>
            </a:pPr>
            <a:r>
              <a:rPr lang="en-US" sz="2000" b="1" dirty="0">
                <a:solidFill>
                  <a:srgbClr val="272525"/>
                </a:solidFill>
                <a:latin typeface="Barlow Bold" pitchFamily="34" charset="0"/>
                <a:ea typeface="Barlow Bold" pitchFamily="34" charset="-122"/>
                <a:cs typeface="Barlow Bold" pitchFamily="34" charset="-120"/>
              </a:rPr>
              <a:t>Alerts</a:t>
            </a:r>
            <a:endParaRPr lang="en-US" sz="2000" dirty="0"/>
          </a:p>
        </p:txBody>
      </p:sp>
      <p:sp>
        <p:nvSpPr>
          <p:cNvPr id="14" name="Text 8"/>
          <p:cNvSpPr/>
          <p:nvPr/>
        </p:nvSpPr>
        <p:spPr>
          <a:xfrm>
            <a:off x="1967865" y="5664756"/>
            <a:ext cx="11973758" cy="314801"/>
          </a:xfrm>
          <a:prstGeom prst="rect">
            <a:avLst/>
          </a:prstGeom>
          <a:noFill/>
          <a:ln/>
        </p:spPr>
        <p:txBody>
          <a:bodyPr wrap="none" lIns="0" tIns="0" rIns="0" bIns="0" rtlCol="0" anchor="t"/>
          <a:lstStyle/>
          <a:p>
            <a:pPr marL="0" indent="0" algn="l">
              <a:lnSpc>
                <a:spcPts val="2450"/>
              </a:lnSpc>
              <a:buNone/>
            </a:pPr>
            <a:r>
              <a:rPr lang="en-US" sz="1500" dirty="0">
                <a:solidFill>
                  <a:srgbClr val="272525"/>
                </a:solidFill>
                <a:latin typeface="Montserrat" pitchFamily="34" charset="0"/>
                <a:ea typeface="Montserrat" pitchFamily="34" charset="-122"/>
                <a:cs typeface="Montserrat" pitchFamily="34" charset="-120"/>
              </a:rPr>
              <a:t>Send SMS/email alerts for ticket generation.</a:t>
            </a:r>
            <a:endParaRPr lang="en-US" sz="1500" dirty="0"/>
          </a:p>
        </p:txBody>
      </p:sp>
      <p:sp>
        <p:nvSpPr>
          <p:cNvPr id="15" name="Text 9"/>
          <p:cNvSpPr/>
          <p:nvPr/>
        </p:nvSpPr>
        <p:spPr>
          <a:xfrm>
            <a:off x="688777" y="6528691"/>
            <a:ext cx="13252847" cy="1259205"/>
          </a:xfrm>
          <a:prstGeom prst="rect">
            <a:avLst/>
          </a:prstGeom>
          <a:noFill/>
          <a:ln/>
        </p:spPr>
        <p:txBody>
          <a:bodyPr wrap="square" lIns="0" tIns="0" rIns="0" bIns="0" rtlCol="0" anchor="t"/>
          <a:lstStyle/>
          <a:p>
            <a:pPr marL="0" indent="0" algn="l">
              <a:lnSpc>
                <a:spcPts val="2450"/>
              </a:lnSpc>
              <a:buNone/>
            </a:pPr>
            <a:endParaRPr lang="en-US" sz="1500" dirty="0"/>
          </a:p>
        </p:txBody>
      </p:sp>
      <p:pic>
        <p:nvPicPr>
          <p:cNvPr id="16" name="Picture 15" descr="Screenshot 2025-04-03 203156.png"/>
          <p:cNvPicPr>
            <a:picLocks noChangeAspect="1"/>
          </p:cNvPicPr>
          <p:nvPr/>
        </p:nvPicPr>
        <p:blipFill>
          <a:blip r:embed="rId7"/>
          <a:stretch>
            <a:fillRect/>
          </a:stretch>
        </p:blipFill>
        <p:spPr>
          <a:xfrm>
            <a:off x="12852655" y="7787896"/>
            <a:ext cx="1700838" cy="441704"/>
          </a:xfrm>
          <a:prstGeom prst="rect">
            <a:avLst/>
          </a:prstGeom>
        </p:spPr>
      </p:pic>
      <p:pic>
        <p:nvPicPr>
          <p:cNvPr id="17" name="Picture 16" descr="Screenshot 2025-04-04 204209.png"/>
          <p:cNvPicPr>
            <a:picLocks noChangeAspect="1"/>
          </p:cNvPicPr>
          <p:nvPr/>
        </p:nvPicPr>
        <p:blipFill>
          <a:blip r:embed="rId8"/>
          <a:stretch>
            <a:fillRect/>
          </a:stretch>
        </p:blipFill>
        <p:spPr>
          <a:xfrm>
            <a:off x="12719404" y="7787897"/>
            <a:ext cx="1910995" cy="44170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1" y="2786231"/>
            <a:ext cx="11205274" cy="2336537"/>
          </a:xfrm>
          <a:prstGeom prst="rect">
            <a:avLst/>
          </a:prstGeom>
        </p:spPr>
        <p:txBody>
          <a:bodyPr wrap="square">
            <a:spAutoFit/>
          </a:bodyPr>
          <a:lstStyle/>
          <a:p>
            <a:pPr algn="ctr">
              <a:lnSpc>
                <a:spcPts val="2450"/>
              </a:lnSpc>
            </a:pPr>
            <a:r>
              <a:rPr lang="en-US" sz="3200" b="1" dirty="0" smtClean="0">
                <a:solidFill>
                  <a:srgbClr val="7068F4"/>
                </a:solidFill>
                <a:latin typeface="Barlow Bold" pitchFamily="34" charset="0"/>
                <a:ea typeface="Barlow Bold" pitchFamily="34" charset="-122"/>
                <a:cs typeface="Barlow Bold" pitchFamily="34" charset="-120"/>
              </a:rPr>
              <a:t>Conclusion</a:t>
            </a:r>
            <a:endParaRPr lang="en-US" sz="2000" b="1" dirty="0" smtClean="0">
              <a:solidFill>
                <a:srgbClr val="002060"/>
              </a:solidFill>
              <a:latin typeface="Montserrat" pitchFamily="34" charset="0"/>
              <a:ea typeface="Montserrat" pitchFamily="34" charset="-122"/>
              <a:cs typeface="Montserrat" pitchFamily="34" charset="-120"/>
            </a:endParaRPr>
          </a:p>
          <a:p>
            <a:pPr>
              <a:lnSpc>
                <a:spcPts val="2450"/>
              </a:lnSpc>
            </a:pPr>
            <a:endParaRPr lang="en-US" sz="2000" b="1" dirty="0" smtClean="0">
              <a:solidFill>
                <a:srgbClr val="272525"/>
              </a:solidFill>
              <a:latin typeface="Montserrat" pitchFamily="34" charset="0"/>
              <a:ea typeface="Montserrat" pitchFamily="34" charset="-122"/>
              <a:cs typeface="Montserrat" pitchFamily="34" charset="-120"/>
            </a:endParaRPr>
          </a:p>
          <a:p>
            <a:pPr>
              <a:lnSpc>
                <a:spcPts val="2450"/>
              </a:lnSpc>
            </a:pPr>
            <a:r>
              <a:rPr lang="en-US" sz="2000" b="1" dirty="0" smtClean="0">
                <a:solidFill>
                  <a:srgbClr val="272525"/>
                </a:solidFill>
                <a:latin typeface="Montserrat" pitchFamily="34" charset="0"/>
                <a:ea typeface="Montserrat" pitchFamily="34" charset="-122"/>
                <a:cs typeface="Montserrat" pitchFamily="34" charset="-120"/>
              </a:rPr>
              <a:t> </a:t>
            </a:r>
            <a:r>
              <a:rPr lang="en-US" sz="2000" dirty="0" smtClean="0">
                <a:solidFill>
                  <a:srgbClr val="272525"/>
                </a:solidFill>
                <a:latin typeface="Montserrat" pitchFamily="34" charset="0"/>
                <a:ea typeface="Montserrat" pitchFamily="34" charset="-122"/>
                <a:cs typeface="Montserrat" pitchFamily="34" charset="-120"/>
              </a:rPr>
              <a:t>The Hall Ticket Generation System represents a significant advancement in examination management, transforming a traditionally labor-intensive process into an efficient, automated solution. The project successfully addresses the core challenges of hall ticket management through automation that reduces workload, minimizes errors, improves accessibility, and enhances the overall examination process.</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758309" y="2777966"/>
            <a:ext cx="6048613"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Barlow Bold" pitchFamily="34" charset="0"/>
                <a:ea typeface="Barlow Bold" pitchFamily="34" charset="-122"/>
                <a:cs typeface="Barlow Bold" pitchFamily="34" charset="-120"/>
              </a:rPr>
              <a:t>                           THANK YOU</a:t>
            </a:r>
            <a:endParaRPr lang="en-US" sz="4450" dirty="0"/>
          </a:p>
        </p:txBody>
      </p:sp>
      <p:sp>
        <p:nvSpPr>
          <p:cNvPr id="3" name="Text 1"/>
          <p:cNvSpPr/>
          <p:nvPr/>
        </p:nvSpPr>
        <p:spPr>
          <a:xfrm>
            <a:off x="758309" y="3923943"/>
            <a:ext cx="13113782" cy="346710"/>
          </a:xfrm>
          <a:prstGeom prst="rect">
            <a:avLst/>
          </a:prstGeom>
          <a:noFill/>
          <a:ln/>
        </p:spPr>
        <p:txBody>
          <a:bodyPr wrap="none" lIns="0" tIns="0" rIns="0" bIns="0" rtlCol="0" anchor="t"/>
          <a:lstStyle/>
          <a:p>
            <a:pPr marL="0" indent="0" algn="l">
              <a:lnSpc>
                <a:spcPts val="2700"/>
              </a:lnSpc>
              <a:buNone/>
            </a:pPr>
            <a:r>
              <a:rPr lang="en-US" sz="1700" b="1" dirty="0">
                <a:solidFill>
                  <a:srgbClr val="272525"/>
                </a:solidFill>
                <a:latin typeface="Montserrat" pitchFamily="34" charset="0"/>
                <a:ea typeface="Montserrat" pitchFamily="34" charset="-122"/>
                <a:cs typeface="Montserrat" pitchFamily="34" charset="-120"/>
              </a:rPr>
              <a:t>NAME </a:t>
            </a:r>
            <a:r>
              <a:rPr lang="en-US" sz="1700" dirty="0">
                <a:solidFill>
                  <a:srgbClr val="272525"/>
                </a:solidFill>
                <a:latin typeface="Montserrat" pitchFamily="34" charset="0"/>
                <a:ea typeface="Montserrat" pitchFamily="34" charset="-122"/>
                <a:cs typeface="Montserrat" pitchFamily="34" charset="-120"/>
              </a:rPr>
              <a:t>: ALSAMAD SHAIKH</a:t>
            </a:r>
            <a:endParaRPr lang="en-US" sz="1700" dirty="0"/>
          </a:p>
        </p:txBody>
      </p:sp>
      <p:sp>
        <p:nvSpPr>
          <p:cNvPr id="4" name="Text 2"/>
          <p:cNvSpPr/>
          <p:nvPr/>
        </p:nvSpPr>
        <p:spPr>
          <a:xfrm>
            <a:off x="758309" y="4514374"/>
            <a:ext cx="13113782" cy="346710"/>
          </a:xfrm>
          <a:prstGeom prst="rect">
            <a:avLst/>
          </a:prstGeom>
          <a:noFill/>
          <a:ln/>
        </p:spPr>
        <p:txBody>
          <a:bodyPr wrap="none" lIns="0" tIns="0" rIns="0" bIns="0" rtlCol="0" anchor="t"/>
          <a:lstStyle/>
          <a:p>
            <a:pPr marL="0" indent="0" algn="l">
              <a:lnSpc>
                <a:spcPts val="2700"/>
              </a:lnSpc>
              <a:buNone/>
            </a:pPr>
            <a:r>
              <a:rPr lang="en-US" sz="1700" b="1" dirty="0">
                <a:solidFill>
                  <a:srgbClr val="272525"/>
                </a:solidFill>
                <a:latin typeface="Montserrat" pitchFamily="34" charset="0"/>
                <a:ea typeface="Montserrat" pitchFamily="34" charset="-122"/>
                <a:cs typeface="Montserrat" pitchFamily="34" charset="-120"/>
              </a:rPr>
              <a:t>CLASS</a:t>
            </a:r>
            <a:r>
              <a:rPr lang="en-US" sz="1700" dirty="0">
                <a:solidFill>
                  <a:srgbClr val="272525"/>
                </a:solidFill>
                <a:latin typeface="Montserrat" pitchFamily="34" charset="0"/>
                <a:ea typeface="Montserrat" pitchFamily="34" charset="-122"/>
                <a:cs typeface="Montserrat" pitchFamily="34" charset="-120"/>
              </a:rPr>
              <a:t> : BCA </a:t>
            </a:r>
            <a:r>
              <a:rPr lang="en-US" sz="1700" dirty="0" smtClean="0">
                <a:solidFill>
                  <a:srgbClr val="272525"/>
                </a:solidFill>
                <a:latin typeface="Montserrat" pitchFamily="34" charset="0"/>
                <a:ea typeface="Montserrat" pitchFamily="34" charset="-122"/>
                <a:cs typeface="Montserrat" pitchFamily="34" charset="-120"/>
              </a:rPr>
              <a:t>III</a:t>
            </a:r>
            <a:endParaRPr lang="en-US" sz="1700" dirty="0"/>
          </a:p>
        </p:txBody>
      </p:sp>
      <p:sp>
        <p:nvSpPr>
          <p:cNvPr id="5" name="Text 3"/>
          <p:cNvSpPr/>
          <p:nvPr/>
        </p:nvSpPr>
        <p:spPr>
          <a:xfrm>
            <a:off x="758309" y="5104805"/>
            <a:ext cx="13113782" cy="346710"/>
          </a:xfrm>
          <a:prstGeom prst="rect">
            <a:avLst/>
          </a:prstGeom>
          <a:noFill/>
          <a:ln/>
        </p:spPr>
        <p:txBody>
          <a:bodyPr wrap="none" lIns="0" tIns="0" rIns="0" bIns="0" rtlCol="0" anchor="t"/>
          <a:lstStyle/>
          <a:p>
            <a:pPr>
              <a:lnSpc>
                <a:spcPts val="2700"/>
              </a:lnSpc>
            </a:pPr>
            <a:r>
              <a:rPr lang="en-US" sz="1700" b="1" dirty="0" smtClean="0">
                <a:solidFill>
                  <a:srgbClr val="272525"/>
                </a:solidFill>
                <a:latin typeface="Montserrat" pitchFamily="34" charset="0"/>
                <a:ea typeface="Montserrat" pitchFamily="34" charset="-122"/>
                <a:cs typeface="Montserrat" pitchFamily="34" charset="-120"/>
              </a:rPr>
              <a:t>EMAIL</a:t>
            </a:r>
            <a:r>
              <a:rPr lang="en-US" sz="1700" dirty="0" smtClean="0">
                <a:solidFill>
                  <a:srgbClr val="272525"/>
                </a:solidFill>
                <a:latin typeface="Montserrat" pitchFamily="34" charset="0"/>
                <a:ea typeface="Montserrat" pitchFamily="34" charset="-122"/>
                <a:cs typeface="Montserrat" pitchFamily="34" charset="-120"/>
              </a:rPr>
              <a:t> </a:t>
            </a:r>
            <a:r>
              <a:rPr lang="en-US" sz="1700" dirty="0">
                <a:solidFill>
                  <a:srgbClr val="272525"/>
                </a:solidFill>
                <a:latin typeface="Montserrat" pitchFamily="34" charset="0"/>
                <a:ea typeface="Montserrat" pitchFamily="34" charset="-122"/>
                <a:cs typeface="Montserrat" pitchFamily="34" charset="-120"/>
              </a:rPr>
              <a:t>: skalsamad@gmail.com</a:t>
            </a:r>
            <a:endParaRPr lang="en-US" sz="1700" dirty="0"/>
          </a:p>
        </p:txBody>
      </p:sp>
      <p:pic>
        <p:nvPicPr>
          <p:cNvPr id="6" name="Picture 5" descr="Screenshot 2025-04-03 203156.png"/>
          <p:cNvPicPr>
            <a:picLocks noChangeAspect="1"/>
          </p:cNvPicPr>
          <p:nvPr/>
        </p:nvPicPr>
        <p:blipFill>
          <a:blip r:embed="rId3"/>
          <a:stretch>
            <a:fillRect/>
          </a:stretch>
        </p:blipFill>
        <p:spPr>
          <a:xfrm>
            <a:off x="12852655" y="7787896"/>
            <a:ext cx="1700838" cy="441704"/>
          </a:xfrm>
          <a:prstGeom prst="rect">
            <a:avLst/>
          </a:prstGeom>
        </p:spPr>
      </p:pic>
      <p:pic>
        <p:nvPicPr>
          <p:cNvPr id="7" name="Picture 6" descr="Screenshot 2025-04-04 204209.png"/>
          <p:cNvPicPr>
            <a:picLocks noChangeAspect="1"/>
          </p:cNvPicPr>
          <p:nvPr/>
        </p:nvPicPr>
        <p:blipFill>
          <a:blip r:embed="rId4"/>
          <a:stretch>
            <a:fillRect/>
          </a:stretch>
        </p:blipFill>
        <p:spPr>
          <a:xfrm>
            <a:off x="12719404" y="7787897"/>
            <a:ext cx="1910995" cy="44170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5498"/>
            <a:ext cx="5486400" cy="8229600"/>
          </a:xfrm>
          <a:prstGeom prst="rect">
            <a:avLst/>
          </a:prstGeom>
        </p:spPr>
      </p:pic>
      <p:sp>
        <p:nvSpPr>
          <p:cNvPr id="3" name="Text 0"/>
          <p:cNvSpPr/>
          <p:nvPr/>
        </p:nvSpPr>
        <p:spPr>
          <a:xfrm>
            <a:off x="6244709" y="1384221"/>
            <a:ext cx="7627382" cy="1425416"/>
          </a:xfrm>
          <a:prstGeom prst="rect">
            <a:avLst/>
          </a:prstGeom>
          <a:noFill/>
          <a:ln/>
        </p:spPr>
        <p:txBody>
          <a:bodyPr wrap="square" lIns="0" tIns="0" rIns="0" bIns="0" rtlCol="0" anchor="t"/>
          <a:lstStyle/>
          <a:p>
            <a:pPr marL="0" indent="0" algn="l">
              <a:lnSpc>
                <a:spcPts val="5600"/>
              </a:lnSpc>
              <a:buNone/>
            </a:pPr>
            <a:r>
              <a:rPr lang="en-US" sz="4450" b="1" dirty="0">
                <a:solidFill>
                  <a:srgbClr val="7068F4"/>
                </a:solidFill>
                <a:latin typeface="Barlow Bold" pitchFamily="34" charset="0"/>
                <a:ea typeface="Barlow Bold" pitchFamily="34" charset="-122"/>
                <a:cs typeface="Barlow Bold" pitchFamily="34" charset="-120"/>
              </a:rPr>
              <a:t>Hall Ticket Generation System with QR Code</a:t>
            </a:r>
            <a:endParaRPr lang="en-US" sz="4450" dirty="0"/>
          </a:p>
        </p:txBody>
      </p:sp>
      <p:sp>
        <p:nvSpPr>
          <p:cNvPr id="4" name="Text 1"/>
          <p:cNvSpPr/>
          <p:nvPr/>
        </p:nvSpPr>
        <p:spPr>
          <a:xfrm>
            <a:off x="6244709" y="3134558"/>
            <a:ext cx="7627382" cy="208026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This project report details the development of a Hall Ticket Generation System with Integrated QR Code, designed for Godavari Institute of Management and Research. The system automates the creation, management, and distribution of examination hall tickets, replacing traditional manual methods with a digital solution that integrates QR codes for enhanced security and convenience.</a:t>
            </a:r>
            <a:endParaRPr lang="en-US" sz="1700" dirty="0"/>
          </a:p>
        </p:txBody>
      </p:sp>
      <p:sp>
        <p:nvSpPr>
          <p:cNvPr id="5" name="Text 2"/>
          <p:cNvSpPr/>
          <p:nvPr/>
        </p:nvSpPr>
        <p:spPr>
          <a:xfrm>
            <a:off x="6244709" y="5458539"/>
            <a:ext cx="7627382" cy="138684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The system leverages Python, Streamlit, and other open-source technologies to streamline the hall ticket process, reduce administrative overhead, and enhance security through QR code verification.</a:t>
            </a:r>
            <a:endParaRPr lang="en-US" sz="1700" dirty="0"/>
          </a:p>
        </p:txBody>
      </p:sp>
      <p:pic>
        <p:nvPicPr>
          <p:cNvPr id="6" name="Picture 5" descr="Screenshot 2025-04-03 203156.png"/>
          <p:cNvPicPr>
            <a:picLocks noChangeAspect="1"/>
          </p:cNvPicPr>
          <p:nvPr/>
        </p:nvPicPr>
        <p:blipFill>
          <a:blip r:embed="rId4"/>
          <a:stretch>
            <a:fillRect/>
          </a:stretch>
        </p:blipFill>
        <p:spPr>
          <a:xfrm>
            <a:off x="12852655" y="7803394"/>
            <a:ext cx="1700838" cy="441704"/>
          </a:xfrm>
          <a:prstGeom prst="rect">
            <a:avLst/>
          </a:prstGeom>
        </p:spPr>
      </p:pic>
      <p:pic>
        <p:nvPicPr>
          <p:cNvPr id="7" name="Picture 6" descr="Screenshot 2025-04-04 204209.png"/>
          <p:cNvPicPr>
            <a:picLocks noChangeAspect="1"/>
          </p:cNvPicPr>
          <p:nvPr/>
        </p:nvPicPr>
        <p:blipFill>
          <a:blip r:embed="rId5"/>
          <a:stretch>
            <a:fillRect/>
          </a:stretch>
        </p:blipFill>
        <p:spPr>
          <a:xfrm>
            <a:off x="12719404" y="7787897"/>
            <a:ext cx="1910995" cy="44170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58309" y="1800939"/>
            <a:ext cx="8824793"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Barlow Bold" pitchFamily="34" charset="0"/>
                <a:ea typeface="Barlow Bold" pitchFamily="34" charset="-122"/>
                <a:cs typeface="Barlow Bold" pitchFamily="34" charset="-120"/>
              </a:rPr>
              <a:t>System Objectives and Automation</a:t>
            </a:r>
            <a:endParaRPr lang="en-US" sz="4450" dirty="0"/>
          </a:p>
        </p:txBody>
      </p:sp>
      <p:sp>
        <p:nvSpPr>
          <p:cNvPr id="3" name="Shape 1"/>
          <p:cNvSpPr/>
          <p:nvPr/>
        </p:nvSpPr>
        <p:spPr>
          <a:xfrm>
            <a:off x="758309" y="2838569"/>
            <a:ext cx="4226838" cy="2306122"/>
          </a:xfrm>
          <a:prstGeom prst="roundRect">
            <a:avLst>
              <a:gd name="adj" fmla="val 8456"/>
            </a:avLst>
          </a:prstGeom>
          <a:solidFill>
            <a:srgbClr val="EEEFF5"/>
          </a:solidFill>
          <a:ln/>
          <a:effectLst>
            <a:outerShdw blurRad="53340" dist="26670" dir="13500000" algn="bl" rotWithShape="0">
              <a:srgbClr val="FFFFFF">
                <a:alpha val="70000"/>
              </a:srgbClr>
            </a:outerShdw>
          </a:effectLst>
        </p:spPr>
      </p:sp>
      <p:sp>
        <p:nvSpPr>
          <p:cNvPr id="4" name="Text 2"/>
          <p:cNvSpPr/>
          <p:nvPr/>
        </p:nvSpPr>
        <p:spPr>
          <a:xfrm>
            <a:off x="974884" y="3055144"/>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Automation</a:t>
            </a:r>
            <a:endParaRPr lang="en-US" sz="2200" dirty="0"/>
          </a:p>
        </p:txBody>
      </p:sp>
      <p:sp>
        <p:nvSpPr>
          <p:cNvPr id="5" name="Text 3"/>
          <p:cNvSpPr/>
          <p:nvPr/>
        </p:nvSpPr>
        <p:spPr>
          <a:xfrm>
            <a:off x="974884" y="3541276"/>
            <a:ext cx="3793688" cy="104013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Automate hall ticket generation, eliminating manual creation and reducing administrative workload.</a:t>
            </a:r>
            <a:endParaRPr lang="en-US" sz="1700" dirty="0"/>
          </a:p>
        </p:txBody>
      </p:sp>
      <p:sp>
        <p:nvSpPr>
          <p:cNvPr id="6" name="Shape 4"/>
          <p:cNvSpPr/>
          <p:nvPr/>
        </p:nvSpPr>
        <p:spPr>
          <a:xfrm>
            <a:off x="5201722" y="2838569"/>
            <a:ext cx="4226838" cy="2306122"/>
          </a:xfrm>
          <a:prstGeom prst="roundRect">
            <a:avLst>
              <a:gd name="adj" fmla="val 8456"/>
            </a:avLst>
          </a:prstGeom>
          <a:solidFill>
            <a:srgbClr val="EEEFF5"/>
          </a:solidFill>
          <a:ln/>
          <a:effectLst>
            <a:outerShdw blurRad="53340" dist="26670" dir="13500000" algn="bl" rotWithShape="0">
              <a:srgbClr val="FFFFFF">
                <a:alpha val="70000"/>
              </a:srgbClr>
            </a:outerShdw>
          </a:effectLst>
        </p:spPr>
      </p:sp>
      <p:sp>
        <p:nvSpPr>
          <p:cNvPr id="7" name="Text 5"/>
          <p:cNvSpPr/>
          <p:nvPr/>
        </p:nvSpPr>
        <p:spPr>
          <a:xfrm>
            <a:off x="5418296" y="3055144"/>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Security</a:t>
            </a:r>
            <a:endParaRPr lang="en-US" sz="2200" dirty="0"/>
          </a:p>
        </p:txBody>
      </p:sp>
      <p:sp>
        <p:nvSpPr>
          <p:cNvPr id="8" name="Text 6"/>
          <p:cNvSpPr/>
          <p:nvPr/>
        </p:nvSpPr>
        <p:spPr>
          <a:xfrm>
            <a:off x="5418296" y="3541276"/>
            <a:ext cx="3793688" cy="138684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Use QR codes to verify authenticity and prevent counterfeiting, enhancing security and reducing fraudulent tickets.</a:t>
            </a:r>
            <a:endParaRPr lang="en-US" sz="1700" dirty="0"/>
          </a:p>
        </p:txBody>
      </p:sp>
      <p:sp>
        <p:nvSpPr>
          <p:cNvPr id="9" name="Shape 7"/>
          <p:cNvSpPr/>
          <p:nvPr/>
        </p:nvSpPr>
        <p:spPr>
          <a:xfrm>
            <a:off x="9645134" y="2838569"/>
            <a:ext cx="4226838" cy="2306122"/>
          </a:xfrm>
          <a:prstGeom prst="roundRect">
            <a:avLst>
              <a:gd name="adj" fmla="val 8456"/>
            </a:avLst>
          </a:prstGeom>
          <a:solidFill>
            <a:srgbClr val="EEEFF5"/>
          </a:solidFill>
          <a:ln/>
          <a:effectLst>
            <a:outerShdw blurRad="53340" dist="26670" dir="13500000" algn="bl" rotWithShape="0">
              <a:srgbClr val="FFFFFF">
                <a:alpha val="70000"/>
              </a:srgbClr>
            </a:outerShdw>
          </a:effectLst>
        </p:spPr>
      </p:sp>
      <p:sp>
        <p:nvSpPr>
          <p:cNvPr id="10" name="Text 8"/>
          <p:cNvSpPr/>
          <p:nvPr/>
        </p:nvSpPr>
        <p:spPr>
          <a:xfrm>
            <a:off x="9861709" y="3055144"/>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Efficiency</a:t>
            </a:r>
            <a:endParaRPr lang="en-US" sz="2200" dirty="0"/>
          </a:p>
        </p:txBody>
      </p:sp>
      <p:sp>
        <p:nvSpPr>
          <p:cNvPr id="11" name="Text 9"/>
          <p:cNvSpPr/>
          <p:nvPr/>
        </p:nvSpPr>
        <p:spPr>
          <a:xfrm>
            <a:off x="9861709" y="3541276"/>
            <a:ext cx="3793688" cy="104013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Reduce administrative workload through dynamic generation and digital distribution of hall tickets.</a:t>
            </a:r>
            <a:endParaRPr lang="en-US" sz="1700" dirty="0"/>
          </a:p>
        </p:txBody>
      </p:sp>
      <p:sp>
        <p:nvSpPr>
          <p:cNvPr id="12" name="Text 10"/>
          <p:cNvSpPr/>
          <p:nvPr/>
        </p:nvSpPr>
        <p:spPr>
          <a:xfrm>
            <a:off x="758309" y="5388412"/>
            <a:ext cx="13113782" cy="104013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The primary objectives of the system are to automate the entire process of hall ticket generation, enhance security through QR codes, and improve efficiency by reducing administrative workload. The system supports large-scale examinations with a modular design adaptable to diverse user requirements.</a:t>
            </a:r>
            <a:endParaRPr lang="en-US" sz="1700" dirty="0"/>
          </a:p>
        </p:txBody>
      </p:sp>
      <p:pic>
        <p:nvPicPr>
          <p:cNvPr id="13" name="Picture 12" descr="Screenshot 2025-04-03 203156.png"/>
          <p:cNvPicPr>
            <a:picLocks noChangeAspect="1"/>
          </p:cNvPicPr>
          <p:nvPr/>
        </p:nvPicPr>
        <p:blipFill>
          <a:blip r:embed="rId3"/>
          <a:stretch>
            <a:fillRect/>
          </a:stretch>
        </p:blipFill>
        <p:spPr>
          <a:xfrm>
            <a:off x="12852655" y="7787896"/>
            <a:ext cx="1700838" cy="441704"/>
          </a:xfrm>
          <a:prstGeom prst="rect">
            <a:avLst/>
          </a:prstGeom>
        </p:spPr>
      </p:pic>
      <p:pic>
        <p:nvPicPr>
          <p:cNvPr id="14" name="Picture 13" descr="Screenshot 2025-04-04 204209.png"/>
          <p:cNvPicPr>
            <a:picLocks noChangeAspect="1"/>
          </p:cNvPicPr>
          <p:nvPr/>
        </p:nvPicPr>
        <p:blipFill>
          <a:blip r:embed="rId4"/>
          <a:stretch>
            <a:fillRect/>
          </a:stretch>
        </p:blipFill>
        <p:spPr>
          <a:xfrm>
            <a:off x="12719404" y="7787897"/>
            <a:ext cx="1910995" cy="44170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58309" y="1941790"/>
            <a:ext cx="9106376"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Barlow Bold" pitchFamily="34" charset="0"/>
                <a:ea typeface="Barlow Bold" pitchFamily="34" charset="-122"/>
                <a:cs typeface="Barlow Bold" pitchFamily="34" charset="-120"/>
              </a:rPr>
              <a:t>Addressing the Need for Digitization</a:t>
            </a:r>
            <a:endParaRPr lang="en-US" sz="4450" dirty="0"/>
          </a:p>
        </p:txBody>
      </p:sp>
      <p:sp>
        <p:nvSpPr>
          <p:cNvPr id="3" name="Text 1"/>
          <p:cNvSpPr/>
          <p:nvPr/>
        </p:nvSpPr>
        <p:spPr>
          <a:xfrm>
            <a:off x="758309" y="3195995"/>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7068F4"/>
                </a:solidFill>
                <a:latin typeface="Barlow Bold" pitchFamily="34" charset="0"/>
                <a:ea typeface="Barlow Bold" pitchFamily="34" charset="-122"/>
                <a:cs typeface="Barlow Bold" pitchFamily="34" charset="-120"/>
              </a:rPr>
              <a:t>Manual Errors</a:t>
            </a:r>
            <a:endParaRPr lang="en-US" sz="2200" dirty="0"/>
          </a:p>
        </p:txBody>
      </p:sp>
      <p:sp>
        <p:nvSpPr>
          <p:cNvPr id="4" name="Text 2"/>
          <p:cNvSpPr/>
          <p:nvPr/>
        </p:nvSpPr>
        <p:spPr>
          <a:xfrm>
            <a:off x="758309" y="3768804"/>
            <a:ext cx="4018359" cy="104013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Traditional manual processes are labor-intensive and prone to errors in critical information.</a:t>
            </a:r>
            <a:endParaRPr lang="en-US" sz="1700" dirty="0"/>
          </a:p>
        </p:txBody>
      </p:sp>
      <p:sp>
        <p:nvSpPr>
          <p:cNvPr id="5" name="Text 3"/>
          <p:cNvSpPr/>
          <p:nvPr/>
        </p:nvSpPr>
        <p:spPr>
          <a:xfrm>
            <a:off x="5312926" y="3195995"/>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7068F4"/>
                </a:solidFill>
                <a:latin typeface="Barlow Bold" pitchFamily="34" charset="0"/>
                <a:ea typeface="Barlow Bold" pitchFamily="34" charset="-122"/>
                <a:cs typeface="Barlow Bold" pitchFamily="34" charset="-120"/>
              </a:rPr>
              <a:t>Resource Intensive</a:t>
            </a:r>
            <a:endParaRPr lang="en-US" sz="2200" dirty="0"/>
          </a:p>
        </p:txBody>
      </p:sp>
      <p:sp>
        <p:nvSpPr>
          <p:cNvPr id="6" name="Text 4"/>
          <p:cNvSpPr/>
          <p:nvPr/>
        </p:nvSpPr>
        <p:spPr>
          <a:xfrm>
            <a:off x="5312926" y="3768804"/>
            <a:ext cx="4018359" cy="104013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Distribution of physical hall tickets presents logistical challenges and issues with lost documents.</a:t>
            </a:r>
            <a:endParaRPr lang="en-US" sz="1700" dirty="0"/>
          </a:p>
        </p:txBody>
      </p:sp>
      <p:sp>
        <p:nvSpPr>
          <p:cNvPr id="7" name="Text 5"/>
          <p:cNvSpPr/>
          <p:nvPr/>
        </p:nvSpPr>
        <p:spPr>
          <a:xfrm>
            <a:off x="9867543" y="3195995"/>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7068F4"/>
                </a:solidFill>
                <a:latin typeface="Barlow Bold" pitchFamily="34" charset="0"/>
                <a:ea typeface="Barlow Bold" pitchFamily="34" charset="-122"/>
                <a:cs typeface="Barlow Bold" pitchFamily="34" charset="-120"/>
              </a:rPr>
              <a:t>Security Risks</a:t>
            </a:r>
            <a:endParaRPr lang="en-US" sz="2200" dirty="0"/>
          </a:p>
        </p:txBody>
      </p:sp>
      <p:sp>
        <p:nvSpPr>
          <p:cNvPr id="8" name="Text 6"/>
          <p:cNvSpPr/>
          <p:nvPr/>
        </p:nvSpPr>
        <p:spPr>
          <a:xfrm>
            <a:off x="9867543" y="3768804"/>
            <a:ext cx="4018359" cy="104013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Physical tickets are vulnerable to loss, theft, or forgery, compromising examination integrity.</a:t>
            </a:r>
            <a:endParaRPr lang="en-US" sz="1700" dirty="0"/>
          </a:p>
        </p:txBody>
      </p:sp>
      <p:sp>
        <p:nvSpPr>
          <p:cNvPr id="9" name="Text 7"/>
          <p:cNvSpPr/>
          <p:nvPr/>
        </p:nvSpPr>
        <p:spPr>
          <a:xfrm>
            <a:off x="758309" y="5247561"/>
            <a:ext cx="13113782" cy="104013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Traditional hall ticket systems face numerous challenges, including manual errors, resource intensiveness, and security risks. This project addresses these limitations by digitizing processes, integrating QR codes for instant verification, and enabling on-demand ticket generation, minimizing waste and enabling real-time updates.</a:t>
            </a:r>
            <a:endParaRPr lang="en-US" sz="1700" dirty="0"/>
          </a:p>
        </p:txBody>
      </p:sp>
      <p:pic>
        <p:nvPicPr>
          <p:cNvPr id="10" name="Picture 9" descr="Screenshot 2025-04-03 203156.png"/>
          <p:cNvPicPr>
            <a:picLocks noChangeAspect="1"/>
          </p:cNvPicPr>
          <p:nvPr/>
        </p:nvPicPr>
        <p:blipFill>
          <a:blip r:embed="rId3"/>
          <a:stretch>
            <a:fillRect/>
          </a:stretch>
        </p:blipFill>
        <p:spPr>
          <a:xfrm>
            <a:off x="12852655" y="7787896"/>
            <a:ext cx="1700838" cy="441704"/>
          </a:xfrm>
          <a:prstGeom prst="rect">
            <a:avLst/>
          </a:prstGeom>
        </p:spPr>
      </p:pic>
      <p:pic>
        <p:nvPicPr>
          <p:cNvPr id="11" name="Picture 10" descr="Screenshot 2025-04-04 204209.png"/>
          <p:cNvPicPr>
            <a:picLocks noChangeAspect="1"/>
          </p:cNvPicPr>
          <p:nvPr/>
        </p:nvPicPr>
        <p:blipFill>
          <a:blip r:embed="rId4"/>
          <a:stretch>
            <a:fillRect/>
          </a:stretch>
        </p:blipFill>
        <p:spPr>
          <a:xfrm>
            <a:off x="12719404" y="7787897"/>
            <a:ext cx="1910995" cy="44170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44709" y="598289"/>
            <a:ext cx="5701546"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Barlow Bold" pitchFamily="34" charset="0"/>
                <a:ea typeface="Barlow Bold" pitchFamily="34" charset="-122"/>
                <a:cs typeface="Barlow Bold" pitchFamily="34" charset="-120"/>
              </a:rPr>
              <a:t>Feasibility Analysis</a:t>
            </a:r>
            <a:endParaRPr lang="en-US" sz="4450" dirty="0"/>
          </a:p>
        </p:txBody>
      </p:sp>
      <p:pic>
        <p:nvPicPr>
          <p:cNvPr id="4" name="Image 1" descr="preencoded.png"/>
          <p:cNvPicPr>
            <a:picLocks noChangeAspect="1"/>
          </p:cNvPicPr>
          <p:nvPr/>
        </p:nvPicPr>
        <p:blipFill>
          <a:blip r:embed="rId4"/>
          <a:stretch>
            <a:fillRect/>
          </a:stretch>
        </p:blipFill>
        <p:spPr>
          <a:xfrm>
            <a:off x="6244709" y="1635919"/>
            <a:ext cx="541615" cy="541615"/>
          </a:xfrm>
          <a:prstGeom prst="rect">
            <a:avLst/>
          </a:prstGeom>
        </p:spPr>
      </p:pic>
      <p:sp>
        <p:nvSpPr>
          <p:cNvPr id="5" name="Text 1"/>
          <p:cNvSpPr/>
          <p:nvPr/>
        </p:nvSpPr>
        <p:spPr>
          <a:xfrm>
            <a:off x="6244709" y="2394109"/>
            <a:ext cx="2325767"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Technical</a:t>
            </a:r>
            <a:endParaRPr lang="en-US" sz="2200" dirty="0"/>
          </a:p>
        </p:txBody>
      </p:sp>
      <p:sp>
        <p:nvSpPr>
          <p:cNvPr id="6" name="Text 2"/>
          <p:cNvSpPr/>
          <p:nvPr/>
        </p:nvSpPr>
        <p:spPr>
          <a:xfrm>
            <a:off x="6244709" y="2880241"/>
            <a:ext cx="2325767" cy="242697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Utilizes mainstream technologies like Python, Streamlit, and pandas, ensuring reliability and community support.</a:t>
            </a:r>
            <a:endParaRPr lang="en-US" sz="1700" dirty="0"/>
          </a:p>
        </p:txBody>
      </p:sp>
      <p:pic>
        <p:nvPicPr>
          <p:cNvPr id="7" name="Image 2" descr="preencoded.png"/>
          <p:cNvPicPr>
            <a:picLocks noChangeAspect="1"/>
          </p:cNvPicPr>
          <p:nvPr/>
        </p:nvPicPr>
        <p:blipFill>
          <a:blip r:embed="rId5"/>
          <a:stretch>
            <a:fillRect/>
          </a:stretch>
        </p:blipFill>
        <p:spPr>
          <a:xfrm>
            <a:off x="8895398" y="1635919"/>
            <a:ext cx="541615" cy="541615"/>
          </a:xfrm>
          <a:prstGeom prst="rect">
            <a:avLst/>
          </a:prstGeom>
        </p:spPr>
      </p:pic>
      <p:sp>
        <p:nvSpPr>
          <p:cNvPr id="8" name="Text 3"/>
          <p:cNvSpPr/>
          <p:nvPr/>
        </p:nvSpPr>
        <p:spPr>
          <a:xfrm>
            <a:off x="8895398" y="2394109"/>
            <a:ext cx="2325886"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Operational</a:t>
            </a:r>
            <a:endParaRPr lang="en-US" sz="2200" dirty="0"/>
          </a:p>
        </p:txBody>
      </p:sp>
      <p:sp>
        <p:nvSpPr>
          <p:cNvPr id="9" name="Text 4"/>
          <p:cNvSpPr/>
          <p:nvPr/>
        </p:nvSpPr>
        <p:spPr>
          <a:xfrm>
            <a:off x="8895398" y="2880241"/>
            <a:ext cx="2325886" cy="208026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Integrates smoothly with existing procedures, requiring minimal training for administrative staff.</a:t>
            </a:r>
            <a:endParaRPr lang="en-US" sz="1700" dirty="0"/>
          </a:p>
        </p:txBody>
      </p:sp>
      <p:pic>
        <p:nvPicPr>
          <p:cNvPr id="10" name="Image 3" descr="preencoded.png"/>
          <p:cNvPicPr>
            <a:picLocks noChangeAspect="1"/>
          </p:cNvPicPr>
          <p:nvPr/>
        </p:nvPicPr>
        <p:blipFill>
          <a:blip r:embed="rId6"/>
          <a:stretch>
            <a:fillRect/>
          </a:stretch>
        </p:blipFill>
        <p:spPr>
          <a:xfrm>
            <a:off x="11546205" y="1635919"/>
            <a:ext cx="541615" cy="541615"/>
          </a:xfrm>
          <a:prstGeom prst="rect">
            <a:avLst/>
          </a:prstGeom>
        </p:spPr>
      </p:pic>
      <p:sp>
        <p:nvSpPr>
          <p:cNvPr id="11" name="Text 5"/>
          <p:cNvSpPr/>
          <p:nvPr/>
        </p:nvSpPr>
        <p:spPr>
          <a:xfrm>
            <a:off x="11546205" y="2394109"/>
            <a:ext cx="2325767"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Economic</a:t>
            </a:r>
            <a:endParaRPr lang="en-US" sz="2200" dirty="0"/>
          </a:p>
        </p:txBody>
      </p:sp>
      <p:sp>
        <p:nvSpPr>
          <p:cNvPr id="12" name="Text 6"/>
          <p:cNvSpPr/>
          <p:nvPr/>
        </p:nvSpPr>
        <p:spPr>
          <a:xfrm>
            <a:off x="11546205" y="2880241"/>
            <a:ext cx="2325767" cy="242697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Minimizes development costs by leveraging open-source technologies and reducing operational expenses.</a:t>
            </a:r>
            <a:endParaRPr lang="en-US" sz="1700" dirty="0"/>
          </a:p>
        </p:txBody>
      </p:sp>
      <p:sp>
        <p:nvSpPr>
          <p:cNvPr id="13" name="Text 7"/>
          <p:cNvSpPr/>
          <p:nvPr/>
        </p:nvSpPr>
        <p:spPr>
          <a:xfrm>
            <a:off x="6244709" y="5550932"/>
            <a:ext cx="7627382" cy="208026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The system's feasibility is evaluated across technical, operational, and economic dimensions. The system utilizes mainstream technologies with robust community support. The intuitive Streamlit interface requires minimal training for administrative staff, ensuring rapid adoption. Open-source tools reduce licensing costs, and the system avoids physical infrastructure expenses.</a:t>
            </a:r>
            <a:endParaRPr lang="en-US" sz="1700" dirty="0"/>
          </a:p>
        </p:txBody>
      </p:sp>
      <p:pic>
        <p:nvPicPr>
          <p:cNvPr id="14" name="Picture 13" descr="Screenshot 2025-04-03 203156.png"/>
          <p:cNvPicPr>
            <a:picLocks noChangeAspect="1"/>
          </p:cNvPicPr>
          <p:nvPr/>
        </p:nvPicPr>
        <p:blipFill>
          <a:blip r:embed="rId7"/>
          <a:stretch>
            <a:fillRect/>
          </a:stretch>
        </p:blipFill>
        <p:spPr>
          <a:xfrm>
            <a:off x="12852655" y="7787896"/>
            <a:ext cx="1700838" cy="441704"/>
          </a:xfrm>
          <a:prstGeom prst="rect">
            <a:avLst/>
          </a:prstGeom>
        </p:spPr>
      </p:pic>
      <p:pic>
        <p:nvPicPr>
          <p:cNvPr id="15" name="Picture 14" descr="Screenshot 2025-04-04 204209.png"/>
          <p:cNvPicPr>
            <a:picLocks noChangeAspect="1"/>
          </p:cNvPicPr>
          <p:nvPr/>
        </p:nvPicPr>
        <p:blipFill>
          <a:blip r:embed="rId8"/>
          <a:stretch>
            <a:fillRect/>
          </a:stretch>
        </p:blipFill>
        <p:spPr>
          <a:xfrm>
            <a:off x="12719404" y="7787897"/>
            <a:ext cx="1910995" cy="44170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46868" y="508278"/>
            <a:ext cx="1321418" cy="607933"/>
          </a:xfrm>
          <a:prstGeom prst="rect">
            <a:avLst/>
          </a:prstGeom>
          <a:noFill/>
          <a:ln/>
        </p:spPr>
        <p:txBody>
          <a:bodyPr wrap="none" lIns="0" tIns="0" rIns="0" bIns="0" rtlCol="0" anchor="t"/>
          <a:lstStyle/>
          <a:p>
            <a:pPr marL="0" indent="0" algn="l">
              <a:lnSpc>
                <a:spcPts val="4750"/>
              </a:lnSpc>
              <a:buNone/>
            </a:pPr>
            <a:r>
              <a:rPr lang="en-US" sz="3800" b="1" dirty="0">
                <a:solidFill>
                  <a:srgbClr val="7068F4"/>
                </a:solidFill>
                <a:latin typeface="Barlow Bold" pitchFamily="34" charset="0"/>
                <a:ea typeface="Barlow Bold" pitchFamily="34" charset="-122"/>
                <a:cs typeface="Barlow Bold" pitchFamily="34" charset="-120"/>
              </a:rPr>
              <a:t>DFD </a:t>
            </a:r>
            <a:r>
              <a:rPr lang="en-US" sz="3800" b="1" dirty="0" smtClean="0">
                <a:solidFill>
                  <a:srgbClr val="7068F4"/>
                </a:solidFill>
                <a:latin typeface="Barlow Bold" pitchFamily="34" charset="0"/>
                <a:ea typeface="Barlow Bold" pitchFamily="34" charset="-122"/>
                <a:cs typeface="Barlow Bold" pitchFamily="34" charset="-120"/>
              </a:rPr>
              <a:t>:</a:t>
            </a:r>
            <a:endParaRPr lang="en-US" sz="3800" dirty="0"/>
          </a:p>
        </p:txBody>
      </p:sp>
      <p:sp>
        <p:nvSpPr>
          <p:cNvPr id="4" name="Text 1"/>
          <p:cNvSpPr/>
          <p:nvPr/>
        </p:nvSpPr>
        <p:spPr>
          <a:xfrm>
            <a:off x="646867" y="6786086"/>
            <a:ext cx="2918341" cy="364688"/>
          </a:xfrm>
          <a:prstGeom prst="rect">
            <a:avLst/>
          </a:prstGeom>
          <a:noFill/>
          <a:ln/>
        </p:spPr>
        <p:txBody>
          <a:bodyPr wrap="none" lIns="0" tIns="0" rIns="0" bIns="0" rtlCol="0" anchor="t"/>
          <a:lstStyle/>
          <a:p>
            <a:pPr marL="0" indent="0" algn="l">
              <a:lnSpc>
                <a:spcPts val="2850"/>
              </a:lnSpc>
              <a:buNone/>
            </a:pPr>
            <a:endParaRPr lang="en-US" sz="2250" dirty="0"/>
          </a:p>
        </p:txBody>
      </p:sp>
      <p:sp>
        <p:nvSpPr>
          <p:cNvPr id="5" name="Text 2"/>
          <p:cNvSpPr/>
          <p:nvPr/>
        </p:nvSpPr>
        <p:spPr>
          <a:xfrm>
            <a:off x="646867" y="7427952"/>
            <a:ext cx="13336667" cy="295632"/>
          </a:xfrm>
          <a:prstGeom prst="rect">
            <a:avLst/>
          </a:prstGeom>
          <a:noFill/>
          <a:ln/>
        </p:spPr>
        <p:txBody>
          <a:bodyPr wrap="none" lIns="0" tIns="0" rIns="0" bIns="0" rtlCol="0" anchor="t"/>
          <a:lstStyle/>
          <a:p>
            <a:pPr marL="0" indent="0" algn="l">
              <a:lnSpc>
                <a:spcPts val="2300"/>
              </a:lnSpc>
              <a:buNone/>
            </a:pPr>
            <a:endParaRPr lang="en-US" sz="1450" dirty="0"/>
          </a:p>
        </p:txBody>
      </p:sp>
      <p:pic>
        <p:nvPicPr>
          <p:cNvPr id="6" name="Picture 5" descr="Screenshot 2025-04-03 203156.png"/>
          <p:cNvPicPr>
            <a:picLocks noChangeAspect="1"/>
          </p:cNvPicPr>
          <p:nvPr/>
        </p:nvPicPr>
        <p:blipFill>
          <a:blip r:embed="rId3"/>
          <a:stretch>
            <a:fillRect/>
          </a:stretch>
        </p:blipFill>
        <p:spPr>
          <a:xfrm>
            <a:off x="12852655" y="7787896"/>
            <a:ext cx="1700838" cy="441704"/>
          </a:xfrm>
          <a:prstGeom prst="rect">
            <a:avLst/>
          </a:prstGeom>
        </p:spPr>
      </p:pic>
      <p:pic>
        <p:nvPicPr>
          <p:cNvPr id="7" name="Picture 6" descr="Screenshot 2025-04-04 204209.png"/>
          <p:cNvPicPr>
            <a:picLocks noChangeAspect="1"/>
          </p:cNvPicPr>
          <p:nvPr/>
        </p:nvPicPr>
        <p:blipFill>
          <a:blip r:embed="rId4"/>
          <a:stretch>
            <a:fillRect/>
          </a:stretch>
        </p:blipFill>
        <p:spPr>
          <a:xfrm>
            <a:off x="12719404" y="7787897"/>
            <a:ext cx="1910995" cy="441704"/>
          </a:xfrm>
          <a:prstGeom prst="rect">
            <a:avLst/>
          </a:prstGeom>
        </p:spPr>
      </p:pic>
      <p:pic>
        <p:nvPicPr>
          <p:cNvPr id="8" name="Picture 7" descr="Screenshot 2025-04-20 193631.png"/>
          <p:cNvPicPr>
            <a:picLocks noChangeAspect="1"/>
          </p:cNvPicPr>
          <p:nvPr/>
        </p:nvPicPr>
        <p:blipFill>
          <a:blip r:embed="rId5"/>
          <a:stretch>
            <a:fillRect/>
          </a:stretch>
        </p:blipFill>
        <p:spPr>
          <a:xfrm>
            <a:off x="3968165" y="508278"/>
            <a:ext cx="9070470" cy="752876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58309" y="719257"/>
            <a:ext cx="7271266"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Barlow Bold" pitchFamily="34" charset="0"/>
                <a:ea typeface="Barlow Bold" pitchFamily="34" charset="-122"/>
                <a:cs typeface="Barlow Bold" pitchFamily="34" charset="-120"/>
              </a:rPr>
              <a:t>System Design and Database</a:t>
            </a:r>
            <a:endParaRPr lang="en-US" sz="4450" dirty="0"/>
          </a:p>
        </p:txBody>
      </p:sp>
      <p:sp>
        <p:nvSpPr>
          <p:cNvPr id="3" name="Shape 1"/>
          <p:cNvSpPr/>
          <p:nvPr/>
        </p:nvSpPr>
        <p:spPr>
          <a:xfrm>
            <a:off x="758309" y="1865233"/>
            <a:ext cx="2185511" cy="1265992"/>
          </a:xfrm>
          <a:prstGeom prst="roundRect">
            <a:avLst>
              <a:gd name="adj" fmla="val 15403"/>
            </a:avLst>
          </a:prstGeom>
          <a:solidFill>
            <a:srgbClr val="EEEFF5"/>
          </a:solidFill>
          <a:ln/>
          <a:effectLst>
            <a:outerShdw blurRad="53340" dist="26670" dir="13500000" algn="bl" rotWithShape="0">
              <a:srgbClr val="FFFFFF">
                <a:alpha val="70000"/>
              </a:srgbClr>
            </a:outerShdw>
          </a:effectLst>
        </p:spPr>
      </p:sp>
      <p:sp>
        <p:nvSpPr>
          <p:cNvPr id="4" name="Text 2"/>
          <p:cNvSpPr/>
          <p:nvPr/>
        </p:nvSpPr>
        <p:spPr>
          <a:xfrm>
            <a:off x="1698665" y="2307788"/>
            <a:ext cx="304681" cy="380762"/>
          </a:xfrm>
          <a:prstGeom prst="rect">
            <a:avLst/>
          </a:prstGeom>
          <a:noFill/>
          <a:ln/>
        </p:spPr>
        <p:txBody>
          <a:bodyPr wrap="none" lIns="0" tIns="0" rIns="0" bIns="0" rtlCol="0" anchor="t"/>
          <a:lstStyle/>
          <a:p>
            <a:pPr marL="0" indent="0" algn="ctr">
              <a:lnSpc>
                <a:spcPts val="3800"/>
              </a:lnSpc>
              <a:buNone/>
            </a:pPr>
            <a:r>
              <a:rPr lang="en-US" sz="2350" b="1" dirty="0">
                <a:solidFill>
                  <a:srgbClr val="272525"/>
                </a:solidFill>
                <a:latin typeface="Barlow Bold" pitchFamily="34" charset="0"/>
                <a:ea typeface="Barlow Bold" pitchFamily="34" charset="-122"/>
                <a:cs typeface="Barlow Bold" pitchFamily="34" charset="-120"/>
              </a:rPr>
              <a:t>1</a:t>
            </a:r>
            <a:endParaRPr lang="en-US" sz="2350" dirty="0"/>
          </a:p>
        </p:txBody>
      </p:sp>
      <p:sp>
        <p:nvSpPr>
          <p:cNvPr id="5" name="Text 3"/>
          <p:cNvSpPr/>
          <p:nvPr/>
        </p:nvSpPr>
        <p:spPr>
          <a:xfrm>
            <a:off x="3160395" y="2081808"/>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Data Input</a:t>
            </a:r>
            <a:endParaRPr lang="en-US" sz="2200" dirty="0"/>
          </a:p>
        </p:txBody>
      </p:sp>
      <p:sp>
        <p:nvSpPr>
          <p:cNvPr id="6" name="Text 4"/>
          <p:cNvSpPr/>
          <p:nvPr/>
        </p:nvSpPr>
        <p:spPr>
          <a:xfrm>
            <a:off x="3160395" y="2567940"/>
            <a:ext cx="6161842"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Administrators enter student details into a web interface.</a:t>
            </a:r>
            <a:endParaRPr lang="en-US" sz="1700" dirty="0"/>
          </a:p>
        </p:txBody>
      </p:sp>
      <p:sp>
        <p:nvSpPr>
          <p:cNvPr id="7" name="Shape 5"/>
          <p:cNvSpPr/>
          <p:nvPr/>
        </p:nvSpPr>
        <p:spPr>
          <a:xfrm>
            <a:off x="3052048" y="3115985"/>
            <a:ext cx="10711815" cy="15240"/>
          </a:xfrm>
          <a:prstGeom prst="roundRect">
            <a:avLst>
              <a:gd name="adj" fmla="val 1279500"/>
            </a:avLst>
          </a:prstGeom>
          <a:solidFill>
            <a:srgbClr val="C1C3D0"/>
          </a:solidFill>
          <a:ln/>
        </p:spPr>
      </p:sp>
      <p:sp>
        <p:nvSpPr>
          <p:cNvPr id="8" name="Shape 6"/>
          <p:cNvSpPr/>
          <p:nvPr/>
        </p:nvSpPr>
        <p:spPr>
          <a:xfrm>
            <a:off x="758309" y="3239452"/>
            <a:ext cx="4371142" cy="1265992"/>
          </a:xfrm>
          <a:prstGeom prst="roundRect">
            <a:avLst>
              <a:gd name="adj" fmla="val 15403"/>
            </a:avLst>
          </a:prstGeom>
          <a:solidFill>
            <a:srgbClr val="EEEFF5"/>
          </a:solidFill>
          <a:ln/>
          <a:effectLst>
            <a:outerShdw blurRad="53340" dist="26670" dir="13500000" algn="bl" rotWithShape="0">
              <a:srgbClr val="FFFFFF">
                <a:alpha val="70000"/>
              </a:srgbClr>
            </a:outerShdw>
          </a:effectLst>
        </p:spPr>
      </p:sp>
      <p:sp>
        <p:nvSpPr>
          <p:cNvPr id="9" name="Text 7"/>
          <p:cNvSpPr/>
          <p:nvPr/>
        </p:nvSpPr>
        <p:spPr>
          <a:xfrm>
            <a:off x="2791539" y="3682008"/>
            <a:ext cx="304681" cy="380762"/>
          </a:xfrm>
          <a:prstGeom prst="rect">
            <a:avLst/>
          </a:prstGeom>
          <a:noFill/>
          <a:ln/>
        </p:spPr>
        <p:txBody>
          <a:bodyPr wrap="none" lIns="0" tIns="0" rIns="0" bIns="0" rtlCol="0" anchor="t"/>
          <a:lstStyle/>
          <a:p>
            <a:pPr marL="0" indent="0" algn="ctr">
              <a:lnSpc>
                <a:spcPts val="3800"/>
              </a:lnSpc>
              <a:buNone/>
            </a:pPr>
            <a:r>
              <a:rPr lang="en-US" sz="2350" b="1" dirty="0">
                <a:solidFill>
                  <a:srgbClr val="272525"/>
                </a:solidFill>
                <a:latin typeface="Barlow Bold" pitchFamily="34" charset="0"/>
                <a:ea typeface="Barlow Bold" pitchFamily="34" charset="-122"/>
                <a:cs typeface="Barlow Bold" pitchFamily="34" charset="-120"/>
              </a:rPr>
              <a:t>2</a:t>
            </a:r>
            <a:endParaRPr lang="en-US" sz="2350" dirty="0"/>
          </a:p>
        </p:txBody>
      </p:sp>
      <p:sp>
        <p:nvSpPr>
          <p:cNvPr id="10" name="Text 8"/>
          <p:cNvSpPr/>
          <p:nvPr/>
        </p:nvSpPr>
        <p:spPr>
          <a:xfrm>
            <a:off x="5346025" y="3456027"/>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QR Generation</a:t>
            </a:r>
            <a:endParaRPr lang="en-US" sz="2200" dirty="0"/>
          </a:p>
        </p:txBody>
      </p:sp>
      <p:sp>
        <p:nvSpPr>
          <p:cNvPr id="11" name="Text 9"/>
          <p:cNvSpPr/>
          <p:nvPr/>
        </p:nvSpPr>
        <p:spPr>
          <a:xfrm>
            <a:off x="5346025" y="3942159"/>
            <a:ext cx="6141244"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Unique QR codes are generated using the qrcode library.</a:t>
            </a:r>
            <a:endParaRPr lang="en-US" sz="1700" dirty="0"/>
          </a:p>
        </p:txBody>
      </p:sp>
      <p:sp>
        <p:nvSpPr>
          <p:cNvPr id="12" name="Shape 10"/>
          <p:cNvSpPr/>
          <p:nvPr/>
        </p:nvSpPr>
        <p:spPr>
          <a:xfrm>
            <a:off x="5237678" y="4490204"/>
            <a:ext cx="8526185" cy="15240"/>
          </a:xfrm>
          <a:prstGeom prst="roundRect">
            <a:avLst>
              <a:gd name="adj" fmla="val 1279500"/>
            </a:avLst>
          </a:prstGeom>
          <a:solidFill>
            <a:srgbClr val="C1C3D0"/>
          </a:solidFill>
          <a:ln/>
        </p:spPr>
      </p:sp>
      <p:sp>
        <p:nvSpPr>
          <p:cNvPr id="13" name="Shape 11"/>
          <p:cNvSpPr/>
          <p:nvPr/>
        </p:nvSpPr>
        <p:spPr>
          <a:xfrm>
            <a:off x="758309" y="4613672"/>
            <a:ext cx="6556891" cy="1612702"/>
          </a:xfrm>
          <a:prstGeom prst="roundRect">
            <a:avLst>
              <a:gd name="adj" fmla="val 12091"/>
            </a:avLst>
          </a:prstGeom>
          <a:solidFill>
            <a:srgbClr val="EEEFF5"/>
          </a:solidFill>
          <a:ln/>
          <a:effectLst>
            <a:outerShdw blurRad="53340" dist="26670" dir="13500000" algn="bl" rotWithShape="0">
              <a:srgbClr val="FFFFFF">
                <a:alpha val="70000"/>
              </a:srgbClr>
            </a:outerShdw>
          </a:effectLst>
        </p:spPr>
      </p:sp>
      <p:sp>
        <p:nvSpPr>
          <p:cNvPr id="14" name="Text 12"/>
          <p:cNvSpPr/>
          <p:nvPr/>
        </p:nvSpPr>
        <p:spPr>
          <a:xfrm>
            <a:off x="3884414" y="5229582"/>
            <a:ext cx="304681" cy="380762"/>
          </a:xfrm>
          <a:prstGeom prst="rect">
            <a:avLst/>
          </a:prstGeom>
          <a:noFill/>
          <a:ln/>
        </p:spPr>
        <p:txBody>
          <a:bodyPr wrap="none" lIns="0" tIns="0" rIns="0" bIns="0" rtlCol="0" anchor="t"/>
          <a:lstStyle/>
          <a:p>
            <a:pPr marL="0" indent="0" algn="ctr">
              <a:lnSpc>
                <a:spcPts val="3800"/>
              </a:lnSpc>
              <a:buNone/>
            </a:pPr>
            <a:r>
              <a:rPr lang="en-US" sz="2350" b="1" dirty="0">
                <a:solidFill>
                  <a:srgbClr val="272525"/>
                </a:solidFill>
                <a:latin typeface="Barlow Bold" pitchFamily="34" charset="0"/>
                <a:ea typeface="Barlow Bold" pitchFamily="34" charset="-122"/>
                <a:cs typeface="Barlow Bold" pitchFamily="34" charset="-120"/>
              </a:rPr>
              <a:t>3</a:t>
            </a:r>
            <a:endParaRPr lang="en-US" sz="2350" dirty="0"/>
          </a:p>
        </p:txBody>
      </p:sp>
      <p:sp>
        <p:nvSpPr>
          <p:cNvPr id="15" name="Text 13"/>
          <p:cNvSpPr/>
          <p:nvPr/>
        </p:nvSpPr>
        <p:spPr>
          <a:xfrm>
            <a:off x="7531775" y="4830247"/>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PDF Generation</a:t>
            </a:r>
            <a:endParaRPr lang="en-US" sz="2200" dirty="0"/>
          </a:p>
        </p:txBody>
      </p:sp>
      <p:sp>
        <p:nvSpPr>
          <p:cNvPr id="16" name="Text 14"/>
          <p:cNvSpPr/>
          <p:nvPr/>
        </p:nvSpPr>
        <p:spPr>
          <a:xfrm>
            <a:off x="7531775" y="5316379"/>
            <a:ext cx="6123742"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ReportLab constructs a PDF hall ticket, embedding the QR code and student details.</a:t>
            </a:r>
            <a:endParaRPr lang="en-US" sz="1700" dirty="0"/>
          </a:p>
        </p:txBody>
      </p:sp>
      <p:sp>
        <p:nvSpPr>
          <p:cNvPr id="17" name="Text 15"/>
          <p:cNvSpPr/>
          <p:nvPr/>
        </p:nvSpPr>
        <p:spPr>
          <a:xfrm>
            <a:off x="758309" y="6470094"/>
            <a:ext cx="13113782" cy="104013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The system employs a structured algorithmic workflow to ensure efficiency and accuracy. The CSV database schema includes columns for student ID, name, roll number, program, semester, exam date, seat number, hall ticket ID, and subjects. The system checks for duplicate entries and saves valid records in a CSV database.</a:t>
            </a:r>
            <a:endParaRPr lang="en-US" sz="1700" dirty="0"/>
          </a:p>
        </p:txBody>
      </p:sp>
      <p:pic>
        <p:nvPicPr>
          <p:cNvPr id="18" name="Picture 17" descr="Screenshot 2025-04-03 203156.png"/>
          <p:cNvPicPr>
            <a:picLocks noChangeAspect="1"/>
          </p:cNvPicPr>
          <p:nvPr/>
        </p:nvPicPr>
        <p:blipFill>
          <a:blip r:embed="rId3"/>
          <a:stretch>
            <a:fillRect/>
          </a:stretch>
        </p:blipFill>
        <p:spPr>
          <a:xfrm>
            <a:off x="12852655" y="7787896"/>
            <a:ext cx="1700838" cy="441704"/>
          </a:xfrm>
          <a:prstGeom prst="rect">
            <a:avLst/>
          </a:prstGeom>
        </p:spPr>
      </p:pic>
      <p:pic>
        <p:nvPicPr>
          <p:cNvPr id="19" name="Picture 18" descr="Screenshot 2025-04-04 204209.png"/>
          <p:cNvPicPr>
            <a:picLocks noChangeAspect="1"/>
          </p:cNvPicPr>
          <p:nvPr/>
        </p:nvPicPr>
        <p:blipFill>
          <a:blip r:embed="rId4"/>
          <a:stretch>
            <a:fillRect/>
          </a:stretch>
        </p:blipFill>
        <p:spPr>
          <a:xfrm>
            <a:off x="12719404" y="7787897"/>
            <a:ext cx="1910995" cy="44170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58309" y="1503283"/>
            <a:ext cx="9731097"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Barlow Bold" pitchFamily="34" charset="0"/>
                <a:ea typeface="Barlow Bold" pitchFamily="34" charset="-122"/>
                <a:cs typeface="Barlow Bold" pitchFamily="34" charset="-120"/>
              </a:rPr>
              <a:t>Software and Hardware Specifications</a:t>
            </a:r>
            <a:endParaRPr lang="en-US" sz="4450" dirty="0"/>
          </a:p>
        </p:txBody>
      </p:sp>
      <p:sp>
        <p:nvSpPr>
          <p:cNvPr id="3" name="Text 1"/>
          <p:cNvSpPr/>
          <p:nvPr/>
        </p:nvSpPr>
        <p:spPr>
          <a:xfrm>
            <a:off x="758309" y="2757488"/>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7068F4"/>
                </a:solidFill>
                <a:latin typeface="Barlow Bold" pitchFamily="34" charset="0"/>
                <a:ea typeface="Barlow Bold" pitchFamily="34" charset="-122"/>
                <a:cs typeface="Barlow Bold" pitchFamily="34" charset="-120"/>
              </a:rPr>
              <a:t>Hardware</a:t>
            </a:r>
            <a:endParaRPr lang="en-US" sz="2200" dirty="0"/>
          </a:p>
        </p:txBody>
      </p:sp>
      <p:sp>
        <p:nvSpPr>
          <p:cNvPr id="4" name="Text 2"/>
          <p:cNvSpPr/>
          <p:nvPr/>
        </p:nvSpPr>
        <p:spPr>
          <a:xfrm>
            <a:off x="758309" y="3330297"/>
            <a:ext cx="6292572"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272525"/>
                </a:solidFill>
                <a:latin typeface="Montserrat" pitchFamily="34" charset="0"/>
                <a:ea typeface="Montserrat" pitchFamily="34" charset="-122"/>
                <a:cs typeface="Montserrat" pitchFamily="34" charset="-120"/>
              </a:rPr>
              <a:t>Processor: 1.6 GHz dual-core or higher</a:t>
            </a:r>
            <a:endParaRPr lang="en-US" sz="1700" dirty="0"/>
          </a:p>
        </p:txBody>
      </p:sp>
      <p:sp>
        <p:nvSpPr>
          <p:cNvPr id="5" name="Text 3"/>
          <p:cNvSpPr/>
          <p:nvPr/>
        </p:nvSpPr>
        <p:spPr>
          <a:xfrm>
            <a:off x="758309" y="3752731"/>
            <a:ext cx="6292572"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272525"/>
                </a:solidFill>
                <a:latin typeface="Montserrat" pitchFamily="34" charset="0"/>
                <a:ea typeface="Montserrat" pitchFamily="34" charset="-122"/>
                <a:cs typeface="Montserrat" pitchFamily="34" charset="-120"/>
              </a:rPr>
              <a:t>RAM: Minimum 4GB (8GB recommended)</a:t>
            </a:r>
            <a:endParaRPr lang="en-US" sz="1700" dirty="0"/>
          </a:p>
        </p:txBody>
      </p:sp>
      <p:sp>
        <p:nvSpPr>
          <p:cNvPr id="6" name="Text 4"/>
          <p:cNvSpPr/>
          <p:nvPr/>
        </p:nvSpPr>
        <p:spPr>
          <a:xfrm>
            <a:off x="758309" y="4175165"/>
            <a:ext cx="6292572"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272525"/>
                </a:solidFill>
                <a:latin typeface="Montserrat" pitchFamily="34" charset="0"/>
                <a:ea typeface="Montserrat" pitchFamily="34" charset="-122"/>
                <a:cs typeface="Montserrat" pitchFamily="34" charset="-120"/>
              </a:rPr>
              <a:t>Storage: At least 100MB</a:t>
            </a:r>
            <a:endParaRPr lang="en-US" sz="1700" dirty="0"/>
          </a:p>
        </p:txBody>
      </p:sp>
      <p:sp>
        <p:nvSpPr>
          <p:cNvPr id="7" name="Text 5"/>
          <p:cNvSpPr/>
          <p:nvPr/>
        </p:nvSpPr>
        <p:spPr>
          <a:xfrm>
            <a:off x="758309" y="4597598"/>
            <a:ext cx="6292572"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272525"/>
                </a:solidFill>
                <a:latin typeface="Montserrat" pitchFamily="34" charset="0"/>
                <a:ea typeface="Montserrat" pitchFamily="34" charset="-122"/>
                <a:cs typeface="Montserrat" pitchFamily="34" charset="-120"/>
              </a:rPr>
              <a:t>Display: 1366x760 or higher</a:t>
            </a:r>
            <a:endParaRPr lang="en-US" sz="1700" dirty="0"/>
          </a:p>
        </p:txBody>
      </p:sp>
      <p:sp>
        <p:nvSpPr>
          <p:cNvPr id="8" name="Text 6"/>
          <p:cNvSpPr/>
          <p:nvPr/>
        </p:nvSpPr>
        <p:spPr>
          <a:xfrm>
            <a:off x="758309" y="5020032"/>
            <a:ext cx="6292572"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272525"/>
                </a:solidFill>
                <a:latin typeface="Montserrat" pitchFamily="34" charset="0"/>
                <a:ea typeface="Montserrat" pitchFamily="34" charset="-122"/>
                <a:cs typeface="Montserrat" pitchFamily="34" charset="-120"/>
              </a:rPr>
              <a:t>Network: Internet connectivity</a:t>
            </a:r>
            <a:endParaRPr lang="en-US" sz="1700" dirty="0"/>
          </a:p>
        </p:txBody>
      </p:sp>
      <p:sp>
        <p:nvSpPr>
          <p:cNvPr id="9" name="Text 7"/>
          <p:cNvSpPr/>
          <p:nvPr/>
        </p:nvSpPr>
        <p:spPr>
          <a:xfrm>
            <a:off x="7587139" y="2757488"/>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7068F4"/>
                </a:solidFill>
                <a:latin typeface="Barlow Bold" pitchFamily="34" charset="0"/>
                <a:ea typeface="Barlow Bold" pitchFamily="34" charset="-122"/>
                <a:cs typeface="Barlow Bold" pitchFamily="34" charset="-120"/>
              </a:rPr>
              <a:t>Software</a:t>
            </a:r>
            <a:endParaRPr lang="en-US" sz="2200" dirty="0"/>
          </a:p>
        </p:txBody>
      </p:sp>
      <p:sp>
        <p:nvSpPr>
          <p:cNvPr id="10" name="Text 8"/>
          <p:cNvSpPr/>
          <p:nvPr/>
        </p:nvSpPr>
        <p:spPr>
          <a:xfrm>
            <a:off x="7587139" y="3330297"/>
            <a:ext cx="6292572"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272525"/>
                </a:solidFill>
                <a:latin typeface="Montserrat" pitchFamily="34" charset="0"/>
                <a:ea typeface="Montserrat" pitchFamily="34" charset="-122"/>
                <a:cs typeface="Montserrat" pitchFamily="34" charset="-120"/>
              </a:rPr>
              <a:t>Streamlit: Web interface</a:t>
            </a:r>
            <a:endParaRPr lang="en-US" sz="1700" dirty="0"/>
          </a:p>
        </p:txBody>
      </p:sp>
      <p:sp>
        <p:nvSpPr>
          <p:cNvPr id="11" name="Text 9"/>
          <p:cNvSpPr/>
          <p:nvPr/>
        </p:nvSpPr>
        <p:spPr>
          <a:xfrm>
            <a:off x="7587139" y="3752731"/>
            <a:ext cx="6292572"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272525"/>
                </a:solidFill>
                <a:latin typeface="Montserrat" pitchFamily="34" charset="0"/>
                <a:ea typeface="Montserrat" pitchFamily="34" charset="-122"/>
                <a:cs typeface="Montserrat" pitchFamily="34" charset="-120"/>
              </a:rPr>
              <a:t>pandas: Data management</a:t>
            </a:r>
            <a:endParaRPr lang="en-US" sz="1700" dirty="0"/>
          </a:p>
        </p:txBody>
      </p:sp>
      <p:sp>
        <p:nvSpPr>
          <p:cNvPr id="12" name="Text 10"/>
          <p:cNvSpPr/>
          <p:nvPr/>
        </p:nvSpPr>
        <p:spPr>
          <a:xfrm>
            <a:off x="7587139" y="4175165"/>
            <a:ext cx="6292572"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272525"/>
                </a:solidFill>
                <a:latin typeface="Montserrat" pitchFamily="34" charset="0"/>
                <a:ea typeface="Montserrat" pitchFamily="34" charset="-122"/>
                <a:cs typeface="Montserrat" pitchFamily="34" charset="-120"/>
              </a:rPr>
              <a:t>qrcode &amp; PIL: QR code generation</a:t>
            </a:r>
            <a:endParaRPr lang="en-US" sz="1700" dirty="0"/>
          </a:p>
        </p:txBody>
      </p:sp>
      <p:sp>
        <p:nvSpPr>
          <p:cNvPr id="13" name="Text 11"/>
          <p:cNvSpPr/>
          <p:nvPr/>
        </p:nvSpPr>
        <p:spPr>
          <a:xfrm>
            <a:off x="7587139" y="4597598"/>
            <a:ext cx="6292572"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272525"/>
                </a:solidFill>
                <a:latin typeface="Montserrat" pitchFamily="34" charset="0"/>
                <a:ea typeface="Montserrat" pitchFamily="34" charset="-122"/>
                <a:cs typeface="Montserrat" pitchFamily="34" charset="-120"/>
              </a:rPr>
              <a:t>ReportLab: PDF generation</a:t>
            </a:r>
            <a:endParaRPr lang="en-US" sz="1700" dirty="0"/>
          </a:p>
        </p:txBody>
      </p:sp>
      <p:sp>
        <p:nvSpPr>
          <p:cNvPr id="14" name="Text 12"/>
          <p:cNvSpPr/>
          <p:nvPr/>
        </p:nvSpPr>
        <p:spPr>
          <a:xfrm>
            <a:off x="758309" y="5686187"/>
            <a:ext cx="13113782" cy="104013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The system requires specific hardware and software components to function effectively. Required libraries include Streamlit, pandas, qrcode, PIL, ReportLab, uuid, tempfile, Path, and base64. Python serves as the foundation of the entire system, chosen for its readability, extensive library ecosystem, and cross-platform compatibility.</a:t>
            </a:r>
            <a:endParaRPr lang="en-US" sz="1700" dirty="0"/>
          </a:p>
        </p:txBody>
      </p:sp>
      <p:pic>
        <p:nvPicPr>
          <p:cNvPr id="15" name="Picture 14" descr="Screenshot 2025-04-03 203156.png"/>
          <p:cNvPicPr>
            <a:picLocks noChangeAspect="1"/>
          </p:cNvPicPr>
          <p:nvPr/>
        </p:nvPicPr>
        <p:blipFill>
          <a:blip r:embed="rId3"/>
          <a:stretch>
            <a:fillRect/>
          </a:stretch>
        </p:blipFill>
        <p:spPr>
          <a:xfrm>
            <a:off x="12852655" y="7787896"/>
            <a:ext cx="1700838" cy="441704"/>
          </a:xfrm>
          <a:prstGeom prst="rect">
            <a:avLst/>
          </a:prstGeom>
        </p:spPr>
      </p:pic>
      <p:pic>
        <p:nvPicPr>
          <p:cNvPr id="16" name="Picture 15" descr="Screenshot 2025-04-04 204209.png"/>
          <p:cNvPicPr>
            <a:picLocks noChangeAspect="1"/>
          </p:cNvPicPr>
          <p:nvPr/>
        </p:nvPicPr>
        <p:blipFill>
          <a:blip r:embed="rId4"/>
          <a:stretch>
            <a:fillRect/>
          </a:stretch>
        </p:blipFill>
        <p:spPr>
          <a:xfrm>
            <a:off x="12719404" y="7787897"/>
            <a:ext cx="1910995" cy="44170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689848" y="542092"/>
            <a:ext cx="5972651" cy="648414"/>
          </a:xfrm>
          <a:prstGeom prst="rect">
            <a:avLst/>
          </a:prstGeom>
          <a:noFill/>
          <a:ln/>
        </p:spPr>
        <p:txBody>
          <a:bodyPr wrap="none" lIns="0" tIns="0" rIns="0" bIns="0" rtlCol="0" anchor="t"/>
          <a:lstStyle/>
          <a:p>
            <a:pPr marL="0" indent="0" algn="l">
              <a:lnSpc>
                <a:spcPts val="5100"/>
              </a:lnSpc>
              <a:buNone/>
            </a:pPr>
            <a:r>
              <a:rPr lang="en-US" sz="4050" b="1" dirty="0">
                <a:solidFill>
                  <a:srgbClr val="7068F4"/>
                </a:solidFill>
                <a:latin typeface="Barlow Bold" pitchFamily="34" charset="0"/>
                <a:ea typeface="Barlow Bold" pitchFamily="34" charset="-122"/>
                <a:cs typeface="Barlow Bold" pitchFamily="34" charset="-120"/>
              </a:rPr>
              <a:t>Strengths and Limitations</a:t>
            </a:r>
            <a:endParaRPr lang="en-US" sz="4050" dirty="0"/>
          </a:p>
        </p:txBody>
      </p:sp>
      <p:sp>
        <p:nvSpPr>
          <p:cNvPr id="3" name="Text 1"/>
          <p:cNvSpPr/>
          <p:nvPr/>
        </p:nvSpPr>
        <p:spPr>
          <a:xfrm>
            <a:off x="2106930" y="2133600"/>
            <a:ext cx="2593777" cy="324207"/>
          </a:xfrm>
          <a:prstGeom prst="rect">
            <a:avLst/>
          </a:prstGeom>
          <a:noFill/>
          <a:ln/>
        </p:spPr>
        <p:txBody>
          <a:bodyPr wrap="none" lIns="0" tIns="0" rIns="0" bIns="0" rtlCol="0" anchor="t"/>
          <a:lstStyle/>
          <a:p>
            <a:pPr marL="0" indent="0" algn="r">
              <a:lnSpc>
                <a:spcPts val="2550"/>
              </a:lnSpc>
              <a:buNone/>
            </a:pPr>
            <a:r>
              <a:rPr lang="en-US" sz="2000" b="1" dirty="0">
                <a:solidFill>
                  <a:srgbClr val="272525"/>
                </a:solidFill>
                <a:latin typeface="Barlow Bold" pitchFamily="34" charset="0"/>
                <a:ea typeface="Barlow Bold" pitchFamily="34" charset="-122"/>
                <a:cs typeface="Barlow Bold" pitchFamily="34" charset="-120"/>
              </a:rPr>
              <a:t>Automation</a:t>
            </a:r>
            <a:endParaRPr lang="en-US" sz="2000" dirty="0"/>
          </a:p>
        </p:txBody>
      </p:sp>
      <p:sp>
        <p:nvSpPr>
          <p:cNvPr id="4" name="Text 2"/>
          <p:cNvSpPr/>
          <p:nvPr/>
        </p:nvSpPr>
        <p:spPr>
          <a:xfrm>
            <a:off x="689848" y="2576036"/>
            <a:ext cx="4010858" cy="630793"/>
          </a:xfrm>
          <a:prstGeom prst="rect">
            <a:avLst/>
          </a:prstGeom>
          <a:noFill/>
          <a:ln/>
        </p:spPr>
        <p:txBody>
          <a:bodyPr wrap="square" lIns="0" tIns="0" rIns="0" bIns="0" rtlCol="0" anchor="t"/>
          <a:lstStyle/>
          <a:p>
            <a:pPr marL="0" indent="0" algn="r">
              <a:lnSpc>
                <a:spcPts val="2450"/>
              </a:lnSpc>
              <a:buNone/>
            </a:pPr>
            <a:r>
              <a:rPr lang="en-US" sz="1550" dirty="0">
                <a:solidFill>
                  <a:srgbClr val="272525"/>
                </a:solidFill>
                <a:latin typeface="Montserrat" pitchFamily="34" charset="0"/>
                <a:ea typeface="Montserrat" pitchFamily="34" charset="-122"/>
                <a:cs typeface="Montserrat" pitchFamily="34" charset="-120"/>
              </a:rPr>
              <a:t>Reduces manual effort in ticket generation and distribution.</a:t>
            </a:r>
            <a:endParaRPr lang="en-US" sz="1550" dirty="0"/>
          </a:p>
        </p:txBody>
      </p:sp>
      <p:pic>
        <p:nvPicPr>
          <p:cNvPr id="5" name="Image 0" descr="preencoded.png"/>
          <p:cNvPicPr>
            <a:picLocks noChangeAspect="1"/>
          </p:cNvPicPr>
          <p:nvPr/>
        </p:nvPicPr>
        <p:blipFill>
          <a:blip r:embed="rId3"/>
          <a:stretch>
            <a:fillRect/>
          </a:stretch>
        </p:blipFill>
        <p:spPr>
          <a:xfrm>
            <a:off x="4996339" y="1584722"/>
            <a:ext cx="4637723" cy="4637722"/>
          </a:xfrm>
          <a:prstGeom prst="rect">
            <a:avLst/>
          </a:prstGeom>
        </p:spPr>
      </p:pic>
      <p:sp>
        <p:nvSpPr>
          <p:cNvPr id="6" name="Text 3"/>
          <p:cNvSpPr/>
          <p:nvPr/>
        </p:nvSpPr>
        <p:spPr>
          <a:xfrm>
            <a:off x="6234291" y="2391192"/>
            <a:ext cx="294918" cy="368618"/>
          </a:xfrm>
          <a:prstGeom prst="rect">
            <a:avLst/>
          </a:prstGeom>
          <a:noFill/>
          <a:ln/>
        </p:spPr>
        <p:txBody>
          <a:bodyPr wrap="none" lIns="0" tIns="0" rIns="0" bIns="0" rtlCol="0" anchor="t"/>
          <a:lstStyle/>
          <a:p>
            <a:pPr marL="0" indent="0" algn="l">
              <a:lnSpc>
                <a:spcPts val="3700"/>
              </a:lnSpc>
              <a:buNone/>
            </a:pPr>
            <a:r>
              <a:rPr lang="en-US" sz="2300" b="1" dirty="0">
                <a:solidFill>
                  <a:srgbClr val="272525"/>
                </a:solidFill>
                <a:latin typeface="Barlow Bold" pitchFamily="34" charset="0"/>
                <a:ea typeface="Barlow Bold" pitchFamily="34" charset="-122"/>
                <a:cs typeface="Barlow Bold" pitchFamily="34" charset="-120"/>
              </a:rPr>
              <a:t>1</a:t>
            </a:r>
            <a:endParaRPr lang="en-US" sz="2300" dirty="0"/>
          </a:p>
        </p:txBody>
      </p:sp>
      <p:sp>
        <p:nvSpPr>
          <p:cNvPr id="7" name="Text 4"/>
          <p:cNvSpPr/>
          <p:nvPr/>
        </p:nvSpPr>
        <p:spPr>
          <a:xfrm>
            <a:off x="9929693" y="2133600"/>
            <a:ext cx="2593777" cy="324207"/>
          </a:xfrm>
          <a:prstGeom prst="rect">
            <a:avLst/>
          </a:prstGeom>
          <a:noFill/>
          <a:ln/>
        </p:spPr>
        <p:txBody>
          <a:bodyPr wrap="none" lIns="0" tIns="0" rIns="0" bIns="0" rtlCol="0" anchor="t"/>
          <a:lstStyle/>
          <a:p>
            <a:pPr marL="0" indent="0" algn="l">
              <a:lnSpc>
                <a:spcPts val="2550"/>
              </a:lnSpc>
              <a:buNone/>
            </a:pPr>
            <a:r>
              <a:rPr lang="en-US" sz="2000" b="1" dirty="0">
                <a:solidFill>
                  <a:srgbClr val="272525"/>
                </a:solidFill>
                <a:latin typeface="Barlow Bold" pitchFamily="34" charset="0"/>
                <a:ea typeface="Barlow Bold" pitchFamily="34" charset="-122"/>
                <a:cs typeface="Barlow Bold" pitchFamily="34" charset="-120"/>
              </a:rPr>
              <a:t>QR Security</a:t>
            </a:r>
            <a:endParaRPr lang="en-US" sz="2000" dirty="0"/>
          </a:p>
        </p:txBody>
      </p:sp>
      <p:sp>
        <p:nvSpPr>
          <p:cNvPr id="8" name="Text 5"/>
          <p:cNvSpPr/>
          <p:nvPr/>
        </p:nvSpPr>
        <p:spPr>
          <a:xfrm>
            <a:off x="9929693" y="2576036"/>
            <a:ext cx="4010858" cy="630793"/>
          </a:xfrm>
          <a:prstGeom prst="rect">
            <a:avLst/>
          </a:prstGeom>
          <a:noFill/>
          <a:ln/>
        </p:spPr>
        <p:txBody>
          <a:bodyPr wrap="square" lIns="0" tIns="0" rIns="0" bIns="0" rtlCol="0" anchor="t"/>
          <a:lstStyle/>
          <a:p>
            <a:pPr marL="0" indent="0" algn="l">
              <a:lnSpc>
                <a:spcPts val="2450"/>
              </a:lnSpc>
              <a:buNone/>
            </a:pPr>
            <a:r>
              <a:rPr lang="en-US" sz="1550" dirty="0">
                <a:solidFill>
                  <a:srgbClr val="272525"/>
                </a:solidFill>
                <a:latin typeface="Montserrat" pitchFamily="34" charset="0"/>
                <a:ea typeface="Montserrat" pitchFamily="34" charset="-122"/>
                <a:cs typeface="Montserrat" pitchFamily="34" charset="-120"/>
              </a:rPr>
              <a:t>Minimizes fraud and ensures data authenticity.</a:t>
            </a:r>
            <a:endParaRPr lang="en-US" sz="1550" dirty="0"/>
          </a:p>
        </p:txBody>
      </p:sp>
      <p:pic>
        <p:nvPicPr>
          <p:cNvPr id="9" name="Image 1" descr="preencoded.png"/>
          <p:cNvPicPr>
            <a:picLocks noChangeAspect="1"/>
          </p:cNvPicPr>
          <p:nvPr/>
        </p:nvPicPr>
        <p:blipFill>
          <a:blip r:embed="rId4"/>
          <a:stretch>
            <a:fillRect/>
          </a:stretch>
        </p:blipFill>
        <p:spPr>
          <a:xfrm>
            <a:off x="4996339" y="1584722"/>
            <a:ext cx="4637723" cy="4637722"/>
          </a:xfrm>
          <a:prstGeom prst="rect">
            <a:avLst/>
          </a:prstGeom>
        </p:spPr>
      </p:pic>
      <p:sp>
        <p:nvSpPr>
          <p:cNvPr id="10" name="Text 6"/>
          <p:cNvSpPr/>
          <p:nvPr/>
        </p:nvSpPr>
        <p:spPr>
          <a:xfrm>
            <a:off x="8495645" y="2785765"/>
            <a:ext cx="294918" cy="368618"/>
          </a:xfrm>
          <a:prstGeom prst="rect">
            <a:avLst/>
          </a:prstGeom>
          <a:noFill/>
          <a:ln/>
        </p:spPr>
        <p:txBody>
          <a:bodyPr wrap="none" lIns="0" tIns="0" rIns="0" bIns="0" rtlCol="0" anchor="t"/>
          <a:lstStyle/>
          <a:p>
            <a:pPr marL="0" indent="0" algn="l">
              <a:lnSpc>
                <a:spcPts val="3700"/>
              </a:lnSpc>
              <a:buNone/>
            </a:pPr>
            <a:r>
              <a:rPr lang="en-US" sz="2300" b="1" dirty="0">
                <a:solidFill>
                  <a:srgbClr val="272525"/>
                </a:solidFill>
                <a:latin typeface="Barlow Bold" pitchFamily="34" charset="0"/>
                <a:ea typeface="Barlow Bold" pitchFamily="34" charset="-122"/>
                <a:cs typeface="Barlow Bold" pitchFamily="34" charset="-120"/>
              </a:rPr>
              <a:t>2</a:t>
            </a:r>
            <a:endParaRPr lang="en-US" sz="2300" dirty="0"/>
          </a:p>
        </p:txBody>
      </p:sp>
      <p:sp>
        <p:nvSpPr>
          <p:cNvPr id="11" name="Text 7"/>
          <p:cNvSpPr/>
          <p:nvPr/>
        </p:nvSpPr>
        <p:spPr>
          <a:xfrm>
            <a:off x="9929693" y="4600218"/>
            <a:ext cx="2593777" cy="324207"/>
          </a:xfrm>
          <a:prstGeom prst="rect">
            <a:avLst/>
          </a:prstGeom>
          <a:noFill/>
          <a:ln/>
        </p:spPr>
        <p:txBody>
          <a:bodyPr wrap="none" lIns="0" tIns="0" rIns="0" bIns="0" rtlCol="0" anchor="t"/>
          <a:lstStyle/>
          <a:p>
            <a:pPr marL="0" indent="0" algn="l">
              <a:lnSpc>
                <a:spcPts val="2550"/>
              </a:lnSpc>
              <a:buNone/>
            </a:pPr>
            <a:r>
              <a:rPr lang="en-US" sz="2000" b="1" dirty="0">
                <a:solidFill>
                  <a:srgbClr val="272525"/>
                </a:solidFill>
                <a:latin typeface="Barlow Bold" pitchFamily="34" charset="0"/>
                <a:ea typeface="Barlow Bold" pitchFamily="34" charset="-122"/>
                <a:cs typeface="Barlow Bold" pitchFamily="34" charset="-120"/>
              </a:rPr>
              <a:t>Scalability</a:t>
            </a:r>
            <a:endParaRPr lang="en-US" sz="2000" dirty="0"/>
          </a:p>
        </p:txBody>
      </p:sp>
      <p:sp>
        <p:nvSpPr>
          <p:cNvPr id="12" name="Text 8"/>
          <p:cNvSpPr/>
          <p:nvPr/>
        </p:nvSpPr>
        <p:spPr>
          <a:xfrm>
            <a:off x="9929693" y="5042654"/>
            <a:ext cx="4010858" cy="630793"/>
          </a:xfrm>
          <a:prstGeom prst="rect">
            <a:avLst/>
          </a:prstGeom>
          <a:noFill/>
          <a:ln/>
        </p:spPr>
        <p:txBody>
          <a:bodyPr wrap="square" lIns="0" tIns="0" rIns="0" bIns="0" rtlCol="0" anchor="t"/>
          <a:lstStyle/>
          <a:p>
            <a:pPr marL="0" indent="0" algn="l">
              <a:lnSpc>
                <a:spcPts val="2450"/>
              </a:lnSpc>
              <a:buNone/>
            </a:pPr>
            <a:r>
              <a:rPr lang="en-US" sz="1550" dirty="0">
                <a:solidFill>
                  <a:srgbClr val="272525"/>
                </a:solidFill>
                <a:latin typeface="Montserrat" pitchFamily="34" charset="0"/>
                <a:ea typeface="Montserrat" pitchFamily="34" charset="-122"/>
                <a:cs typeface="Montserrat" pitchFamily="34" charset="-120"/>
              </a:rPr>
              <a:t>Adaptable to growing user bases and diverse examination formats.</a:t>
            </a:r>
            <a:endParaRPr lang="en-US" sz="1550" dirty="0"/>
          </a:p>
        </p:txBody>
      </p:sp>
      <p:pic>
        <p:nvPicPr>
          <p:cNvPr id="13" name="Image 2" descr="preencoded.png"/>
          <p:cNvPicPr>
            <a:picLocks noChangeAspect="1"/>
          </p:cNvPicPr>
          <p:nvPr/>
        </p:nvPicPr>
        <p:blipFill>
          <a:blip r:embed="rId5"/>
          <a:stretch>
            <a:fillRect/>
          </a:stretch>
        </p:blipFill>
        <p:spPr>
          <a:xfrm>
            <a:off x="4996339" y="1584722"/>
            <a:ext cx="4637723" cy="4637722"/>
          </a:xfrm>
          <a:prstGeom prst="rect">
            <a:avLst/>
          </a:prstGeom>
        </p:spPr>
      </p:pic>
      <p:sp>
        <p:nvSpPr>
          <p:cNvPr id="14" name="Text 9"/>
          <p:cNvSpPr/>
          <p:nvPr/>
        </p:nvSpPr>
        <p:spPr>
          <a:xfrm>
            <a:off x="8101072" y="5047119"/>
            <a:ext cx="294918" cy="368618"/>
          </a:xfrm>
          <a:prstGeom prst="rect">
            <a:avLst/>
          </a:prstGeom>
          <a:noFill/>
          <a:ln/>
        </p:spPr>
        <p:txBody>
          <a:bodyPr wrap="none" lIns="0" tIns="0" rIns="0" bIns="0" rtlCol="0" anchor="t"/>
          <a:lstStyle/>
          <a:p>
            <a:pPr marL="0" indent="0" algn="l">
              <a:lnSpc>
                <a:spcPts val="3700"/>
              </a:lnSpc>
              <a:buNone/>
            </a:pPr>
            <a:r>
              <a:rPr lang="en-US" sz="2300" b="1" dirty="0">
                <a:solidFill>
                  <a:srgbClr val="272525"/>
                </a:solidFill>
                <a:latin typeface="Barlow Bold" pitchFamily="34" charset="0"/>
                <a:ea typeface="Barlow Bold" pitchFamily="34" charset="-122"/>
                <a:cs typeface="Barlow Bold" pitchFamily="34" charset="-120"/>
              </a:rPr>
              <a:t>3</a:t>
            </a:r>
            <a:endParaRPr lang="en-US" sz="2300" dirty="0"/>
          </a:p>
        </p:txBody>
      </p:sp>
      <p:sp>
        <p:nvSpPr>
          <p:cNvPr id="15" name="Text 10"/>
          <p:cNvSpPr/>
          <p:nvPr/>
        </p:nvSpPr>
        <p:spPr>
          <a:xfrm>
            <a:off x="2106930" y="4600218"/>
            <a:ext cx="2593777" cy="324207"/>
          </a:xfrm>
          <a:prstGeom prst="rect">
            <a:avLst/>
          </a:prstGeom>
          <a:noFill/>
          <a:ln/>
        </p:spPr>
        <p:txBody>
          <a:bodyPr wrap="none" lIns="0" tIns="0" rIns="0" bIns="0" rtlCol="0" anchor="t"/>
          <a:lstStyle/>
          <a:p>
            <a:pPr marL="0" indent="0" algn="r">
              <a:lnSpc>
                <a:spcPts val="2550"/>
              </a:lnSpc>
              <a:buNone/>
            </a:pPr>
            <a:r>
              <a:rPr lang="en-US" sz="2000" b="1" dirty="0">
                <a:solidFill>
                  <a:srgbClr val="272525"/>
                </a:solidFill>
                <a:latin typeface="Barlow Bold" pitchFamily="34" charset="0"/>
                <a:ea typeface="Barlow Bold" pitchFamily="34" charset="-122"/>
                <a:cs typeface="Barlow Bold" pitchFamily="34" charset="-120"/>
              </a:rPr>
              <a:t>User Design</a:t>
            </a:r>
            <a:endParaRPr lang="en-US" sz="2000" dirty="0"/>
          </a:p>
        </p:txBody>
      </p:sp>
      <p:sp>
        <p:nvSpPr>
          <p:cNvPr id="16" name="Text 11"/>
          <p:cNvSpPr/>
          <p:nvPr/>
        </p:nvSpPr>
        <p:spPr>
          <a:xfrm>
            <a:off x="689848" y="5042654"/>
            <a:ext cx="4010858" cy="630793"/>
          </a:xfrm>
          <a:prstGeom prst="rect">
            <a:avLst/>
          </a:prstGeom>
          <a:noFill/>
          <a:ln/>
        </p:spPr>
        <p:txBody>
          <a:bodyPr wrap="square" lIns="0" tIns="0" rIns="0" bIns="0" rtlCol="0" anchor="t"/>
          <a:lstStyle/>
          <a:p>
            <a:pPr marL="0" indent="0" algn="r">
              <a:lnSpc>
                <a:spcPts val="2450"/>
              </a:lnSpc>
              <a:buNone/>
            </a:pPr>
            <a:r>
              <a:rPr lang="en-US" sz="1550" dirty="0">
                <a:solidFill>
                  <a:srgbClr val="272525"/>
                </a:solidFill>
                <a:latin typeface="Montserrat" pitchFamily="34" charset="0"/>
                <a:ea typeface="Montserrat" pitchFamily="34" charset="-122"/>
                <a:cs typeface="Montserrat" pitchFamily="34" charset="-120"/>
              </a:rPr>
              <a:t>Streamlined interface for administrators and students.</a:t>
            </a:r>
            <a:endParaRPr lang="en-US" sz="1550" dirty="0"/>
          </a:p>
        </p:txBody>
      </p:sp>
      <p:pic>
        <p:nvPicPr>
          <p:cNvPr id="17" name="Image 3" descr="preencoded.png"/>
          <p:cNvPicPr>
            <a:picLocks noChangeAspect="1"/>
          </p:cNvPicPr>
          <p:nvPr/>
        </p:nvPicPr>
        <p:blipFill>
          <a:blip r:embed="rId6"/>
          <a:stretch>
            <a:fillRect/>
          </a:stretch>
        </p:blipFill>
        <p:spPr>
          <a:xfrm>
            <a:off x="4996339" y="1584722"/>
            <a:ext cx="4637723" cy="4637722"/>
          </a:xfrm>
          <a:prstGeom prst="rect">
            <a:avLst/>
          </a:prstGeom>
        </p:spPr>
      </p:pic>
      <p:sp>
        <p:nvSpPr>
          <p:cNvPr id="18" name="Text 12"/>
          <p:cNvSpPr/>
          <p:nvPr/>
        </p:nvSpPr>
        <p:spPr>
          <a:xfrm>
            <a:off x="5839718" y="4652546"/>
            <a:ext cx="294918" cy="368618"/>
          </a:xfrm>
          <a:prstGeom prst="rect">
            <a:avLst/>
          </a:prstGeom>
          <a:noFill/>
          <a:ln/>
        </p:spPr>
        <p:txBody>
          <a:bodyPr wrap="none" lIns="0" tIns="0" rIns="0" bIns="0" rtlCol="0" anchor="t"/>
          <a:lstStyle/>
          <a:p>
            <a:pPr marL="0" indent="0" algn="l">
              <a:lnSpc>
                <a:spcPts val="3700"/>
              </a:lnSpc>
              <a:buNone/>
            </a:pPr>
            <a:r>
              <a:rPr lang="en-US" sz="2300" b="1" dirty="0">
                <a:solidFill>
                  <a:srgbClr val="272525"/>
                </a:solidFill>
                <a:latin typeface="Barlow Bold" pitchFamily="34" charset="0"/>
                <a:ea typeface="Barlow Bold" pitchFamily="34" charset="-122"/>
                <a:cs typeface="Barlow Bold" pitchFamily="34" charset="-120"/>
              </a:rPr>
              <a:t>4</a:t>
            </a:r>
            <a:endParaRPr lang="en-US" sz="2300" dirty="0"/>
          </a:p>
        </p:txBody>
      </p:sp>
      <p:sp>
        <p:nvSpPr>
          <p:cNvPr id="19" name="Text 13"/>
          <p:cNvSpPr/>
          <p:nvPr/>
        </p:nvSpPr>
        <p:spPr>
          <a:xfrm>
            <a:off x="689848" y="6444139"/>
            <a:ext cx="13250704" cy="315397"/>
          </a:xfrm>
          <a:prstGeom prst="rect">
            <a:avLst/>
          </a:prstGeom>
          <a:noFill/>
          <a:ln/>
        </p:spPr>
        <p:txBody>
          <a:bodyPr wrap="none" lIns="0" tIns="0" rIns="0" bIns="0" rtlCol="0" anchor="t"/>
          <a:lstStyle/>
          <a:p>
            <a:pPr marL="0" indent="0" algn="l">
              <a:lnSpc>
                <a:spcPts val="2450"/>
              </a:lnSpc>
              <a:buNone/>
            </a:pPr>
            <a:r>
              <a:rPr lang="en-US" sz="1550" dirty="0">
                <a:solidFill>
                  <a:srgbClr val="272525"/>
                </a:solidFill>
                <a:latin typeface="Montserrat" pitchFamily="34" charset="0"/>
                <a:ea typeface="Montserrat" pitchFamily="34" charset="-122"/>
                <a:cs typeface="Montserrat" pitchFamily="34" charset="-120"/>
              </a:rPr>
              <a:t>The system's strengths include automation, QR code security, scalability, and user-centric design. </a:t>
            </a:r>
            <a:endParaRPr lang="en-US" sz="1550" dirty="0"/>
          </a:p>
        </p:txBody>
      </p:sp>
      <p:sp>
        <p:nvSpPr>
          <p:cNvPr id="20" name="Text 14"/>
          <p:cNvSpPr/>
          <p:nvPr/>
        </p:nvSpPr>
        <p:spPr>
          <a:xfrm>
            <a:off x="689848" y="6981230"/>
            <a:ext cx="13250704" cy="315397"/>
          </a:xfrm>
          <a:prstGeom prst="rect">
            <a:avLst/>
          </a:prstGeom>
          <a:noFill/>
          <a:ln/>
        </p:spPr>
        <p:txBody>
          <a:bodyPr wrap="none" lIns="0" tIns="0" rIns="0" bIns="0" rtlCol="0" anchor="t"/>
          <a:lstStyle/>
          <a:p>
            <a:pPr marL="0" indent="0" algn="l">
              <a:lnSpc>
                <a:spcPts val="2450"/>
              </a:lnSpc>
              <a:buNone/>
            </a:pPr>
            <a:r>
              <a:rPr lang="en-US" sz="1550" dirty="0">
                <a:solidFill>
                  <a:srgbClr val="272525"/>
                </a:solidFill>
                <a:latin typeface="Montserrat" pitchFamily="34" charset="0"/>
                <a:ea typeface="Montserrat" pitchFamily="34" charset="-122"/>
                <a:cs typeface="Montserrat" pitchFamily="34" charset="-120"/>
              </a:rPr>
              <a:t>Limitations include :</a:t>
            </a:r>
            <a:endParaRPr lang="en-US" sz="1550" dirty="0"/>
          </a:p>
        </p:txBody>
      </p:sp>
      <p:sp>
        <p:nvSpPr>
          <p:cNvPr id="21" name="Text 15"/>
          <p:cNvSpPr/>
          <p:nvPr/>
        </p:nvSpPr>
        <p:spPr>
          <a:xfrm>
            <a:off x="689848" y="7518321"/>
            <a:ext cx="13250704" cy="630793"/>
          </a:xfrm>
          <a:prstGeom prst="rect">
            <a:avLst/>
          </a:prstGeom>
          <a:noFill/>
          <a:ln/>
        </p:spPr>
        <p:txBody>
          <a:bodyPr wrap="square" lIns="0" tIns="0" rIns="0" bIns="0" rtlCol="0" anchor="t"/>
          <a:lstStyle/>
          <a:p>
            <a:pPr marL="0" indent="0" algn="l">
              <a:lnSpc>
                <a:spcPts val="2450"/>
              </a:lnSpc>
              <a:buNone/>
            </a:pPr>
            <a:r>
              <a:rPr lang="en-US" sz="1550" dirty="0">
                <a:solidFill>
                  <a:srgbClr val="272525"/>
                </a:solidFill>
                <a:latin typeface="Montserrat" pitchFamily="34" charset="0"/>
                <a:ea typeface="Montserrat" pitchFamily="34" charset="-122"/>
                <a:cs typeface="Montserrat" pitchFamily="34" charset="-120"/>
              </a:rPr>
              <a:t> Dependency on QR scanners, temporary storage, database security, and limited error recovery. Future scope includes mobile app integration, biometric verification, cloud database migration, and automated notifications.</a:t>
            </a:r>
            <a:endParaRPr lang="en-US" sz="1550" dirty="0"/>
          </a:p>
        </p:txBody>
      </p:sp>
      <p:pic>
        <p:nvPicPr>
          <p:cNvPr id="22" name="Picture 21" descr="Screenshot 2025-04-03 203156.png"/>
          <p:cNvPicPr>
            <a:picLocks noChangeAspect="1"/>
          </p:cNvPicPr>
          <p:nvPr/>
        </p:nvPicPr>
        <p:blipFill>
          <a:blip r:embed="rId7"/>
          <a:stretch>
            <a:fillRect/>
          </a:stretch>
        </p:blipFill>
        <p:spPr>
          <a:xfrm>
            <a:off x="12852655" y="7787896"/>
            <a:ext cx="1700838" cy="441704"/>
          </a:xfrm>
          <a:prstGeom prst="rect">
            <a:avLst/>
          </a:prstGeom>
        </p:spPr>
      </p:pic>
      <p:pic>
        <p:nvPicPr>
          <p:cNvPr id="23" name="Picture 22" descr="Screenshot 2025-04-04 204209.png"/>
          <p:cNvPicPr>
            <a:picLocks noChangeAspect="1"/>
          </p:cNvPicPr>
          <p:nvPr/>
        </p:nvPicPr>
        <p:blipFill>
          <a:blip r:embed="rId8"/>
          <a:stretch>
            <a:fillRect/>
          </a:stretch>
        </p:blipFill>
        <p:spPr>
          <a:xfrm>
            <a:off x="12719404" y="7787897"/>
            <a:ext cx="1910995" cy="44170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TotalTime>
  <Words>865</Words>
  <Application>Microsoft Office PowerPoint</Application>
  <PresentationFormat>Custom</PresentationFormat>
  <Paragraphs>106</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Barlow Bold</vt:lpstr>
      <vt:lpstr>Calibri</vt:lpstr>
      <vt:lpstr>Montserrat</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HP</cp:lastModifiedBy>
  <cp:revision>10</cp:revision>
  <dcterms:created xsi:type="dcterms:W3CDTF">2025-04-03T14:42:15Z</dcterms:created>
  <dcterms:modified xsi:type="dcterms:W3CDTF">2025-04-23T14:33:20Z</dcterms:modified>
</cp:coreProperties>
</file>