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Hammersmith One" charset="1" panose="02010703030501060504"/>
      <p:regular r:id="rId12"/>
    </p:embeddedFont>
    <p:embeddedFont>
      <p:font typeface="Brittany"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5979" y="3283004"/>
            <a:ext cx="14275988" cy="1860496"/>
          </a:xfrm>
          <a:prstGeom prst="rect">
            <a:avLst/>
          </a:prstGeom>
        </p:spPr>
        <p:txBody>
          <a:bodyPr anchor="t" rtlCol="false" tIns="0" lIns="0" bIns="0" rIns="0">
            <a:spAutoFit/>
          </a:bodyPr>
          <a:lstStyle/>
          <a:p>
            <a:pPr algn="ctr">
              <a:lnSpc>
                <a:spcPts val="14000"/>
              </a:lnSpc>
            </a:pPr>
            <a:r>
              <a:rPr lang="en-US" sz="14000">
                <a:solidFill>
                  <a:srgbClr val="000000"/>
                </a:solidFill>
                <a:latin typeface="Hammersmith One"/>
                <a:ea typeface="Hammersmith One"/>
                <a:cs typeface="Hammersmith One"/>
                <a:sym typeface="Hammersmith One"/>
              </a:rPr>
              <a:t>PORTFOLIO</a:t>
            </a:r>
          </a:p>
        </p:txBody>
      </p:sp>
      <p:grpSp>
        <p:nvGrpSpPr>
          <p:cNvPr name="Group 3" id="3"/>
          <p:cNvGrpSpPr/>
          <p:nvPr/>
        </p:nvGrpSpPr>
        <p:grpSpPr>
          <a:xfrm rot="0">
            <a:off x="475844" y="2070264"/>
            <a:ext cx="5469649" cy="546964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6E3"/>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91187" y="3283004"/>
            <a:ext cx="11561656" cy="1860551"/>
          </a:xfrm>
          <a:prstGeom prst="rect">
            <a:avLst/>
          </a:prstGeom>
        </p:spPr>
        <p:txBody>
          <a:bodyPr anchor="t" rtlCol="false" tIns="0" lIns="0" bIns="0" rIns="0">
            <a:spAutoFit/>
          </a:bodyPr>
          <a:lstStyle/>
          <a:p>
            <a:pPr algn="ctr">
              <a:lnSpc>
                <a:spcPts val="14000"/>
              </a:lnSpc>
            </a:pPr>
            <a:r>
              <a:rPr lang="en-US" sz="14000">
                <a:solidFill>
                  <a:srgbClr val="000000"/>
                </a:solidFill>
                <a:latin typeface="Hammersmith One"/>
                <a:ea typeface="Hammersmith One"/>
                <a:cs typeface="Hammersmith One"/>
                <a:sym typeface="Hammersmith One"/>
              </a:rPr>
              <a:t>PORTFOLIO</a:t>
            </a:r>
          </a:p>
        </p:txBody>
      </p:sp>
      <p:grpSp>
        <p:nvGrpSpPr>
          <p:cNvPr name="Group 7" id="7"/>
          <p:cNvGrpSpPr/>
          <p:nvPr/>
        </p:nvGrpSpPr>
        <p:grpSpPr>
          <a:xfrm rot="0">
            <a:off x="11627887" y="1584181"/>
            <a:ext cx="5631413" cy="7674119"/>
            <a:chOff x="0" y="0"/>
            <a:chExt cx="7508550" cy="10232158"/>
          </a:xfrm>
        </p:grpSpPr>
        <p:pic>
          <p:nvPicPr>
            <p:cNvPr name="Picture 8" id="8"/>
            <p:cNvPicPr>
              <a:picLocks noChangeAspect="true"/>
            </p:cNvPicPr>
            <p:nvPr/>
          </p:nvPicPr>
          <p:blipFill>
            <a:blip r:embed="rId2"/>
            <a:srcRect l="0" t="11719" r="0" b="11719"/>
            <a:stretch>
              <a:fillRect/>
            </a:stretch>
          </p:blipFill>
          <p:spPr>
            <a:xfrm flipH="false" flipV="false">
              <a:off x="0" y="0"/>
              <a:ext cx="7508550" cy="10232158"/>
            </a:xfrm>
            <a:prstGeom prst="rect">
              <a:avLst/>
            </a:prstGeom>
          </p:spPr>
        </p:pic>
      </p:grpSp>
      <p:sp>
        <p:nvSpPr>
          <p:cNvPr name="Freeform 9" id="9"/>
          <p:cNvSpPr/>
          <p:nvPr/>
        </p:nvSpPr>
        <p:spPr>
          <a:xfrm flipH="false" flipV="false" rot="0">
            <a:off x="1028700" y="8805298"/>
            <a:ext cx="612165" cy="453002"/>
          </a:xfrm>
          <a:custGeom>
            <a:avLst/>
            <a:gdLst/>
            <a:ahLst/>
            <a:cxnLst/>
            <a:rect r="r" b="b" t="t" l="l"/>
            <a:pathLst>
              <a:path h="453002" w="612165">
                <a:moveTo>
                  <a:pt x="0" y="0"/>
                </a:moveTo>
                <a:lnTo>
                  <a:pt x="612165" y="0"/>
                </a:lnTo>
                <a:lnTo>
                  <a:pt x="612165" y="453002"/>
                </a:lnTo>
                <a:lnTo>
                  <a:pt x="0" y="45300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976562" y="9431613"/>
            <a:ext cx="716442" cy="527604"/>
          </a:xfrm>
          <a:custGeom>
            <a:avLst/>
            <a:gdLst/>
            <a:ahLst/>
            <a:cxnLst/>
            <a:rect r="r" b="b" t="t" l="l"/>
            <a:pathLst>
              <a:path h="527604" w="716442">
                <a:moveTo>
                  <a:pt x="0" y="0"/>
                </a:moveTo>
                <a:lnTo>
                  <a:pt x="716442" y="0"/>
                </a:lnTo>
                <a:lnTo>
                  <a:pt x="716442" y="527604"/>
                </a:lnTo>
                <a:lnTo>
                  <a:pt x="0" y="527604"/>
                </a:lnTo>
                <a:lnTo>
                  <a:pt x="0" y="0"/>
                </a:lnTo>
                <a:close/>
              </a:path>
            </a:pathLst>
          </a:custGeom>
          <a:blipFill>
            <a:blip r:embed="rId5"/>
            <a:stretch>
              <a:fillRect l="-14646" t="0" r="-16273" b="0"/>
            </a:stretch>
          </a:blipFill>
        </p:spPr>
      </p:sp>
      <p:sp>
        <p:nvSpPr>
          <p:cNvPr name="TextBox 11" id="11"/>
          <p:cNvSpPr txBox="true"/>
          <p:nvPr/>
        </p:nvSpPr>
        <p:spPr>
          <a:xfrm rot="0">
            <a:off x="2357843" y="5048250"/>
            <a:ext cx="7175302" cy="1811022"/>
          </a:xfrm>
          <a:prstGeom prst="rect">
            <a:avLst/>
          </a:prstGeom>
        </p:spPr>
        <p:txBody>
          <a:bodyPr anchor="t" rtlCol="false" tIns="0" lIns="0" bIns="0" rIns="0">
            <a:spAutoFit/>
          </a:bodyPr>
          <a:lstStyle/>
          <a:p>
            <a:pPr algn="ctr">
              <a:lnSpc>
                <a:spcPts val="7279"/>
              </a:lnSpc>
            </a:pPr>
            <a:r>
              <a:rPr lang="en-US" sz="5199" spc="259">
                <a:solidFill>
                  <a:srgbClr val="000000"/>
                </a:solidFill>
                <a:latin typeface="Hammersmith One"/>
                <a:ea typeface="Hammersmith One"/>
                <a:cs typeface="Hammersmith One"/>
                <a:sym typeface="Hammersmith One"/>
              </a:rPr>
              <a:t>ALSA MARDATULLAH</a:t>
            </a:r>
          </a:p>
          <a:p>
            <a:pPr algn="ctr">
              <a:lnSpc>
                <a:spcPts val="7279"/>
              </a:lnSpc>
            </a:pPr>
            <a:r>
              <a:rPr lang="en-US" sz="5199" spc="259">
                <a:solidFill>
                  <a:srgbClr val="000000"/>
                </a:solidFill>
                <a:latin typeface="Hammersmith One"/>
                <a:ea typeface="Hammersmith One"/>
                <a:cs typeface="Hammersmith One"/>
                <a:sym typeface="Hammersmith One"/>
              </a:rPr>
              <a:t>S1 SISTEM INFORMASI</a:t>
            </a:r>
          </a:p>
        </p:txBody>
      </p:sp>
      <p:sp>
        <p:nvSpPr>
          <p:cNvPr name="TextBox 12" id="12"/>
          <p:cNvSpPr txBox="true"/>
          <p:nvPr/>
        </p:nvSpPr>
        <p:spPr>
          <a:xfrm rot="0">
            <a:off x="1957909" y="8769985"/>
            <a:ext cx="6100762" cy="488315"/>
          </a:xfrm>
          <a:prstGeom prst="rect">
            <a:avLst/>
          </a:prstGeom>
        </p:spPr>
        <p:txBody>
          <a:bodyPr anchor="t" rtlCol="false" tIns="0" lIns="0" bIns="0" rIns="0">
            <a:spAutoFit/>
          </a:bodyPr>
          <a:lstStyle/>
          <a:p>
            <a:pPr algn="ctr">
              <a:lnSpc>
                <a:spcPts val="4059"/>
              </a:lnSpc>
            </a:pPr>
            <a:r>
              <a:rPr lang="en-US" sz="2899" spc="144">
                <a:solidFill>
                  <a:srgbClr val="000000"/>
                </a:solidFill>
                <a:latin typeface="Hammersmith One"/>
                <a:ea typeface="Hammersmith One"/>
                <a:cs typeface="Hammersmith One"/>
                <a:sym typeface="Hammersmith One"/>
              </a:rPr>
              <a:t>alsamardatullahh03@gmail.com</a:t>
            </a:r>
          </a:p>
        </p:txBody>
      </p:sp>
      <p:sp>
        <p:nvSpPr>
          <p:cNvPr name="TextBox 13" id="13"/>
          <p:cNvSpPr txBox="true"/>
          <p:nvPr/>
        </p:nvSpPr>
        <p:spPr>
          <a:xfrm rot="0">
            <a:off x="1957909" y="9470902"/>
            <a:ext cx="7229773" cy="488315"/>
          </a:xfrm>
          <a:prstGeom prst="rect">
            <a:avLst/>
          </a:prstGeom>
        </p:spPr>
        <p:txBody>
          <a:bodyPr anchor="t" rtlCol="false" tIns="0" lIns="0" bIns="0" rIns="0">
            <a:spAutoFit/>
          </a:bodyPr>
          <a:lstStyle/>
          <a:p>
            <a:pPr algn="ctr">
              <a:lnSpc>
                <a:spcPts val="4059"/>
              </a:lnSpc>
            </a:pPr>
            <a:r>
              <a:rPr lang="en-US" sz="2899" spc="144">
                <a:solidFill>
                  <a:srgbClr val="000000"/>
                </a:solidFill>
                <a:latin typeface="Hammersmith One"/>
                <a:ea typeface="Hammersmith One"/>
                <a:cs typeface="Hammersmith One"/>
                <a:sym typeface="Hammersmith One"/>
              </a:rPr>
              <a:t>https://github.com/alsamardatullah24</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1351" y="-276396"/>
            <a:ext cx="9335351" cy="10839793"/>
            <a:chOff x="0" y="0"/>
            <a:chExt cx="2458693" cy="2854925"/>
          </a:xfrm>
        </p:grpSpPr>
        <p:sp>
          <p:nvSpPr>
            <p:cNvPr name="Freeform 3" id="3"/>
            <p:cNvSpPr/>
            <p:nvPr/>
          </p:nvSpPr>
          <p:spPr>
            <a:xfrm flipH="false" flipV="false" rot="0">
              <a:off x="0" y="0"/>
              <a:ext cx="2458693" cy="2854925"/>
            </a:xfrm>
            <a:custGeom>
              <a:avLst/>
              <a:gdLst/>
              <a:ahLst/>
              <a:cxnLst/>
              <a:rect r="r" b="b" t="t" l="l"/>
              <a:pathLst>
                <a:path h="2854925" w="2458693">
                  <a:moveTo>
                    <a:pt x="0" y="0"/>
                  </a:moveTo>
                  <a:lnTo>
                    <a:pt x="2458693" y="0"/>
                  </a:lnTo>
                  <a:lnTo>
                    <a:pt x="2458693" y="2854925"/>
                  </a:lnTo>
                  <a:lnTo>
                    <a:pt x="0" y="2854925"/>
                  </a:lnTo>
                  <a:close/>
                </a:path>
              </a:pathLst>
            </a:custGeom>
            <a:solidFill>
              <a:srgbClr val="FFF6E3"/>
            </a:solidFill>
          </p:spPr>
        </p:sp>
        <p:sp>
          <p:nvSpPr>
            <p:cNvPr name="TextBox 4" id="4"/>
            <p:cNvSpPr txBox="true"/>
            <p:nvPr/>
          </p:nvSpPr>
          <p:spPr>
            <a:xfrm>
              <a:off x="0" y="-38100"/>
              <a:ext cx="2458693" cy="289302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995997" y="1181100"/>
            <a:ext cx="6354149" cy="1060451"/>
          </a:xfrm>
          <a:prstGeom prst="rect">
            <a:avLst/>
          </a:prstGeom>
        </p:spPr>
        <p:txBody>
          <a:bodyPr anchor="t" rtlCol="false" tIns="0" lIns="0" bIns="0" rIns="0">
            <a:spAutoFit/>
          </a:bodyPr>
          <a:lstStyle/>
          <a:p>
            <a:pPr algn="l">
              <a:lnSpc>
                <a:spcPts val="8000"/>
              </a:lnSpc>
            </a:pPr>
            <a:r>
              <a:rPr lang="en-US" sz="8000">
                <a:solidFill>
                  <a:srgbClr val="000000"/>
                </a:solidFill>
                <a:latin typeface="Hammersmith One"/>
                <a:ea typeface="Hammersmith One"/>
                <a:cs typeface="Hammersmith One"/>
                <a:sym typeface="Hammersmith One"/>
              </a:rPr>
              <a:t>ABOUT ME</a:t>
            </a:r>
          </a:p>
        </p:txBody>
      </p:sp>
      <p:sp>
        <p:nvSpPr>
          <p:cNvPr name="TextBox 6" id="6"/>
          <p:cNvSpPr txBox="true"/>
          <p:nvPr/>
        </p:nvSpPr>
        <p:spPr>
          <a:xfrm rot="0">
            <a:off x="1744137" y="1955673"/>
            <a:ext cx="14799725" cy="7803561"/>
          </a:xfrm>
          <a:prstGeom prst="rect">
            <a:avLst/>
          </a:prstGeom>
        </p:spPr>
        <p:txBody>
          <a:bodyPr anchor="t" rtlCol="false" tIns="0" lIns="0" bIns="0" rIns="0">
            <a:spAutoFit/>
          </a:bodyPr>
          <a:lstStyle/>
          <a:p>
            <a:pPr algn="l">
              <a:lnSpc>
                <a:spcPts val="3866"/>
              </a:lnSpc>
            </a:pPr>
            <a:r>
              <a:rPr lang="en-US" sz="2762">
                <a:solidFill>
                  <a:srgbClr val="000000"/>
                </a:solidFill>
                <a:latin typeface="Hammersmith One"/>
                <a:ea typeface="Hammersmith One"/>
                <a:cs typeface="Hammersmith One"/>
                <a:sym typeface="Hammersmith One"/>
              </a:rPr>
              <a:t>Saya adalah mahasiswa semester 4 program studi Sistem Informasi yang memiliki ketertarikan kuat pada dunia Back-End Development. Saya tertarik dengan bagaimana sebuah sistem bekerja “di balik layar” — mulai dari pengolahan data, pengelolaan database, hingga keamanan aplikasi.</a:t>
            </a:r>
          </a:p>
          <a:p>
            <a:pPr algn="l">
              <a:lnSpc>
                <a:spcPts val="3866"/>
              </a:lnSpc>
            </a:pPr>
            <a:r>
              <a:rPr lang="en-US" sz="2762">
                <a:solidFill>
                  <a:srgbClr val="000000"/>
                </a:solidFill>
                <a:latin typeface="Hammersmith One"/>
                <a:ea typeface="Hammersmith One"/>
                <a:cs typeface="Hammersmith One"/>
                <a:sym typeface="Hammersmith One"/>
              </a:rPr>
              <a:t>Saya telah mempelajari dan mempraktikkan dasar-dasar PHP, MySQL, serta konsep CRUD (Create, Read, Update, Delete) melalui berbagai proyek kecil seperti sistem login, halaman admin, dan manajemen data pengguna. Saya juga mulai terbiasa menggunakan XAMPP sebagai server lokal dan mengintegrasikan front-end dengan back-end menggunakan form dan query database.</a:t>
            </a:r>
          </a:p>
          <a:p>
            <a:pPr algn="l">
              <a:lnSpc>
                <a:spcPts val="3866"/>
              </a:lnSpc>
            </a:pPr>
            <a:r>
              <a:rPr lang="en-US" sz="2762">
                <a:solidFill>
                  <a:srgbClr val="000000"/>
                </a:solidFill>
                <a:latin typeface="Hammersmith One"/>
                <a:ea typeface="Hammersmith One"/>
                <a:cs typeface="Hammersmith One"/>
                <a:sym typeface="Hammersmith One"/>
              </a:rPr>
              <a:t>Saat ini saya sedang mengembangkan keterampilan dalam merancang struktur database yang efisien, mempelajari konsep REST API, serta memahami logika bisnis dalam aplikasi web.</a:t>
            </a:r>
          </a:p>
          <a:p>
            <a:pPr algn="l">
              <a:lnSpc>
                <a:spcPts val="3866"/>
              </a:lnSpc>
            </a:pPr>
            <a:r>
              <a:rPr lang="en-US" sz="2762">
                <a:solidFill>
                  <a:srgbClr val="000000"/>
                </a:solidFill>
                <a:latin typeface="Hammersmith One"/>
                <a:ea typeface="Hammersmith One"/>
                <a:cs typeface="Hammersmith One"/>
                <a:sym typeface="Hammersmith One"/>
              </a:rPr>
              <a:t>Saya senang belajar hal baru, tertarik untuk menjadi seorang Web Developer Back-End yang dapat membangun sistem yang stabil, aman, dan dapat diandalkan.</a:t>
            </a:r>
          </a:p>
          <a:p>
            <a:pPr algn="l">
              <a:lnSpc>
                <a:spcPts val="3866"/>
              </a:lnSpc>
            </a:pPr>
          </a:p>
          <a:p>
            <a:pPr algn="l">
              <a:lnSpc>
                <a:spcPts val="4247"/>
              </a:lnSpc>
            </a:pPr>
          </a:p>
        </p:txBody>
      </p:sp>
      <p:sp>
        <p:nvSpPr>
          <p:cNvPr name="TextBox 7" id="7"/>
          <p:cNvSpPr txBox="true"/>
          <p:nvPr/>
        </p:nvSpPr>
        <p:spPr>
          <a:xfrm rot="0">
            <a:off x="6995997" y="133350"/>
            <a:ext cx="6354149" cy="1387475"/>
          </a:xfrm>
          <a:prstGeom prst="rect">
            <a:avLst/>
          </a:prstGeom>
        </p:spPr>
        <p:txBody>
          <a:bodyPr anchor="t" rtlCol="false" tIns="0" lIns="0" bIns="0" rIns="0">
            <a:spAutoFit/>
          </a:bodyPr>
          <a:lstStyle/>
          <a:p>
            <a:pPr algn="l">
              <a:lnSpc>
                <a:spcPts val="10599"/>
              </a:lnSpc>
            </a:pPr>
            <a:r>
              <a:rPr lang="en-US" sz="9999">
                <a:solidFill>
                  <a:srgbClr val="000000"/>
                </a:solidFill>
                <a:latin typeface="Brittany"/>
                <a:ea typeface="Brittany"/>
                <a:cs typeface="Brittany"/>
                <a:sym typeface="Brittany"/>
              </a:rPr>
              <a:t>introducing</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91351" y="-170090"/>
            <a:ext cx="9335351" cy="10627180"/>
            <a:chOff x="0" y="0"/>
            <a:chExt cx="2458693" cy="2798928"/>
          </a:xfrm>
        </p:grpSpPr>
        <p:sp>
          <p:nvSpPr>
            <p:cNvPr name="Freeform 3" id="3"/>
            <p:cNvSpPr/>
            <p:nvPr/>
          </p:nvSpPr>
          <p:spPr>
            <a:xfrm flipH="false" flipV="false" rot="0">
              <a:off x="0" y="0"/>
              <a:ext cx="2458693" cy="2798928"/>
            </a:xfrm>
            <a:custGeom>
              <a:avLst/>
              <a:gdLst/>
              <a:ahLst/>
              <a:cxnLst/>
              <a:rect r="r" b="b" t="t" l="l"/>
              <a:pathLst>
                <a:path h="2798928" w="2458693">
                  <a:moveTo>
                    <a:pt x="0" y="0"/>
                  </a:moveTo>
                  <a:lnTo>
                    <a:pt x="2458693" y="0"/>
                  </a:lnTo>
                  <a:lnTo>
                    <a:pt x="2458693" y="2798928"/>
                  </a:lnTo>
                  <a:lnTo>
                    <a:pt x="0" y="2798928"/>
                  </a:lnTo>
                  <a:close/>
                </a:path>
              </a:pathLst>
            </a:custGeom>
            <a:solidFill>
              <a:srgbClr val="FFF6E3"/>
            </a:solidFill>
          </p:spPr>
        </p:sp>
        <p:sp>
          <p:nvSpPr>
            <p:cNvPr name="TextBox 4" id="4"/>
            <p:cNvSpPr txBox="true"/>
            <p:nvPr/>
          </p:nvSpPr>
          <p:spPr>
            <a:xfrm>
              <a:off x="0" y="-38100"/>
              <a:ext cx="2458693" cy="283702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11855" y="1748798"/>
            <a:ext cx="7469921" cy="1174115"/>
          </a:xfrm>
          <a:prstGeom prst="rect">
            <a:avLst/>
          </a:prstGeom>
        </p:spPr>
        <p:txBody>
          <a:bodyPr anchor="t" rtlCol="false" tIns="0" lIns="0" bIns="0" rIns="0">
            <a:spAutoFit/>
          </a:bodyPr>
          <a:lstStyle/>
          <a:p>
            <a:pPr algn="ctr">
              <a:lnSpc>
                <a:spcPts val="9280"/>
              </a:lnSpc>
            </a:pPr>
            <a:r>
              <a:rPr lang="en-US" sz="8000" spc="376">
                <a:solidFill>
                  <a:srgbClr val="000000"/>
                </a:solidFill>
                <a:latin typeface="Hammersmith One"/>
                <a:ea typeface="Hammersmith One"/>
                <a:cs typeface="Hammersmith One"/>
                <a:sym typeface="Hammersmith One"/>
              </a:rPr>
              <a:t>SKILLS</a:t>
            </a:r>
          </a:p>
        </p:txBody>
      </p:sp>
      <p:sp>
        <p:nvSpPr>
          <p:cNvPr name="TextBox 6" id="6"/>
          <p:cNvSpPr txBox="true"/>
          <p:nvPr/>
        </p:nvSpPr>
        <p:spPr>
          <a:xfrm rot="0">
            <a:off x="1662581" y="3004420"/>
            <a:ext cx="6516486" cy="4387852"/>
          </a:xfrm>
          <a:prstGeom prst="rect">
            <a:avLst/>
          </a:prstGeom>
        </p:spPr>
        <p:txBody>
          <a:bodyPr anchor="t" rtlCol="false" tIns="0" lIns="0" bIns="0" rIns="0">
            <a:spAutoFit/>
          </a:bodyPr>
          <a:lstStyle/>
          <a:p>
            <a:pPr algn="l">
              <a:lnSpc>
                <a:spcPts val="6999"/>
              </a:lnSpc>
            </a:pPr>
            <a:r>
              <a:rPr lang="en-US" sz="4999">
                <a:solidFill>
                  <a:srgbClr val="000000"/>
                </a:solidFill>
                <a:latin typeface="Hammersmith One"/>
                <a:ea typeface="Hammersmith One"/>
                <a:cs typeface="Hammersmith One"/>
                <a:sym typeface="Hammersmith One"/>
              </a:rPr>
              <a:t>1.HTML</a:t>
            </a:r>
          </a:p>
          <a:p>
            <a:pPr algn="l">
              <a:lnSpc>
                <a:spcPts val="6999"/>
              </a:lnSpc>
            </a:pPr>
            <a:r>
              <a:rPr lang="en-US" sz="4999">
                <a:solidFill>
                  <a:srgbClr val="000000"/>
                </a:solidFill>
                <a:latin typeface="Hammersmith One"/>
                <a:ea typeface="Hammersmith One"/>
                <a:cs typeface="Hammersmith One"/>
                <a:sym typeface="Hammersmith One"/>
              </a:rPr>
              <a:t>2.PHP</a:t>
            </a:r>
          </a:p>
          <a:p>
            <a:pPr algn="l">
              <a:lnSpc>
                <a:spcPts val="6999"/>
              </a:lnSpc>
            </a:pPr>
            <a:r>
              <a:rPr lang="en-US" sz="4999">
                <a:solidFill>
                  <a:srgbClr val="000000"/>
                </a:solidFill>
                <a:latin typeface="Hammersmith One"/>
                <a:ea typeface="Hammersmith One"/>
                <a:cs typeface="Hammersmith One"/>
                <a:sym typeface="Hammersmith One"/>
              </a:rPr>
              <a:t>3.CSS</a:t>
            </a:r>
          </a:p>
          <a:p>
            <a:pPr algn="l">
              <a:lnSpc>
                <a:spcPts val="6999"/>
              </a:lnSpc>
            </a:pPr>
            <a:r>
              <a:rPr lang="en-US" sz="4999">
                <a:solidFill>
                  <a:srgbClr val="000000"/>
                </a:solidFill>
                <a:latin typeface="Hammersmith One"/>
                <a:ea typeface="Hammersmith One"/>
                <a:cs typeface="Hammersmith One"/>
                <a:sym typeface="Hammersmith One"/>
              </a:rPr>
              <a:t>4.JAVA</a:t>
            </a:r>
          </a:p>
          <a:p>
            <a:pPr algn="l">
              <a:lnSpc>
                <a:spcPts val="6999"/>
              </a:lnSpc>
            </a:pPr>
            <a:r>
              <a:rPr lang="en-US" sz="4999">
                <a:solidFill>
                  <a:srgbClr val="000000"/>
                </a:solidFill>
                <a:latin typeface="Hammersmith One"/>
                <a:ea typeface="Hammersmith One"/>
                <a:cs typeface="Hammersmith One"/>
                <a:sym typeface="Hammersmith One"/>
              </a:rPr>
              <a:t>5. Python</a:t>
            </a:r>
          </a:p>
        </p:txBody>
      </p:sp>
      <p:sp>
        <p:nvSpPr>
          <p:cNvPr name="TextBox 7" id="7"/>
          <p:cNvSpPr txBox="true"/>
          <p:nvPr/>
        </p:nvSpPr>
        <p:spPr>
          <a:xfrm rot="0">
            <a:off x="9789379" y="1748798"/>
            <a:ext cx="7469921" cy="1174115"/>
          </a:xfrm>
          <a:prstGeom prst="rect">
            <a:avLst/>
          </a:prstGeom>
        </p:spPr>
        <p:txBody>
          <a:bodyPr anchor="t" rtlCol="false" tIns="0" lIns="0" bIns="0" rIns="0">
            <a:spAutoFit/>
          </a:bodyPr>
          <a:lstStyle/>
          <a:p>
            <a:pPr algn="ctr">
              <a:lnSpc>
                <a:spcPts val="9280"/>
              </a:lnSpc>
            </a:pPr>
            <a:r>
              <a:rPr lang="en-US" sz="8000" spc="376">
                <a:solidFill>
                  <a:srgbClr val="000000"/>
                </a:solidFill>
                <a:latin typeface="Hammersmith One"/>
                <a:ea typeface="Hammersmith One"/>
                <a:cs typeface="Hammersmith One"/>
                <a:sym typeface="Hammersmith One"/>
              </a:rPr>
              <a:t>SOFT SKILLS</a:t>
            </a:r>
          </a:p>
        </p:txBody>
      </p:sp>
      <p:sp>
        <p:nvSpPr>
          <p:cNvPr name="TextBox 8" id="8"/>
          <p:cNvSpPr txBox="true"/>
          <p:nvPr/>
        </p:nvSpPr>
        <p:spPr>
          <a:xfrm rot="0">
            <a:off x="10033000" y="3035934"/>
            <a:ext cx="7915382" cy="6222366"/>
          </a:xfrm>
          <a:prstGeom prst="rect">
            <a:avLst/>
          </a:prstGeom>
        </p:spPr>
        <p:txBody>
          <a:bodyPr anchor="t" rtlCol="false" tIns="0" lIns="0" bIns="0" rIns="0">
            <a:spAutoFit/>
          </a:bodyPr>
          <a:lstStyle/>
          <a:p>
            <a:pPr algn="l">
              <a:lnSpc>
                <a:spcPts val="6159"/>
              </a:lnSpc>
            </a:pPr>
            <a:r>
              <a:rPr lang="en-US" sz="4399">
                <a:solidFill>
                  <a:srgbClr val="000000"/>
                </a:solidFill>
                <a:latin typeface="Hammersmith One"/>
                <a:ea typeface="Hammersmith One"/>
                <a:cs typeface="Hammersmith One"/>
                <a:sym typeface="Hammersmith One"/>
              </a:rPr>
              <a:t>1.MAMPU BEKERJASAMA DENGAN TIM SECARA EFEKTIF DAN KOLABORASI TIM</a:t>
            </a:r>
          </a:p>
          <a:p>
            <a:pPr algn="l">
              <a:lnSpc>
                <a:spcPts val="6159"/>
              </a:lnSpc>
            </a:pPr>
            <a:r>
              <a:rPr lang="en-US" sz="4399">
                <a:solidFill>
                  <a:srgbClr val="000000"/>
                </a:solidFill>
                <a:latin typeface="Hammersmith One"/>
                <a:ea typeface="Hammersmith One"/>
                <a:cs typeface="Hammersmith One"/>
                <a:sym typeface="Hammersmith One"/>
              </a:rPr>
              <a:t>2.MAMPU BERKOMUNIKASI DENGAN BAIK</a:t>
            </a:r>
          </a:p>
          <a:p>
            <a:pPr algn="l">
              <a:lnSpc>
                <a:spcPts val="6159"/>
              </a:lnSpc>
            </a:pPr>
            <a:r>
              <a:rPr lang="en-US" sz="4399">
                <a:solidFill>
                  <a:srgbClr val="000000"/>
                </a:solidFill>
                <a:latin typeface="Hammersmith One"/>
                <a:ea typeface="Hammersmith One"/>
                <a:cs typeface="Hammersmith One"/>
                <a:sym typeface="Hammersmith One"/>
              </a:rPr>
              <a:t>3.MENAJMEN WAKTU YANG BAIK</a:t>
            </a:r>
          </a:p>
          <a:p>
            <a:pPr algn="l">
              <a:lnSpc>
                <a:spcPts val="6159"/>
              </a:lnSpc>
            </a:pPr>
            <a:r>
              <a:rPr lang="en-US" sz="4399">
                <a:solidFill>
                  <a:srgbClr val="000000"/>
                </a:solidFill>
                <a:latin typeface="Hammersmith One"/>
                <a:ea typeface="Hammersmith One"/>
                <a:cs typeface="Hammersmith One"/>
                <a:sym typeface="Hammersmith One"/>
              </a:rPr>
              <a:t>4. TELITI </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93252" y="4739525"/>
            <a:ext cx="6754335" cy="1060396"/>
          </a:xfrm>
          <a:prstGeom prst="rect">
            <a:avLst/>
          </a:prstGeom>
        </p:spPr>
        <p:txBody>
          <a:bodyPr anchor="t" rtlCol="false" tIns="0" lIns="0" bIns="0" rIns="0">
            <a:spAutoFit/>
          </a:bodyPr>
          <a:lstStyle/>
          <a:p>
            <a:pPr algn="l">
              <a:lnSpc>
                <a:spcPts val="8000"/>
              </a:lnSpc>
            </a:pPr>
            <a:r>
              <a:rPr lang="en-US" sz="8000">
                <a:solidFill>
                  <a:srgbClr val="000000"/>
                </a:solidFill>
                <a:latin typeface="Hammersmith One"/>
                <a:ea typeface="Hammersmith One"/>
                <a:cs typeface="Hammersmith One"/>
                <a:sym typeface="Hammersmith One"/>
              </a:rPr>
              <a:t>PORTFOLIO</a:t>
            </a:r>
          </a:p>
        </p:txBody>
      </p:sp>
      <p:sp>
        <p:nvSpPr>
          <p:cNvPr name="TextBox 3" id="3"/>
          <p:cNvSpPr txBox="true"/>
          <p:nvPr/>
        </p:nvSpPr>
        <p:spPr>
          <a:xfrm rot="0">
            <a:off x="1593252" y="3248066"/>
            <a:ext cx="5703935" cy="1387475"/>
          </a:xfrm>
          <a:prstGeom prst="rect">
            <a:avLst/>
          </a:prstGeom>
        </p:spPr>
        <p:txBody>
          <a:bodyPr anchor="t" rtlCol="false" tIns="0" lIns="0" bIns="0" rIns="0">
            <a:spAutoFit/>
          </a:bodyPr>
          <a:lstStyle/>
          <a:p>
            <a:pPr algn="l">
              <a:lnSpc>
                <a:spcPts val="10599"/>
              </a:lnSpc>
            </a:pPr>
            <a:r>
              <a:rPr lang="en-US" sz="9999">
                <a:solidFill>
                  <a:srgbClr val="000000"/>
                </a:solidFill>
                <a:latin typeface="Brittany"/>
                <a:ea typeface="Brittany"/>
                <a:cs typeface="Brittany"/>
                <a:sym typeface="Brittany"/>
              </a:rPr>
              <a:t>project</a:t>
            </a:r>
          </a:p>
        </p:txBody>
      </p:sp>
      <p:grpSp>
        <p:nvGrpSpPr>
          <p:cNvPr name="Group 4" id="4"/>
          <p:cNvGrpSpPr/>
          <p:nvPr/>
        </p:nvGrpSpPr>
        <p:grpSpPr>
          <a:xfrm rot="-1330815">
            <a:off x="9144000" y="0"/>
            <a:ext cx="9235941" cy="10287000"/>
            <a:chOff x="0" y="0"/>
            <a:chExt cx="2432511" cy="2709333"/>
          </a:xfrm>
        </p:grpSpPr>
        <p:sp>
          <p:nvSpPr>
            <p:cNvPr name="Freeform 5" id="5"/>
            <p:cNvSpPr/>
            <p:nvPr/>
          </p:nvSpPr>
          <p:spPr>
            <a:xfrm flipH="false" flipV="false" rot="0">
              <a:off x="0" y="0"/>
              <a:ext cx="2432511" cy="2709333"/>
            </a:xfrm>
            <a:custGeom>
              <a:avLst/>
              <a:gdLst/>
              <a:ahLst/>
              <a:cxnLst/>
              <a:rect r="r" b="b" t="t" l="l"/>
              <a:pathLst>
                <a:path h="2709333" w="2432511">
                  <a:moveTo>
                    <a:pt x="0" y="0"/>
                  </a:moveTo>
                  <a:lnTo>
                    <a:pt x="2432511" y="0"/>
                  </a:lnTo>
                  <a:lnTo>
                    <a:pt x="2432511" y="2709333"/>
                  </a:lnTo>
                  <a:lnTo>
                    <a:pt x="0" y="2709333"/>
                  </a:lnTo>
                  <a:close/>
                </a:path>
              </a:pathLst>
            </a:custGeom>
            <a:solidFill>
              <a:srgbClr val="FFF6E3"/>
            </a:solidFill>
          </p:spPr>
        </p:sp>
        <p:sp>
          <p:nvSpPr>
            <p:cNvPr name="TextBox 6" id="6"/>
            <p:cNvSpPr txBox="true"/>
            <p:nvPr/>
          </p:nvSpPr>
          <p:spPr>
            <a:xfrm>
              <a:off x="0" y="-38100"/>
              <a:ext cx="2432511" cy="2747433"/>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8018060" y="1659044"/>
            <a:ext cx="8535046" cy="1562352"/>
            <a:chOff x="0" y="0"/>
            <a:chExt cx="11380061" cy="2083136"/>
          </a:xfrm>
        </p:grpSpPr>
        <p:sp>
          <p:nvSpPr>
            <p:cNvPr name="TextBox 8" id="8"/>
            <p:cNvSpPr txBox="true"/>
            <p:nvPr/>
          </p:nvSpPr>
          <p:spPr>
            <a:xfrm rot="0">
              <a:off x="0" y="-54406"/>
              <a:ext cx="3197929" cy="16002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Hammersmith One"/>
                  <a:ea typeface="Hammersmith One"/>
                  <a:cs typeface="Hammersmith One"/>
                  <a:sym typeface="Hammersmith One"/>
                </a:rPr>
                <a:t>01</a:t>
              </a:r>
            </a:p>
          </p:txBody>
        </p:sp>
        <p:sp>
          <p:nvSpPr>
            <p:cNvPr name="TextBox 9" id="9"/>
            <p:cNvSpPr txBox="true"/>
            <p:nvPr/>
          </p:nvSpPr>
          <p:spPr>
            <a:xfrm rot="0">
              <a:off x="3763379" y="-104775"/>
              <a:ext cx="7616683" cy="884556"/>
            </a:xfrm>
            <a:prstGeom prst="rect">
              <a:avLst/>
            </a:prstGeom>
          </p:spPr>
          <p:txBody>
            <a:bodyPr anchor="t" rtlCol="false" tIns="0" lIns="0" bIns="0" rIns="0">
              <a:spAutoFit/>
            </a:bodyPr>
            <a:lstStyle/>
            <a:p>
              <a:pPr algn="l" marL="0" indent="0" lvl="1">
                <a:lnSpc>
                  <a:spcPts val="5849"/>
                </a:lnSpc>
                <a:spcBef>
                  <a:spcPct val="0"/>
                </a:spcBef>
              </a:pPr>
              <a:r>
                <a:rPr lang="en-US" sz="3899">
                  <a:solidFill>
                    <a:srgbClr val="000000"/>
                  </a:solidFill>
                  <a:latin typeface="Hammersmith One"/>
                  <a:ea typeface="Hammersmith One"/>
                  <a:cs typeface="Hammersmith One"/>
                  <a:sym typeface="Hammersmith One"/>
                </a:rPr>
                <a:t>Project E-commers</a:t>
              </a:r>
            </a:p>
          </p:txBody>
        </p:sp>
        <p:sp>
          <p:nvSpPr>
            <p:cNvPr name="TextBox 10" id="10"/>
            <p:cNvSpPr txBox="true"/>
            <p:nvPr/>
          </p:nvSpPr>
          <p:spPr>
            <a:xfrm rot="0">
              <a:off x="3700810" y="762123"/>
              <a:ext cx="7679251" cy="1321012"/>
            </a:xfrm>
            <a:prstGeom prst="rect">
              <a:avLst/>
            </a:prstGeom>
          </p:spPr>
          <p:txBody>
            <a:bodyPr anchor="t" rtlCol="false" tIns="0" lIns="0" bIns="0" rIns="0">
              <a:spAutoFit/>
            </a:bodyPr>
            <a:lstStyle/>
            <a:p>
              <a:pPr algn="l" marL="0" indent="0" lvl="0">
                <a:lnSpc>
                  <a:spcPts val="4059"/>
                </a:lnSpc>
              </a:pPr>
              <a:r>
                <a:rPr lang="en-US" sz="2899">
                  <a:solidFill>
                    <a:srgbClr val="000000"/>
                  </a:solidFill>
                  <a:latin typeface="Hammersmith One"/>
                  <a:ea typeface="Hammersmith One"/>
                  <a:cs typeface="Hammersmith One"/>
                  <a:sym typeface="Hammersmith One"/>
                </a:rPr>
                <a:t>Membuat web untuk melakukan transaksi penjualan jepit rambut</a:t>
              </a:r>
            </a:p>
          </p:txBody>
        </p:sp>
      </p:grpSp>
      <p:grpSp>
        <p:nvGrpSpPr>
          <p:cNvPr name="Group 11" id="11"/>
          <p:cNvGrpSpPr/>
          <p:nvPr/>
        </p:nvGrpSpPr>
        <p:grpSpPr>
          <a:xfrm rot="0">
            <a:off x="10287000" y="4512792"/>
            <a:ext cx="7432676" cy="2157347"/>
            <a:chOff x="0" y="0"/>
            <a:chExt cx="9910235" cy="2876463"/>
          </a:xfrm>
        </p:grpSpPr>
        <p:sp>
          <p:nvSpPr>
            <p:cNvPr name="TextBox 12" id="12"/>
            <p:cNvSpPr txBox="true"/>
            <p:nvPr/>
          </p:nvSpPr>
          <p:spPr>
            <a:xfrm rot="0">
              <a:off x="0" y="-54406"/>
              <a:ext cx="2784891" cy="1600200"/>
            </a:xfrm>
            <a:prstGeom prst="rect">
              <a:avLst/>
            </a:prstGeom>
          </p:spPr>
          <p:txBody>
            <a:bodyPr anchor="t" rtlCol="false" tIns="0" lIns="0" bIns="0" rIns="0">
              <a:spAutoFit/>
            </a:bodyPr>
            <a:lstStyle/>
            <a:p>
              <a:pPr algn="ctr" marL="0" indent="0" lvl="1">
                <a:lnSpc>
                  <a:spcPts val="10499"/>
                </a:lnSpc>
                <a:spcBef>
                  <a:spcPct val="0"/>
                </a:spcBef>
              </a:pPr>
              <a:r>
                <a:rPr lang="en-US" sz="6999">
                  <a:solidFill>
                    <a:srgbClr val="000000"/>
                  </a:solidFill>
                  <a:latin typeface="Hammersmith One"/>
                  <a:ea typeface="Hammersmith One"/>
                  <a:cs typeface="Hammersmith One"/>
                  <a:sym typeface="Hammersmith One"/>
                </a:rPr>
                <a:t>02</a:t>
              </a:r>
            </a:p>
          </p:txBody>
        </p:sp>
        <p:sp>
          <p:nvSpPr>
            <p:cNvPr name="TextBox 13" id="13"/>
            <p:cNvSpPr txBox="true"/>
            <p:nvPr/>
          </p:nvSpPr>
          <p:spPr>
            <a:xfrm rot="0">
              <a:off x="3277308" y="-104775"/>
              <a:ext cx="6632927" cy="884556"/>
            </a:xfrm>
            <a:prstGeom prst="rect">
              <a:avLst/>
            </a:prstGeom>
          </p:spPr>
          <p:txBody>
            <a:bodyPr anchor="t" rtlCol="false" tIns="0" lIns="0" bIns="0" rIns="0">
              <a:spAutoFit/>
            </a:bodyPr>
            <a:lstStyle/>
            <a:p>
              <a:pPr algn="l" marL="0" indent="0" lvl="1">
                <a:lnSpc>
                  <a:spcPts val="5849"/>
                </a:lnSpc>
                <a:spcBef>
                  <a:spcPct val="0"/>
                </a:spcBef>
              </a:pPr>
              <a:r>
                <a:rPr lang="en-US" sz="3899">
                  <a:solidFill>
                    <a:srgbClr val="000000"/>
                  </a:solidFill>
                  <a:latin typeface="Hammersmith One"/>
                  <a:ea typeface="Hammersmith One"/>
                  <a:cs typeface="Hammersmith One"/>
                  <a:sym typeface="Hammersmith One"/>
                </a:rPr>
                <a:t>Project PBO</a:t>
              </a:r>
            </a:p>
          </p:txBody>
        </p:sp>
        <p:sp>
          <p:nvSpPr>
            <p:cNvPr name="TextBox 14" id="14"/>
            <p:cNvSpPr txBox="true"/>
            <p:nvPr/>
          </p:nvSpPr>
          <p:spPr>
            <a:xfrm rot="0">
              <a:off x="3222821" y="743073"/>
              <a:ext cx="6687414" cy="2133389"/>
            </a:xfrm>
            <a:prstGeom prst="rect">
              <a:avLst/>
            </a:prstGeom>
          </p:spPr>
          <p:txBody>
            <a:bodyPr anchor="t" rtlCol="false" tIns="0" lIns="0" bIns="0" rIns="0">
              <a:spAutoFit/>
            </a:bodyPr>
            <a:lstStyle/>
            <a:p>
              <a:pPr algn="l" marL="0" indent="0" lvl="0">
                <a:lnSpc>
                  <a:spcPts val="4339"/>
                </a:lnSpc>
              </a:pPr>
              <a:r>
                <a:rPr lang="en-US" sz="3099">
                  <a:solidFill>
                    <a:srgbClr val="000000"/>
                  </a:solidFill>
                  <a:latin typeface="Hammersmith One"/>
                  <a:ea typeface="Hammersmith One"/>
                  <a:cs typeface="Hammersmith One"/>
                  <a:sym typeface="Hammersmith One"/>
                </a:rPr>
                <a:t>Membuat aplikasir untuk penjualan di kedai niomie minangkabau</a:t>
              </a:r>
            </a:p>
          </p:txBody>
        </p:sp>
      </p:gr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4997467" y="-533041"/>
            <a:ext cx="8949580" cy="11353081"/>
            <a:chOff x="0" y="0"/>
            <a:chExt cx="2357091" cy="2990112"/>
          </a:xfrm>
        </p:grpSpPr>
        <p:sp>
          <p:nvSpPr>
            <p:cNvPr name="Freeform 3" id="3"/>
            <p:cNvSpPr/>
            <p:nvPr/>
          </p:nvSpPr>
          <p:spPr>
            <a:xfrm flipH="false" flipV="false" rot="0">
              <a:off x="0" y="0"/>
              <a:ext cx="2357091" cy="2990112"/>
            </a:xfrm>
            <a:custGeom>
              <a:avLst/>
              <a:gdLst/>
              <a:ahLst/>
              <a:cxnLst/>
              <a:rect r="r" b="b" t="t" l="l"/>
              <a:pathLst>
                <a:path h="2990112" w="2357091">
                  <a:moveTo>
                    <a:pt x="0" y="0"/>
                  </a:moveTo>
                  <a:lnTo>
                    <a:pt x="2357091" y="0"/>
                  </a:lnTo>
                  <a:lnTo>
                    <a:pt x="2357091" y="2990112"/>
                  </a:lnTo>
                  <a:lnTo>
                    <a:pt x="0" y="2990112"/>
                  </a:lnTo>
                  <a:close/>
                </a:path>
              </a:pathLst>
            </a:custGeom>
            <a:solidFill>
              <a:srgbClr val="FFF6E3"/>
            </a:solidFill>
          </p:spPr>
        </p:sp>
        <p:sp>
          <p:nvSpPr>
            <p:cNvPr name="TextBox 4" id="4"/>
            <p:cNvSpPr txBox="true"/>
            <p:nvPr/>
          </p:nvSpPr>
          <p:spPr>
            <a:xfrm>
              <a:off x="0" y="-38100"/>
              <a:ext cx="2357091" cy="302821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2884772" y="1181100"/>
            <a:ext cx="12109418" cy="1060451"/>
          </a:xfrm>
          <a:prstGeom prst="rect">
            <a:avLst/>
          </a:prstGeom>
        </p:spPr>
        <p:txBody>
          <a:bodyPr anchor="t" rtlCol="false" tIns="0" lIns="0" bIns="0" rIns="0">
            <a:spAutoFit/>
          </a:bodyPr>
          <a:lstStyle/>
          <a:p>
            <a:pPr algn="l">
              <a:lnSpc>
                <a:spcPts val="8000"/>
              </a:lnSpc>
            </a:pPr>
            <a:r>
              <a:rPr lang="en-US" sz="8000">
                <a:solidFill>
                  <a:srgbClr val="000000"/>
                </a:solidFill>
                <a:latin typeface="Hammersmith One"/>
                <a:ea typeface="Hammersmith One"/>
                <a:cs typeface="Hammersmith One"/>
                <a:sym typeface="Hammersmith One"/>
              </a:rPr>
              <a:t>PENGALAMAN ORGANISASI</a:t>
            </a:r>
          </a:p>
        </p:txBody>
      </p:sp>
      <p:sp>
        <p:nvSpPr>
          <p:cNvPr name="TextBox 6" id="6"/>
          <p:cNvSpPr txBox="true"/>
          <p:nvPr/>
        </p:nvSpPr>
        <p:spPr>
          <a:xfrm rot="0">
            <a:off x="2884772" y="401638"/>
            <a:ext cx="13204308" cy="1387475"/>
          </a:xfrm>
          <a:prstGeom prst="rect">
            <a:avLst/>
          </a:prstGeom>
        </p:spPr>
        <p:txBody>
          <a:bodyPr anchor="t" rtlCol="false" tIns="0" lIns="0" bIns="0" rIns="0">
            <a:spAutoFit/>
          </a:bodyPr>
          <a:lstStyle/>
          <a:p>
            <a:pPr algn="l">
              <a:lnSpc>
                <a:spcPts val="10599"/>
              </a:lnSpc>
            </a:pPr>
            <a:r>
              <a:rPr lang="en-US" sz="9999">
                <a:solidFill>
                  <a:srgbClr val="000000"/>
                </a:solidFill>
                <a:latin typeface="Brittany"/>
                <a:ea typeface="Brittany"/>
                <a:cs typeface="Brittany"/>
                <a:sym typeface="Brittany"/>
              </a:rPr>
              <a:t>Pengalaman Organisasi</a:t>
            </a:r>
          </a:p>
        </p:txBody>
      </p:sp>
      <p:sp>
        <p:nvSpPr>
          <p:cNvPr name="TextBox 7" id="7"/>
          <p:cNvSpPr txBox="true"/>
          <p:nvPr/>
        </p:nvSpPr>
        <p:spPr>
          <a:xfrm rot="0">
            <a:off x="1744137" y="2497249"/>
            <a:ext cx="14799725" cy="7317786"/>
          </a:xfrm>
          <a:prstGeom prst="rect">
            <a:avLst/>
          </a:prstGeom>
        </p:spPr>
        <p:txBody>
          <a:bodyPr anchor="t" rtlCol="false" tIns="0" lIns="0" bIns="0" rIns="0">
            <a:spAutoFit/>
          </a:bodyPr>
          <a:lstStyle/>
          <a:p>
            <a:pPr algn="l">
              <a:lnSpc>
                <a:spcPts val="3866"/>
              </a:lnSpc>
            </a:pPr>
            <a:r>
              <a:rPr lang="en-US" sz="2762">
                <a:solidFill>
                  <a:srgbClr val="000000"/>
                </a:solidFill>
                <a:latin typeface="Hammersmith One"/>
                <a:ea typeface="Hammersmith One"/>
                <a:cs typeface="Hammersmith One"/>
                <a:sym typeface="Hammersmith One"/>
              </a:rPr>
              <a:t>1.Pernah Menjadi anggota Divisi Humas Pada Himpunan Sistem Informasi periode 2024</a:t>
            </a:r>
          </a:p>
          <a:p>
            <a:pPr algn="l">
              <a:lnSpc>
                <a:spcPts val="3866"/>
              </a:lnSpc>
            </a:pPr>
            <a:r>
              <a:rPr lang="en-US" sz="2762">
                <a:solidFill>
                  <a:srgbClr val="000000"/>
                </a:solidFill>
                <a:latin typeface="Hammersmith One"/>
                <a:ea typeface="Hammersmith One"/>
                <a:cs typeface="Hammersmith One"/>
                <a:sym typeface="Hammersmith One"/>
              </a:rPr>
              <a:t>2. Menjadi Anggota Aktif Unit Kegiatan Mahasiswa Kreasi Seni Universitas Dharma Andalas dari 2024-Sekarang</a:t>
            </a:r>
          </a:p>
          <a:p>
            <a:pPr algn="l">
              <a:lnSpc>
                <a:spcPts val="3866"/>
              </a:lnSpc>
            </a:pPr>
            <a:r>
              <a:rPr lang="en-US" sz="2762">
                <a:solidFill>
                  <a:srgbClr val="000000"/>
                </a:solidFill>
                <a:latin typeface="Hammersmith One"/>
                <a:ea typeface="Hammersmith One"/>
                <a:cs typeface="Hammersmith One"/>
                <a:sym typeface="Hammersmith One"/>
              </a:rPr>
              <a:t>3. Pernah Menjadi Sekretaris dan Bendahara Pada Acara Lomba Puisi Intersional yang diadakan oleh Unit Kegiatan Kreasi Seni Universitas Dharma Andalas pada tahun 19 Juli 2024</a:t>
            </a:r>
          </a:p>
          <a:p>
            <a:pPr algn="l">
              <a:lnSpc>
                <a:spcPts val="3866"/>
              </a:lnSpc>
            </a:pPr>
            <a:r>
              <a:rPr lang="en-US" sz="2762">
                <a:solidFill>
                  <a:srgbClr val="000000"/>
                </a:solidFill>
                <a:latin typeface="Hammersmith One"/>
                <a:ea typeface="Hammersmith One"/>
                <a:cs typeface="Hammersmith One"/>
                <a:sym typeface="Hammersmith One"/>
              </a:rPr>
              <a:t>4. Penah mengikuti Kepanitiaan Maroon Festival Unit Kegiatan Mahasiswa Kreasi Seni Universitas Dharma Andalas Divisi Acara Pada tahun 2024 </a:t>
            </a:r>
          </a:p>
          <a:p>
            <a:pPr algn="l">
              <a:lnSpc>
                <a:spcPts val="3866"/>
              </a:lnSpc>
            </a:pPr>
            <a:r>
              <a:rPr lang="en-US" sz="2762">
                <a:solidFill>
                  <a:srgbClr val="000000"/>
                </a:solidFill>
                <a:latin typeface="Hammersmith One"/>
                <a:ea typeface="Hammersmith One"/>
                <a:cs typeface="Hammersmith One"/>
                <a:sym typeface="Hammersmith One"/>
              </a:rPr>
              <a:t>5. Menjadi Bendahara Pada kepanitiaan Anniversary x Showcase Unit Kegiatan Mahasiswa Kreasi Seni Universitas Dharma Andalas Pada 03 Juni 2025</a:t>
            </a:r>
          </a:p>
          <a:p>
            <a:pPr algn="l">
              <a:lnSpc>
                <a:spcPts val="3866"/>
              </a:lnSpc>
            </a:pPr>
          </a:p>
          <a:p>
            <a:pPr algn="l">
              <a:lnSpc>
                <a:spcPts val="3866"/>
              </a:lnSpc>
            </a:pPr>
          </a:p>
          <a:p>
            <a:pPr algn="l">
              <a:lnSpc>
                <a:spcPts val="3866"/>
              </a:lnSpc>
            </a:pPr>
          </a:p>
          <a:p>
            <a:pPr algn="l">
              <a:lnSpc>
                <a:spcPts val="3866"/>
              </a:lnSpc>
            </a:pPr>
          </a:p>
          <a:p>
            <a:pPr algn="l">
              <a:lnSpc>
                <a:spcPts val="424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297658"/>
            <a:ext cx="9420396" cy="10882315"/>
            <a:chOff x="0" y="0"/>
            <a:chExt cx="2481092" cy="2866124"/>
          </a:xfrm>
        </p:grpSpPr>
        <p:sp>
          <p:nvSpPr>
            <p:cNvPr name="Freeform 3" id="3"/>
            <p:cNvSpPr/>
            <p:nvPr/>
          </p:nvSpPr>
          <p:spPr>
            <a:xfrm flipH="false" flipV="false" rot="0">
              <a:off x="0" y="0"/>
              <a:ext cx="2481092" cy="2866124"/>
            </a:xfrm>
            <a:custGeom>
              <a:avLst/>
              <a:gdLst/>
              <a:ahLst/>
              <a:cxnLst/>
              <a:rect r="r" b="b" t="t" l="l"/>
              <a:pathLst>
                <a:path h="2866124" w="2481092">
                  <a:moveTo>
                    <a:pt x="0" y="0"/>
                  </a:moveTo>
                  <a:lnTo>
                    <a:pt x="2481092" y="0"/>
                  </a:lnTo>
                  <a:lnTo>
                    <a:pt x="2481092" y="2866124"/>
                  </a:lnTo>
                  <a:lnTo>
                    <a:pt x="0" y="2866124"/>
                  </a:lnTo>
                  <a:close/>
                </a:path>
              </a:pathLst>
            </a:custGeom>
            <a:solidFill>
              <a:srgbClr val="FFF6E3"/>
            </a:solidFill>
          </p:spPr>
        </p:sp>
        <p:sp>
          <p:nvSpPr>
            <p:cNvPr name="TextBox 4" id="4"/>
            <p:cNvSpPr txBox="true"/>
            <p:nvPr/>
          </p:nvSpPr>
          <p:spPr>
            <a:xfrm>
              <a:off x="0" y="-38100"/>
              <a:ext cx="2481092" cy="2904224"/>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18594" y="4873245"/>
            <a:ext cx="6208928" cy="4385055"/>
          </a:xfrm>
          <a:custGeom>
            <a:avLst/>
            <a:gdLst/>
            <a:ahLst/>
            <a:cxnLst/>
            <a:rect r="r" b="b" t="t" l="l"/>
            <a:pathLst>
              <a:path h="4385055" w="6208928">
                <a:moveTo>
                  <a:pt x="0" y="0"/>
                </a:moveTo>
                <a:lnTo>
                  <a:pt x="6208928" y="0"/>
                </a:lnTo>
                <a:lnTo>
                  <a:pt x="6208928" y="4385055"/>
                </a:lnTo>
                <a:lnTo>
                  <a:pt x="0" y="4385055"/>
                </a:lnTo>
                <a:lnTo>
                  <a:pt x="0" y="0"/>
                </a:lnTo>
                <a:close/>
              </a:path>
            </a:pathLst>
          </a:custGeom>
          <a:blipFill>
            <a:blip r:embed="rId2"/>
            <a:stretch>
              <a:fillRect l="0" t="0" r="0" b="0"/>
            </a:stretch>
          </a:blipFill>
        </p:spPr>
      </p:sp>
      <p:sp>
        <p:nvSpPr>
          <p:cNvPr name="TextBox 6" id="6"/>
          <p:cNvSpPr txBox="true"/>
          <p:nvPr/>
        </p:nvSpPr>
        <p:spPr>
          <a:xfrm rot="0">
            <a:off x="226299" y="1382881"/>
            <a:ext cx="5691153" cy="1068706"/>
          </a:xfrm>
          <a:prstGeom prst="rect">
            <a:avLst/>
          </a:prstGeom>
        </p:spPr>
        <p:txBody>
          <a:bodyPr anchor="t" rtlCol="false" tIns="0" lIns="0" bIns="0" rIns="0">
            <a:spAutoFit/>
          </a:bodyPr>
          <a:lstStyle/>
          <a:p>
            <a:pPr algn="l">
              <a:lnSpc>
                <a:spcPts val="8160"/>
              </a:lnSpc>
            </a:pPr>
            <a:r>
              <a:rPr lang="en-US" sz="8000">
                <a:solidFill>
                  <a:srgbClr val="000000"/>
                </a:solidFill>
                <a:latin typeface="Hammersmith One"/>
                <a:ea typeface="Hammersmith One"/>
                <a:cs typeface="Hammersmith One"/>
                <a:sym typeface="Hammersmith One"/>
              </a:rPr>
              <a:t>CERTIFICATE</a:t>
            </a:r>
          </a:p>
        </p:txBody>
      </p:sp>
      <p:sp>
        <p:nvSpPr>
          <p:cNvPr name="TextBox 7" id="7"/>
          <p:cNvSpPr txBox="true"/>
          <p:nvPr/>
        </p:nvSpPr>
        <p:spPr>
          <a:xfrm rot="0">
            <a:off x="226299" y="640421"/>
            <a:ext cx="5429750" cy="1343024"/>
          </a:xfrm>
          <a:prstGeom prst="rect">
            <a:avLst/>
          </a:prstGeom>
        </p:spPr>
        <p:txBody>
          <a:bodyPr anchor="t" rtlCol="false" tIns="0" lIns="0" bIns="0" rIns="0">
            <a:spAutoFit/>
          </a:bodyPr>
          <a:lstStyle/>
          <a:p>
            <a:pPr algn="l">
              <a:lnSpc>
                <a:spcPts val="10199"/>
              </a:lnSpc>
            </a:pPr>
            <a:r>
              <a:rPr lang="en-US" sz="9999">
                <a:solidFill>
                  <a:srgbClr val="000000"/>
                </a:solidFill>
                <a:latin typeface="Brittany"/>
                <a:ea typeface="Brittany"/>
                <a:cs typeface="Brittany"/>
                <a:sym typeface="Brittany"/>
              </a:rPr>
              <a:t>certificate</a:t>
            </a:r>
          </a:p>
        </p:txBody>
      </p:sp>
      <p:sp>
        <p:nvSpPr>
          <p:cNvPr name="Freeform 8" id="8"/>
          <p:cNvSpPr/>
          <p:nvPr/>
        </p:nvSpPr>
        <p:spPr>
          <a:xfrm flipH="false" flipV="false" rot="0">
            <a:off x="10204030" y="468971"/>
            <a:ext cx="6199476" cy="4777189"/>
          </a:xfrm>
          <a:custGeom>
            <a:avLst/>
            <a:gdLst/>
            <a:ahLst/>
            <a:cxnLst/>
            <a:rect r="r" b="b" t="t" l="l"/>
            <a:pathLst>
              <a:path h="4777189" w="6199476">
                <a:moveTo>
                  <a:pt x="0" y="0"/>
                </a:moveTo>
                <a:lnTo>
                  <a:pt x="6199476" y="0"/>
                </a:lnTo>
                <a:lnTo>
                  <a:pt x="6199476" y="4777190"/>
                </a:lnTo>
                <a:lnTo>
                  <a:pt x="0" y="4777190"/>
                </a:lnTo>
                <a:lnTo>
                  <a:pt x="0" y="0"/>
                </a:lnTo>
                <a:close/>
              </a:path>
            </a:pathLst>
          </a:custGeom>
          <a:blipFill>
            <a:blip r:embed="rId3"/>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DAGslp2OcJM</dc:identifier>
  <dcterms:modified xsi:type="dcterms:W3CDTF">2011-08-01T06:04:30Z</dcterms:modified>
  <cp:revision>1</cp:revision>
  <dc:title>Creative and Minimal Portfolio Presentation</dc:title>
</cp:coreProperties>
</file>