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0" r:id="rId10"/>
    <p:sldId id="268" r:id="rId11"/>
    <p:sldId id="261" r:id="rId12"/>
    <p:sldId id="269" r:id="rId13"/>
    <p:sldId id="262" r:id="rId14"/>
    <p:sldId id="270" r:id="rId15"/>
    <p:sldId id="271" r:id="rId16"/>
    <p:sldId id="272" r:id="rId17"/>
    <p:sldId id="273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B0F642C-5DFF-427A-839D-02FCD9F9D5FD}">
          <p14:sldIdLst>
            <p14:sldId id="256"/>
            <p14:sldId id="257"/>
            <p14:sldId id="258"/>
            <p14:sldId id="264"/>
            <p14:sldId id="265"/>
            <p14:sldId id="259"/>
            <p14:sldId id="266"/>
            <p14:sldId id="267"/>
            <p14:sldId id="260"/>
            <p14:sldId id="268"/>
            <p14:sldId id="261"/>
            <p14:sldId id="269"/>
            <p14:sldId id="262"/>
            <p14:sldId id="270"/>
            <p14:sldId id="271"/>
            <p14:sldId id="272"/>
            <p14:sldId id="273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46C0A"/>
    <a:srgbClr val="A6A6A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4F855-6C63-4175-993F-06068E19D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75F07-78D1-4ECD-8742-160A40262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454CA-07A4-4430-AFB6-8CBFCA9B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38CD6-2017-450B-9BA9-632EF021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B78C0-ED9F-424A-962B-A0CD57AB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7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23FF9-1EAD-43EF-B0AC-64FF9D83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DEB0A-2880-48B3-8F12-BF36F2C69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7F1C4-1996-47FA-8F25-093B6932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35C9A-B33F-41F6-BD08-12E7F633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8288E-A5A6-48AD-8215-F4DA28EA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D79DC0-A1C4-4E37-ABC6-B0134FAE5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9E9CAA-3C99-475B-9F17-CBCA5A7E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46A8C-8BD5-4DF1-AA8B-62061C5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D17E3-AEC7-41E9-8B6E-6A08A766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04D65-A7FD-456E-AC9E-C844491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8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0E0E-DC0F-4A6B-94E8-EE4A4716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856C2-F25D-42FC-8FA4-C6F9F8A2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F402F-7CD2-4663-96B7-FF0CE489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5AF9F-023B-4EF7-B1F4-64D2410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7AEDE-2109-47CE-95C7-D9417668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0E38F-CF0D-4B5A-8C7B-290B1040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9161A-7378-4BD7-BB05-91668896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1925F-129B-46FF-B309-37D4CB52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F5B60-2A07-4E4B-815B-7A727581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F0EAD-24D5-48C6-9D97-524D624C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4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3CEC1-DAA5-4F51-9350-30B014DA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BC0D5-2255-49C1-977B-2332FA53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4B6AF-1427-49E2-B3EB-3EA233FB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45902-B46D-45AE-9F1D-5E58A796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ED82E-AA5B-41A6-813F-799D7500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78F30F-ABED-4B85-A55F-8BA5B3F1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D415-1A11-466F-8D1B-277D7475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04E54-C800-4DFB-A776-E4B1C3F95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0DE30-BF8F-46D6-BD74-1A1141083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DA19D7-E42E-49C5-B5D1-4D5A0028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3C91F-6DA5-45B0-8C0D-48D2868AA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ED5B8C-B36A-4305-9446-3265F4C5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6E219B-0A90-462B-967C-7C5CE0E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CF77E-09A1-47B4-9F0C-F5299E73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5190B-FBD9-411A-B145-E7675849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D60DF8-4929-4AFE-9FED-82403CCB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D30CB9-6F49-42BC-A014-81833225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D153E6-983A-4089-ABF5-C5090484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8386F-0D85-44A5-9833-5EECBB45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66270-3378-4DB5-96F5-6522EC06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49ABA7-624A-4720-90FE-EE83F4A1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2BD7-0A3E-4D51-8A69-F5CDE470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70EE0-CC57-44B4-9671-A111E5F7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F5E326-8445-4938-8715-B3EA5434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AB3E9-3B6E-43AA-A8C0-95F75875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959CA-F75B-4DC9-8B62-6FBE1EAE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5136A-4369-4268-881D-7A47F354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EEBE9-543C-40BC-A8FD-EF55AFEB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F284E4-F786-4787-AFD9-45CDD6A20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5BEFA-5CF3-4DA4-873E-D0BA2D8D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E53AB-53E4-4D22-8FE3-6141A11C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F294F-23DC-4B17-B77E-33D081D7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422AB-4B0F-4B29-9D75-B480F7F9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F41E95-DF8C-48BC-85AD-7A0024BB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ED63D-CF96-4CD4-99C6-67F33001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20CBF-6ADD-4DFF-9BFE-7908FC853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2FD2-51D0-4B2E-A979-A8247F4B0C1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85F1A-3DCB-4B3E-BF83-1F66A5B87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34FE1-98B0-4B70-8774-CF147B5B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4E6D-FEDF-4953-B76A-EB464E3F0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3F454-CDEE-4640-809E-117AEB2B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49642"/>
            <a:ext cx="6858000" cy="1195715"/>
          </a:xfrm>
        </p:spPr>
        <p:txBody>
          <a:bodyPr anchor="ctr">
            <a:norm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FOOD TRUCK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28F57-BE1C-4317-84C5-B48B296B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73795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TOPCREDU</a:t>
            </a:r>
          </a:p>
          <a:p>
            <a:pPr algn="r"/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김익현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김정민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송인홍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송정수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567D4-0800-46AC-9EE7-8BB6919D56F7}"/>
              </a:ext>
            </a:extLst>
          </p:cNvPr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66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657-0111-4576-8C10-9024C352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개발환경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D8D42-A640-4AA7-95EB-6CB7475B10B1}"/>
              </a:ext>
            </a:extLst>
          </p:cNvPr>
          <p:cNvSpPr txBox="1"/>
          <p:nvPr/>
        </p:nvSpPr>
        <p:spPr>
          <a:xfrm>
            <a:off x="628651" y="1690689"/>
            <a:ext cx="7886699" cy="466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DBMS 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Server 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-Spring Framework 4.0.0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MyBatis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3.0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Client 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-Web : Angular4, Bootstrap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-Android :  Ionic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Tools 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-Spring Tool Suite 3.9.1.RELEASE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-Atom</a:t>
            </a:r>
          </a:p>
        </p:txBody>
      </p:sp>
    </p:spTree>
    <p:extLst>
      <p:ext uri="{BB962C8B-B14F-4D97-AF65-F5344CB8AC3E}">
        <p14:creationId xmlns:p14="http://schemas.microsoft.com/office/powerpoint/2010/main" val="43764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EF5D276-AC40-47E3-8BD4-181D8706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lvl="0" algn="ctr" defTabSz="914400">
              <a:lnSpc>
                <a:spcPct val="100000"/>
              </a:lnSpc>
              <a:spcBef>
                <a:spcPct val="20000"/>
              </a:spcBef>
            </a:pP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4</a:t>
            </a:r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lang="ko-KR" altLang="en-US" sz="48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테</a:t>
            </a: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이블 목록</a:t>
            </a:r>
            <a:endParaRPr lang="ko-KR" altLang="en-US" sz="2800" dirty="0">
              <a:solidFill>
                <a:prstClr val="black">
                  <a:tint val="7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39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657-0111-4576-8C10-9024C352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목록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2A5E0-9273-4A24-8852-8CC2CFFA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2" y="1704593"/>
            <a:ext cx="3960440" cy="992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4CF89D-1CD8-48B7-9D57-AC1D393B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72" y="1704593"/>
            <a:ext cx="3434241" cy="1448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A6967C-3058-4ADB-A1E9-005DD7076A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4"/>
          <a:stretch/>
        </p:blipFill>
        <p:spPr>
          <a:xfrm>
            <a:off x="5198072" y="3523289"/>
            <a:ext cx="3434241" cy="9013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6A95B1-FB9C-470E-9213-52EC6116B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2" y="3094287"/>
            <a:ext cx="3960440" cy="9924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4F6426-71B8-466A-BD5E-8DB81E9D5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72" y="4752544"/>
            <a:ext cx="3434241" cy="992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362B03-1EBE-474C-ADD5-D3CAA05C8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3" y="4443425"/>
            <a:ext cx="3993977" cy="1092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B8D299-CFC7-450C-83E9-06447AFD92A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5"/>
          <a:stretch/>
        </p:blipFill>
        <p:spPr>
          <a:xfrm>
            <a:off x="444114" y="5914294"/>
            <a:ext cx="3993976" cy="618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43446E-E752-4155-AD33-F8C146738FC4}"/>
              </a:ext>
            </a:extLst>
          </p:cNvPr>
          <p:cNvSpPr txBox="1"/>
          <p:nvPr/>
        </p:nvSpPr>
        <p:spPr>
          <a:xfrm>
            <a:off x="1765114" y="2697082"/>
            <a:ext cx="135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Member Table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C4CD4-28BF-4246-9577-0DA149ECE686}"/>
              </a:ext>
            </a:extLst>
          </p:cNvPr>
          <p:cNvSpPr txBox="1"/>
          <p:nvPr/>
        </p:nvSpPr>
        <p:spPr>
          <a:xfrm>
            <a:off x="1765114" y="4092049"/>
            <a:ext cx="122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Review Table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D16EC-4F06-4025-91BF-2BA97C0A1205}"/>
              </a:ext>
            </a:extLst>
          </p:cNvPr>
          <p:cNvSpPr txBox="1"/>
          <p:nvPr/>
        </p:nvSpPr>
        <p:spPr>
          <a:xfrm>
            <a:off x="1765114" y="5536379"/>
            <a:ext cx="132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Support Table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B5B7C-1D9B-48F1-B154-2153017FE944}"/>
              </a:ext>
            </a:extLst>
          </p:cNvPr>
          <p:cNvSpPr txBox="1"/>
          <p:nvPr/>
        </p:nvSpPr>
        <p:spPr>
          <a:xfrm>
            <a:off x="1765114" y="6532486"/>
            <a:ext cx="1194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Hotlist Table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48F7E-1003-48F5-8137-081832AFE5AD}"/>
              </a:ext>
            </a:extLst>
          </p:cNvPr>
          <p:cNvSpPr txBox="1"/>
          <p:nvPr/>
        </p:nvSpPr>
        <p:spPr>
          <a:xfrm>
            <a:off x="6239205" y="3152894"/>
            <a:ext cx="1088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Truck Table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B5E37-B521-40AF-BA3F-1ABC24998D33}"/>
              </a:ext>
            </a:extLst>
          </p:cNvPr>
          <p:cNvSpPr txBox="1"/>
          <p:nvPr/>
        </p:nvSpPr>
        <p:spPr>
          <a:xfrm>
            <a:off x="6239205" y="4424681"/>
            <a:ext cx="1076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Food Table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C9537-E5F7-4534-875A-9A08AE097263}"/>
              </a:ext>
            </a:extLst>
          </p:cNvPr>
          <p:cNvSpPr txBox="1"/>
          <p:nvPr/>
        </p:nvSpPr>
        <p:spPr>
          <a:xfrm>
            <a:off x="6239205" y="5765120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Canival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Table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6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EF5D276-AC40-47E3-8BD4-181D8706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 </a:t>
            </a:r>
            <a:r>
              <a:rPr lang="ko-KR" altLang="en-US" sz="48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주</a:t>
            </a: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요화면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929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3617B441-B264-406B-A6A9-2658BEDCB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9" y="1720119"/>
            <a:ext cx="4055284" cy="4200288"/>
          </a:xfrm>
        </p:spPr>
      </p:pic>
      <p:pic>
        <p:nvPicPr>
          <p:cNvPr id="21" name="내용 개체 틀 19">
            <a:extLst>
              <a:ext uri="{FF2B5EF4-FFF2-40B4-BE49-F238E27FC236}">
                <a16:creationId xmlns:a16="http://schemas.microsoft.com/office/drawing/2014/main" id="{9A1C3C38-D5E4-491F-A1A6-A86D37EE7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21" y="1705870"/>
            <a:ext cx="4055284" cy="42250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26497F-6378-4873-9745-8643085D38B9}"/>
              </a:ext>
            </a:extLst>
          </p:cNvPr>
          <p:cNvSpPr txBox="1"/>
          <p:nvPr/>
        </p:nvSpPr>
        <p:spPr>
          <a:xfrm>
            <a:off x="1694026" y="60354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 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5D75A6-B1A0-4005-AF7A-FC37D319F9CF}"/>
              </a:ext>
            </a:extLst>
          </p:cNvPr>
          <p:cNvSpPr txBox="1"/>
          <p:nvPr/>
        </p:nvSpPr>
        <p:spPr>
          <a:xfrm>
            <a:off x="6203788" y="60354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 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92D9E2A-A768-446F-8D21-92ECB3229653}"/>
              </a:ext>
            </a:extLst>
          </p:cNvPr>
          <p:cNvSpPr/>
          <p:nvPr/>
        </p:nvSpPr>
        <p:spPr>
          <a:xfrm>
            <a:off x="3483429" y="1752953"/>
            <a:ext cx="748937" cy="2116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B3DB177-8FA6-42E6-A7DC-E1D70A438DC1}"/>
              </a:ext>
            </a:extLst>
          </p:cNvPr>
          <p:cNvSpPr/>
          <p:nvPr/>
        </p:nvSpPr>
        <p:spPr>
          <a:xfrm>
            <a:off x="7983206" y="1699408"/>
            <a:ext cx="843099" cy="9231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BC76B86-F690-4F8C-A2AB-1B675CAF5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40" y="1752952"/>
            <a:ext cx="720040" cy="8713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2495674-AD93-47E2-B183-A6943E782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752952"/>
            <a:ext cx="720040" cy="747733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D5B2D5E-A016-46DC-A4BB-36BC7FE629FE}"/>
              </a:ext>
            </a:extLst>
          </p:cNvPr>
          <p:cNvSpPr/>
          <p:nvPr/>
        </p:nvSpPr>
        <p:spPr>
          <a:xfrm>
            <a:off x="628650" y="1752953"/>
            <a:ext cx="381544" cy="2116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AAE7D9-151B-481D-A377-C3299E24C906}"/>
              </a:ext>
            </a:extLst>
          </p:cNvPr>
          <p:cNvSpPr/>
          <p:nvPr/>
        </p:nvSpPr>
        <p:spPr>
          <a:xfrm>
            <a:off x="5041448" y="5143421"/>
            <a:ext cx="2334671" cy="7682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A0FF05-D00E-409C-B0F6-CB3ED4043955}"/>
              </a:ext>
            </a:extLst>
          </p:cNvPr>
          <p:cNvSpPr/>
          <p:nvPr/>
        </p:nvSpPr>
        <p:spPr>
          <a:xfrm>
            <a:off x="5193140" y="1767425"/>
            <a:ext cx="720040" cy="8551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DA0918-F4C2-4C8B-B20C-1CBC019C26F5}"/>
              </a:ext>
            </a:extLst>
          </p:cNvPr>
          <p:cNvSpPr txBox="1"/>
          <p:nvPr/>
        </p:nvSpPr>
        <p:spPr>
          <a:xfrm>
            <a:off x="5464015" y="1713986"/>
            <a:ext cx="307777" cy="123111"/>
          </a:xfrm>
          <a:prstGeom prst="rect">
            <a:avLst/>
          </a:prstGeom>
          <a:solidFill>
            <a:srgbClr val="F8F8F8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사업자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6B52BE9-A66E-4816-8E86-36853F09D31C}"/>
              </a:ext>
            </a:extLst>
          </p:cNvPr>
          <p:cNvSpPr/>
          <p:nvPr/>
        </p:nvSpPr>
        <p:spPr>
          <a:xfrm>
            <a:off x="5913180" y="1767425"/>
            <a:ext cx="720040" cy="7477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E148AD-C252-45EE-AF80-40623B69B2AC}"/>
              </a:ext>
            </a:extLst>
          </p:cNvPr>
          <p:cNvSpPr txBox="1"/>
          <p:nvPr/>
        </p:nvSpPr>
        <p:spPr>
          <a:xfrm>
            <a:off x="6184055" y="1713986"/>
            <a:ext cx="307777" cy="123111"/>
          </a:xfrm>
          <a:prstGeom prst="rect">
            <a:avLst/>
          </a:prstGeom>
          <a:solidFill>
            <a:srgbClr val="F8F8F8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</a:t>
            </a:r>
          </a:p>
        </p:txBody>
      </p:sp>
      <p:sp>
        <p:nvSpPr>
          <p:cNvPr id="50" name="제목 49">
            <a:extLst>
              <a:ext uri="{FF2B5EF4-FFF2-40B4-BE49-F238E27FC236}">
                <a16:creationId xmlns:a16="http://schemas.microsoft.com/office/drawing/2014/main" id="{07C0A266-7031-4EA1-9C8A-F92448DD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5-1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Web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65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657-0111-4576-8C10-9024C352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5-1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Web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167BDF4-3137-40CC-BD63-1010141DC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8" t="2737" r="16793" b="35464"/>
          <a:stretch/>
        </p:blipFill>
        <p:spPr>
          <a:xfrm>
            <a:off x="468038" y="1690688"/>
            <a:ext cx="3860068" cy="2349239"/>
          </a:xfr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E9B7D2F-CB1E-4C3A-8811-04ED91F4C376}"/>
              </a:ext>
            </a:extLst>
          </p:cNvPr>
          <p:cNvSpPr/>
          <p:nvPr/>
        </p:nvSpPr>
        <p:spPr>
          <a:xfrm>
            <a:off x="1974290" y="2412890"/>
            <a:ext cx="629574" cy="1561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E10877-646C-436F-8489-1FF83E6ACB19}"/>
              </a:ext>
            </a:extLst>
          </p:cNvPr>
          <p:cNvGrpSpPr/>
          <p:nvPr/>
        </p:nvGrpSpPr>
        <p:grpSpPr>
          <a:xfrm>
            <a:off x="4654094" y="1690688"/>
            <a:ext cx="4015802" cy="4802185"/>
            <a:chOff x="4654094" y="1690688"/>
            <a:chExt cx="4015802" cy="4802185"/>
          </a:xfrm>
        </p:grpSpPr>
        <p:pic>
          <p:nvPicPr>
            <p:cNvPr id="25" name="내용 개체 틀 6">
              <a:extLst>
                <a:ext uri="{FF2B5EF4-FFF2-40B4-BE49-F238E27FC236}">
                  <a16:creationId xmlns:a16="http://schemas.microsoft.com/office/drawing/2014/main" id="{E6EAB8E2-5294-4510-8AFD-BD744823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94" y="1690688"/>
              <a:ext cx="4015802" cy="4802185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29AB9D5-0BC3-4DA4-987D-66595E211A4C}"/>
                </a:ext>
              </a:extLst>
            </p:cNvPr>
            <p:cNvSpPr/>
            <p:nvPr/>
          </p:nvSpPr>
          <p:spPr>
            <a:xfrm>
              <a:off x="7907382" y="2818874"/>
              <a:ext cx="581841" cy="20300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A6C4732-FDBB-414A-A676-1534520C9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94" y="1690688"/>
            <a:ext cx="4340602" cy="48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657-0111-4576-8C10-9024C352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sz="5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5-1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Web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EBBC409-0216-4D15-9B74-9A348496E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73" y="1613814"/>
            <a:ext cx="5959251" cy="497782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AE670B-DB14-4305-8401-738743FC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73" y="1643949"/>
            <a:ext cx="5967572" cy="497782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0C1E90-61B2-479D-96E0-9BF6C3E7FF9B}"/>
              </a:ext>
            </a:extLst>
          </p:cNvPr>
          <p:cNvSpPr/>
          <p:nvPr/>
        </p:nvSpPr>
        <p:spPr>
          <a:xfrm flipH="1">
            <a:off x="1695892" y="1751311"/>
            <a:ext cx="678352" cy="3495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C5AB73-9E83-47AD-B2CA-55D5119FACD4}"/>
              </a:ext>
            </a:extLst>
          </p:cNvPr>
          <p:cNvSpPr/>
          <p:nvPr/>
        </p:nvSpPr>
        <p:spPr>
          <a:xfrm>
            <a:off x="2380195" y="1699083"/>
            <a:ext cx="689840" cy="3671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E6AEAD-D97B-4249-A565-71B8A23FD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89" y="1629577"/>
            <a:ext cx="5952135" cy="4403803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9A30D1B-C908-419E-9777-127F870CC2B0}"/>
              </a:ext>
            </a:extLst>
          </p:cNvPr>
          <p:cNvSpPr/>
          <p:nvPr/>
        </p:nvSpPr>
        <p:spPr>
          <a:xfrm>
            <a:off x="3096162" y="1617836"/>
            <a:ext cx="678352" cy="3612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제목 49">
            <a:extLst>
              <a:ext uri="{FF2B5EF4-FFF2-40B4-BE49-F238E27FC236}">
                <a16:creationId xmlns:a16="http://schemas.microsoft.com/office/drawing/2014/main" id="{07C0A266-7031-4EA1-9C8A-F92448DD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5-1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Web</a:t>
            </a:r>
            <a:endParaRPr lang="ko-KR" altLang="en-US" sz="4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9428AF7-FCB1-478A-BAFB-9E2BFFDB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6" y="1332776"/>
            <a:ext cx="3637402" cy="169664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83CAEE-EFA4-44F8-B7A9-E746BA28F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3087467"/>
            <a:ext cx="3633504" cy="17802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4F1029-509A-42BE-AEEA-2DA8BB753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7" y="4923565"/>
            <a:ext cx="3633504" cy="17374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CF9D1A-CDAC-4CB0-A07E-0845E283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13" y="1332777"/>
            <a:ext cx="3713935" cy="16966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BCEB89-9C82-4827-9D20-44060F0AAF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16" y="3085451"/>
            <a:ext cx="3713932" cy="17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8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EF5D276-AC40-47E3-8BD4-181D8706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6 </a:t>
            </a:r>
            <a:r>
              <a:rPr lang="ko-KR" altLang="en-US" sz="48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</a:t>
            </a: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088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AEBB3-DF3C-4E99-ABB1-E8084E69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829" y="381171"/>
            <a:ext cx="6696075" cy="1325563"/>
          </a:xfrm>
        </p:spPr>
        <p:txBody>
          <a:bodyPr/>
          <a:lstStyle/>
          <a:p>
            <a:r>
              <a:rPr lang="en-US" altLang="ko-KR" dirty="0">
                <a:solidFill>
                  <a:srgbClr val="E46C0A"/>
                </a:solidFill>
              </a:rPr>
              <a:t>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ontents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AED3124-FDC9-431E-9C9F-0EA13C72B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977741"/>
              </p:ext>
            </p:extLst>
          </p:nvPr>
        </p:nvGraphicFramePr>
        <p:xfrm>
          <a:off x="1411705" y="1909011"/>
          <a:ext cx="6833938" cy="4567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762">
                  <a:extLst>
                    <a:ext uri="{9D8B030D-6E8A-4147-A177-3AD203B41FA5}">
                      <a16:colId xmlns:a16="http://schemas.microsoft.com/office/drawing/2014/main" val="1563332530"/>
                    </a:ext>
                  </a:extLst>
                </a:gridCol>
                <a:gridCol w="5488176">
                  <a:extLst>
                    <a:ext uri="{9D8B030D-6E8A-4147-A177-3AD203B41FA5}">
                      <a16:colId xmlns:a16="http://schemas.microsoft.com/office/drawing/2014/main" val="888814105"/>
                    </a:ext>
                  </a:extLst>
                </a:gridCol>
              </a:tblGrid>
              <a:tr h="761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en-US" altLang="ko-KR" sz="2800" dirty="0">
                          <a:solidFill>
                            <a:srgbClr val="E46C0A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800" dirty="0">
                        <a:solidFill>
                          <a:srgbClr val="E46C0A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en-US" altLang="ko-KR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소개 및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34598"/>
                  </a:ext>
                </a:extLst>
              </a:tr>
              <a:tr h="761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en-US" altLang="ko-KR" sz="2800" dirty="0">
                          <a:solidFill>
                            <a:srgbClr val="E46C0A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800" dirty="0">
                        <a:solidFill>
                          <a:srgbClr val="E46C0A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팀원 소개 및 개발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90623"/>
                  </a:ext>
                </a:extLst>
              </a:tr>
              <a:tr h="761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en-US" altLang="ko-KR" sz="2800" dirty="0">
                          <a:solidFill>
                            <a:srgbClr val="E46C0A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800" dirty="0">
                        <a:solidFill>
                          <a:srgbClr val="E46C0A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개발환경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51458"/>
                  </a:ext>
                </a:extLst>
              </a:tr>
              <a:tr h="761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en-US" altLang="ko-KR" sz="2800" dirty="0">
                          <a:solidFill>
                            <a:srgbClr val="E46C0A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800" dirty="0">
                        <a:solidFill>
                          <a:srgbClr val="E46C0A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테이블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04939"/>
                  </a:ext>
                </a:extLst>
              </a:tr>
              <a:tr h="761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en-US" altLang="ko-KR" sz="2800" dirty="0">
                          <a:solidFill>
                            <a:srgbClr val="E46C0A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2800" dirty="0">
                        <a:solidFill>
                          <a:srgbClr val="E46C0A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주요화면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332181"/>
                  </a:ext>
                </a:extLst>
              </a:tr>
              <a:tr h="761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en-US" altLang="ko-KR" sz="2800" dirty="0">
                          <a:solidFill>
                            <a:srgbClr val="E46C0A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2800" dirty="0">
                        <a:solidFill>
                          <a:srgbClr val="E46C0A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205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388B0D3-2CD2-478C-AFD5-80BDCA1EF5B5}"/>
              </a:ext>
            </a:extLst>
          </p:cNvPr>
          <p:cNvSpPr/>
          <p:nvPr/>
        </p:nvSpPr>
        <p:spPr>
          <a:xfrm>
            <a:off x="0" y="1427747"/>
            <a:ext cx="9144000" cy="262942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5951D3F-D823-4CA9-B7FA-FAFB582F7B31}"/>
              </a:ext>
            </a:extLst>
          </p:cNvPr>
          <p:cNvSpPr/>
          <p:nvPr/>
        </p:nvSpPr>
        <p:spPr>
          <a:xfrm>
            <a:off x="1" y="1"/>
            <a:ext cx="1588168" cy="1690688"/>
          </a:xfrm>
          <a:prstGeom prst="rtTriangle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7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EF5D276-AC40-47E3-8BD4-181D8706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8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</a:t>
            </a: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로젝트 소개 및 목표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657-0111-4576-8C10-9024C352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1-1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4000" dirty="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ko-KR" altLang="en-US" dirty="0">
              <a:solidFill>
                <a:srgbClr val="A6A6A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805EB-6726-4257-BBFC-D5C7BD562318}"/>
              </a:ext>
            </a:extLst>
          </p:cNvPr>
          <p:cNvSpPr txBox="1"/>
          <p:nvPr/>
        </p:nvSpPr>
        <p:spPr>
          <a:xfrm>
            <a:off x="628650" y="1690689"/>
            <a:ext cx="758029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</a:rPr>
              <a:t>푸드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</a:rPr>
              <a:t> 트럭이란 </a:t>
            </a:r>
            <a:r>
              <a:rPr lang="en-US" altLang="ko-KR" sz="2000" b="1" kern="0" dirty="0">
                <a:solidFill>
                  <a:srgbClr val="E46C0A"/>
                </a:solidFill>
              </a:rPr>
              <a:t>?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E46C0A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DA74-2107-412D-964B-63A4B1F96FA4}"/>
              </a:ext>
            </a:extLst>
          </p:cNvPr>
          <p:cNvSpPr txBox="1"/>
          <p:nvPr/>
        </p:nvSpPr>
        <p:spPr>
          <a:xfrm>
            <a:off x="1028046" y="2247137"/>
            <a:ext cx="718089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음식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’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이라는 뜻의 영어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‘food’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와 트럭의 합성으로 식품을 조리할 수 있는 시설이 완비된 차량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04A40-474E-4A3E-A0B5-05258F54C296}"/>
              </a:ext>
            </a:extLst>
          </p:cNvPr>
          <p:cNvSpPr txBox="1"/>
          <p:nvPr/>
        </p:nvSpPr>
        <p:spPr>
          <a:xfrm>
            <a:off x="628650" y="3401006"/>
            <a:ext cx="758029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</a:rPr>
              <a:t>개발 의도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E46C0A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B3C6D-6AA5-4BCE-8537-5D02DAB7208E}"/>
              </a:ext>
            </a:extLst>
          </p:cNvPr>
          <p:cNvSpPr txBox="1"/>
          <p:nvPr/>
        </p:nvSpPr>
        <p:spPr>
          <a:xfrm>
            <a:off x="1028046" y="3977735"/>
            <a:ext cx="7180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  2014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년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9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월에 합법화된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푸드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 트럭은 지금까지도 그 숫자가 꾸준히 증가하고 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특히 많은 청년들이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푸드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 트럭 창업을 시도하고 있으며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상품도 더욱 다양화 되고 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하지만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푸드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 트럭의 특성상 고정된 위치에서만 영업하는 것은 아니다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이에 따라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푸드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 트럭 위치 및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취급 상품에 대해 전반적인 정보 제공 뿐 아니라 관리함에서도 편의를 제공하고자 프로젝트를 기획하였다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9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657-0111-4576-8C10-9024C352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1-2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목표</a:t>
            </a:r>
            <a:endParaRPr lang="ko-KR" altLang="en-US" dirty="0">
              <a:solidFill>
                <a:srgbClr val="A6A6A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D8D42-A640-4AA7-95EB-6CB7475B10B1}"/>
              </a:ext>
            </a:extLst>
          </p:cNvPr>
          <p:cNvSpPr txBox="1"/>
          <p:nvPr/>
        </p:nvSpPr>
        <p:spPr>
          <a:xfrm>
            <a:off x="628650" y="1809792"/>
            <a:ext cx="7886699" cy="44246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000" b="1" dirty="0">
                <a:solidFill>
                  <a:srgbClr val="E46C0A"/>
                </a:solidFill>
              </a:rPr>
              <a:t>관리자 측면</a:t>
            </a:r>
            <a:endParaRPr lang="en-US" altLang="ko-KR" sz="2000" b="1" dirty="0">
              <a:solidFill>
                <a:srgbClr val="E46C0A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서울 지역에 대한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푸드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트럭 통합 관리 시스템 구축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정보 관리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회원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사업자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축제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000" b="1" dirty="0">
                <a:solidFill>
                  <a:srgbClr val="E46C0A"/>
                </a:solidFill>
              </a:rPr>
              <a:t>사용자 측면</a:t>
            </a:r>
            <a:endParaRPr lang="en-US" altLang="ko-KR" sz="2000" b="1" dirty="0">
              <a:solidFill>
                <a:srgbClr val="E46C0A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현재 위치를 기반으로 주변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푸드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트럭 위치 제공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푸드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트럭의 메뉴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리뷰 정보 확인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000" b="1" dirty="0">
                <a:solidFill>
                  <a:srgbClr val="E46C0A"/>
                </a:solidFill>
              </a:rPr>
              <a:t>사업자 측면</a:t>
            </a:r>
            <a:endParaRPr lang="en-US" altLang="ko-KR" sz="2000" b="1" dirty="0">
              <a:solidFill>
                <a:srgbClr val="E46C0A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푸드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트럭 위치 정보를 실시간으로 업데이트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취급 상품 등록으로 홍보성을 높임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서울 지역의 축제 정보 확인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4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EF5D276-AC40-47E3-8BD4-181D8706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lvl="0" algn="ctr" defTabSz="914400">
              <a:lnSpc>
                <a:spcPct val="100000"/>
              </a:lnSpc>
              <a:spcBef>
                <a:spcPct val="20000"/>
              </a:spcBef>
            </a:pPr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lang="ko-KR" altLang="en-US" sz="48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팀</a:t>
            </a: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원 소개 및 </a:t>
            </a:r>
            <a:r>
              <a:rPr lang="ko-KR" altLang="en-US" sz="48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 </a:t>
            </a: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78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657-0111-4576-8C10-9024C352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2-1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소개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D8D42-A640-4AA7-95EB-6CB7475B10B1}"/>
              </a:ext>
            </a:extLst>
          </p:cNvPr>
          <p:cNvSpPr txBox="1"/>
          <p:nvPr/>
        </p:nvSpPr>
        <p:spPr>
          <a:xfrm>
            <a:off x="628651" y="1690689"/>
            <a:ext cx="7886699" cy="466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팀장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김정민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전반적인 프로젝트 통합관리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서버 구축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웹 디자인 개발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팀원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송정수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Google Map API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연동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웹과 안드로이드 개발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DB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팀원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김익현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서버 구축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URL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패턴 정의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웹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디지인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개발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팀원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송인홍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 Google Map API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연동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웹과 안드로이드 개발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, DB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657-0111-4576-8C10-9024C352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2-2</a:t>
            </a:r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prstClr val="white">
                    <a:lumMod val="6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5FAFA-51AD-4EA5-AA89-11C3DBE0960E}"/>
              </a:ext>
            </a:extLst>
          </p:cNvPr>
          <p:cNvSpPr/>
          <p:nvPr/>
        </p:nvSpPr>
        <p:spPr>
          <a:xfrm>
            <a:off x="0" y="246397"/>
            <a:ext cx="9144000" cy="315076"/>
          </a:xfrm>
          <a:prstGeom prst="rect">
            <a:avLst/>
          </a:prstGeom>
          <a:solidFill>
            <a:srgbClr val="E46C0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C787E749-468D-4C16-9182-59EF126F9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181801"/>
              </p:ext>
            </p:extLst>
          </p:nvPr>
        </p:nvGraphicFramePr>
        <p:xfrm>
          <a:off x="-1" y="1636292"/>
          <a:ext cx="9144000" cy="4976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4822">
                  <a:extLst>
                    <a:ext uri="{9D8B030D-6E8A-4147-A177-3AD203B41FA5}">
                      <a16:colId xmlns:a16="http://schemas.microsoft.com/office/drawing/2014/main" val="1098066807"/>
                    </a:ext>
                  </a:extLst>
                </a:gridCol>
                <a:gridCol w="1211178">
                  <a:extLst>
                    <a:ext uri="{9D8B030D-6E8A-4147-A177-3AD203B41FA5}">
                      <a16:colId xmlns:a16="http://schemas.microsoft.com/office/drawing/2014/main" val="17656307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0812698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471316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873830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675615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622919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24865964"/>
                    </a:ext>
                  </a:extLst>
                </a:gridCol>
              </a:tblGrid>
              <a:tr h="3154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구분</a:t>
                      </a: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작업이름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10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월</a:t>
                      </a:r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/11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11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월</a:t>
                      </a:r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/12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E46C0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227331"/>
                  </a:ext>
                </a:extLst>
              </a:tr>
              <a:tr h="5362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30,31,</a:t>
                      </a: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1~3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6~10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13~17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20~24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27~30, 1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4~8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일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453682"/>
                  </a:ext>
                </a:extLst>
              </a:tr>
              <a:tr h="3154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주차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주차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주차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주차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주차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6</a:t>
                      </a:r>
                      <a:r>
                        <a:rPr lang="ko-KR" altLang="en-US" sz="1400" b="1" dirty="0">
                          <a:solidFill>
                            <a:srgbClr val="E46C0A"/>
                          </a:solidFill>
                        </a:rPr>
                        <a:t>주차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530623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Server</a:t>
                      </a:r>
                      <a:endParaRPr lang="ko-KR" altLang="en-US" sz="1400" b="1" dirty="0">
                        <a:solidFill>
                          <a:srgbClr val="E46C0A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Spring MVC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467294"/>
                  </a:ext>
                </a:extLst>
              </a:tr>
              <a:tr h="41636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Web</a:t>
                      </a:r>
                      <a:endParaRPr lang="ko-KR" altLang="en-US" sz="1400" b="1" dirty="0">
                        <a:solidFill>
                          <a:srgbClr val="E46C0A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사용자 화면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466605"/>
                  </a:ext>
                </a:extLst>
              </a:tr>
              <a:tr h="41636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사업자 화면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92088"/>
                  </a:ext>
                </a:extLst>
              </a:tr>
              <a:tr h="41636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관리자 화면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605719"/>
                  </a:ext>
                </a:extLst>
              </a:tr>
              <a:tr h="41636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E46C0A"/>
                          </a:solidFill>
                        </a:rPr>
                        <a:t>Android</a:t>
                      </a:r>
                      <a:endParaRPr lang="ko-KR" altLang="en-US" sz="1400" b="1" dirty="0">
                        <a:solidFill>
                          <a:srgbClr val="E46C0A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사용자화면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996674"/>
                  </a:ext>
                </a:extLst>
              </a:tr>
              <a:tr h="41636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사업자화면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120615"/>
                  </a:ext>
                </a:extLst>
              </a:tr>
              <a:tr h="41636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관리자화면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81181"/>
                  </a:ext>
                </a:extLst>
              </a:tr>
              <a:tr h="376492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E46C0A"/>
                          </a:solidFill>
                        </a:rPr>
                        <a:t>Test</a:t>
                      </a:r>
                      <a:endParaRPr lang="ko-KR" altLang="en-US" b="1" dirty="0">
                        <a:solidFill>
                          <a:srgbClr val="E46C0A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QA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859598"/>
                  </a:ext>
                </a:extLst>
              </a:tr>
              <a:tr h="51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rgbClr val="E46C0A"/>
                          </a:solidFill>
                        </a:rPr>
                        <a:t>OutPuts</a:t>
                      </a:r>
                      <a:endParaRPr lang="ko-KR" altLang="en-US" b="1" dirty="0">
                        <a:solidFill>
                          <a:srgbClr val="E46C0A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산출물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Web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Proto</a:t>
                      </a:r>
                      <a:endParaRPr lang="ko-KR" altLang="en-US" sz="14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Beta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Version 1.0</a:t>
                      </a:r>
                      <a:endParaRPr lang="ko-KR" altLang="en-US" sz="14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2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37AE5A-B01C-429B-BDA5-D334427A3AD9}"/>
              </a:ext>
            </a:extLst>
          </p:cNvPr>
          <p:cNvSpPr/>
          <p:nvPr/>
        </p:nvSpPr>
        <p:spPr>
          <a:xfrm>
            <a:off x="2294021" y="2951747"/>
            <a:ext cx="2277979" cy="144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DBBD1-A8F1-4889-AD5B-07140EDA0DB7}"/>
              </a:ext>
            </a:extLst>
          </p:cNvPr>
          <p:cNvSpPr/>
          <p:nvPr/>
        </p:nvSpPr>
        <p:spPr>
          <a:xfrm>
            <a:off x="2294021" y="3368845"/>
            <a:ext cx="2277979" cy="144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B3468-38DE-4173-BC24-F27EBEF0661C}"/>
              </a:ext>
            </a:extLst>
          </p:cNvPr>
          <p:cNvSpPr/>
          <p:nvPr/>
        </p:nvSpPr>
        <p:spPr>
          <a:xfrm>
            <a:off x="2903622" y="3782824"/>
            <a:ext cx="2277979" cy="144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5D39F5-F788-4C6E-A76C-03A985D1FD2A}"/>
              </a:ext>
            </a:extLst>
          </p:cNvPr>
          <p:cNvSpPr/>
          <p:nvPr/>
        </p:nvSpPr>
        <p:spPr>
          <a:xfrm>
            <a:off x="4572000" y="4196803"/>
            <a:ext cx="609601" cy="144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831BF6-F483-418D-8C7B-1248A2F8E750}"/>
              </a:ext>
            </a:extLst>
          </p:cNvPr>
          <p:cNvSpPr/>
          <p:nvPr/>
        </p:nvSpPr>
        <p:spPr>
          <a:xfrm>
            <a:off x="5165561" y="4613901"/>
            <a:ext cx="1684420" cy="138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13888A-5023-48FE-A3CC-B1369FCBE969}"/>
              </a:ext>
            </a:extLst>
          </p:cNvPr>
          <p:cNvSpPr/>
          <p:nvPr/>
        </p:nvSpPr>
        <p:spPr>
          <a:xfrm>
            <a:off x="5727036" y="5043256"/>
            <a:ext cx="2277979" cy="138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DBD6AD-4DC5-4081-AD2D-D64F8C9E50D7}"/>
              </a:ext>
            </a:extLst>
          </p:cNvPr>
          <p:cNvSpPr/>
          <p:nvPr/>
        </p:nvSpPr>
        <p:spPr>
          <a:xfrm>
            <a:off x="6849980" y="5450439"/>
            <a:ext cx="625642" cy="116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1C0212-91D4-4659-9C36-E695D7EB9C22}"/>
              </a:ext>
            </a:extLst>
          </p:cNvPr>
          <p:cNvSpPr/>
          <p:nvPr/>
        </p:nvSpPr>
        <p:spPr>
          <a:xfrm>
            <a:off x="8005014" y="5857272"/>
            <a:ext cx="1138985" cy="138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60C40C-C9FC-48F9-989B-B8F3CC67754B}"/>
              </a:ext>
            </a:extLst>
          </p:cNvPr>
          <p:cNvSpPr/>
          <p:nvPr/>
        </p:nvSpPr>
        <p:spPr>
          <a:xfrm>
            <a:off x="4571999" y="5834732"/>
            <a:ext cx="1138985" cy="138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EF5D276-AC40-47E3-8BD4-181D8706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lvl="0" algn="ctr" defTabSz="914400">
              <a:lnSpc>
                <a:spcPct val="100000"/>
              </a:lnSpc>
              <a:spcBef>
                <a:spcPct val="20000"/>
              </a:spcBef>
            </a:pP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lang="en-US" altLang="ko-KR" sz="40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</a:t>
            </a:r>
            <a:r>
              <a:rPr lang="en-US" altLang="ko-KR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개발</a:t>
            </a:r>
            <a:r>
              <a:rPr lang="ko-KR" altLang="en-US" sz="4800" dirty="0">
                <a:solidFill>
                  <a:srgbClr val="F79646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환</a:t>
            </a:r>
            <a:r>
              <a:rPr lang="ko-KR" altLang="en-US" sz="4000" dirty="0">
                <a:solidFill>
                  <a:prstClr val="black">
                    <a:tint val="7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경</a:t>
            </a:r>
            <a:endParaRPr lang="ko-KR" altLang="en-US" sz="2800" dirty="0">
              <a:solidFill>
                <a:prstClr val="black">
                  <a:tint val="7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50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405</Words>
  <Application>Microsoft Office PowerPoint</Application>
  <PresentationFormat>화면 슬라이드 쇼(4:3)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HY헤드라인M</vt:lpstr>
      <vt:lpstr>맑은 고딕</vt:lpstr>
      <vt:lpstr>Office 테마</vt:lpstr>
      <vt:lpstr>FOOD TRUCK</vt:lpstr>
      <vt:lpstr>Contents</vt:lpstr>
      <vt:lpstr>01  프로젝트 소개 및 목표 </vt:lpstr>
      <vt:lpstr> 01-1  프로젝트 소개</vt:lpstr>
      <vt:lpstr> 01-2  프로젝트 목표</vt:lpstr>
      <vt:lpstr>02  팀원 소개 및 개발 일정</vt:lpstr>
      <vt:lpstr> 02-1  팀원 소개</vt:lpstr>
      <vt:lpstr> 02-2  개발 일정</vt:lpstr>
      <vt:lpstr> 03  개발환경</vt:lpstr>
      <vt:lpstr> 03  개발환경</vt:lpstr>
      <vt:lpstr> 04  테이블 목록</vt:lpstr>
      <vt:lpstr> 04  테이블 목록</vt:lpstr>
      <vt:lpstr> 05 주요화면 </vt:lpstr>
      <vt:lpstr> 05-1  Web</vt:lpstr>
      <vt:lpstr> 05-1  Web</vt:lpstr>
      <vt:lpstr> 05-1  Web</vt:lpstr>
      <vt:lpstr> 05-1  Web</vt:lpstr>
      <vt:lpstr> 06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TRUCK</dc:title>
  <dc:creator>Administrator</dc:creator>
  <cp:lastModifiedBy>Administrator</cp:lastModifiedBy>
  <cp:revision>44</cp:revision>
  <dcterms:created xsi:type="dcterms:W3CDTF">2017-12-08T02:08:56Z</dcterms:created>
  <dcterms:modified xsi:type="dcterms:W3CDTF">2017-12-08T06:55:33Z</dcterms:modified>
</cp:coreProperties>
</file>