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6" r:id="rId3"/>
    <p:sldId id="2217" r:id="rId4"/>
    <p:sldId id="285" r:id="rId5"/>
    <p:sldId id="2218" r:id="rId6"/>
    <p:sldId id="2219" r:id="rId7"/>
    <p:sldId id="2220" r:id="rId8"/>
    <p:sldId id="2221" r:id="rId9"/>
    <p:sldId id="283" r:id="rId10"/>
    <p:sldId id="287" r:id="rId11"/>
    <p:sldId id="2212" r:id="rId12"/>
    <p:sldId id="2216" r:id="rId13"/>
    <p:sldId id="271" r:id="rId14"/>
    <p:sldId id="284" r:id="rId15"/>
    <p:sldId id="2223" r:id="rId16"/>
    <p:sldId id="2222" r:id="rId17"/>
    <p:sldId id="2224" r:id="rId18"/>
    <p:sldId id="2225" r:id="rId19"/>
    <p:sldId id="2226" r:id="rId20"/>
    <p:sldId id="2227" r:id="rId21"/>
    <p:sldId id="2228" r:id="rId22"/>
    <p:sldId id="2229" r:id="rId23"/>
    <p:sldId id="2230" r:id="rId24"/>
    <p:sldId id="2231" r:id="rId25"/>
    <p:sldId id="2234" r:id="rId26"/>
    <p:sldId id="2232" r:id="rId27"/>
    <p:sldId id="2233" r:id="rId28"/>
    <p:sldId id="2235" r:id="rId29"/>
    <p:sldId id="2236" r:id="rId30"/>
    <p:sldId id="2237" r:id="rId31"/>
    <p:sldId id="223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6"/>
            <p14:sldId id="2217"/>
            <p14:sldId id="285"/>
            <p14:sldId id="2218"/>
            <p14:sldId id="2219"/>
            <p14:sldId id="2220"/>
            <p14:sldId id="2221"/>
            <p14:sldId id="283"/>
            <p14:sldId id="287"/>
            <p14:sldId id="2212"/>
            <p14:sldId id="2216"/>
          </p14:sldIdLst>
        </p14:section>
        <p14:section name="Design, Morph, Annotate, Work Together, Tell Me" id="{B9B51309-D148-4332-87C2-07BE32FBCA3B}">
          <p14:sldIdLst>
            <p14:sldId id="271"/>
            <p14:sldId id="284"/>
            <p14:sldId id="2223"/>
            <p14:sldId id="2222"/>
            <p14:sldId id="2224"/>
            <p14:sldId id="2225"/>
            <p14:sldId id="2226"/>
            <p14:sldId id="2227"/>
            <p14:sldId id="2228"/>
            <p14:sldId id="2229"/>
            <p14:sldId id="2230"/>
            <p14:sldId id="2231"/>
            <p14:sldId id="2234"/>
            <p14:sldId id="2232"/>
            <p14:sldId id="2233"/>
            <p14:sldId id="2235"/>
            <p14:sldId id="2236"/>
            <p14:sldId id="2237"/>
            <p14:sldId id="2238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14" autoAdjust="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0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string-functions.html#function_length" TargetMode="External"/><Relationship Id="rId2" Type="http://schemas.openxmlformats.org/officeDocument/2006/relationships/hyperlink" Target="https://dev.mysql.com/doc/refman/8.0/en/string-functions.html#function_inst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mysql.com/doc/refman/8.0/en/group-by-functions.html#function_sum" TargetMode="External"/><Relationship Id="rId5" Type="http://schemas.openxmlformats.org/officeDocument/2006/relationships/hyperlink" Target="https://dev.mysql.com/doc/refman/8.0/en/mathematical-functions.html#function_truncate" TargetMode="External"/><Relationship Id="rId4" Type="http://schemas.openxmlformats.org/officeDocument/2006/relationships/hyperlink" Target="https://dev.mysql.com/doc/refman/8.0/en/string-functions.html#function_tri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refman/8.0/en/date-and-time-functions.html#function_date" TargetMode="External"/><Relationship Id="rId3" Type="http://schemas.openxmlformats.org/officeDocument/2006/relationships/hyperlink" Target="https://dev.mysql.com/doc/refman/8.0/en/string-functions.html#function_concat" TargetMode="External"/><Relationship Id="rId7" Type="http://schemas.openxmlformats.org/officeDocument/2006/relationships/hyperlink" Target="https://dev.mysql.com/doc/refman/8.0/en/date-and-time-functions.html#function_curtime" TargetMode="External"/><Relationship Id="rId12" Type="http://schemas.openxmlformats.org/officeDocument/2006/relationships/hyperlink" Target="https://dev.mysql.com/doc/refman/8.0/en/group-by-functions.html#function_max" TargetMode="External"/><Relationship Id="rId2" Type="http://schemas.openxmlformats.org/officeDocument/2006/relationships/hyperlink" Target="https://dev.mysql.com/doc/refman/8.0/en/mathematical-functions.html#function_ab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mysql.com/doc/refman/8.0/en/date-and-time-functions.html#function_curdate" TargetMode="External"/><Relationship Id="rId11" Type="http://schemas.openxmlformats.org/officeDocument/2006/relationships/hyperlink" Target="https://dev.mysql.com/doc/refman/8.0/en/string-functions.html#function_upper" TargetMode="External"/><Relationship Id="rId5" Type="http://schemas.openxmlformats.org/officeDocument/2006/relationships/hyperlink" Target="https://dev.mysql.com/doc/refman/8.0/en/group-by-functions.html#function_count" TargetMode="External"/><Relationship Id="rId10" Type="http://schemas.openxmlformats.org/officeDocument/2006/relationships/hyperlink" Target="https://dev.mysql.com/doc/refman/8.0/en/string-functions.html#function_lower" TargetMode="External"/><Relationship Id="rId4" Type="http://schemas.openxmlformats.org/officeDocument/2006/relationships/hyperlink" Target="https://dev.mysql.com/doc/refman/8.0/en/mathematical-functions.html#function_cos" TargetMode="External"/><Relationship Id="rId9" Type="http://schemas.openxmlformats.org/officeDocument/2006/relationships/hyperlink" Target="https://dev.mysql.com/doc/refman/8.0/en/mathematical-functions.html#function_floor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encryption-functions.html#function_password" TargetMode="External"/><Relationship Id="rId2" Type="http://schemas.openxmlformats.org/officeDocument/2006/relationships/hyperlink" Target="https://dev.mysql.com/doc/refman/8.0/en/encryption-functions.html#function_md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mysql.com/doc/refman/8.0/en/encryption-functions.html#function_sha1" TargetMode="External"/><Relationship Id="rId5" Type="http://schemas.openxmlformats.org/officeDocument/2006/relationships/hyperlink" Target="https://dev.mysql.com/doc/refman/8.0/en/mathematical-functions.html#function_power" TargetMode="External"/><Relationship Id="rId4" Type="http://schemas.openxmlformats.org/officeDocument/2006/relationships/hyperlink" Target="https://dev.mysql.com/doc/refman/8.0/en/mathematical-functions.html#function_po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Dec - 2018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E405-7D63-4AE5-AC7D-BC842EBE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B63F-AC00-44A2-8D75-7B9E118DBB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2A6F5-73BD-4578-8428-D931AE9F2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78" y="1435607"/>
            <a:ext cx="7865522" cy="54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0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42" name="Picture 2" descr="http://chriskulbacki.com/sites/default/files/blog/waterf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231899"/>
            <a:ext cx="8128000" cy="199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chriskulbacki.com/sites/default/files/blog/scr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3530600"/>
            <a:ext cx="7920567" cy="315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1422400" y="3327400"/>
            <a:ext cx="924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3200" y="1828123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Traditional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84" y="4568213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277799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098" name="Picture 2" descr="No automatic alt text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46945"/>
            <a:ext cx="8839200" cy="492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9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Installation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Postgresql.org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windows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https://www.postgresql.org/download/windows/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39ACB1-F2CD-4DDF-B762-3C9FC753E18B}"/>
              </a:ext>
            </a:extLst>
          </p:cNvPr>
          <p:cNvSpPr/>
          <p:nvPr/>
        </p:nvSpPr>
        <p:spPr>
          <a:xfrm>
            <a:off x="4258308" y="1706479"/>
            <a:ext cx="4201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PostgreSQL Global Development Group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B9E068-AAED-4F20-80D0-7C08CDE076B3}"/>
              </a:ext>
            </a:extLst>
          </p:cNvPr>
          <p:cNvSpPr/>
          <p:nvPr/>
        </p:nvSpPr>
        <p:spPr>
          <a:xfrm>
            <a:off x="8460164" y="170647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1989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64D116-3FB2-4980-BA96-4999BBEB74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552" y="5344603"/>
            <a:ext cx="4416552" cy="3977640"/>
          </a:xfrm>
        </p:spPr>
        <p:txBody>
          <a:bodyPr>
            <a:normAutofit/>
          </a:bodyPr>
          <a:lstStyle/>
          <a:p>
            <a:r>
              <a:rPr lang="en-US" sz="1600" dirty="0"/>
              <a:t>Hadoop Platform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05DD77-0326-47A1-B94F-11A5AE6EF1CD}"/>
              </a:ext>
            </a:extLst>
          </p:cNvPr>
          <p:cNvSpPr/>
          <p:nvPr/>
        </p:nvSpPr>
        <p:spPr>
          <a:xfrm>
            <a:off x="8100913" y="4966855"/>
            <a:ext cx="203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Data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Visualization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4D14F7-0153-4FA6-B065-8632ED23972A}"/>
              </a:ext>
            </a:extLst>
          </p:cNvPr>
          <p:cNvSpPr/>
          <p:nvPr/>
        </p:nvSpPr>
        <p:spPr>
          <a:xfrm>
            <a:off x="5797848" y="5151521"/>
            <a:ext cx="1727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SQL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Database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A778F7-4D96-48B6-A01C-16793628ACAA}"/>
              </a:ext>
            </a:extLst>
          </p:cNvPr>
          <p:cNvSpPr/>
          <p:nvPr/>
        </p:nvSpPr>
        <p:spPr>
          <a:xfrm>
            <a:off x="2051105" y="4966855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Roboto"/>
              </a:rPr>
              <a:t>Automated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E682-2FF8-4A81-A088-760A4C47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select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BA9DAD-1865-4451-ABE7-81AFAF4F9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919412"/>
            <a:ext cx="10453518" cy="32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77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D41F-3A89-4325-A81C-094EA16F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MySQL Most Common Data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3EEC6-6412-4407-AC57-D88BF18CF3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00887" y="1440180"/>
            <a:ext cx="8896052" cy="3977640"/>
          </a:xfrm>
        </p:spPr>
        <p:txBody>
          <a:bodyPr>
            <a:normAutofit/>
          </a:bodyPr>
          <a:lstStyle/>
          <a:p>
            <a:r>
              <a:rPr lang="en-US" sz="1800" dirty="0"/>
              <a:t>Numeric</a:t>
            </a:r>
          </a:p>
          <a:p>
            <a:r>
              <a:rPr lang="en-US" sz="1800" dirty="0"/>
              <a:t>	Integer (255), Float (2.5), Decimal(02,550)</a:t>
            </a:r>
          </a:p>
          <a:p>
            <a:r>
              <a:rPr lang="en-US" sz="1800" dirty="0"/>
              <a:t>Date Time</a:t>
            </a:r>
          </a:p>
          <a:p>
            <a:r>
              <a:rPr lang="en-US" sz="1800" dirty="0"/>
              <a:t>	Date(2018-12-8), Datetime (2018-12-8 05:30:00), Timestamp</a:t>
            </a:r>
          </a:p>
          <a:p>
            <a:r>
              <a:rPr lang="en-US" sz="1800" dirty="0"/>
              <a:t>String</a:t>
            </a:r>
          </a:p>
          <a:p>
            <a:r>
              <a:rPr lang="en-US" sz="1800" dirty="0"/>
              <a:t>	Char(0-255,spaces), </a:t>
            </a:r>
            <a:r>
              <a:rPr lang="en-US" sz="1800" dirty="0" err="1"/>
              <a:t>VarChar</a:t>
            </a:r>
            <a:r>
              <a:rPr lang="en-US" sz="1800" dirty="0"/>
              <a:t>(No </a:t>
            </a:r>
            <a:r>
              <a:rPr lang="en-US" sz="1800" dirty="0" err="1"/>
              <a:t>Trainling</a:t>
            </a:r>
            <a:r>
              <a:rPr lang="en-US" sz="1800" dirty="0"/>
              <a:t> spaces, 65,535 bytes), Blob (Binary)</a:t>
            </a:r>
          </a:p>
        </p:txBody>
      </p:sp>
    </p:spTree>
    <p:extLst>
      <p:ext uri="{BB962C8B-B14F-4D97-AF65-F5344CB8AC3E}">
        <p14:creationId xmlns:p14="http://schemas.microsoft.com/office/powerpoint/2010/main" val="2205058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D9E006-580C-4F97-B5D2-DBA05942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4" y="342899"/>
            <a:ext cx="7858125" cy="632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05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FA55-F66A-47A5-ABB5-F9C4377A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5A9AB-7DBB-444B-9EF3-0AE0B489DC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7760442" cy="3977640"/>
          </a:xfrm>
        </p:spPr>
        <p:txBody>
          <a:bodyPr>
            <a:normAutofit/>
          </a:bodyPr>
          <a:lstStyle/>
          <a:p>
            <a:r>
              <a:rPr lang="en-US" sz="2200" dirty="0"/>
              <a:t>SELECT</a:t>
            </a:r>
          </a:p>
          <a:p>
            <a:r>
              <a:rPr lang="en-US" sz="2200" dirty="0"/>
              <a:t>    [ALL | DISTINCT | DISTINCTROW ]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table_references</a:t>
            </a:r>
            <a:endParaRPr lang="en-US" sz="2200" dirty="0"/>
          </a:p>
          <a:p>
            <a:r>
              <a:rPr lang="en-US" sz="2200" dirty="0"/>
              <a:t>WHERE </a:t>
            </a:r>
            <a:r>
              <a:rPr lang="en-US" sz="2200" dirty="0" err="1"/>
              <a:t>where_condition</a:t>
            </a:r>
            <a:endParaRPr 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83570E-26C0-4C01-B77A-93AC6C20A2BB}"/>
              </a:ext>
            </a:extLst>
          </p:cNvPr>
          <p:cNvSpPr txBox="1">
            <a:spLocks/>
          </p:cNvSpPr>
          <p:nvPr/>
        </p:nvSpPr>
        <p:spPr>
          <a:xfrm>
            <a:off x="6483096" y="1545805"/>
            <a:ext cx="5990258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SELECT identify what column</a:t>
            </a:r>
          </a:p>
          <a:p>
            <a:r>
              <a:rPr lang="en-US" sz="2200" dirty="0"/>
              <a:t>FROM identify which table</a:t>
            </a:r>
          </a:p>
        </p:txBody>
      </p:sp>
    </p:spTree>
    <p:extLst>
      <p:ext uri="{BB962C8B-B14F-4D97-AF65-F5344CB8AC3E}">
        <p14:creationId xmlns:p14="http://schemas.microsoft.com/office/powerpoint/2010/main" val="40329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55A3-CE62-46E4-9272-3DD1BFE4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99066-586A-4EC1-A68F-ED26610D31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6297402" cy="516214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Select All Columns</a:t>
            </a:r>
          </a:p>
          <a:p>
            <a:r>
              <a:rPr lang="en-US" sz="2800" dirty="0"/>
              <a:t>SELECT * </a:t>
            </a:r>
            <a:br>
              <a:rPr lang="en-US" sz="2800" dirty="0"/>
            </a:br>
            <a:r>
              <a:rPr lang="en-US" sz="2800" dirty="0"/>
              <a:t>FROM &lt;</a:t>
            </a:r>
            <a:r>
              <a:rPr lang="en-US" sz="2800" dirty="0" err="1"/>
              <a:t>Tablename</a:t>
            </a:r>
            <a:r>
              <a:rPr lang="en-US" sz="2800" dirty="0"/>
              <a:t>&gt;</a:t>
            </a:r>
          </a:p>
          <a:p>
            <a:endParaRPr lang="en-US" sz="2800" dirty="0"/>
          </a:p>
          <a:p>
            <a:r>
              <a:rPr lang="en-US" sz="2800" b="1" dirty="0"/>
              <a:t>Select specific columns</a:t>
            </a:r>
          </a:p>
          <a:p>
            <a:r>
              <a:rPr lang="en-US" sz="2800" dirty="0"/>
              <a:t>SELECT [list of columns]</a:t>
            </a:r>
            <a:br>
              <a:rPr lang="en-US" sz="2800" dirty="0"/>
            </a:br>
            <a:r>
              <a:rPr lang="en-US" sz="2800" dirty="0"/>
              <a:t>FROM &lt;</a:t>
            </a:r>
            <a:r>
              <a:rPr lang="en-US" sz="2800" dirty="0" err="1"/>
              <a:t>Tablename</a:t>
            </a:r>
            <a:r>
              <a:rPr lang="en-US" sz="2800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80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320C-9B92-402A-AC07-EF4A30A5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with </a:t>
            </a:r>
            <a:r>
              <a:rPr lang="en-US" dirty="0" err="1"/>
              <a:t>Arthimatics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C6EC-583F-40F6-B873-1C4DC07501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960972" cy="5077734"/>
          </a:xfrm>
        </p:spPr>
        <p:txBody>
          <a:bodyPr>
            <a:normAutofit/>
          </a:bodyPr>
          <a:lstStyle/>
          <a:p>
            <a:r>
              <a:rPr lang="en-US" dirty="0"/>
              <a:t>Add, Subtract, Multiply,  Divide</a:t>
            </a:r>
          </a:p>
          <a:p>
            <a:r>
              <a:rPr lang="en-US" dirty="0"/>
              <a:t>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salary ,salary +300</a:t>
            </a:r>
            <a:br>
              <a:rPr lang="en-US" dirty="0"/>
            </a:br>
            <a:r>
              <a:rPr lang="en-US" dirty="0"/>
              <a:t>FROM employees</a:t>
            </a:r>
          </a:p>
          <a:p>
            <a:endParaRPr lang="en-US" dirty="0"/>
          </a:p>
          <a:p>
            <a:r>
              <a:rPr lang="en-US" dirty="0"/>
              <a:t>Operator </a:t>
            </a:r>
            <a:r>
              <a:rPr lang="en-US" dirty="0" err="1"/>
              <a:t>Precedance</a:t>
            </a:r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salary ,12*salary +300</a:t>
            </a:r>
            <a:br>
              <a:rPr lang="en-US" dirty="0"/>
            </a:br>
            <a:r>
              <a:rPr lang="en-US" dirty="0"/>
              <a:t>FROM employees</a:t>
            </a:r>
          </a:p>
          <a:p>
            <a:r>
              <a:rPr lang="en-US" dirty="0"/>
              <a:t>Using </a:t>
            </a:r>
            <a:r>
              <a:rPr lang="en-US" dirty="0" err="1"/>
              <a:t>Paranthesis</a:t>
            </a:r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salary ,12*(salary +300)</a:t>
            </a:r>
            <a:br>
              <a:rPr lang="en-US" dirty="0"/>
            </a:br>
            <a:r>
              <a:rPr lang="en-US" dirty="0"/>
              <a:t>FROM employees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1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5546-C9E8-4299-A90A-8169A28E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2A30-8EA1-44CF-84C2-10870855C4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40180"/>
            <a:ext cx="10516431" cy="3977640"/>
          </a:xfrm>
        </p:spPr>
        <p:txBody>
          <a:bodyPr>
            <a:normAutofit/>
          </a:bodyPr>
          <a:lstStyle/>
          <a:p>
            <a:r>
              <a:rPr lang="en-US" sz="2000" dirty="0"/>
              <a:t>Database Collection of data</a:t>
            </a:r>
          </a:p>
          <a:p>
            <a:r>
              <a:rPr lang="en-US" sz="2000" dirty="0"/>
              <a:t>DBMS is a software used to manage the database</a:t>
            </a:r>
          </a:p>
          <a:p>
            <a:r>
              <a:rPr lang="en-US" sz="2000" dirty="0"/>
              <a:t>DBMS is a collection of data &amp; set o f </a:t>
            </a:r>
            <a:r>
              <a:rPr lang="en-US" sz="2000" dirty="0" err="1"/>
              <a:t>progams</a:t>
            </a:r>
            <a:r>
              <a:rPr lang="en-US" sz="2000" dirty="0"/>
              <a:t> to access and store these data in an easy &amp; efficient manner</a:t>
            </a:r>
          </a:p>
          <a:p>
            <a:r>
              <a:rPr lang="en-US" sz="2000" dirty="0"/>
              <a:t>DBMS is a software which is used to manage database</a:t>
            </a:r>
          </a:p>
        </p:txBody>
      </p:sp>
    </p:spTree>
    <p:extLst>
      <p:ext uri="{BB962C8B-B14F-4D97-AF65-F5344CB8AC3E}">
        <p14:creationId xmlns:p14="http://schemas.microsoft.com/office/powerpoint/2010/main" val="4020427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DAD4-E2A4-4971-AFD0-7923EB34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01BA-09F8-4552-BAB0-E3B7CD47E8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SELECT </a:t>
            </a:r>
            <a:r>
              <a:rPr lang="en-US" sz="2200" dirty="0" err="1"/>
              <a:t>firstname</a:t>
            </a:r>
            <a:r>
              <a:rPr lang="en-US" sz="2200" dirty="0"/>
              <a:t>, as name </a:t>
            </a:r>
            <a:r>
              <a:rPr lang="en-US" sz="2200" dirty="0" err="1"/>
              <a:t>lastname</a:t>
            </a:r>
            <a:r>
              <a:rPr lang="en-US" sz="2200" dirty="0"/>
              <a:t>, salary *12 as “</a:t>
            </a:r>
            <a:r>
              <a:rPr lang="en-US" sz="2200" dirty="0" err="1"/>
              <a:t>Anuual</a:t>
            </a:r>
            <a:r>
              <a:rPr lang="en-US" sz="2200" dirty="0"/>
              <a:t> Salary”</a:t>
            </a:r>
            <a:br>
              <a:rPr lang="en-US" sz="2200" dirty="0"/>
            </a:br>
            <a:r>
              <a:rPr lang="en-US" sz="2200" dirty="0"/>
              <a:t>FROM employees</a:t>
            </a:r>
          </a:p>
          <a:p>
            <a:r>
              <a:rPr lang="en-US" sz="2200" dirty="0"/>
              <a:t>Concatenating Operator (||)</a:t>
            </a:r>
          </a:p>
          <a:p>
            <a:r>
              <a:rPr lang="en-US" sz="2200" dirty="0"/>
              <a:t>SELECT </a:t>
            </a:r>
            <a:r>
              <a:rPr lang="en-US" sz="2200" dirty="0" err="1"/>
              <a:t>firstname</a:t>
            </a:r>
            <a:r>
              <a:rPr lang="en-US" sz="2200" dirty="0"/>
              <a:t> || </a:t>
            </a:r>
            <a:r>
              <a:rPr lang="en-US" sz="2200" dirty="0" err="1"/>
              <a:t>lastname</a:t>
            </a:r>
            <a:r>
              <a:rPr lang="en-US" sz="2200" dirty="0"/>
              <a:t>  as “Full NAME”</a:t>
            </a:r>
          </a:p>
          <a:p>
            <a:r>
              <a:rPr lang="en-US" sz="2200" dirty="0"/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3300936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37D5-A4EB-4730-AA8B-AB15BB53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Duplicate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646DF-2E25-4B5F-ADC9-690BEEA05D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8238744" cy="3977640"/>
          </a:xfrm>
        </p:spPr>
        <p:txBody>
          <a:bodyPr>
            <a:normAutofit/>
          </a:bodyPr>
          <a:lstStyle/>
          <a:p>
            <a:r>
              <a:rPr lang="en-US" sz="2400" dirty="0"/>
              <a:t>SELECT DISTINCT </a:t>
            </a:r>
            <a:r>
              <a:rPr lang="en-US" sz="2400" dirty="0" err="1"/>
              <a:t>department_id</a:t>
            </a:r>
            <a:r>
              <a:rPr lang="en-US" sz="2400" dirty="0"/>
              <a:t> from employees</a:t>
            </a:r>
          </a:p>
        </p:txBody>
      </p:sp>
    </p:spTree>
    <p:extLst>
      <p:ext uri="{BB962C8B-B14F-4D97-AF65-F5344CB8AC3E}">
        <p14:creationId xmlns:p14="http://schemas.microsoft.com/office/powerpoint/2010/main" val="1827283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7343-0252-44D9-BE8A-2750278A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7C28E-16B7-4B93-8FE2-0FDF440E79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FROM Employees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department_id</a:t>
            </a:r>
            <a:r>
              <a:rPr lang="en-US" dirty="0"/>
              <a:t>=1</a:t>
            </a:r>
          </a:p>
          <a:p>
            <a:r>
              <a:rPr lang="en-US" dirty="0"/>
              <a:t>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FROM Employees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lastname</a:t>
            </a:r>
            <a:r>
              <a:rPr lang="en-US" dirty="0"/>
              <a:t>=‘</a:t>
            </a:r>
            <a:r>
              <a:rPr lang="en-US" dirty="0" err="1"/>
              <a:t>Nafisa</a:t>
            </a:r>
            <a:r>
              <a:rPr lang="en-US" dirty="0"/>
              <a:t>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09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DF94-2DC2-4E6F-B5FE-AB8AA26B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Comparison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E68DD9-B0D1-4390-A3A0-45BB3BA0C7F7}"/>
              </a:ext>
            </a:extLst>
          </p:cNvPr>
          <p:cNvSpPr/>
          <p:nvPr/>
        </p:nvSpPr>
        <p:spPr>
          <a:xfrm>
            <a:off x="911765" y="1720840"/>
            <a:ext cx="104971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Name	Description</a:t>
            </a:r>
          </a:p>
          <a:p>
            <a:r>
              <a:rPr lang="en-US" dirty="0"/>
              <a:t>BETWEEN ... AND ...	Check whether a value is within a range of values</a:t>
            </a:r>
          </a:p>
          <a:p>
            <a:r>
              <a:rPr lang="en-US" dirty="0"/>
              <a:t>COALESCE()		Return the first non-NULL argument</a:t>
            </a:r>
          </a:p>
          <a:p>
            <a:r>
              <a:rPr lang="en-US" dirty="0"/>
              <a:t>=			Equal operator</a:t>
            </a:r>
          </a:p>
          <a:p>
            <a:r>
              <a:rPr lang="en-US" dirty="0"/>
              <a:t>&lt;=&gt;			NULL-safe equal to operator</a:t>
            </a:r>
          </a:p>
          <a:p>
            <a:r>
              <a:rPr lang="en-US" dirty="0"/>
              <a:t>&gt;			Greater than operator</a:t>
            </a:r>
          </a:p>
          <a:p>
            <a:r>
              <a:rPr lang="en-US" dirty="0"/>
              <a:t>&gt;=			Greater than or equal operator</a:t>
            </a:r>
          </a:p>
          <a:p>
            <a:r>
              <a:rPr lang="en-US" dirty="0"/>
              <a:t>GREATEST()		Return the largest argument</a:t>
            </a:r>
          </a:p>
          <a:p>
            <a:r>
              <a:rPr lang="en-US" dirty="0"/>
              <a:t>IN()			Check whether a value is within a set of values</a:t>
            </a:r>
          </a:p>
          <a:p>
            <a:r>
              <a:rPr lang="en-US" dirty="0"/>
              <a:t>INTERVAL()		Return the index of the argument that is less than the first argument</a:t>
            </a:r>
          </a:p>
        </p:txBody>
      </p:sp>
    </p:spTree>
    <p:extLst>
      <p:ext uri="{BB962C8B-B14F-4D97-AF65-F5344CB8AC3E}">
        <p14:creationId xmlns:p14="http://schemas.microsoft.com/office/powerpoint/2010/main" val="610135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95E1-0C08-4DF6-B8E3-3D82ADE2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FC08E7-52FE-48AF-AA5C-AF66FDEBC812}"/>
              </a:ext>
            </a:extLst>
          </p:cNvPr>
          <p:cNvSpPr/>
          <p:nvPr/>
        </p:nvSpPr>
        <p:spPr>
          <a:xfrm>
            <a:off x="1302325" y="1546671"/>
            <a:ext cx="100925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IS		Test a value against a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IS NOT		Test a value against a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IS NOT NULL	NOT NULL value test</a:t>
            </a:r>
          </a:p>
          <a:p>
            <a:r>
              <a:rPr lang="en-US" dirty="0"/>
              <a:t>IS NULL		NULL value test</a:t>
            </a:r>
          </a:p>
          <a:p>
            <a:r>
              <a:rPr lang="en-US" dirty="0"/>
              <a:t>ISNULL()		Test whether the argument is NULL</a:t>
            </a:r>
          </a:p>
          <a:p>
            <a:r>
              <a:rPr lang="en-US" dirty="0"/>
              <a:t>LEAST()		Return the smallest argument</a:t>
            </a:r>
          </a:p>
          <a:p>
            <a:r>
              <a:rPr lang="en-US" dirty="0"/>
              <a:t>&lt;		Less than operator</a:t>
            </a:r>
          </a:p>
          <a:p>
            <a:r>
              <a:rPr lang="en-US" dirty="0"/>
              <a:t>&lt;=		Less than or equal operator</a:t>
            </a:r>
          </a:p>
          <a:p>
            <a:r>
              <a:rPr lang="en-US" dirty="0"/>
              <a:t>LIKE		Simple pattern matching</a:t>
            </a:r>
          </a:p>
          <a:p>
            <a:r>
              <a:rPr lang="en-US" dirty="0"/>
              <a:t>NOT BETWEEN ... AND ...	Check whether a value is not within a range of values</a:t>
            </a:r>
          </a:p>
          <a:p>
            <a:r>
              <a:rPr lang="en-US" dirty="0"/>
              <a:t>!=, &lt;&gt;		Not equal operator</a:t>
            </a:r>
          </a:p>
          <a:p>
            <a:r>
              <a:rPr lang="en-US" dirty="0"/>
              <a:t>NOT IN()	 	Check whether a value is not within a set of values</a:t>
            </a:r>
          </a:p>
          <a:p>
            <a:r>
              <a:rPr lang="en-US" dirty="0"/>
              <a:t>NOT LIKE	Negation of simple pattern matching</a:t>
            </a:r>
          </a:p>
          <a:p>
            <a:r>
              <a:rPr lang="en-US" dirty="0"/>
              <a:t>STRCMP()	Compare two strings</a:t>
            </a:r>
          </a:p>
        </p:txBody>
      </p:sp>
    </p:spTree>
    <p:extLst>
      <p:ext uri="{BB962C8B-B14F-4D97-AF65-F5344CB8AC3E}">
        <p14:creationId xmlns:p14="http://schemas.microsoft.com/office/powerpoint/2010/main" val="3142710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B925-07FB-46EA-9E8D-65D3E2A0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BE0D-2D4C-45F2-A774-E6BC0FA1FB5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200" dirty="0"/>
              <a:t>Name	Description</a:t>
            </a:r>
          </a:p>
          <a:p>
            <a:r>
              <a:rPr lang="en-US" sz="2200" dirty="0"/>
              <a:t>AND, &amp;&amp;	Logical AND</a:t>
            </a:r>
          </a:p>
          <a:p>
            <a:r>
              <a:rPr lang="en-US" sz="2200" dirty="0"/>
              <a:t>NOT, !	Negates value</a:t>
            </a:r>
          </a:p>
          <a:p>
            <a:r>
              <a:rPr lang="en-US" sz="2200" dirty="0"/>
              <a:t>||, OR	Logical OR</a:t>
            </a:r>
          </a:p>
          <a:p>
            <a:r>
              <a:rPr lang="en-US" sz="2200" dirty="0"/>
              <a:t>XOR	Logical XOR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29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5B14-E6D3-4308-8B2F-A6AFA2D2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05384-F1A5-49C8-BB46-C7452B5FF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24" y="1933721"/>
            <a:ext cx="56959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09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C0D5-5BC5-4E66-8A56-A23A2901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Where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5502-D58A-4B0D-B331-EC4EB2EDFF4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SELECT </a:t>
            </a:r>
            <a:r>
              <a:rPr lang="en-US" sz="2200" dirty="0" err="1"/>
              <a:t>employee_id</a:t>
            </a:r>
            <a:r>
              <a:rPr lang="en-US" sz="2200" dirty="0"/>
              <a:t>, </a:t>
            </a:r>
            <a:r>
              <a:rPr lang="en-US" sz="2200" dirty="0" err="1"/>
              <a:t>last_name</a:t>
            </a:r>
            <a:r>
              <a:rPr lang="en-US" sz="2200" dirty="0"/>
              <a:t>, </a:t>
            </a:r>
            <a:r>
              <a:rPr lang="en-US" sz="2200" dirty="0" err="1"/>
              <a:t>job_id,salary</a:t>
            </a:r>
            <a:endParaRPr lang="en-US" sz="2200" dirty="0"/>
          </a:p>
          <a:p>
            <a:r>
              <a:rPr lang="en-US" sz="2200" dirty="0"/>
              <a:t>FROM employees</a:t>
            </a:r>
          </a:p>
          <a:p>
            <a:r>
              <a:rPr lang="en-US" sz="2200" dirty="0" err="1"/>
              <a:t>WHere</a:t>
            </a:r>
            <a:r>
              <a:rPr lang="en-US" sz="2200" dirty="0"/>
              <a:t> salary &gt;=10000</a:t>
            </a:r>
          </a:p>
          <a:p>
            <a:r>
              <a:rPr lang="en-US" sz="2200" dirty="0"/>
              <a:t>AND </a:t>
            </a:r>
            <a:r>
              <a:rPr lang="en-US" sz="2200" dirty="0" err="1"/>
              <a:t>job_id</a:t>
            </a:r>
            <a:r>
              <a:rPr lang="en-US" sz="2200" dirty="0"/>
              <a:t> like '%sales%'</a:t>
            </a:r>
          </a:p>
        </p:txBody>
      </p:sp>
    </p:spTree>
    <p:extLst>
      <p:ext uri="{BB962C8B-B14F-4D97-AF65-F5344CB8AC3E}">
        <p14:creationId xmlns:p14="http://schemas.microsoft.com/office/powerpoint/2010/main" val="2522657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C4A4-7BB5-4BAD-B389-A46BBF9C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BY Clause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357191-223B-4118-B354-7F828D7E4ADF}"/>
              </a:ext>
            </a:extLst>
          </p:cNvPr>
          <p:cNvSpPr/>
          <p:nvPr/>
        </p:nvSpPr>
        <p:spPr>
          <a:xfrm>
            <a:off x="1302326" y="1900368"/>
            <a:ext cx="76728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* Sort rows with the ORDER By Clause</a:t>
            </a:r>
          </a:p>
          <a:p>
            <a:r>
              <a:rPr lang="en-US" sz="2200" dirty="0"/>
              <a:t>	- ASC : Ascending order (the default order)</a:t>
            </a:r>
          </a:p>
          <a:p>
            <a:r>
              <a:rPr lang="en-US" sz="2200" dirty="0"/>
              <a:t>	- DESC: descending order</a:t>
            </a:r>
          </a:p>
          <a:p>
            <a:r>
              <a:rPr lang="en-US" sz="2200" dirty="0"/>
              <a:t>*The ORDER BY clause comes last in the SELECT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3BB1D4-9F7B-424F-909C-181879E80B61}"/>
              </a:ext>
            </a:extLst>
          </p:cNvPr>
          <p:cNvSpPr/>
          <p:nvPr/>
        </p:nvSpPr>
        <p:spPr>
          <a:xfrm>
            <a:off x="1302326" y="42896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firstname,lastname</a:t>
            </a:r>
            <a:r>
              <a:rPr lang="en-US" dirty="0"/>
              <a:t>, salary</a:t>
            </a:r>
          </a:p>
          <a:p>
            <a:r>
              <a:rPr lang="en-US" dirty="0"/>
              <a:t>FROM employees</a:t>
            </a:r>
          </a:p>
          <a:p>
            <a:r>
              <a:rPr lang="en-US" dirty="0"/>
              <a:t>ORDER BY </a:t>
            </a:r>
            <a:r>
              <a:rPr lang="en-US" dirty="0" err="1"/>
              <a:t>depertment_id</a:t>
            </a:r>
            <a:r>
              <a:rPr lang="en-US" dirty="0"/>
              <a:t> </a:t>
            </a:r>
            <a:r>
              <a:rPr lang="en-US" dirty="0" err="1"/>
              <a:t>asc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4D4234-01C3-421B-9228-906237D0258C}"/>
              </a:ext>
            </a:extLst>
          </p:cNvPr>
          <p:cNvSpPr/>
          <p:nvPr/>
        </p:nvSpPr>
        <p:spPr>
          <a:xfrm>
            <a:off x="6279944" y="42896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firstname,lastname</a:t>
            </a:r>
            <a:r>
              <a:rPr lang="en-US" dirty="0"/>
              <a:t>, salary</a:t>
            </a:r>
          </a:p>
          <a:p>
            <a:r>
              <a:rPr lang="en-US" dirty="0"/>
              <a:t>FROM employees</a:t>
            </a:r>
          </a:p>
          <a:p>
            <a:r>
              <a:rPr lang="en-US" dirty="0"/>
              <a:t>ORDER BY </a:t>
            </a:r>
            <a:r>
              <a:rPr lang="en-US" dirty="0" err="1"/>
              <a:t>depertment_id</a:t>
            </a:r>
            <a:r>
              <a:rPr lang="en-US" dirty="0"/>
              <a:t> desc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B5DB4-D98A-466F-A457-2DB93F906567}"/>
              </a:ext>
            </a:extLst>
          </p:cNvPr>
          <p:cNvSpPr/>
          <p:nvPr/>
        </p:nvSpPr>
        <p:spPr>
          <a:xfrm>
            <a:off x="6279944" y="54866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firstname,lastname</a:t>
            </a:r>
            <a:r>
              <a:rPr lang="en-US" dirty="0"/>
              <a:t>, salary</a:t>
            </a:r>
          </a:p>
          <a:p>
            <a:r>
              <a:rPr lang="en-US" dirty="0"/>
              <a:t>FROM employees</a:t>
            </a:r>
          </a:p>
          <a:p>
            <a:r>
              <a:rPr lang="en-US" dirty="0"/>
              <a:t>ORDER BY </a:t>
            </a:r>
            <a:r>
              <a:rPr lang="en-US" dirty="0" err="1"/>
              <a:t>depertment_id,salary</a:t>
            </a:r>
            <a:r>
              <a:rPr lang="en-US" dirty="0"/>
              <a:t> </a:t>
            </a:r>
            <a:r>
              <a:rPr lang="en-US" dirty="0" err="1"/>
              <a:t>asc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89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8A12-E432-4A4C-A34B-26B8EB885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Supported Functions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8A3A2-1516-4B75-9934-72B8CF2B20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7479089" cy="3977640"/>
          </a:xfrm>
        </p:spPr>
        <p:txBody>
          <a:bodyPr/>
          <a:lstStyle/>
          <a:p>
            <a:r>
              <a:rPr lang="en-US" dirty="0"/>
              <a:t>https://dev.mysql.com/doc/refman/8.0/en/func-op-summary-ref.html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15C56-D047-4990-886A-E4C073E52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25111"/>
              </p:ext>
            </p:extLst>
          </p:nvPr>
        </p:nvGraphicFramePr>
        <p:xfrm>
          <a:off x="521207" y="2087998"/>
          <a:ext cx="6606638" cy="914400"/>
        </p:xfrm>
        <a:graphic>
          <a:graphicData uri="http://schemas.openxmlformats.org/drawingml/2006/table">
            <a:tbl>
              <a:tblPr/>
              <a:tblGrid>
                <a:gridCol w="3303319">
                  <a:extLst>
                    <a:ext uri="{9D8B030D-6E8A-4147-A177-3AD203B41FA5}">
                      <a16:colId xmlns:a16="http://schemas.microsoft.com/office/drawing/2014/main" val="2225895737"/>
                    </a:ext>
                  </a:extLst>
                </a:gridCol>
                <a:gridCol w="3303319">
                  <a:extLst>
                    <a:ext uri="{9D8B030D-6E8A-4147-A177-3AD203B41FA5}">
                      <a16:colId xmlns:a16="http://schemas.microsoft.com/office/drawing/2014/main" val="134222129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fontAlgn="base"/>
                      <a:r>
                        <a:rPr lang="en-US" sz="1800" u="none" strike="noStrike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INSTR()</a:t>
                      </a:r>
                      <a:endParaRPr lang="en-US" sz="180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Return the index of the first occurrence of substring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8831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2E2DD8-371B-4257-BB09-462746B9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69326"/>
              </p:ext>
            </p:extLst>
          </p:nvPr>
        </p:nvGraphicFramePr>
        <p:xfrm>
          <a:off x="539495" y="3215523"/>
          <a:ext cx="6588350" cy="640080"/>
        </p:xfrm>
        <a:graphic>
          <a:graphicData uri="http://schemas.openxmlformats.org/drawingml/2006/table">
            <a:tbl>
              <a:tblPr/>
              <a:tblGrid>
                <a:gridCol w="3294175">
                  <a:extLst>
                    <a:ext uri="{9D8B030D-6E8A-4147-A177-3AD203B41FA5}">
                      <a16:colId xmlns:a16="http://schemas.microsoft.com/office/drawing/2014/main" val="1282020446"/>
                    </a:ext>
                  </a:extLst>
                </a:gridCol>
                <a:gridCol w="3294175">
                  <a:extLst>
                    <a:ext uri="{9D8B030D-6E8A-4147-A177-3AD203B41FA5}">
                      <a16:colId xmlns:a16="http://schemas.microsoft.com/office/drawing/2014/main" val="188307511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fontAlgn="base"/>
                      <a:r>
                        <a:rPr lang="en-US" sz="1800" u="none" strike="noStrike">
                          <a:solidFill>
                            <a:srgbClr val="0074A3"/>
                          </a:solidFill>
                          <a:effectLst/>
                          <a:hlinkClick r:id="rId3"/>
                        </a:rPr>
                        <a:t>LENGTH()</a:t>
                      </a:r>
                      <a:endParaRPr lang="en-US" sz="180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Return the length of a string in bytes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6485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1B5534-D5D8-4781-969B-AF5082A52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41533"/>
              </p:ext>
            </p:extLst>
          </p:nvPr>
        </p:nvGraphicFramePr>
        <p:xfrm>
          <a:off x="539494" y="4068728"/>
          <a:ext cx="6588350" cy="640080"/>
        </p:xfrm>
        <a:graphic>
          <a:graphicData uri="http://schemas.openxmlformats.org/drawingml/2006/table">
            <a:tbl>
              <a:tblPr/>
              <a:tblGrid>
                <a:gridCol w="3294175">
                  <a:extLst>
                    <a:ext uri="{9D8B030D-6E8A-4147-A177-3AD203B41FA5}">
                      <a16:colId xmlns:a16="http://schemas.microsoft.com/office/drawing/2014/main" val="596129229"/>
                    </a:ext>
                  </a:extLst>
                </a:gridCol>
                <a:gridCol w="3294175">
                  <a:extLst>
                    <a:ext uri="{9D8B030D-6E8A-4147-A177-3AD203B41FA5}">
                      <a16:colId xmlns:a16="http://schemas.microsoft.com/office/drawing/2014/main" val="318598132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fontAlgn="base"/>
                      <a:r>
                        <a:rPr lang="en-US" sz="1800" u="none" strike="noStrike">
                          <a:solidFill>
                            <a:srgbClr val="0074A3"/>
                          </a:solidFill>
                          <a:effectLst/>
                          <a:hlinkClick r:id="rId4"/>
                        </a:rPr>
                        <a:t>TRIM()</a:t>
                      </a:r>
                      <a:endParaRPr lang="en-US" sz="180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Remove leading and trailing spaces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9856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FC3AF1-8E19-40FD-9A5A-3F55235FB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14565"/>
              </p:ext>
            </p:extLst>
          </p:nvPr>
        </p:nvGraphicFramePr>
        <p:xfrm>
          <a:off x="539494" y="4851068"/>
          <a:ext cx="6588350" cy="914400"/>
        </p:xfrm>
        <a:graphic>
          <a:graphicData uri="http://schemas.openxmlformats.org/drawingml/2006/table">
            <a:tbl>
              <a:tblPr/>
              <a:tblGrid>
                <a:gridCol w="3294175">
                  <a:extLst>
                    <a:ext uri="{9D8B030D-6E8A-4147-A177-3AD203B41FA5}">
                      <a16:colId xmlns:a16="http://schemas.microsoft.com/office/drawing/2014/main" val="3822235391"/>
                    </a:ext>
                  </a:extLst>
                </a:gridCol>
                <a:gridCol w="3294175">
                  <a:extLst>
                    <a:ext uri="{9D8B030D-6E8A-4147-A177-3AD203B41FA5}">
                      <a16:colId xmlns:a16="http://schemas.microsoft.com/office/drawing/2014/main" val="4029342008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fontAlgn="base"/>
                      <a:r>
                        <a:rPr lang="en-US" sz="1800" u="none" strike="noStrike" dirty="0">
                          <a:solidFill>
                            <a:srgbClr val="0074A3"/>
                          </a:solidFill>
                          <a:effectLst/>
                          <a:hlinkClick r:id="rId5"/>
                        </a:rPr>
                        <a:t>TRUNCATE()</a:t>
                      </a:r>
                      <a:endParaRPr lang="en-US" sz="1800" dirty="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Truncate to specified number of decimal places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2662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C367192-D3B2-406A-B164-995DB350B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154338"/>
              </p:ext>
            </p:extLst>
          </p:nvPr>
        </p:nvGraphicFramePr>
        <p:xfrm>
          <a:off x="539494" y="6044184"/>
          <a:ext cx="6606384" cy="365760"/>
        </p:xfrm>
        <a:graphic>
          <a:graphicData uri="http://schemas.openxmlformats.org/drawingml/2006/table">
            <a:tbl>
              <a:tblPr/>
              <a:tblGrid>
                <a:gridCol w="3303192">
                  <a:extLst>
                    <a:ext uri="{9D8B030D-6E8A-4147-A177-3AD203B41FA5}">
                      <a16:colId xmlns:a16="http://schemas.microsoft.com/office/drawing/2014/main" val="355432790"/>
                    </a:ext>
                  </a:extLst>
                </a:gridCol>
                <a:gridCol w="3303192">
                  <a:extLst>
                    <a:ext uri="{9D8B030D-6E8A-4147-A177-3AD203B41FA5}">
                      <a16:colId xmlns:a16="http://schemas.microsoft.com/office/drawing/2014/main" val="392230766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fontAlgn="base"/>
                      <a:r>
                        <a:rPr lang="en-US" sz="1800" u="none" strike="noStrike">
                          <a:solidFill>
                            <a:srgbClr val="0074A3"/>
                          </a:solidFill>
                          <a:effectLst/>
                          <a:hlinkClick r:id="rId6"/>
                        </a:rPr>
                        <a:t>SUM()</a:t>
                      </a:r>
                      <a:endParaRPr lang="en-US" sz="180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Return the sum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92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72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6D861F-AF0C-480E-A251-45D0DE6A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17" y="1428749"/>
            <a:ext cx="7445033" cy="504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55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33E6-0144-49A6-8834-EE9E9545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4E9B6-FB86-44FD-9614-593D668F69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622" y="1325498"/>
            <a:ext cx="4416552" cy="3977640"/>
          </a:xfrm>
        </p:spPr>
        <p:txBody>
          <a:bodyPr/>
          <a:lstStyle/>
          <a:p>
            <a:r>
              <a:rPr lang="en-US" dirty="0"/>
              <a:t>YEAR() WEEK() DAY()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A4818A-8A60-49D1-B51B-334FFACB8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707587"/>
              </p:ext>
            </p:extLst>
          </p:nvPr>
        </p:nvGraphicFramePr>
        <p:xfrm>
          <a:off x="521587" y="3540296"/>
          <a:ext cx="4416424" cy="640080"/>
        </p:xfrm>
        <a:graphic>
          <a:graphicData uri="http://schemas.openxmlformats.org/drawingml/2006/table">
            <a:tbl>
              <a:tblPr/>
              <a:tblGrid>
                <a:gridCol w="2208212">
                  <a:extLst>
                    <a:ext uri="{9D8B030D-6E8A-4147-A177-3AD203B41FA5}">
                      <a16:colId xmlns:a16="http://schemas.microsoft.com/office/drawing/2014/main" val="3849457766"/>
                    </a:ext>
                  </a:extLst>
                </a:gridCol>
                <a:gridCol w="2208212">
                  <a:extLst>
                    <a:ext uri="{9D8B030D-6E8A-4147-A177-3AD203B41FA5}">
                      <a16:colId xmlns:a16="http://schemas.microsoft.com/office/drawing/2014/main" val="1555776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fontAlgn="base"/>
                      <a:r>
                        <a:rPr lang="en-US" sz="1800" u="sng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ABS()</a:t>
                      </a:r>
                      <a:endParaRPr lang="en-US" sz="180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Return the absolute value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7577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C9DB7D-DD97-432E-99EC-ADB964E8C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34327"/>
              </p:ext>
            </p:extLst>
          </p:nvPr>
        </p:nvGraphicFramePr>
        <p:xfrm>
          <a:off x="503044" y="4374781"/>
          <a:ext cx="4416424" cy="640080"/>
        </p:xfrm>
        <a:graphic>
          <a:graphicData uri="http://schemas.openxmlformats.org/drawingml/2006/table">
            <a:tbl>
              <a:tblPr/>
              <a:tblGrid>
                <a:gridCol w="2208212">
                  <a:extLst>
                    <a:ext uri="{9D8B030D-6E8A-4147-A177-3AD203B41FA5}">
                      <a16:colId xmlns:a16="http://schemas.microsoft.com/office/drawing/2014/main" val="1147081799"/>
                    </a:ext>
                  </a:extLst>
                </a:gridCol>
                <a:gridCol w="2208212">
                  <a:extLst>
                    <a:ext uri="{9D8B030D-6E8A-4147-A177-3AD203B41FA5}">
                      <a16:colId xmlns:a16="http://schemas.microsoft.com/office/drawing/2014/main" val="20597931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fontAlgn="base"/>
                      <a:r>
                        <a:rPr lang="en-US" sz="1800" u="none" strike="noStrike">
                          <a:solidFill>
                            <a:srgbClr val="0074A3"/>
                          </a:solidFill>
                          <a:effectLst/>
                          <a:hlinkClick r:id="rId3"/>
                        </a:rPr>
                        <a:t>CONCAT()</a:t>
                      </a:r>
                      <a:endParaRPr lang="en-US" sz="180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Return concatenated string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0269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1DFE28-597D-45D7-B776-B78013972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623013"/>
              </p:ext>
            </p:extLst>
          </p:nvPr>
        </p:nvGraphicFramePr>
        <p:xfrm>
          <a:off x="503044" y="5209266"/>
          <a:ext cx="4416424" cy="365760"/>
        </p:xfrm>
        <a:graphic>
          <a:graphicData uri="http://schemas.openxmlformats.org/drawingml/2006/table">
            <a:tbl>
              <a:tblPr/>
              <a:tblGrid>
                <a:gridCol w="2208212">
                  <a:extLst>
                    <a:ext uri="{9D8B030D-6E8A-4147-A177-3AD203B41FA5}">
                      <a16:colId xmlns:a16="http://schemas.microsoft.com/office/drawing/2014/main" val="4177615706"/>
                    </a:ext>
                  </a:extLst>
                </a:gridCol>
                <a:gridCol w="2208212">
                  <a:extLst>
                    <a:ext uri="{9D8B030D-6E8A-4147-A177-3AD203B41FA5}">
                      <a16:colId xmlns:a16="http://schemas.microsoft.com/office/drawing/2014/main" val="12728854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fontAlgn="base"/>
                      <a:r>
                        <a:rPr lang="en-US" sz="1800" u="none" strike="noStrike">
                          <a:solidFill>
                            <a:srgbClr val="0074A3"/>
                          </a:solidFill>
                          <a:effectLst/>
                          <a:hlinkClick r:id="rId4"/>
                        </a:rPr>
                        <a:t>COS()</a:t>
                      </a:r>
                      <a:endParaRPr lang="en-US" sz="180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Return the cosine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3825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56C18F-4722-4900-9440-D5DBEBD4A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35005"/>
              </p:ext>
            </p:extLst>
          </p:nvPr>
        </p:nvGraphicFramePr>
        <p:xfrm>
          <a:off x="503044" y="5739237"/>
          <a:ext cx="4416424" cy="914400"/>
        </p:xfrm>
        <a:graphic>
          <a:graphicData uri="http://schemas.openxmlformats.org/drawingml/2006/table">
            <a:tbl>
              <a:tblPr/>
              <a:tblGrid>
                <a:gridCol w="2208212">
                  <a:extLst>
                    <a:ext uri="{9D8B030D-6E8A-4147-A177-3AD203B41FA5}">
                      <a16:colId xmlns:a16="http://schemas.microsoft.com/office/drawing/2014/main" val="3046216286"/>
                    </a:ext>
                  </a:extLst>
                </a:gridCol>
                <a:gridCol w="2208212">
                  <a:extLst>
                    <a:ext uri="{9D8B030D-6E8A-4147-A177-3AD203B41FA5}">
                      <a16:colId xmlns:a16="http://schemas.microsoft.com/office/drawing/2014/main" val="110476535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fontAlgn="base"/>
                      <a:r>
                        <a:rPr lang="en-US" sz="1800" u="none" strike="noStrike">
                          <a:solidFill>
                            <a:srgbClr val="0074A3"/>
                          </a:solidFill>
                          <a:effectLst/>
                          <a:hlinkClick r:id="rId5"/>
                        </a:rPr>
                        <a:t>COUNT()</a:t>
                      </a:r>
                      <a:endParaRPr lang="en-US" sz="180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Return a count of the number of rows returned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2676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084E1C5-DF1B-4698-A192-8C77F3889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06179"/>
              </p:ext>
            </p:extLst>
          </p:nvPr>
        </p:nvGraphicFramePr>
        <p:xfrm>
          <a:off x="539750" y="2652840"/>
          <a:ext cx="4416424" cy="640080"/>
        </p:xfrm>
        <a:graphic>
          <a:graphicData uri="http://schemas.openxmlformats.org/drawingml/2006/table">
            <a:tbl>
              <a:tblPr/>
              <a:tblGrid>
                <a:gridCol w="2208212">
                  <a:extLst>
                    <a:ext uri="{9D8B030D-6E8A-4147-A177-3AD203B41FA5}">
                      <a16:colId xmlns:a16="http://schemas.microsoft.com/office/drawing/2014/main" val="1498472832"/>
                    </a:ext>
                  </a:extLst>
                </a:gridCol>
                <a:gridCol w="2208212">
                  <a:extLst>
                    <a:ext uri="{9D8B030D-6E8A-4147-A177-3AD203B41FA5}">
                      <a16:colId xmlns:a16="http://schemas.microsoft.com/office/drawing/2014/main" val="21054109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fontAlgn="base"/>
                      <a:r>
                        <a:rPr lang="en-US" sz="1800" u="none" strike="noStrike">
                          <a:solidFill>
                            <a:srgbClr val="0074A3"/>
                          </a:solidFill>
                          <a:effectLst/>
                          <a:hlinkClick r:id="rId6"/>
                        </a:rPr>
                        <a:t>CURDATE()</a:t>
                      </a:r>
                      <a:endParaRPr lang="en-US" sz="180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Return the current date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40078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686D9D-18ED-46CD-B68B-3E15E8865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555050"/>
              </p:ext>
            </p:extLst>
          </p:nvPr>
        </p:nvGraphicFramePr>
        <p:xfrm>
          <a:off x="503044" y="1896701"/>
          <a:ext cx="4416424" cy="640080"/>
        </p:xfrm>
        <a:graphic>
          <a:graphicData uri="http://schemas.openxmlformats.org/drawingml/2006/table">
            <a:tbl>
              <a:tblPr/>
              <a:tblGrid>
                <a:gridCol w="2208212">
                  <a:extLst>
                    <a:ext uri="{9D8B030D-6E8A-4147-A177-3AD203B41FA5}">
                      <a16:colId xmlns:a16="http://schemas.microsoft.com/office/drawing/2014/main" val="1981953807"/>
                    </a:ext>
                  </a:extLst>
                </a:gridCol>
                <a:gridCol w="2208212">
                  <a:extLst>
                    <a:ext uri="{9D8B030D-6E8A-4147-A177-3AD203B41FA5}">
                      <a16:colId xmlns:a16="http://schemas.microsoft.com/office/drawing/2014/main" val="5313306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fontAlgn="base"/>
                      <a:r>
                        <a:rPr lang="en-US" sz="1800" u="none" strike="noStrike">
                          <a:solidFill>
                            <a:srgbClr val="0074A3"/>
                          </a:solidFill>
                          <a:effectLst/>
                          <a:hlinkClick r:id="rId7"/>
                        </a:rPr>
                        <a:t>CURTIME()</a:t>
                      </a:r>
                      <a:endParaRPr lang="en-US" sz="180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Return the current time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47305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9CDE79-3850-4545-A33A-2947FC30D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10234"/>
              </p:ext>
            </p:extLst>
          </p:nvPr>
        </p:nvGraphicFramePr>
        <p:xfrm>
          <a:off x="5477510" y="1900244"/>
          <a:ext cx="4416424" cy="914400"/>
        </p:xfrm>
        <a:graphic>
          <a:graphicData uri="http://schemas.openxmlformats.org/drawingml/2006/table">
            <a:tbl>
              <a:tblPr/>
              <a:tblGrid>
                <a:gridCol w="2208212">
                  <a:extLst>
                    <a:ext uri="{9D8B030D-6E8A-4147-A177-3AD203B41FA5}">
                      <a16:colId xmlns:a16="http://schemas.microsoft.com/office/drawing/2014/main" val="481305025"/>
                    </a:ext>
                  </a:extLst>
                </a:gridCol>
                <a:gridCol w="2208212">
                  <a:extLst>
                    <a:ext uri="{9D8B030D-6E8A-4147-A177-3AD203B41FA5}">
                      <a16:colId xmlns:a16="http://schemas.microsoft.com/office/drawing/2014/main" val="424970694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fontAlgn="base"/>
                      <a:r>
                        <a:rPr lang="en-US" sz="1800" u="none" strike="noStrike">
                          <a:solidFill>
                            <a:srgbClr val="0074A3"/>
                          </a:solidFill>
                          <a:effectLst/>
                          <a:hlinkClick r:id="rId8"/>
                        </a:rPr>
                        <a:t>DATE()</a:t>
                      </a:r>
                      <a:endParaRPr lang="en-US" sz="180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Extract the date part of a date or datetime expression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46525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9EB8A2D-1DFD-4A65-8092-E793479D7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28729"/>
              </p:ext>
            </p:extLst>
          </p:nvPr>
        </p:nvGraphicFramePr>
        <p:xfrm>
          <a:off x="5477510" y="3032392"/>
          <a:ext cx="4416424" cy="1188720"/>
        </p:xfrm>
        <a:graphic>
          <a:graphicData uri="http://schemas.openxmlformats.org/drawingml/2006/table">
            <a:tbl>
              <a:tblPr/>
              <a:tblGrid>
                <a:gridCol w="2208212">
                  <a:extLst>
                    <a:ext uri="{9D8B030D-6E8A-4147-A177-3AD203B41FA5}">
                      <a16:colId xmlns:a16="http://schemas.microsoft.com/office/drawing/2014/main" val="1931800019"/>
                    </a:ext>
                  </a:extLst>
                </a:gridCol>
                <a:gridCol w="2208212">
                  <a:extLst>
                    <a:ext uri="{9D8B030D-6E8A-4147-A177-3AD203B41FA5}">
                      <a16:colId xmlns:a16="http://schemas.microsoft.com/office/drawing/2014/main" val="448521560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fontAlgn="base"/>
                      <a:r>
                        <a:rPr lang="en-US" sz="1800" u="none" strike="noStrike">
                          <a:solidFill>
                            <a:srgbClr val="0074A3"/>
                          </a:solidFill>
                          <a:effectLst/>
                          <a:hlinkClick r:id="rId9"/>
                        </a:rPr>
                        <a:t>FLOOR()</a:t>
                      </a:r>
                      <a:endParaRPr lang="en-US" sz="180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Return the largest integer value not greater than the argument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77643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4074B7-98A4-480E-B5EF-2A8F7D993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784106"/>
              </p:ext>
            </p:extLst>
          </p:nvPr>
        </p:nvGraphicFramePr>
        <p:xfrm>
          <a:off x="5477510" y="4374781"/>
          <a:ext cx="4416424" cy="640080"/>
        </p:xfrm>
        <a:graphic>
          <a:graphicData uri="http://schemas.openxmlformats.org/drawingml/2006/table">
            <a:tbl>
              <a:tblPr/>
              <a:tblGrid>
                <a:gridCol w="2208212">
                  <a:extLst>
                    <a:ext uri="{9D8B030D-6E8A-4147-A177-3AD203B41FA5}">
                      <a16:colId xmlns:a16="http://schemas.microsoft.com/office/drawing/2014/main" val="2048313263"/>
                    </a:ext>
                  </a:extLst>
                </a:gridCol>
                <a:gridCol w="2208212">
                  <a:extLst>
                    <a:ext uri="{9D8B030D-6E8A-4147-A177-3AD203B41FA5}">
                      <a16:colId xmlns:a16="http://schemas.microsoft.com/office/drawing/2014/main" val="102211372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fontAlgn="base"/>
                      <a:r>
                        <a:rPr lang="en-US" sz="1800" u="none" strike="noStrike">
                          <a:solidFill>
                            <a:srgbClr val="0074A3"/>
                          </a:solidFill>
                          <a:effectLst/>
                          <a:hlinkClick r:id="rId10"/>
                        </a:rPr>
                        <a:t>LOWER()</a:t>
                      </a:r>
                      <a:endParaRPr lang="en-US" sz="180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Return the argument in lowercase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64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2C96E9D-DB73-4E99-8238-1EB8C7CD6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305089"/>
              </p:ext>
            </p:extLst>
          </p:nvPr>
        </p:nvGraphicFramePr>
        <p:xfrm>
          <a:off x="5477510" y="5303138"/>
          <a:ext cx="4416424" cy="640080"/>
        </p:xfrm>
        <a:graphic>
          <a:graphicData uri="http://schemas.openxmlformats.org/drawingml/2006/table">
            <a:tbl>
              <a:tblPr/>
              <a:tblGrid>
                <a:gridCol w="2208212">
                  <a:extLst>
                    <a:ext uri="{9D8B030D-6E8A-4147-A177-3AD203B41FA5}">
                      <a16:colId xmlns:a16="http://schemas.microsoft.com/office/drawing/2014/main" val="2343929597"/>
                    </a:ext>
                  </a:extLst>
                </a:gridCol>
                <a:gridCol w="2208212">
                  <a:extLst>
                    <a:ext uri="{9D8B030D-6E8A-4147-A177-3AD203B41FA5}">
                      <a16:colId xmlns:a16="http://schemas.microsoft.com/office/drawing/2014/main" val="361256073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fontAlgn="base"/>
                      <a:r>
                        <a:rPr lang="en-US" sz="1800" u="none" strike="noStrike">
                          <a:solidFill>
                            <a:srgbClr val="0074A3"/>
                          </a:solidFill>
                          <a:effectLst/>
                          <a:hlinkClick r:id="rId11"/>
                        </a:rPr>
                        <a:t>UPPER()</a:t>
                      </a:r>
                      <a:endParaRPr lang="en-US" sz="180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Convert to uppercase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1345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17DEF6F-DB27-4E8C-B818-AEC2919FA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1777"/>
              </p:ext>
            </p:extLst>
          </p:nvPr>
        </p:nvGraphicFramePr>
        <p:xfrm>
          <a:off x="5477510" y="6089904"/>
          <a:ext cx="4416424" cy="640080"/>
        </p:xfrm>
        <a:graphic>
          <a:graphicData uri="http://schemas.openxmlformats.org/drawingml/2006/table">
            <a:tbl>
              <a:tblPr/>
              <a:tblGrid>
                <a:gridCol w="2208212">
                  <a:extLst>
                    <a:ext uri="{9D8B030D-6E8A-4147-A177-3AD203B41FA5}">
                      <a16:colId xmlns:a16="http://schemas.microsoft.com/office/drawing/2014/main" val="3470557994"/>
                    </a:ext>
                  </a:extLst>
                </a:gridCol>
                <a:gridCol w="2208212">
                  <a:extLst>
                    <a:ext uri="{9D8B030D-6E8A-4147-A177-3AD203B41FA5}">
                      <a16:colId xmlns:a16="http://schemas.microsoft.com/office/drawing/2014/main" val="232859457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fontAlgn="base"/>
                      <a:r>
                        <a:rPr lang="en-US" sz="1800" u="none" strike="noStrike">
                          <a:solidFill>
                            <a:srgbClr val="0074A3"/>
                          </a:solidFill>
                          <a:effectLst/>
                          <a:hlinkClick r:id="rId12"/>
                        </a:rPr>
                        <a:t>MAX()</a:t>
                      </a:r>
                      <a:endParaRPr lang="en-US" sz="180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Return the maximum value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884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CE7B-8983-4EC9-B44E-8BDA2ED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0102B0-2994-46E9-A616-BE3BD334346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25983702"/>
              </p:ext>
            </p:extLst>
          </p:nvPr>
        </p:nvGraphicFramePr>
        <p:xfrm>
          <a:off x="521207" y="2035052"/>
          <a:ext cx="4416424" cy="640080"/>
        </p:xfrm>
        <a:graphic>
          <a:graphicData uri="http://schemas.openxmlformats.org/drawingml/2006/table">
            <a:tbl>
              <a:tblPr/>
              <a:tblGrid>
                <a:gridCol w="2208212">
                  <a:extLst>
                    <a:ext uri="{9D8B030D-6E8A-4147-A177-3AD203B41FA5}">
                      <a16:colId xmlns:a16="http://schemas.microsoft.com/office/drawing/2014/main" val="3483245416"/>
                    </a:ext>
                  </a:extLst>
                </a:gridCol>
                <a:gridCol w="2208212">
                  <a:extLst>
                    <a:ext uri="{9D8B030D-6E8A-4147-A177-3AD203B41FA5}">
                      <a16:colId xmlns:a16="http://schemas.microsoft.com/office/drawing/2014/main" val="2676524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fontAlgn="base"/>
                      <a:r>
                        <a:rPr lang="en-US" sz="1800" u="none" strike="noStrike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MD5()</a:t>
                      </a:r>
                      <a:endParaRPr lang="en-US" sz="180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Calculate MD5 checksum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9442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CBAD74-C0DE-4299-828D-3D258A67F1A7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3104197"/>
          <a:ext cx="4416424" cy="640080"/>
        </p:xfrm>
        <a:graphic>
          <a:graphicData uri="http://schemas.openxmlformats.org/drawingml/2006/table">
            <a:tbl>
              <a:tblPr/>
              <a:tblGrid>
                <a:gridCol w="2208212">
                  <a:extLst>
                    <a:ext uri="{9D8B030D-6E8A-4147-A177-3AD203B41FA5}">
                      <a16:colId xmlns:a16="http://schemas.microsoft.com/office/drawing/2014/main" val="140483229"/>
                    </a:ext>
                  </a:extLst>
                </a:gridCol>
                <a:gridCol w="2208212">
                  <a:extLst>
                    <a:ext uri="{9D8B030D-6E8A-4147-A177-3AD203B41FA5}">
                      <a16:colId xmlns:a16="http://schemas.microsoft.com/office/drawing/2014/main" val="337220401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fontAlgn="base"/>
                      <a:r>
                        <a:rPr lang="en-US" sz="1800" u="none" strike="noStrike">
                          <a:solidFill>
                            <a:srgbClr val="0074A3"/>
                          </a:solidFill>
                          <a:effectLst/>
                          <a:hlinkClick r:id="rId3"/>
                        </a:rPr>
                        <a:t>PASSWORD()</a:t>
                      </a:r>
                      <a:endParaRPr lang="en-US" sz="180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Calculate and return a password string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4443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38F14D-16F6-4719-A5AB-AFD515D12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88617"/>
              </p:ext>
            </p:extLst>
          </p:nvPr>
        </p:nvGraphicFramePr>
        <p:xfrm>
          <a:off x="6476316" y="2189797"/>
          <a:ext cx="4416424" cy="1828800"/>
        </p:xfrm>
        <a:graphic>
          <a:graphicData uri="http://schemas.openxmlformats.org/drawingml/2006/table">
            <a:tbl>
              <a:tblPr/>
              <a:tblGrid>
                <a:gridCol w="2208212">
                  <a:extLst>
                    <a:ext uri="{9D8B030D-6E8A-4147-A177-3AD203B41FA5}">
                      <a16:colId xmlns:a16="http://schemas.microsoft.com/office/drawing/2014/main" val="1232029677"/>
                    </a:ext>
                  </a:extLst>
                </a:gridCol>
                <a:gridCol w="2208212">
                  <a:extLst>
                    <a:ext uri="{9D8B030D-6E8A-4147-A177-3AD203B41FA5}">
                      <a16:colId xmlns:a16="http://schemas.microsoft.com/office/drawing/2014/main" val="131121265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fontAlgn="base"/>
                      <a:r>
                        <a:rPr lang="en-US" sz="1800" u="none" strike="noStrike">
                          <a:solidFill>
                            <a:srgbClr val="0074A3"/>
                          </a:solidFill>
                          <a:effectLst/>
                          <a:hlinkClick r:id="rId4"/>
                        </a:rPr>
                        <a:t>POW()</a:t>
                      </a:r>
                      <a:endParaRPr lang="en-US" sz="180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Return the argument raised to the specified power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48773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fontAlgn="base"/>
                      <a:r>
                        <a:rPr lang="en-US" sz="1800" u="none" strike="noStrike">
                          <a:solidFill>
                            <a:srgbClr val="0074A3"/>
                          </a:solidFill>
                          <a:effectLst/>
                          <a:hlinkClick r:id="rId5"/>
                        </a:rPr>
                        <a:t>POWER()</a:t>
                      </a:r>
                      <a:endParaRPr lang="en-US" sz="180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Return the argument raised to the specified power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59937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EB4F33-889F-4777-9D4E-A7CC5B3F5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326683"/>
              </p:ext>
            </p:extLst>
          </p:nvPr>
        </p:nvGraphicFramePr>
        <p:xfrm>
          <a:off x="521207" y="4060418"/>
          <a:ext cx="4416424" cy="640080"/>
        </p:xfrm>
        <a:graphic>
          <a:graphicData uri="http://schemas.openxmlformats.org/drawingml/2006/table">
            <a:tbl>
              <a:tblPr/>
              <a:tblGrid>
                <a:gridCol w="2208212">
                  <a:extLst>
                    <a:ext uri="{9D8B030D-6E8A-4147-A177-3AD203B41FA5}">
                      <a16:colId xmlns:a16="http://schemas.microsoft.com/office/drawing/2014/main" val="3613434654"/>
                    </a:ext>
                  </a:extLst>
                </a:gridCol>
                <a:gridCol w="2208212">
                  <a:extLst>
                    <a:ext uri="{9D8B030D-6E8A-4147-A177-3AD203B41FA5}">
                      <a16:colId xmlns:a16="http://schemas.microsoft.com/office/drawing/2014/main" val="249515010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fontAlgn="base"/>
                      <a:r>
                        <a:rPr lang="en-US" sz="1800" u="none" strike="noStrike">
                          <a:solidFill>
                            <a:srgbClr val="0074A3"/>
                          </a:solidFill>
                          <a:effectLst/>
                          <a:hlinkClick r:id="rId6"/>
                        </a:rPr>
                        <a:t>SHA1(), SHA()</a:t>
                      </a:r>
                      <a:endParaRPr lang="en-US" sz="1800">
                        <a:effectLst/>
                      </a:endParaRP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Calculate an SHA-1 160-bit checksum</a:t>
                      </a:r>
                    </a:p>
                  </a:txBody>
                  <a:tcPr marL="47625" marR="47625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77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7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54CF-1CA3-4124-8BB9-AD9E7A5C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5E21-08D0-4EE8-AD79-06893CC7C60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2003644"/>
            <a:ext cx="10031522" cy="3977640"/>
          </a:xfrm>
        </p:spPr>
        <p:txBody>
          <a:bodyPr>
            <a:normAutofit/>
          </a:bodyPr>
          <a:lstStyle/>
          <a:p>
            <a:r>
              <a:rPr lang="en-US" sz="2400" dirty="0"/>
              <a:t>organize data in a manner which allows us to query data, sort data, and manipulate data in various ways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358351-E98D-46EA-95A3-EBAEBA6F71EA}"/>
              </a:ext>
            </a:extLst>
          </p:cNvPr>
          <p:cNvSpPr/>
          <p:nvPr/>
        </p:nvSpPr>
        <p:spPr>
          <a:xfrm>
            <a:off x="539495" y="3590881"/>
            <a:ext cx="107519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important because it manages data efficiently and allows users to perform multiple tasks with ease. A database management system stores, organizes and manages a large amount of information within a single software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BB7630-468F-48BF-976C-7BAC11AE1FDF}"/>
              </a:ext>
            </a:extLst>
          </p:cNvPr>
          <p:cNvSpPr/>
          <p:nvPr/>
        </p:nvSpPr>
        <p:spPr>
          <a:xfrm>
            <a:off x="539495" y="5160541"/>
            <a:ext cx="107519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we don’t use file based data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redundancy , Inconsistent,</a:t>
            </a:r>
          </a:p>
        </p:txBody>
      </p:sp>
    </p:spTree>
    <p:extLst>
      <p:ext uri="{BB962C8B-B14F-4D97-AF65-F5344CB8AC3E}">
        <p14:creationId xmlns:p14="http://schemas.microsoft.com/office/powerpoint/2010/main" val="10694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303619-45EF-4457-B6CB-25C35C074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428750"/>
            <a:ext cx="5905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9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960C42-C2A8-4EE2-BF37-32275A452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790574"/>
            <a:ext cx="10807128" cy="463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77F336-1BFD-4A42-8C47-5E3426A3C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701040"/>
            <a:ext cx="8267700" cy="58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9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99505-34C5-48B4-A660-C6799AA2FE17}"/>
              </a:ext>
            </a:extLst>
          </p:cNvPr>
          <p:cNvSpPr/>
          <p:nvPr/>
        </p:nvSpPr>
        <p:spPr>
          <a:xfrm>
            <a:off x="552450" y="1303288"/>
            <a:ext cx="100012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not use duplicate values in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Primary keys generally cannot be changed.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Foreign keys are based on data values and are purely logical, not physical, pointers.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foreign key value must match an existing primary key value or unique key value, or else be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foreign key must reference either a primary key or unique key column</a:t>
            </a:r>
          </a:p>
        </p:txBody>
      </p:sp>
    </p:spTree>
    <p:extLst>
      <p:ext uri="{BB962C8B-B14F-4D97-AF65-F5344CB8AC3E}">
        <p14:creationId xmlns:p14="http://schemas.microsoft.com/office/powerpoint/2010/main" val="63028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2FE9-64FA-4D2A-8487-DFA8958A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99142BE-A404-4E93-9BE8-08BDD2FC1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29267" y="1905201"/>
            <a:ext cx="381001" cy="274637"/>
          </a:xfrm>
        </p:spPr>
        <p:txBody>
          <a:bodyPr/>
          <a:lstStyle/>
          <a:p>
            <a:fld id="{C136B7D2-B98C-44FD-8D04-7EC62A56497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 descr="Image result for oracle">
            <a:extLst>
              <a:ext uri="{FF2B5EF4-FFF2-40B4-BE49-F238E27FC236}">
                <a16:creationId xmlns:a16="http://schemas.microsoft.com/office/drawing/2014/main" id="{8CF7FDB0-CC09-4301-8650-47F6FD86E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00" y="1534142"/>
            <a:ext cx="3124200" cy="120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msql">
            <a:extLst>
              <a:ext uri="{FF2B5EF4-FFF2-40B4-BE49-F238E27FC236}">
                <a16:creationId xmlns:a16="http://schemas.microsoft.com/office/drawing/2014/main" id="{5BB9801F-B819-4E06-BC83-B441088BB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468" y="3596278"/>
            <a:ext cx="1828800" cy="94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sqlite">
            <a:extLst>
              <a:ext uri="{FF2B5EF4-FFF2-40B4-BE49-F238E27FC236}">
                <a16:creationId xmlns:a16="http://schemas.microsoft.com/office/drawing/2014/main" id="{141BAD60-AD52-41F2-B238-40476F2F9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366" y="1741746"/>
            <a:ext cx="2438400" cy="115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Image result for sql server">
            <a:extLst>
              <a:ext uri="{FF2B5EF4-FFF2-40B4-BE49-F238E27FC236}">
                <a16:creationId xmlns:a16="http://schemas.microsoft.com/office/drawing/2014/main" id="{E740E740-7DE7-4AAE-91C8-404B6556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243" y="1534142"/>
            <a:ext cx="2359025" cy="157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Image result for mangodb">
            <a:extLst>
              <a:ext uri="{FF2B5EF4-FFF2-40B4-BE49-F238E27FC236}">
                <a16:creationId xmlns:a16="http://schemas.microsoft.com/office/drawing/2014/main" id="{6E352377-E6EA-4036-8178-081E6F977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739" y="5594769"/>
            <a:ext cx="2224560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Image result for sql">
            <a:extLst>
              <a:ext uri="{FF2B5EF4-FFF2-40B4-BE49-F238E27FC236}">
                <a16:creationId xmlns:a16="http://schemas.microsoft.com/office/drawing/2014/main" id="{2EBC2482-C12F-42D3-B8A0-BD45DBE3E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230" y="3429000"/>
            <a:ext cx="2835577" cy="96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stgresql">
            <a:extLst>
              <a:ext uri="{FF2B5EF4-FFF2-40B4-BE49-F238E27FC236}">
                <a16:creationId xmlns:a16="http://schemas.microsoft.com/office/drawing/2014/main" id="{CDDCDD0F-8CF9-4367-B91D-7DF9151B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353" y="3385691"/>
            <a:ext cx="1905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65210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1807</TotalTime>
  <Words>606</Words>
  <Application>Microsoft Office PowerPoint</Application>
  <PresentationFormat>Widescreen</PresentationFormat>
  <Paragraphs>166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</vt:lpstr>
      <vt:lpstr>Calibri</vt:lpstr>
      <vt:lpstr>Roboto</vt:lpstr>
      <vt:lpstr>Segoe UI</vt:lpstr>
      <vt:lpstr>Segoe UI Light</vt:lpstr>
      <vt:lpstr>WelcomeDoc</vt:lpstr>
      <vt:lpstr>Database</vt:lpstr>
      <vt:lpstr>Data &amp; DBMS</vt:lpstr>
      <vt:lpstr>PowerPoint Presentation</vt:lpstr>
      <vt:lpstr>Why we need DBMS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Installation Postgresql</vt:lpstr>
      <vt:lpstr>Basic select</vt:lpstr>
      <vt:lpstr>MySQL Most Common Data Types </vt:lpstr>
      <vt:lpstr>PowerPoint Presentation</vt:lpstr>
      <vt:lpstr>Select</vt:lpstr>
      <vt:lpstr>Select</vt:lpstr>
      <vt:lpstr>Select with Arthimatics</vt:lpstr>
      <vt:lpstr>Column Alias</vt:lpstr>
      <vt:lpstr>Eliminating Duplicate Rows</vt:lpstr>
      <vt:lpstr>Using Where Clause</vt:lpstr>
      <vt:lpstr>MySQL Comparison Operator</vt:lpstr>
      <vt:lpstr>PowerPoint Presentation</vt:lpstr>
      <vt:lpstr>Logical Operators</vt:lpstr>
      <vt:lpstr>PowerPoint Presentation</vt:lpstr>
      <vt:lpstr>Practice Where </vt:lpstr>
      <vt:lpstr>ORDER BY Clause</vt:lpstr>
      <vt:lpstr>List of Supported Functions in MYSQL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Alrayah Alsanhoury</dc:creator>
  <cp:keywords/>
  <cp:lastModifiedBy>Alrayah Alsanhoury</cp:lastModifiedBy>
  <cp:revision>15</cp:revision>
  <dcterms:created xsi:type="dcterms:W3CDTF">2018-12-09T04:59:55Z</dcterms:created>
  <dcterms:modified xsi:type="dcterms:W3CDTF">2018-12-10T13:14:07Z</dcterms:modified>
  <cp:version/>
</cp:coreProperties>
</file>