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BDDD-B396-43BF-B211-9FFD7D3AE7E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ACC-DDDB-4632-B941-827B4C09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1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BDDD-B396-43BF-B211-9FFD7D3AE7E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ACC-DDDB-4632-B941-827B4C09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8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BDDD-B396-43BF-B211-9FFD7D3AE7E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ACC-DDDB-4632-B941-827B4C09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29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BDDD-B396-43BF-B211-9FFD7D3AE7E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ACC-DDDB-4632-B941-827B4C0949D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8129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BDDD-B396-43BF-B211-9FFD7D3AE7E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ACC-DDDB-4632-B941-827B4C09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46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BDDD-B396-43BF-B211-9FFD7D3AE7E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ACC-DDDB-4632-B941-827B4C09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34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BDDD-B396-43BF-B211-9FFD7D3AE7E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ACC-DDDB-4632-B941-827B4C09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46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BDDD-B396-43BF-B211-9FFD7D3AE7E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ACC-DDDB-4632-B941-827B4C09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40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BDDD-B396-43BF-B211-9FFD7D3AE7E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ACC-DDDB-4632-B941-827B4C09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7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BDDD-B396-43BF-B211-9FFD7D3AE7E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ACC-DDDB-4632-B941-827B4C09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4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BDDD-B396-43BF-B211-9FFD7D3AE7E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ACC-DDDB-4632-B941-827B4C09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7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BDDD-B396-43BF-B211-9FFD7D3AE7E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ACC-DDDB-4632-B941-827B4C09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BDDD-B396-43BF-B211-9FFD7D3AE7E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ACC-DDDB-4632-B941-827B4C09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4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BDDD-B396-43BF-B211-9FFD7D3AE7E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ACC-DDDB-4632-B941-827B4C09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BDDD-B396-43BF-B211-9FFD7D3AE7E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ACC-DDDB-4632-B941-827B4C09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0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BDDD-B396-43BF-B211-9FFD7D3AE7E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ACC-DDDB-4632-B941-827B4C09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4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BDDD-B396-43BF-B211-9FFD7D3AE7E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8ACC-DDDB-4632-B941-827B4C09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5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C44BDDD-B396-43BF-B211-9FFD7D3AE7E1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48ACC-DDDB-4632-B941-827B4C094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35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DE64-447A-4CF4-BDD5-854E8D2A6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Mushroom Classification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3B7D2-14E8-4035-A9D2-4094E9B722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Sansone</a:t>
            </a:r>
          </a:p>
          <a:p>
            <a:r>
              <a:rPr lang="en-US" dirty="0"/>
              <a:t>UIN 676475522</a:t>
            </a:r>
          </a:p>
        </p:txBody>
      </p:sp>
    </p:spTree>
    <p:extLst>
      <p:ext uri="{BB962C8B-B14F-4D97-AF65-F5344CB8AC3E}">
        <p14:creationId xmlns:p14="http://schemas.microsoft.com/office/powerpoint/2010/main" val="3939284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7265-1E31-493D-ABD7-DAAB255C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EE608-DB6A-446D-90C9-572665F98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Gill Spacing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A9982-AEA3-46AD-983E-E4E7260FE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967135"/>
            <a:ext cx="5171132" cy="3190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2FBBC5-8148-47D4-8C53-2513FB2C3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292" y="2967135"/>
            <a:ext cx="4854715" cy="718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612F76-C5FA-4EA1-8826-92B9007E6D05}"/>
              </a:ext>
            </a:extLst>
          </p:cNvPr>
          <p:cNvSpPr txBox="1"/>
          <p:nvPr/>
        </p:nvSpPr>
        <p:spPr>
          <a:xfrm>
            <a:off x="6729292" y="4189445"/>
            <a:ext cx="4854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Gill Spacing graph shows us that most poisonous mushrooms have close gills while almost no crowded gills.</a:t>
            </a:r>
          </a:p>
        </p:txBody>
      </p:sp>
    </p:spTree>
    <p:extLst>
      <p:ext uri="{BB962C8B-B14F-4D97-AF65-F5344CB8AC3E}">
        <p14:creationId xmlns:p14="http://schemas.microsoft.com/office/powerpoint/2010/main" val="12814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0E06-F1F5-4F73-965C-41BF5D93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E979-BBB8-4150-A811-B84019F76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Stalk Root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AB7AE-CA81-49A6-9A59-B15F58C5D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020037"/>
            <a:ext cx="4202596" cy="26273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A913A3-9076-4A55-886C-D70D047F1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373" y="3020037"/>
            <a:ext cx="3334215" cy="733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28B631-4866-4E7E-B513-B0DA3F0A6B14}"/>
              </a:ext>
            </a:extLst>
          </p:cNvPr>
          <p:cNvSpPr txBox="1"/>
          <p:nvPr/>
        </p:nvSpPr>
        <p:spPr>
          <a:xfrm>
            <a:off x="5576582" y="4090811"/>
            <a:ext cx="47817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 we can see this is the variable that contains quite a lot of missing data. We will utilize the MICE library in R to impute the missing data. Regardless we can see by the graph that poisonous mushrooms don’t contain any rooted stalks which could be a great detector of an edible mushroom.</a:t>
            </a:r>
          </a:p>
        </p:txBody>
      </p:sp>
    </p:spTree>
    <p:extLst>
      <p:ext uri="{BB962C8B-B14F-4D97-AF65-F5344CB8AC3E}">
        <p14:creationId xmlns:p14="http://schemas.microsoft.com/office/powerpoint/2010/main" val="780983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416E-D26E-4743-B9A3-03A34A51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64147-B420-4B2B-A58D-6B843959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Ring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3DCDD-B948-4CB7-A819-87DC1305A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944535"/>
            <a:ext cx="4588039" cy="2849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0E5CE9-606F-4505-8EB3-BDD06BEC5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263" y="2944535"/>
            <a:ext cx="3343742" cy="762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3CBF68-77D9-4061-B56C-EF41D2EA45FE}"/>
              </a:ext>
            </a:extLst>
          </p:cNvPr>
          <p:cNvSpPr txBox="1"/>
          <p:nvPr/>
        </p:nvSpPr>
        <p:spPr>
          <a:xfrm>
            <a:off x="6244539" y="4150658"/>
            <a:ext cx="4283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can see by the graph poisonous mushrooms have flaring ring types while edible mushrooms don’t have any. This will be a great indicator of a poisonous mushroom.</a:t>
            </a:r>
          </a:p>
        </p:txBody>
      </p:sp>
    </p:spTree>
    <p:extLst>
      <p:ext uri="{BB962C8B-B14F-4D97-AF65-F5344CB8AC3E}">
        <p14:creationId xmlns:p14="http://schemas.microsoft.com/office/powerpoint/2010/main" val="3572329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24FB-C286-40E5-A025-0A718FB1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D78E6-37DD-4AD7-9ADB-9446410F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Odor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9D904-86D6-4983-9CEE-367AF5647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004456"/>
            <a:ext cx="4725325" cy="2981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829A74-D3F2-4E13-897C-729A63611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870" y="3004456"/>
            <a:ext cx="3353268" cy="762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0EBDA3-A141-4FA2-9C98-4EB98B50496E}"/>
              </a:ext>
            </a:extLst>
          </p:cNvPr>
          <p:cNvSpPr txBox="1"/>
          <p:nvPr/>
        </p:nvSpPr>
        <p:spPr>
          <a:xfrm>
            <a:off x="6217870" y="4043494"/>
            <a:ext cx="3689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graph shows us that most of the poisonous mushrooms have a creosote odor while edible have a musty odor to them.</a:t>
            </a:r>
          </a:p>
        </p:txBody>
      </p:sp>
    </p:spTree>
    <p:extLst>
      <p:ext uri="{BB962C8B-B14F-4D97-AF65-F5344CB8AC3E}">
        <p14:creationId xmlns:p14="http://schemas.microsoft.com/office/powerpoint/2010/main" val="212722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B1A2-CE1F-4539-A70C-77E01F17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94259-8F7B-4B02-9528-566F17CB2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Splitting the dataset</a:t>
            </a:r>
          </a:p>
          <a:p>
            <a:pPr lvl="1"/>
            <a:r>
              <a:rPr lang="en-US" dirty="0"/>
              <a:t>The dataset was split using </a:t>
            </a:r>
            <a:r>
              <a:rPr lang="en-US" b="1" dirty="0"/>
              <a:t>caret</a:t>
            </a:r>
            <a:r>
              <a:rPr lang="en-US" dirty="0"/>
              <a:t> into an 80% training set and a 20% test set.</a:t>
            </a:r>
          </a:p>
          <a:p>
            <a:pPr lvl="1"/>
            <a:r>
              <a:rPr lang="en-US" dirty="0"/>
              <a:t>10-fold cross validation was used on every model except the neural network. </a:t>
            </a:r>
          </a:p>
          <a:p>
            <a:pPr lvl="1"/>
            <a:endParaRPr lang="en-US" dirty="0"/>
          </a:p>
          <a:p>
            <a:r>
              <a:rPr lang="en-US" dirty="0"/>
              <a:t>The following machine learning models were used: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C5.0</a:t>
            </a:r>
          </a:p>
          <a:p>
            <a:pPr lvl="1"/>
            <a:r>
              <a:rPr lang="en-US" dirty="0"/>
              <a:t>Bagged CART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Ada Boost</a:t>
            </a:r>
          </a:p>
          <a:p>
            <a:pPr lvl="1"/>
            <a:r>
              <a:rPr lang="en-US" dirty="0"/>
              <a:t>Gradient Boost</a:t>
            </a:r>
          </a:p>
          <a:p>
            <a:pPr lvl="1"/>
            <a:r>
              <a:rPr lang="en-US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885840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66F65-BECB-4570-A81B-9ACCAC3B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the Models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CE5E4-76B0-47EB-8ECA-D77D5F9A2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E0509-78CA-4372-A231-92B7C1911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49" y="2679756"/>
            <a:ext cx="6285840" cy="31967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9B92DD-7FB2-456B-BC01-21D6046E17A4}"/>
              </a:ext>
            </a:extLst>
          </p:cNvPr>
          <p:cNvSpPr txBox="1"/>
          <p:nvPr/>
        </p:nvSpPr>
        <p:spPr>
          <a:xfrm>
            <a:off x="7404381" y="2846960"/>
            <a:ext cx="39468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was tuned automatically by </a:t>
            </a:r>
            <a:r>
              <a:rPr lang="en-US" b="1" dirty="0"/>
              <a:t>caret</a:t>
            </a:r>
            <a:r>
              <a:rPr lang="en-US" dirty="0"/>
              <a:t>, which used a laplace = 0, userkernel = FALSE, and adjust = 1.</a:t>
            </a:r>
          </a:p>
          <a:p>
            <a:endParaRPr lang="en-US" dirty="0"/>
          </a:p>
          <a:p>
            <a:r>
              <a:rPr lang="en-US" dirty="0"/>
              <a:t>The model got a slightly higher Accuracy without using the kernel of 93.18%. Which is not bad but let’s see how it does with the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381497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03A6-3AA9-42BD-B603-9E514226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the Models on 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046E38-B4C4-41ED-A1F3-8101ACC3E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106" y="1399637"/>
            <a:ext cx="3031282" cy="47564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E4D869-07F9-455C-B2D8-88EC0F0BF1CD}"/>
              </a:ext>
            </a:extLst>
          </p:cNvPr>
          <p:cNvSpPr txBox="1"/>
          <p:nvPr/>
        </p:nvSpPr>
        <p:spPr>
          <a:xfrm>
            <a:off x="4711959" y="2931965"/>
            <a:ext cx="5868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can see it, although it returned an 93% accuracy it has a lot of false positives and false negatives. The false negatives are particularly bad because of the consequences of ingesting a poisonous mushroom.</a:t>
            </a:r>
          </a:p>
        </p:txBody>
      </p:sp>
    </p:spTree>
    <p:extLst>
      <p:ext uri="{BB962C8B-B14F-4D97-AF65-F5344CB8AC3E}">
        <p14:creationId xmlns:p14="http://schemas.microsoft.com/office/powerpoint/2010/main" val="3963106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7E1F-3880-4929-A067-F5ED9AAB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the Models on 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5F47C0-152E-49F7-AF40-C2A28CD22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434519"/>
            <a:ext cx="5793681" cy="31750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F12B65-C407-43FD-919F-7A0F943FAA60}"/>
              </a:ext>
            </a:extLst>
          </p:cNvPr>
          <p:cNvSpPr txBox="1"/>
          <p:nvPr/>
        </p:nvSpPr>
        <p:spPr>
          <a:xfrm>
            <a:off x="646111" y="4840448"/>
            <a:ext cx="5793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top ten variables the Naïve Bayes model found important.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32CE73-872B-4EC0-A4CD-E5D33458C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494" y="2087127"/>
            <a:ext cx="4208162" cy="252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1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7515-9888-456C-89A2-EB99AB88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the Models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3F35C-AA1C-433A-B6C0-7C91105F9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C5.0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1EF22-4ECF-40E7-A05B-E8005A16D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810312"/>
            <a:ext cx="4008748" cy="3275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EEAA4E-6EAF-4F5E-9ABE-B9264F978079}"/>
              </a:ext>
            </a:extLst>
          </p:cNvPr>
          <p:cNvSpPr txBox="1"/>
          <p:nvPr/>
        </p:nvSpPr>
        <p:spPr>
          <a:xfrm>
            <a:off x="5637401" y="3429000"/>
            <a:ext cx="53270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C5.0 model shows perfect accuracy. Using automatic tuning resulted in only a single trial, model = rules, and winnow = TRUE. It seemed to pick the first one due to being computationally better than the others since every different run resulted in the same results.</a:t>
            </a:r>
          </a:p>
        </p:txBody>
      </p:sp>
    </p:spTree>
    <p:extLst>
      <p:ext uri="{BB962C8B-B14F-4D97-AF65-F5344CB8AC3E}">
        <p14:creationId xmlns:p14="http://schemas.microsoft.com/office/powerpoint/2010/main" val="1095913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783C-293D-41FE-AF3C-6385C4EE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the Models on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5DF941-48DA-446C-8FB3-BD6796D70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840" y="1642188"/>
            <a:ext cx="2892239" cy="4763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E5256E-ECB2-4D42-8A9C-1628F511D1E3}"/>
              </a:ext>
            </a:extLst>
          </p:cNvPr>
          <p:cNvSpPr txBox="1"/>
          <p:nvPr/>
        </p:nvSpPr>
        <p:spPr>
          <a:xfrm>
            <a:off x="4814596" y="1922107"/>
            <a:ext cx="4030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perfectly predicted the classifier and unlike the Naïve Bayes model had no false positives or false negatives.</a:t>
            </a:r>
          </a:p>
          <a:p>
            <a:endParaRPr lang="en-US" dirty="0"/>
          </a:p>
          <a:p>
            <a:r>
              <a:rPr lang="en-US" dirty="0"/>
              <a:t>Below are the variables the model found to be most important.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7DA1E8-705C-475B-96CC-D09892DD1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596" y="4407532"/>
            <a:ext cx="5799919" cy="199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3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A645-DE50-4C7B-9C1B-6DCB8AA2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E2C3-850E-42A6-ACA6-3855D099C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  <a:p>
            <a:endParaRPr lang="en-US" dirty="0"/>
          </a:p>
          <a:p>
            <a:r>
              <a:rPr lang="en-US" dirty="0"/>
              <a:t>Data Exploration and Preprocessing</a:t>
            </a:r>
          </a:p>
          <a:p>
            <a:endParaRPr lang="en-US" dirty="0"/>
          </a:p>
          <a:p>
            <a:r>
              <a:rPr lang="en-US" dirty="0"/>
              <a:t>Training the Models</a:t>
            </a:r>
          </a:p>
          <a:p>
            <a:endParaRPr lang="en-US" dirty="0"/>
          </a:p>
          <a:p>
            <a:r>
              <a:rPr lang="en-US" dirty="0"/>
              <a:t>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33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20B8-ABEC-430B-901D-22255ED8D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the Models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0F75-F8F2-4A3C-A805-CFAF34E7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Bagged CART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7227B-15C4-4560-98CF-8199F8703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590760"/>
            <a:ext cx="4582164" cy="2448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D88B37-6B00-4F8F-8ADF-8CD777856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288" y="1853248"/>
            <a:ext cx="2676899" cy="4515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0AC6FE-EF48-49CC-B7DC-FE23A537AF40}"/>
              </a:ext>
            </a:extLst>
          </p:cNvPr>
          <p:cNvSpPr txBox="1"/>
          <p:nvPr/>
        </p:nvSpPr>
        <p:spPr>
          <a:xfrm>
            <a:off x="1103312" y="5301842"/>
            <a:ext cx="4483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Bagged CART also returned an accuracy of 1. With 0 false positives and 0 false negatives.</a:t>
            </a:r>
          </a:p>
        </p:txBody>
      </p:sp>
    </p:spTree>
    <p:extLst>
      <p:ext uri="{BB962C8B-B14F-4D97-AF65-F5344CB8AC3E}">
        <p14:creationId xmlns:p14="http://schemas.microsoft.com/office/powerpoint/2010/main" val="831711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94BB-8F0D-4DF3-A794-52204CEC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the Models on 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68CE0D-61D8-4D56-9BDA-81BCDE7EA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638" y="3172514"/>
            <a:ext cx="8602275" cy="2962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BF6067-04BD-405F-B2FE-5740BF4826E6}"/>
              </a:ext>
            </a:extLst>
          </p:cNvPr>
          <p:cNvSpPr txBox="1"/>
          <p:nvPr/>
        </p:nvSpPr>
        <p:spPr>
          <a:xfrm>
            <a:off x="1208638" y="1946246"/>
            <a:ext cx="8497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important variables of this model, Odor-musty and Bruises-false, also appeared in the top 5 of the C5.0 model.</a:t>
            </a:r>
          </a:p>
        </p:txBody>
      </p:sp>
    </p:spTree>
    <p:extLst>
      <p:ext uri="{BB962C8B-B14F-4D97-AF65-F5344CB8AC3E}">
        <p14:creationId xmlns:p14="http://schemas.microsoft.com/office/powerpoint/2010/main" val="1497401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5630-364B-4178-A5D0-1D8DD841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the Models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64F8-7DF5-46FD-983C-DEB9F757B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B07E7-C303-4B30-896B-80E0029A7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35" y="2772693"/>
            <a:ext cx="4944165" cy="31246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73BE74-D89A-464F-9BFA-439D849D1D35}"/>
              </a:ext>
            </a:extLst>
          </p:cNvPr>
          <p:cNvSpPr txBox="1"/>
          <p:nvPr/>
        </p:nvSpPr>
        <p:spPr>
          <a:xfrm>
            <a:off x="6543413" y="3660480"/>
            <a:ext cx="328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automatic tuning mtry = 40 was selected which resulted in perfect accuracy.</a:t>
            </a:r>
          </a:p>
        </p:txBody>
      </p:sp>
    </p:spTree>
    <p:extLst>
      <p:ext uri="{BB962C8B-B14F-4D97-AF65-F5344CB8AC3E}">
        <p14:creationId xmlns:p14="http://schemas.microsoft.com/office/powerpoint/2010/main" val="3670191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30BC-5084-4A30-98F7-7823D7A0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the Models on 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D5A130-25EB-47F2-A1BF-397BEF99A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767" y="2077805"/>
            <a:ext cx="2431938" cy="4195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24996F-8770-4978-8CB7-1E26C738BBAE}"/>
              </a:ext>
            </a:extLst>
          </p:cNvPr>
          <p:cNvSpPr txBox="1"/>
          <p:nvPr/>
        </p:nvSpPr>
        <p:spPr>
          <a:xfrm>
            <a:off x="4097281" y="2102875"/>
            <a:ext cx="6141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perfect classification. Again, we are seeing a repeat of variables that are being used and marked as important. With Odor being the most important.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1D912-F46B-47A4-96CA-71A955CC2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824" y="3521330"/>
            <a:ext cx="6141511" cy="275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98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6423-E95B-41B5-9F31-454A0843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the Models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E208D-1BB0-43E1-8518-EC9904DB0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 Boosting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68914-6C71-453B-B49B-4C8288B94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661721"/>
            <a:ext cx="5544324" cy="3648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0ED321-EB94-4191-A246-DE33533555E5}"/>
              </a:ext>
            </a:extLst>
          </p:cNvPr>
          <p:cNvSpPr txBox="1"/>
          <p:nvPr/>
        </p:nvSpPr>
        <p:spPr>
          <a:xfrm>
            <a:off x="6960365" y="3840061"/>
            <a:ext cx="3207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was autotuned using nIter = 50, and method = Real adaboost.</a:t>
            </a:r>
          </a:p>
        </p:txBody>
      </p:sp>
    </p:spTree>
    <p:extLst>
      <p:ext uri="{BB962C8B-B14F-4D97-AF65-F5344CB8AC3E}">
        <p14:creationId xmlns:p14="http://schemas.microsoft.com/office/powerpoint/2010/main" val="3005343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572C-3BA0-4E20-9D27-830A5CEA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the Models on 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5B9137-DF8C-4C40-AF6D-7A445F0F5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586" y="1968748"/>
            <a:ext cx="2536972" cy="4195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0B07FB-4B2E-48C5-B51C-16CB4ED15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900" y="1968748"/>
            <a:ext cx="6396785" cy="2231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27603-4C9A-43DB-87EC-C3BC4F2183CD}"/>
              </a:ext>
            </a:extLst>
          </p:cNvPr>
          <p:cNvSpPr txBox="1"/>
          <p:nvPr/>
        </p:nvSpPr>
        <p:spPr>
          <a:xfrm>
            <a:off x="3981899" y="4840718"/>
            <a:ext cx="6319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model found Gill Color to be most important with the Stalk Surface, Bruising, and Gill Size close behind. Funny enough Odor doesn’t show up in the top ten.</a:t>
            </a:r>
          </a:p>
        </p:txBody>
      </p:sp>
    </p:spTree>
    <p:extLst>
      <p:ext uri="{BB962C8B-B14F-4D97-AF65-F5344CB8AC3E}">
        <p14:creationId xmlns:p14="http://schemas.microsoft.com/office/powerpoint/2010/main" val="1110085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EF92-8D0C-4794-A8D9-A035FA31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the Models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EE262-105D-4A6B-B331-AD23E18E2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Boosting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4646F-271E-4F3C-A5FA-8DA7C348B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779036"/>
            <a:ext cx="6396192" cy="3626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41EC3A-7F6D-406E-8D20-0524EACB4693}"/>
              </a:ext>
            </a:extLst>
          </p:cNvPr>
          <p:cNvSpPr txBox="1"/>
          <p:nvPr/>
        </p:nvSpPr>
        <p:spPr>
          <a:xfrm>
            <a:off x="7680042" y="4760754"/>
            <a:ext cx="3494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an autotuned Gradient Boosting model found n.trees = 150, interaction.depth = 3, shrinkage = 0.1, n.minobsinnode = 10, to be the best performing model.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C90427A-B8DF-42E6-A949-6CB30DD9A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465" y="1366052"/>
            <a:ext cx="1952426" cy="336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4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3FC3-227A-4993-A0F8-B63D2EE4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the Models on the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7C90DE-5D70-404D-836E-028100DB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Models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9BFAC2-5850-4E60-AB4D-50DE02388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700493"/>
            <a:ext cx="4193743" cy="35479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CB7674-71E3-4076-82F9-A22540F25E37}"/>
              </a:ext>
            </a:extLst>
          </p:cNvPr>
          <p:cNvSpPr txBox="1"/>
          <p:nvPr/>
        </p:nvSpPr>
        <p:spPr>
          <a:xfrm>
            <a:off x="5671876" y="3458783"/>
            <a:ext cx="40854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at all the results it appears every model performed perfectly except for Naïve Bayes. This is most likely due to some of the variables having quite a few levels especially the one’s concerned with color.</a:t>
            </a:r>
          </a:p>
        </p:txBody>
      </p:sp>
    </p:spTree>
    <p:extLst>
      <p:ext uri="{BB962C8B-B14F-4D97-AF65-F5344CB8AC3E}">
        <p14:creationId xmlns:p14="http://schemas.microsoft.com/office/powerpoint/2010/main" val="761765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F817-8789-46E0-89B0-6F83357A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the Models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F07B2-FC62-4028-A7F9-DA09452AE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  <a:p>
            <a:pPr lvl="1"/>
            <a:r>
              <a:rPr lang="en-US" dirty="0"/>
              <a:t>We first create a validation dataset for hyper-tuning parameters.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Next, we one-hot-encode all our variables since they are all categorical.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B7FDE-8F5F-4C89-AE82-FA8F104DA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36" y="2962705"/>
            <a:ext cx="5534797" cy="714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2ED0EB-AB71-4AE5-985B-DEB05E743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36" y="4434078"/>
            <a:ext cx="482032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93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E3E7-7A37-4F2F-8586-90C2C762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the Models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63A18-5714-4C77-9676-42DF813A4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Neural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BED5E-D103-4929-9ABA-F40CA8BB6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827176"/>
            <a:ext cx="5841930" cy="30030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0150FA-B024-4C68-AFC1-E38A536A6E62}"/>
              </a:ext>
            </a:extLst>
          </p:cNvPr>
          <p:cNvSpPr txBox="1"/>
          <p:nvPr/>
        </p:nvSpPr>
        <p:spPr>
          <a:xfrm>
            <a:off x="7357144" y="1922745"/>
            <a:ext cx="31794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basic neural network is created with a single hidden layer using </a:t>
            </a:r>
            <a:r>
              <a:rPr lang="en-US" dirty="0" err="1"/>
              <a:t>Relu</a:t>
            </a:r>
            <a:r>
              <a:rPr lang="en-US" dirty="0"/>
              <a:t> activation. The output is 2 nodes with a sigmoid activation.</a:t>
            </a:r>
          </a:p>
          <a:p>
            <a:endParaRPr lang="en-US" dirty="0"/>
          </a:p>
          <a:p>
            <a:r>
              <a:rPr lang="en-US" dirty="0"/>
              <a:t>We use Adam optimization with Categorical Cross-Entropy since we are one-hot-encoding our variables. We measure the accuracy as well.</a:t>
            </a:r>
          </a:p>
          <a:p>
            <a:endParaRPr lang="en-US" dirty="0"/>
          </a:p>
          <a:p>
            <a:r>
              <a:rPr lang="en-US" dirty="0"/>
              <a:t>The model is run 100 times with batch sizes of 64.</a:t>
            </a:r>
          </a:p>
        </p:txBody>
      </p:sp>
    </p:spTree>
    <p:extLst>
      <p:ext uri="{BB962C8B-B14F-4D97-AF65-F5344CB8AC3E}">
        <p14:creationId xmlns:p14="http://schemas.microsoft.com/office/powerpoint/2010/main" val="176032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04EA0-BC42-4636-97FE-8002EE3E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8DCB3-E399-43A6-AE6B-74EDB359B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project is to classify mushrooms as either edible or poisonous based on the various characteristics of each mushroom sample.</a:t>
            </a:r>
          </a:p>
        </p:txBody>
      </p:sp>
    </p:spTree>
    <p:extLst>
      <p:ext uri="{BB962C8B-B14F-4D97-AF65-F5344CB8AC3E}">
        <p14:creationId xmlns:p14="http://schemas.microsoft.com/office/powerpoint/2010/main" val="1813969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B7D5-495A-4ABB-9C9F-55D1C7BC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the Models on the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C9FCDD-FA3B-46B1-98D1-4504A0AAE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652" y="2146058"/>
            <a:ext cx="6487430" cy="40296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6D8393-0A26-4319-809F-547617F20D34}"/>
              </a:ext>
            </a:extLst>
          </p:cNvPr>
          <p:cNvSpPr txBox="1"/>
          <p:nvPr/>
        </p:nvSpPr>
        <p:spPr>
          <a:xfrm>
            <a:off x="7987003" y="3331029"/>
            <a:ext cx="3694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doesn’t appear that we are overfitting the model. Training and validation basically stay together after 20 epochs.</a:t>
            </a:r>
          </a:p>
        </p:txBody>
      </p:sp>
    </p:spTree>
    <p:extLst>
      <p:ext uri="{BB962C8B-B14F-4D97-AF65-F5344CB8AC3E}">
        <p14:creationId xmlns:p14="http://schemas.microsoft.com/office/powerpoint/2010/main" val="2073970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7A2C-2AD3-4895-A2C4-F601A7B1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Evaluating the Neural Network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CEFC48-9EF8-4452-9D99-798398836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679" y="2020298"/>
            <a:ext cx="6382641" cy="16766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B3CC8E-00BC-49B4-B50C-0BC2A1AE2F73}"/>
              </a:ext>
            </a:extLst>
          </p:cNvPr>
          <p:cNvSpPr txBox="1"/>
          <p:nvPr/>
        </p:nvSpPr>
        <p:spPr>
          <a:xfrm>
            <a:off x="2904679" y="4051883"/>
            <a:ext cx="6382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loss is an incredibly small number while accuracy is basically perfect.</a:t>
            </a:r>
          </a:p>
        </p:txBody>
      </p:sp>
    </p:spTree>
    <p:extLst>
      <p:ext uri="{BB962C8B-B14F-4D97-AF65-F5344CB8AC3E}">
        <p14:creationId xmlns:p14="http://schemas.microsoft.com/office/powerpoint/2010/main" val="2103734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31C1-1427-44A7-89DD-684FB2CD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Improving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6292D-E7CC-4385-A5A6-6A471E816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our basic model performed well, we will tune some hyper-parameters to see if we can get it even better.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F7027-1025-46FB-BECA-DE7937923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43" y="3459999"/>
            <a:ext cx="3458058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58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8676-619A-4C2F-8395-13599C83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Improving the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37E550-B4FB-4CB1-AF5F-F42258C91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750" y="2707280"/>
            <a:ext cx="8602275" cy="2886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A50B4D-C1E0-43B7-AA57-B0ED2E165C28}"/>
              </a:ext>
            </a:extLst>
          </p:cNvPr>
          <p:cNvSpPr txBox="1"/>
          <p:nvPr/>
        </p:nvSpPr>
        <p:spPr>
          <a:xfrm>
            <a:off x="1275750" y="1912690"/>
            <a:ext cx="759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We’ve got several runs that performed great. We will look at the 1</a:t>
            </a:r>
            <a:r>
              <a:rPr lang="en-US" baseline="30000" dirty="0"/>
              <a:t>st</a:t>
            </a:r>
            <a:r>
              <a:rPr lang="en-US" dirty="0"/>
              <a:t> one and see what parameters were used.</a:t>
            </a:r>
          </a:p>
        </p:txBody>
      </p:sp>
    </p:spTree>
    <p:extLst>
      <p:ext uri="{BB962C8B-B14F-4D97-AF65-F5344CB8AC3E}">
        <p14:creationId xmlns:p14="http://schemas.microsoft.com/office/powerpoint/2010/main" val="323771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9B299A-01E4-4323-B75F-E2F3CBF70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785" y="565395"/>
            <a:ext cx="9537930" cy="590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35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90A2-7A48-4B07-B66D-13111EBD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Improving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E4631-2370-44C4-B340-005A70066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combine our test and validation data and see how the model does.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little worse on the loss but it’s basically negligible.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61A6A-B71E-4576-BD74-01D0E5812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868589"/>
            <a:ext cx="6344535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74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77FB-113D-4687-891D-37C214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Evaluating the Best Model Performance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36ED2D-A9F2-4521-956F-963D0FD43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933" y="2086194"/>
            <a:ext cx="2430946" cy="4195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CFA9D0-CFB0-482A-837F-EA6876549DF4}"/>
              </a:ext>
            </a:extLst>
          </p:cNvPr>
          <p:cNvSpPr txBox="1"/>
          <p:nvPr/>
        </p:nvSpPr>
        <p:spPr>
          <a:xfrm>
            <a:off x="4068661" y="3029913"/>
            <a:ext cx="4949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get perfect classification using the updated model.</a:t>
            </a:r>
          </a:p>
          <a:p>
            <a:endParaRPr lang="en-US" dirty="0"/>
          </a:p>
          <a:p>
            <a:r>
              <a:rPr lang="en-US" dirty="0"/>
              <a:t>Compared to the other machine learning methods it performed the same, since it takes a lot more resources to run a neural network, in the future, it would be best to stick with a simpler model.</a:t>
            </a:r>
          </a:p>
        </p:txBody>
      </p:sp>
    </p:spTree>
    <p:extLst>
      <p:ext uri="{BB962C8B-B14F-4D97-AF65-F5344CB8AC3E}">
        <p14:creationId xmlns:p14="http://schemas.microsoft.com/office/powerpoint/2010/main" val="183968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358-B9AB-4EAD-9DD6-215F2A1A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F5A50-6143-4FE1-89A1-FEBB52D4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dataset was obtained from Kaggle.com. Kaggle received it from a donation by the UCI Machine Learning repository. </a:t>
            </a:r>
          </a:p>
          <a:p>
            <a:r>
              <a:rPr lang="en-US" dirty="0"/>
              <a:t>This dataset includes descriptions of hypothetical samples corresponding to 23 species of gilled mushrooms in the </a:t>
            </a:r>
            <a:r>
              <a:rPr lang="en-US" dirty="0" err="1"/>
              <a:t>Agaricus</a:t>
            </a:r>
            <a:r>
              <a:rPr lang="en-US" dirty="0"/>
              <a:t> and Lepiota Family Mushroom drawn from The Audobon Society Field Guide to North American Mushrooms (1981).</a:t>
            </a:r>
          </a:p>
          <a:p>
            <a:r>
              <a:rPr lang="en-US" dirty="0"/>
              <a:t>The of 8124 observations. All the variables are categorical. Each variable is comprised of different letters representing a shortened version of the feature name. The class variable consists of 2 levels, e = edible and p = poisonous.</a:t>
            </a:r>
          </a:p>
          <a:p>
            <a:r>
              <a:rPr lang="en-US" dirty="0"/>
              <a:t>The variable </a:t>
            </a:r>
            <a:r>
              <a:rPr lang="en-US" dirty="0" err="1"/>
              <a:t>stalk.root</a:t>
            </a:r>
            <a:r>
              <a:rPr lang="en-US" dirty="0"/>
              <a:t> contains 2480 “?” indicating a missing value.</a:t>
            </a:r>
          </a:p>
        </p:txBody>
      </p:sp>
    </p:spTree>
    <p:extLst>
      <p:ext uri="{BB962C8B-B14F-4D97-AF65-F5344CB8AC3E}">
        <p14:creationId xmlns:p14="http://schemas.microsoft.com/office/powerpoint/2010/main" val="410668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F3E5-1E63-4662-8971-7DE19D43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BEFB-4B22-432E-A342-CA4BB4D74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full list of variables include:</a:t>
            </a:r>
          </a:p>
          <a:p>
            <a:pPr lvl="1" fontAlgn="base"/>
            <a:r>
              <a:rPr lang="en-US" dirty="0"/>
              <a:t>cap-shape, cap-surface, cap-color</a:t>
            </a:r>
          </a:p>
          <a:p>
            <a:pPr lvl="1" fontAlgn="base"/>
            <a:r>
              <a:rPr lang="en-US" dirty="0"/>
              <a:t>bruises</a:t>
            </a:r>
          </a:p>
          <a:p>
            <a:pPr lvl="1" fontAlgn="base"/>
            <a:r>
              <a:rPr lang="en-US" dirty="0"/>
              <a:t>odor </a:t>
            </a:r>
          </a:p>
          <a:p>
            <a:pPr lvl="1" fontAlgn="base"/>
            <a:r>
              <a:rPr lang="en-US" dirty="0"/>
              <a:t>gill-attachment, gill-spacing, gill-size, gill-color</a:t>
            </a:r>
          </a:p>
          <a:p>
            <a:pPr lvl="1" fontAlgn="base"/>
            <a:r>
              <a:rPr lang="en-US" dirty="0"/>
              <a:t>stalk-shape, stalk-root, stalk-surface-above-ring, stalk-surface-below-ring, stalk-color-above-ring, stalk-color-below-ring </a:t>
            </a:r>
          </a:p>
          <a:p>
            <a:pPr lvl="1" fontAlgn="base"/>
            <a:r>
              <a:rPr lang="en-US" dirty="0"/>
              <a:t>veil-type, veil-color </a:t>
            </a:r>
          </a:p>
          <a:p>
            <a:pPr lvl="1" fontAlgn="base"/>
            <a:r>
              <a:rPr lang="en-US" dirty="0"/>
              <a:t>ring-number, ring-type, </a:t>
            </a:r>
          </a:p>
          <a:p>
            <a:pPr lvl="1" fontAlgn="base"/>
            <a:r>
              <a:rPr lang="en-US" dirty="0"/>
              <a:t>spore-print-color </a:t>
            </a:r>
          </a:p>
          <a:p>
            <a:pPr lvl="1" fontAlgn="base"/>
            <a:r>
              <a:rPr lang="en-US" dirty="0"/>
              <a:t>Population</a:t>
            </a:r>
          </a:p>
          <a:p>
            <a:pPr lvl="1" fontAlgn="base"/>
            <a:r>
              <a:rPr lang="en-US" dirty="0"/>
              <a:t>habitat</a:t>
            </a:r>
          </a:p>
        </p:txBody>
      </p:sp>
    </p:spTree>
    <p:extLst>
      <p:ext uri="{BB962C8B-B14F-4D97-AF65-F5344CB8AC3E}">
        <p14:creationId xmlns:p14="http://schemas.microsoft.com/office/powerpoint/2010/main" val="188583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93CC-E3F6-488E-935E-BD5DCAF3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B075A-BCA8-484B-8779-DC0CB0767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u="sng" dirty="0"/>
              <a:t>Veil Type </a:t>
            </a:r>
            <a:r>
              <a:rPr lang="en-US" dirty="0"/>
              <a:t>variable only had a single level and was removed form the dataset. The </a:t>
            </a:r>
            <a:r>
              <a:rPr lang="en-US" u="sng" dirty="0"/>
              <a:t>Veil Color </a:t>
            </a:r>
            <a:r>
              <a:rPr lang="en-US" dirty="0"/>
              <a:t>and </a:t>
            </a:r>
            <a:r>
              <a:rPr lang="en-US" u="sng" dirty="0"/>
              <a:t>Gill Attachment</a:t>
            </a:r>
            <a:r>
              <a:rPr lang="en-US" dirty="0"/>
              <a:t> variables were also removed because 95% of the data was in a single level for both edible and poisonous mushrooms.</a:t>
            </a:r>
          </a:p>
          <a:p>
            <a:r>
              <a:rPr lang="en-US" dirty="0"/>
              <a:t>Several levels were combined in the following variables since they were not found to be of significance alone.</a:t>
            </a:r>
          </a:p>
          <a:p>
            <a:pPr lvl="1"/>
            <a:r>
              <a:rPr lang="en-US" dirty="0"/>
              <a:t>Stalk Surface Above Ring, Stalk Surface Below Ring, Stalk Color Above Ring, Stalk Color Below Ring, Ring Type, Spore Print Color.</a:t>
            </a:r>
          </a:p>
          <a:p>
            <a:r>
              <a:rPr lang="en-US" dirty="0"/>
              <a:t>Side-by-side bar graphs and chi-squared tests were used to visualize the relationships with the class variable. The variables found to be most important to the classifying model are displayed in the next slides.</a:t>
            </a:r>
          </a:p>
        </p:txBody>
      </p:sp>
    </p:spTree>
    <p:extLst>
      <p:ext uri="{BB962C8B-B14F-4D97-AF65-F5344CB8AC3E}">
        <p14:creationId xmlns:p14="http://schemas.microsoft.com/office/powerpoint/2010/main" val="301583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2D59-9F24-46B7-B392-9543D284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2E51-ECEB-490E-B998-E9D81C53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variable is very close to having a perfect split.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0C8E1-8BEE-44B9-8A5E-CB31846B6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400" y="2580578"/>
            <a:ext cx="5103677" cy="3140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D5941E-9E3D-464B-A426-C13176BFB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51" y="3674341"/>
            <a:ext cx="1524213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68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2020-A325-4DF0-90F5-F46FEF46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A4A4D-B57C-44C3-9A38-BB2E8377A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942FB-C413-4D58-8F18-601271A87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888284"/>
            <a:ext cx="4617947" cy="2856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E7592C-B23E-4FB1-901D-D21523AE0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88284"/>
            <a:ext cx="4553585" cy="7811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028D2D-1B41-4513-91F3-548BC64B2D8A}"/>
              </a:ext>
            </a:extLst>
          </p:cNvPr>
          <p:cNvSpPr txBox="1"/>
          <p:nvPr/>
        </p:nvSpPr>
        <p:spPr>
          <a:xfrm>
            <a:off x="6063818" y="4362629"/>
            <a:ext cx="4617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at the graph it appears poisonous mushrooms have bruising far more than edible mushrooms have.</a:t>
            </a:r>
          </a:p>
        </p:txBody>
      </p:sp>
    </p:spTree>
    <p:extLst>
      <p:ext uri="{BB962C8B-B14F-4D97-AF65-F5344CB8AC3E}">
        <p14:creationId xmlns:p14="http://schemas.microsoft.com/office/powerpoint/2010/main" val="128807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95CC-C4FB-4B98-9271-1D469C0C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5DBC-2191-473C-B0F2-D589EE17D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Gill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3CF3B-AA18-4465-A36D-19E0C1AA1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3013788"/>
            <a:ext cx="4777921" cy="2947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94AC48-7022-48D2-9D76-F349C5A7D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999" y="3069482"/>
            <a:ext cx="5119630" cy="8587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C4F777-5881-4D76-A300-1746784040EB}"/>
              </a:ext>
            </a:extLst>
          </p:cNvPr>
          <p:cNvSpPr txBox="1"/>
          <p:nvPr/>
        </p:nvSpPr>
        <p:spPr>
          <a:xfrm>
            <a:off x="6440999" y="4320073"/>
            <a:ext cx="4777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can see by the graph edible mushrooms almost have only gill sizes of broad, while poisonous are split.</a:t>
            </a:r>
          </a:p>
        </p:txBody>
      </p:sp>
    </p:spTree>
    <p:extLst>
      <p:ext uri="{BB962C8B-B14F-4D97-AF65-F5344CB8AC3E}">
        <p14:creationId xmlns:p14="http://schemas.microsoft.com/office/powerpoint/2010/main" val="15356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1371</Words>
  <Application>Microsoft Office PowerPoint</Application>
  <PresentationFormat>Widescreen</PresentationFormat>
  <Paragraphs>141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Century Gothic</vt:lpstr>
      <vt:lpstr>Wingdings 3</vt:lpstr>
      <vt:lpstr>Ion</vt:lpstr>
      <vt:lpstr>Mushroom Classification with Machine Learning</vt:lpstr>
      <vt:lpstr>Overview</vt:lpstr>
      <vt:lpstr>Purpose</vt:lpstr>
      <vt:lpstr>Data Exploration and Preprocessing</vt:lpstr>
      <vt:lpstr>Data Exploration and Preprocessing</vt:lpstr>
      <vt:lpstr>Data Exploration and Preprocessing</vt:lpstr>
      <vt:lpstr>Data Exploration and Preprocessing</vt:lpstr>
      <vt:lpstr>Data Exploration and Preprocessing</vt:lpstr>
      <vt:lpstr>Data Exploration and Preprocessing</vt:lpstr>
      <vt:lpstr>Data Exploration and Preprocessing</vt:lpstr>
      <vt:lpstr>Data Exploration and Preprocessing</vt:lpstr>
      <vt:lpstr>Data Exploration and Preprocessing</vt:lpstr>
      <vt:lpstr>Data Exploration and Preprocessing</vt:lpstr>
      <vt:lpstr>Data Exploration and Preprocessing</vt:lpstr>
      <vt:lpstr>Training the Models on the Data</vt:lpstr>
      <vt:lpstr>Training the Models on the Data</vt:lpstr>
      <vt:lpstr>Training the Models on the Data</vt:lpstr>
      <vt:lpstr>Training the Models on the Data</vt:lpstr>
      <vt:lpstr>Training the Models on the Data</vt:lpstr>
      <vt:lpstr>Training the Models on the Data</vt:lpstr>
      <vt:lpstr>Training the Models on the Data</vt:lpstr>
      <vt:lpstr>Training the Models on the Data</vt:lpstr>
      <vt:lpstr>Training the Models on the Data</vt:lpstr>
      <vt:lpstr>Training the Models on the Data</vt:lpstr>
      <vt:lpstr>Training the Models on the Data</vt:lpstr>
      <vt:lpstr>Training the Models on the Data</vt:lpstr>
      <vt:lpstr>Training the Models on the Data</vt:lpstr>
      <vt:lpstr>Training the Models on the Data</vt:lpstr>
      <vt:lpstr>Training the Models on the Data</vt:lpstr>
      <vt:lpstr>Training the Models on the Data</vt:lpstr>
      <vt:lpstr>Evaluating the Neural Network</vt:lpstr>
      <vt:lpstr>Improving the Model</vt:lpstr>
      <vt:lpstr>Improving the Model</vt:lpstr>
      <vt:lpstr>PowerPoint Presentation</vt:lpstr>
      <vt:lpstr>Improving the Model</vt:lpstr>
      <vt:lpstr>Evaluating the Best Model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Mushroom Classification with Machine Learning</dc:title>
  <dc:creator>Adam Sansone</dc:creator>
  <cp:lastModifiedBy>Adam Sansone</cp:lastModifiedBy>
  <cp:revision>14</cp:revision>
  <dcterms:created xsi:type="dcterms:W3CDTF">2020-12-04T20:01:47Z</dcterms:created>
  <dcterms:modified xsi:type="dcterms:W3CDTF">2020-12-04T21:58:50Z</dcterms:modified>
</cp:coreProperties>
</file>