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C102F-B6FC-4261-84EB-F8860DEF174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</dgm:pt>
    <dgm:pt modelId="{3EE73C89-4CE5-4D01-8EBA-CF341C8E68F2}">
      <dgm:prSet phldrT="[Text]"/>
      <dgm:spPr/>
      <dgm:t>
        <a:bodyPr/>
        <a:lstStyle/>
        <a:p>
          <a:r>
            <a:rPr lang="en-US" dirty="0"/>
            <a:t>Select individuals for data gathering</a:t>
          </a:r>
        </a:p>
      </dgm:t>
    </dgm:pt>
    <dgm:pt modelId="{CEC8A233-8922-413C-8B86-A628F5CF2ACF}" type="parTrans" cxnId="{55A514BE-7826-4015-A322-4C84F9933B39}">
      <dgm:prSet/>
      <dgm:spPr/>
      <dgm:t>
        <a:bodyPr/>
        <a:lstStyle/>
        <a:p>
          <a:endParaRPr lang="en-US"/>
        </a:p>
      </dgm:t>
    </dgm:pt>
    <dgm:pt modelId="{4C73DDF8-1A69-4199-9539-3FB8AFFA67BF}" type="sibTrans" cxnId="{55A514BE-7826-4015-A322-4C84F9933B39}">
      <dgm:prSet/>
      <dgm:spPr/>
      <dgm:t>
        <a:bodyPr/>
        <a:lstStyle/>
        <a:p>
          <a:endParaRPr lang="en-US"/>
        </a:p>
      </dgm:t>
    </dgm:pt>
    <dgm:pt modelId="{B3AD7089-1B4F-4BA7-9624-DFA9F4AA79F0}">
      <dgm:prSet phldrT="[Text]"/>
      <dgm:spPr/>
      <dgm:t>
        <a:bodyPr/>
        <a:lstStyle/>
        <a:p>
          <a:r>
            <a:rPr lang="en-US" dirty="0"/>
            <a:t>Create data gathering technique</a:t>
          </a:r>
        </a:p>
      </dgm:t>
    </dgm:pt>
    <dgm:pt modelId="{10F3E850-C00A-4DF1-9D7F-7F6FDADFDA2B}" type="parTrans" cxnId="{8489CD18-4F68-4D23-BDC0-DD9DBFD9CAC0}">
      <dgm:prSet/>
      <dgm:spPr/>
      <dgm:t>
        <a:bodyPr/>
        <a:lstStyle/>
        <a:p>
          <a:endParaRPr lang="en-US"/>
        </a:p>
      </dgm:t>
    </dgm:pt>
    <dgm:pt modelId="{D22542E7-EC44-4470-AD6A-1CC0154E8644}" type="sibTrans" cxnId="{8489CD18-4F68-4D23-BDC0-DD9DBFD9CAC0}">
      <dgm:prSet/>
      <dgm:spPr/>
      <dgm:t>
        <a:bodyPr/>
        <a:lstStyle/>
        <a:p>
          <a:endParaRPr lang="en-US"/>
        </a:p>
      </dgm:t>
    </dgm:pt>
    <dgm:pt modelId="{2C3D56A8-BFCC-4849-AEEE-46EBC2E5A2BE}">
      <dgm:prSet phldrT="[Text]"/>
      <dgm:spPr/>
      <dgm:t>
        <a:bodyPr/>
        <a:lstStyle/>
        <a:p>
          <a:r>
            <a:rPr lang="en-US" dirty="0"/>
            <a:t>Identify company critical business functions</a:t>
          </a:r>
        </a:p>
      </dgm:t>
    </dgm:pt>
    <dgm:pt modelId="{ABB6137A-9E23-4F1C-9149-D20E5F068313}" type="parTrans" cxnId="{C31E9F2A-F9C1-4CA9-9367-3B3EE1BEB371}">
      <dgm:prSet/>
      <dgm:spPr/>
      <dgm:t>
        <a:bodyPr/>
        <a:lstStyle/>
        <a:p>
          <a:endParaRPr lang="en-US"/>
        </a:p>
      </dgm:t>
    </dgm:pt>
    <dgm:pt modelId="{886C28FD-9BC7-43F5-A323-970CB2F7F28F}" type="sibTrans" cxnId="{C31E9F2A-F9C1-4CA9-9367-3B3EE1BEB371}">
      <dgm:prSet/>
      <dgm:spPr/>
      <dgm:t>
        <a:bodyPr/>
        <a:lstStyle/>
        <a:p>
          <a:endParaRPr lang="en-US"/>
        </a:p>
      </dgm:t>
    </dgm:pt>
    <dgm:pt modelId="{36DD30C2-E961-4834-AD5D-6C65EC35EFD7}">
      <dgm:prSet phldrT="[Text]"/>
      <dgm:spPr/>
      <dgm:t>
        <a:bodyPr/>
        <a:lstStyle/>
        <a:p>
          <a:r>
            <a:rPr lang="en-US" dirty="0"/>
            <a:t>Identify the resources these functions depend on</a:t>
          </a:r>
        </a:p>
      </dgm:t>
    </dgm:pt>
    <dgm:pt modelId="{6EE6EE8E-9592-4176-A37F-0B8353061375}" type="parTrans" cxnId="{4C3A46A8-1BAF-4075-8006-603305A42174}">
      <dgm:prSet/>
      <dgm:spPr/>
      <dgm:t>
        <a:bodyPr/>
        <a:lstStyle/>
        <a:p>
          <a:endParaRPr lang="en-US"/>
        </a:p>
      </dgm:t>
    </dgm:pt>
    <dgm:pt modelId="{1020C235-E312-40E5-8101-8C0F712A1829}" type="sibTrans" cxnId="{4C3A46A8-1BAF-4075-8006-603305A42174}">
      <dgm:prSet/>
      <dgm:spPr/>
      <dgm:t>
        <a:bodyPr/>
        <a:lstStyle/>
        <a:p>
          <a:endParaRPr lang="en-US"/>
        </a:p>
      </dgm:t>
    </dgm:pt>
    <dgm:pt modelId="{732AF99F-9CC7-46B5-9B39-4AC21E1B6358}">
      <dgm:prSet phldrT="[Text]"/>
      <dgm:spPr/>
      <dgm:t>
        <a:bodyPr/>
        <a:lstStyle/>
        <a:p>
          <a:r>
            <a:rPr lang="en-US" dirty="0"/>
            <a:t>Calculate how long these functions can survive without these resources</a:t>
          </a:r>
        </a:p>
      </dgm:t>
    </dgm:pt>
    <dgm:pt modelId="{30A4BFA4-2743-4260-A27F-AC298D637FE7}" type="parTrans" cxnId="{2CEDC5BA-C303-4B9C-93BF-AB1B5A2159B0}">
      <dgm:prSet/>
      <dgm:spPr/>
      <dgm:t>
        <a:bodyPr/>
        <a:lstStyle/>
        <a:p>
          <a:endParaRPr lang="en-US"/>
        </a:p>
      </dgm:t>
    </dgm:pt>
    <dgm:pt modelId="{E3656BE4-D1A2-4467-AB5C-D2F7BEBBD0C4}" type="sibTrans" cxnId="{2CEDC5BA-C303-4B9C-93BF-AB1B5A2159B0}">
      <dgm:prSet/>
      <dgm:spPr/>
      <dgm:t>
        <a:bodyPr/>
        <a:lstStyle/>
        <a:p>
          <a:endParaRPr lang="en-US"/>
        </a:p>
      </dgm:t>
    </dgm:pt>
    <dgm:pt modelId="{6A91945E-B012-450D-9D79-0A02DE36F5D4}">
      <dgm:prSet phldrT="[Text]"/>
      <dgm:spPr/>
      <dgm:t>
        <a:bodyPr/>
        <a:lstStyle/>
        <a:p>
          <a:r>
            <a:rPr lang="en-US" dirty="0"/>
            <a:t>Identify vulnerabilities and threats to these functions</a:t>
          </a:r>
        </a:p>
      </dgm:t>
    </dgm:pt>
    <dgm:pt modelId="{FA6062FA-6934-4E6F-8387-97178B3B273B}" type="parTrans" cxnId="{6D296DE5-BB8D-4199-8872-AE696188C4DA}">
      <dgm:prSet/>
      <dgm:spPr/>
      <dgm:t>
        <a:bodyPr/>
        <a:lstStyle/>
        <a:p>
          <a:endParaRPr lang="en-US"/>
        </a:p>
      </dgm:t>
    </dgm:pt>
    <dgm:pt modelId="{53B0D0BD-F51E-4981-985C-C3552674655E}" type="sibTrans" cxnId="{6D296DE5-BB8D-4199-8872-AE696188C4DA}">
      <dgm:prSet/>
      <dgm:spPr/>
      <dgm:t>
        <a:bodyPr/>
        <a:lstStyle/>
        <a:p>
          <a:endParaRPr lang="en-US"/>
        </a:p>
      </dgm:t>
    </dgm:pt>
    <dgm:pt modelId="{218B6D00-85C3-4C10-B983-4F15F822F968}">
      <dgm:prSet phldrT="[Text]"/>
      <dgm:spPr/>
      <dgm:t>
        <a:bodyPr/>
        <a:lstStyle/>
        <a:p>
          <a:r>
            <a:rPr lang="en-US" dirty="0"/>
            <a:t>Calculate the risk for each different business function</a:t>
          </a:r>
        </a:p>
      </dgm:t>
    </dgm:pt>
    <dgm:pt modelId="{3FD0DB5F-A7E1-4D5A-BA54-73889F5E6AC8}" type="parTrans" cxnId="{9FCC9015-F287-4A80-95C4-CD05BEF33DCD}">
      <dgm:prSet/>
      <dgm:spPr/>
      <dgm:t>
        <a:bodyPr/>
        <a:lstStyle/>
        <a:p>
          <a:endParaRPr lang="en-US"/>
        </a:p>
      </dgm:t>
    </dgm:pt>
    <dgm:pt modelId="{D54E7462-123D-4E4E-B9CE-697EA23D3F72}" type="sibTrans" cxnId="{9FCC9015-F287-4A80-95C4-CD05BEF33DCD}">
      <dgm:prSet/>
      <dgm:spPr/>
      <dgm:t>
        <a:bodyPr/>
        <a:lstStyle/>
        <a:p>
          <a:endParaRPr lang="en-US"/>
        </a:p>
      </dgm:t>
    </dgm:pt>
    <dgm:pt modelId="{C7713109-99BE-491F-86AD-B530F3D81D76}">
      <dgm:prSet phldrT="[Text]"/>
      <dgm:spPr/>
      <dgm:t>
        <a:bodyPr/>
        <a:lstStyle/>
        <a:p>
          <a:r>
            <a:rPr lang="en-US" dirty="0"/>
            <a:t>Document and report the findings to </a:t>
          </a:r>
          <a:r>
            <a:rPr lang="en-US" dirty="0" err="1"/>
            <a:t>managment</a:t>
          </a:r>
          <a:endParaRPr lang="en-US" dirty="0"/>
        </a:p>
      </dgm:t>
    </dgm:pt>
    <dgm:pt modelId="{2632BEDA-2750-4F56-B184-CC047889EECD}" type="parTrans" cxnId="{5E11361C-460E-47E3-B494-9592999176F5}">
      <dgm:prSet/>
      <dgm:spPr/>
      <dgm:t>
        <a:bodyPr/>
        <a:lstStyle/>
        <a:p>
          <a:endParaRPr lang="en-US"/>
        </a:p>
      </dgm:t>
    </dgm:pt>
    <dgm:pt modelId="{336348B3-5BF0-4C90-843B-88EAA16EC756}" type="sibTrans" cxnId="{5E11361C-460E-47E3-B494-9592999176F5}">
      <dgm:prSet/>
      <dgm:spPr/>
      <dgm:t>
        <a:bodyPr/>
        <a:lstStyle/>
        <a:p>
          <a:endParaRPr lang="en-US"/>
        </a:p>
      </dgm:t>
    </dgm:pt>
    <dgm:pt modelId="{3DE1C663-1521-4E7E-BD68-C8596B4D65B5}" type="pres">
      <dgm:prSet presAssocID="{12EC102F-B6FC-4261-84EB-F8860DEF1748}" presName="diagram" presStyleCnt="0">
        <dgm:presLayoutVars>
          <dgm:dir/>
          <dgm:resizeHandles val="exact"/>
        </dgm:presLayoutVars>
      </dgm:prSet>
      <dgm:spPr/>
    </dgm:pt>
    <dgm:pt modelId="{A4B399AD-E3EB-4531-B466-5CDA60DB4ECC}" type="pres">
      <dgm:prSet presAssocID="{3EE73C89-4CE5-4D01-8EBA-CF341C8E68F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0A8D5-ED2E-4037-9039-E45725180F22}" type="pres">
      <dgm:prSet presAssocID="{4C73DDF8-1A69-4199-9539-3FB8AFFA67BF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062F2A8-0680-4CED-B5C5-755EFB77CAE4}" type="pres">
      <dgm:prSet presAssocID="{4C73DDF8-1A69-4199-9539-3FB8AFFA67BF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5349C940-CA82-4164-A605-E6DD79B82E21}" type="pres">
      <dgm:prSet presAssocID="{B3AD7089-1B4F-4BA7-9624-DFA9F4AA79F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22CE1-F807-4245-AC4B-26C7C24894F8}" type="pres">
      <dgm:prSet presAssocID="{D22542E7-EC44-4470-AD6A-1CC0154E864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25FF47CC-EDDC-430C-873B-6E499DA16ACF}" type="pres">
      <dgm:prSet presAssocID="{D22542E7-EC44-4470-AD6A-1CC0154E864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83DD184F-0606-4A96-B1A0-750152BC0CC6}" type="pres">
      <dgm:prSet presAssocID="{2C3D56A8-BFCC-4849-AEEE-46EBC2E5A2B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E8DB2-D036-4FB7-AE2D-DADE8F49738E}" type="pres">
      <dgm:prSet presAssocID="{886C28FD-9BC7-43F5-A323-970CB2F7F28F}" presName="sibTrans" presStyleLbl="sibTrans2D1" presStyleIdx="2" presStyleCnt="7"/>
      <dgm:spPr/>
      <dgm:t>
        <a:bodyPr/>
        <a:lstStyle/>
        <a:p>
          <a:endParaRPr lang="en-US"/>
        </a:p>
      </dgm:t>
    </dgm:pt>
    <dgm:pt modelId="{53BBE444-F31D-4CAC-B5EE-F1EA65494F3B}" type="pres">
      <dgm:prSet presAssocID="{886C28FD-9BC7-43F5-A323-970CB2F7F28F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A25EDC8C-5CBA-4D99-A76A-69DBCBD837A7}" type="pres">
      <dgm:prSet presAssocID="{36DD30C2-E961-4834-AD5D-6C65EC35EFD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A468A-294E-4B8B-BEF4-61F3DEE6FBC4}" type="pres">
      <dgm:prSet presAssocID="{1020C235-E312-40E5-8101-8C0F712A182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3619AD87-59A9-4A2F-B671-E6F667CDB05C}" type="pres">
      <dgm:prSet presAssocID="{1020C235-E312-40E5-8101-8C0F712A1829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014B3456-749F-453A-861F-7BEDD05CB7C4}" type="pres">
      <dgm:prSet presAssocID="{732AF99F-9CC7-46B5-9B39-4AC21E1B635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6DDE-72F0-4017-92F6-1566E53E4D3D}" type="pres">
      <dgm:prSet presAssocID="{E3656BE4-D1A2-4467-AB5C-D2F7BEBBD0C4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F795AAE-B732-40AC-A147-254F92FBF7A8}" type="pres">
      <dgm:prSet presAssocID="{E3656BE4-D1A2-4467-AB5C-D2F7BEBBD0C4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16ECB6D-9438-4B69-9290-DCFE9210182F}" type="pres">
      <dgm:prSet presAssocID="{6A91945E-B012-450D-9D79-0A02DE36F5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5B20B-0D53-4E5B-A41C-643A8CF42F8A}" type="pres">
      <dgm:prSet presAssocID="{53B0D0BD-F51E-4981-985C-C3552674655E}" presName="sibTrans" presStyleLbl="sibTrans2D1" presStyleIdx="5" presStyleCnt="7"/>
      <dgm:spPr/>
      <dgm:t>
        <a:bodyPr/>
        <a:lstStyle/>
        <a:p>
          <a:endParaRPr lang="en-US"/>
        </a:p>
      </dgm:t>
    </dgm:pt>
    <dgm:pt modelId="{64219B6A-8522-47AA-8D75-07382E360CCB}" type="pres">
      <dgm:prSet presAssocID="{53B0D0BD-F51E-4981-985C-C3552674655E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AEDFD01F-DD33-4AE1-BF8D-352F06033CAB}" type="pres">
      <dgm:prSet presAssocID="{218B6D00-85C3-4C10-B983-4F15F822F96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CBAC1-30B3-4FBB-989E-6B2F27E46239}" type="pres">
      <dgm:prSet presAssocID="{D54E7462-123D-4E4E-B9CE-697EA23D3F7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EFDBB26-6403-4B17-A23C-7F7C718AEE28}" type="pres">
      <dgm:prSet presAssocID="{D54E7462-123D-4E4E-B9CE-697EA23D3F7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7F14878B-D679-4918-82ED-BFF868D4DCA9}" type="pres">
      <dgm:prSet presAssocID="{C7713109-99BE-491F-86AD-B530F3D81D7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CC9015-F287-4A80-95C4-CD05BEF33DCD}" srcId="{12EC102F-B6FC-4261-84EB-F8860DEF1748}" destId="{218B6D00-85C3-4C10-B983-4F15F822F968}" srcOrd="6" destOrd="0" parTransId="{3FD0DB5F-A7E1-4D5A-BA54-73889F5E6AC8}" sibTransId="{D54E7462-123D-4E4E-B9CE-697EA23D3F72}"/>
    <dgm:cxn modelId="{6D296DE5-BB8D-4199-8872-AE696188C4DA}" srcId="{12EC102F-B6FC-4261-84EB-F8860DEF1748}" destId="{6A91945E-B012-450D-9D79-0A02DE36F5D4}" srcOrd="5" destOrd="0" parTransId="{FA6062FA-6934-4E6F-8387-97178B3B273B}" sibTransId="{53B0D0BD-F51E-4981-985C-C3552674655E}"/>
    <dgm:cxn modelId="{7413E4A9-2FFD-4EBA-A903-D7BECD4EED00}" type="presOf" srcId="{E3656BE4-D1A2-4467-AB5C-D2F7BEBBD0C4}" destId="{6F795AAE-B732-40AC-A147-254F92FBF7A8}" srcOrd="1" destOrd="0" presId="urn:microsoft.com/office/officeart/2005/8/layout/process5"/>
    <dgm:cxn modelId="{E8E770D2-AE32-456B-85BB-0149B2F78F6B}" type="presOf" srcId="{1020C235-E312-40E5-8101-8C0F712A1829}" destId="{E01A468A-294E-4B8B-BEF4-61F3DEE6FBC4}" srcOrd="0" destOrd="0" presId="urn:microsoft.com/office/officeart/2005/8/layout/process5"/>
    <dgm:cxn modelId="{E9BC55EB-C0BE-4CFA-9072-FBD99AC3DAF3}" type="presOf" srcId="{732AF99F-9CC7-46B5-9B39-4AC21E1B6358}" destId="{014B3456-749F-453A-861F-7BEDD05CB7C4}" srcOrd="0" destOrd="0" presId="urn:microsoft.com/office/officeart/2005/8/layout/process5"/>
    <dgm:cxn modelId="{980E779F-0603-44AE-9706-7DA0460ACD24}" type="presOf" srcId="{2C3D56A8-BFCC-4849-AEEE-46EBC2E5A2BE}" destId="{83DD184F-0606-4A96-B1A0-750152BC0CC6}" srcOrd="0" destOrd="0" presId="urn:microsoft.com/office/officeart/2005/8/layout/process5"/>
    <dgm:cxn modelId="{41F0F377-857F-44C6-9370-835FEA7CF428}" type="presOf" srcId="{1020C235-E312-40E5-8101-8C0F712A1829}" destId="{3619AD87-59A9-4A2F-B671-E6F667CDB05C}" srcOrd="1" destOrd="0" presId="urn:microsoft.com/office/officeart/2005/8/layout/process5"/>
    <dgm:cxn modelId="{26C84C70-84B7-4FA3-9E24-74666554EC52}" type="presOf" srcId="{E3656BE4-D1A2-4467-AB5C-D2F7BEBBD0C4}" destId="{92036DDE-72F0-4017-92F6-1566E53E4D3D}" srcOrd="0" destOrd="0" presId="urn:microsoft.com/office/officeart/2005/8/layout/process5"/>
    <dgm:cxn modelId="{C28062CC-CAB1-4673-AEC0-C3F914AD4E3E}" type="presOf" srcId="{4C73DDF8-1A69-4199-9539-3FB8AFFA67BF}" destId="{4930A8D5-ED2E-4037-9039-E45725180F22}" srcOrd="0" destOrd="0" presId="urn:microsoft.com/office/officeart/2005/8/layout/process5"/>
    <dgm:cxn modelId="{8489CD18-4F68-4D23-BDC0-DD9DBFD9CAC0}" srcId="{12EC102F-B6FC-4261-84EB-F8860DEF1748}" destId="{B3AD7089-1B4F-4BA7-9624-DFA9F4AA79F0}" srcOrd="1" destOrd="0" parTransId="{10F3E850-C00A-4DF1-9D7F-7F6FDADFDA2B}" sibTransId="{D22542E7-EC44-4470-AD6A-1CC0154E8644}"/>
    <dgm:cxn modelId="{2C6193DA-0815-4A87-97E7-B1CCDE07AA77}" type="presOf" srcId="{6A91945E-B012-450D-9D79-0A02DE36F5D4}" destId="{D16ECB6D-9438-4B69-9290-DCFE9210182F}" srcOrd="0" destOrd="0" presId="urn:microsoft.com/office/officeart/2005/8/layout/process5"/>
    <dgm:cxn modelId="{54DED437-C352-4EC1-B649-F15B20C75FC7}" type="presOf" srcId="{D22542E7-EC44-4470-AD6A-1CC0154E8644}" destId="{73522CE1-F807-4245-AC4B-26C7C24894F8}" srcOrd="0" destOrd="0" presId="urn:microsoft.com/office/officeart/2005/8/layout/process5"/>
    <dgm:cxn modelId="{55A514BE-7826-4015-A322-4C84F9933B39}" srcId="{12EC102F-B6FC-4261-84EB-F8860DEF1748}" destId="{3EE73C89-4CE5-4D01-8EBA-CF341C8E68F2}" srcOrd="0" destOrd="0" parTransId="{CEC8A233-8922-413C-8B86-A628F5CF2ACF}" sibTransId="{4C73DDF8-1A69-4199-9539-3FB8AFFA67BF}"/>
    <dgm:cxn modelId="{4C3A46A8-1BAF-4075-8006-603305A42174}" srcId="{12EC102F-B6FC-4261-84EB-F8860DEF1748}" destId="{36DD30C2-E961-4834-AD5D-6C65EC35EFD7}" srcOrd="3" destOrd="0" parTransId="{6EE6EE8E-9592-4176-A37F-0B8353061375}" sibTransId="{1020C235-E312-40E5-8101-8C0F712A1829}"/>
    <dgm:cxn modelId="{04222D63-D1F4-4D17-A4DD-AAE944B03B65}" type="presOf" srcId="{D22542E7-EC44-4470-AD6A-1CC0154E8644}" destId="{25FF47CC-EDDC-430C-873B-6E499DA16ACF}" srcOrd="1" destOrd="0" presId="urn:microsoft.com/office/officeart/2005/8/layout/process5"/>
    <dgm:cxn modelId="{9D37D961-0153-456B-9740-8DA1211FA52E}" type="presOf" srcId="{3EE73C89-4CE5-4D01-8EBA-CF341C8E68F2}" destId="{A4B399AD-E3EB-4531-B466-5CDA60DB4ECC}" srcOrd="0" destOrd="0" presId="urn:microsoft.com/office/officeart/2005/8/layout/process5"/>
    <dgm:cxn modelId="{3A97998C-FF92-42F9-8037-555238A3C84E}" type="presOf" srcId="{218B6D00-85C3-4C10-B983-4F15F822F968}" destId="{AEDFD01F-DD33-4AE1-BF8D-352F06033CAB}" srcOrd="0" destOrd="0" presId="urn:microsoft.com/office/officeart/2005/8/layout/process5"/>
    <dgm:cxn modelId="{C31E9F2A-F9C1-4CA9-9367-3B3EE1BEB371}" srcId="{12EC102F-B6FC-4261-84EB-F8860DEF1748}" destId="{2C3D56A8-BFCC-4849-AEEE-46EBC2E5A2BE}" srcOrd="2" destOrd="0" parTransId="{ABB6137A-9E23-4F1C-9149-D20E5F068313}" sibTransId="{886C28FD-9BC7-43F5-A323-970CB2F7F28F}"/>
    <dgm:cxn modelId="{C3AC2331-B8EE-41CC-BADB-265C8FB742F6}" type="presOf" srcId="{D54E7462-123D-4E4E-B9CE-697EA23D3F72}" destId="{6EFDBB26-6403-4B17-A23C-7F7C718AEE28}" srcOrd="1" destOrd="0" presId="urn:microsoft.com/office/officeart/2005/8/layout/process5"/>
    <dgm:cxn modelId="{7042012B-8C64-485A-98E8-35A241E54EF3}" type="presOf" srcId="{36DD30C2-E961-4834-AD5D-6C65EC35EFD7}" destId="{A25EDC8C-5CBA-4D99-A76A-69DBCBD837A7}" srcOrd="0" destOrd="0" presId="urn:microsoft.com/office/officeart/2005/8/layout/process5"/>
    <dgm:cxn modelId="{5E11361C-460E-47E3-B494-9592999176F5}" srcId="{12EC102F-B6FC-4261-84EB-F8860DEF1748}" destId="{C7713109-99BE-491F-86AD-B530F3D81D76}" srcOrd="7" destOrd="0" parTransId="{2632BEDA-2750-4F56-B184-CC047889EECD}" sibTransId="{336348B3-5BF0-4C90-843B-88EAA16EC756}"/>
    <dgm:cxn modelId="{DEB6C0EA-1234-44F9-B1F2-5B9456E4FA8F}" type="presOf" srcId="{4C73DDF8-1A69-4199-9539-3FB8AFFA67BF}" destId="{0062F2A8-0680-4CED-B5C5-755EFB77CAE4}" srcOrd="1" destOrd="0" presId="urn:microsoft.com/office/officeart/2005/8/layout/process5"/>
    <dgm:cxn modelId="{55FC5008-1327-4116-A09A-9A32C13C0D57}" type="presOf" srcId="{886C28FD-9BC7-43F5-A323-970CB2F7F28F}" destId="{FCEE8DB2-D036-4FB7-AE2D-DADE8F49738E}" srcOrd="0" destOrd="0" presId="urn:microsoft.com/office/officeart/2005/8/layout/process5"/>
    <dgm:cxn modelId="{F79A8894-A903-4388-BD2A-460078CC339F}" type="presOf" srcId="{53B0D0BD-F51E-4981-985C-C3552674655E}" destId="{0F85B20B-0D53-4E5B-A41C-643A8CF42F8A}" srcOrd="0" destOrd="0" presId="urn:microsoft.com/office/officeart/2005/8/layout/process5"/>
    <dgm:cxn modelId="{3E2C90DA-2FF9-4A0B-8895-7D8F41D6B717}" type="presOf" srcId="{D54E7462-123D-4E4E-B9CE-697EA23D3F72}" destId="{64ACBAC1-30B3-4FBB-989E-6B2F27E46239}" srcOrd="0" destOrd="0" presId="urn:microsoft.com/office/officeart/2005/8/layout/process5"/>
    <dgm:cxn modelId="{BD3A0ACE-C6D2-495A-BC17-75115712D7A6}" type="presOf" srcId="{B3AD7089-1B4F-4BA7-9624-DFA9F4AA79F0}" destId="{5349C940-CA82-4164-A605-E6DD79B82E21}" srcOrd="0" destOrd="0" presId="urn:microsoft.com/office/officeart/2005/8/layout/process5"/>
    <dgm:cxn modelId="{98A5C7E2-559E-4395-8901-3C5FC28449EB}" type="presOf" srcId="{886C28FD-9BC7-43F5-A323-970CB2F7F28F}" destId="{53BBE444-F31D-4CAC-B5EE-F1EA65494F3B}" srcOrd="1" destOrd="0" presId="urn:microsoft.com/office/officeart/2005/8/layout/process5"/>
    <dgm:cxn modelId="{2CEDC5BA-C303-4B9C-93BF-AB1B5A2159B0}" srcId="{12EC102F-B6FC-4261-84EB-F8860DEF1748}" destId="{732AF99F-9CC7-46B5-9B39-4AC21E1B6358}" srcOrd="4" destOrd="0" parTransId="{30A4BFA4-2743-4260-A27F-AC298D637FE7}" sibTransId="{E3656BE4-D1A2-4467-AB5C-D2F7BEBBD0C4}"/>
    <dgm:cxn modelId="{52B19B27-30FE-4697-A530-417F43999166}" type="presOf" srcId="{53B0D0BD-F51E-4981-985C-C3552674655E}" destId="{64219B6A-8522-47AA-8D75-07382E360CCB}" srcOrd="1" destOrd="0" presId="urn:microsoft.com/office/officeart/2005/8/layout/process5"/>
    <dgm:cxn modelId="{E1679217-2CFF-48DB-A689-AF606753636E}" type="presOf" srcId="{C7713109-99BE-491F-86AD-B530F3D81D76}" destId="{7F14878B-D679-4918-82ED-BFF868D4DCA9}" srcOrd="0" destOrd="0" presId="urn:microsoft.com/office/officeart/2005/8/layout/process5"/>
    <dgm:cxn modelId="{F53E8572-70C8-4BDB-820A-955FFCEDD918}" type="presOf" srcId="{12EC102F-B6FC-4261-84EB-F8860DEF1748}" destId="{3DE1C663-1521-4E7E-BD68-C8596B4D65B5}" srcOrd="0" destOrd="0" presId="urn:microsoft.com/office/officeart/2005/8/layout/process5"/>
    <dgm:cxn modelId="{5C662E96-454D-464B-AB06-8AA746B9A880}" type="presParOf" srcId="{3DE1C663-1521-4E7E-BD68-C8596B4D65B5}" destId="{A4B399AD-E3EB-4531-B466-5CDA60DB4ECC}" srcOrd="0" destOrd="0" presId="urn:microsoft.com/office/officeart/2005/8/layout/process5"/>
    <dgm:cxn modelId="{B05FFC27-86F5-41C3-8B36-301C319F2C3E}" type="presParOf" srcId="{3DE1C663-1521-4E7E-BD68-C8596B4D65B5}" destId="{4930A8D5-ED2E-4037-9039-E45725180F22}" srcOrd="1" destOrd="0" presId="urn:microsoft.com/office/officeart/2005/8/layout/process5"/>
    <dgm:cxn modelId="{D6BD3149-FA57-4352-8275-D02C05DDE16E}" type="presParOf" srcId="{4930A8D5-ED2E-4037-9039-E45725180F22}" destId="{0062F2A8-0680-4CED-B5C5-755EFB77CAE4}" srcOrd="0" destOrd="0" presId="urn:microsoft.com/office/officeart/2005/8/layout/process5"/>
    <dgm:cxn modelId="{A0073F34-7287-4F46-87F4-3346271AF161}" type="presParOf" srcId="{3DE1C663-1521-4E7E-BD68-C8596B4D65B5}" destId="{5349C940-CA82-4164-A605-E6DD79B82E21}" srcOrd="2" destOrd="0" presId="urn:microsoft.com/office/officeart/2005/8/layout/process5"/>
    <dgm:cxn modelId="{DE9B3B55-C1EE-46A9-A95E-4A399896C6F0}" type="presParOf" srcId="{3DE1C663-1521-4E7E-BD68-C8596B4D65B5}" destId="{73522CE1-F807-4245-AC4B-26C7C24894F8}" srcOrd="3" destOrd="0" presId="urn:microsoft.com/office/officeart/2005/8/layout/process5"/>
    <dgm:cxn modelId="{63D27E70-BC38-462D-A863-61CC18906008}" type="presParOf" srcId="{73522CE1-F807-4245-AC4B-26C7C24894F8}" destId="{25FF47CC-EDDC-430C-873B-6E499DA16ACF}" srcOrd="0" destOrd="0" presId="urn:microsoft.com/office/officeart/2005/8/layout/process5"/>
    <dgm:cxn modelId="{C3AA5F89-F94C-4365-B9CE-E93F724ABF83}" type="presParOf" srcId="{3DE1C663-1521-4E7E-BD68-C8596B4D65B5}" destId="{83DD184F-0606-4A96-B1A0-750152BC0CC6}" srcOrd="4" destOrd="0" presId="urn:microsoft.com/office/officeart/2005/8/layout/process5"/>
    <dgm:cxn modelId="{31264321-D1FD-4593-9DE9-11DDB1F8210B}" type="presParOf" srcId="{3DE1C663-1521-4E7E-BD68-C8596B4D65B5}" destId="{FCEE8DB2-D036-4FB7-AE2D-DADE8F49738E}" srcOrd="5" destOrd="0" presId="urn:microsoft.com/office/officeart/2005/8/layout/process5"/>
    <dgm:cxn modelId="{35BB21E3-A5BB-4D22-8161-582C34D93204}" type="presParOf" srcId="{FCEE8DB2-D036-4FB7-AE2D-DADE8F49738E}" destId="{53BBE444-F31D-4CAC-B5EE-F1EA65494F3B}" srcOrd="0" destOrd="0" presId="urn:microsoft.com/office/officeart/2005/8/layout/process5"/>
    <dgm:cxn modelId="{B56BDB5A-B83D-4BEA-B50E-7DDA476ED432}" type="presParOf" srcId="{3DE1C663-1521-4E7E-BD68-C8596B4D65B5}" destId="{A25EDC8C-5CBA-4D99-A76A-69DBCBD837A7}" srcOrd="6" destOrd="0" presId="urn:microsoft.com/office/officeart/2005/8/layout/process5"/>
    <dgm:cxn modelId="{4C097B39-7D30-4484-B891-505CEB898295}" type="presParOf" srcId="{3DE1C663-1521-4E7E-BD68-C8596B4D65B5}" destId="{E01A468A-294E-4B8B-BEF4-61F3DEE6FBC4}" srcOrd="7" destOrd="0" presId="urn:microsoft.com/office/officeart/2005/8/layout/process5"/>
    <dgm:cxn modelId="{266D8BAF-28D3-4499-A9D0-41C157DF5AB0}" type="presParOf" srcId="{E01A468A-294E-4B8B-BEF4-61F3DEE6FBC4}" destId="{3619AD87-59A9-4A2F-B671-E6F667CDB05C}" srcOrd="0" destOrd="0" presId="urn:microsoft.com/office/officeart/2005/8/layout/process5"/>
    <dgm:cxn modelId="{54D0D816-E671-4B9C-B2B2-A859DB32C681}" type="presParOf" srcId="{3DE1C663-1521-4E7E-BD68-C8596B4D65B5}" destId="{014B3456-749F-453A-861F-7BEDD05CB7C4}" srcOrd="8" destOrd="0" presId="urn:microsoft.com/office/officeart/2005/8/layout/process5"/>
    <dgm:cxn modelId="{A7738C9A-69C9-4B9C-B882-8491DF8E6B82}" type="presParOf" srcId="{3DE1C663-1521-4E7E-BD68-C8596B4D65B5}" destId="{92036DDE-72F0-4017-92F6-1566E53E4D3D}" srcOrd="9" destOrd="0" presId="urn:microsoft.com/office/officeart/2005/8/layout/process5"/>
    <dgm:cxn modelId="{DD450FEA-D3F0-4D0C-976D-AC482E870C6C}" type="presParOf" srcId="{92036DDE-72F0-4017-92F6-1566E53E4D3D}" destId="{6F795AAE-B732-40AC-A147-254F92FBF7A8}" srcOrd="0" destOrd="0" presId="urn:microsoft.com/office/officeart/2005/8/layout/process5"/>
    <dgm:cxn modelId="{1396098D-04E4-4220-AF0E-23108A63374E}" type="presParOf" srcId="{3DE1C663-1521-4E7E-BD68-C8596B4D65B5}" destId="{D16ECB6D-9438-4B69-9290-DCFE9210182F}" srcOrd="10" destOrd="0" presId="urn:microsoft.com/office/officeart/2005/8/layout/process5"/>
    <dgm:cxn modelId="{5BC58090-EC40-46BB-B21D-EB21C403261D}" type="presParOf" srcId="{3DE1C663-1521-4E7E-BD68-C8596B4D65B5}" destId="{0F85B20B-0D53-4E5B-A41C-643A8CF42F8A}" srcOrd="11" destOrd="0" presId="urn:microsoft.com/office/officeart/2005/8/layout/process5"/>
    <dgm:cxn modelId="{1383BA1A-4DAF-4B48-905E-C9C12F0A35FA}" type="presParOf" srcId="{0F85B20B-0D53-4E5B-A41C-643A8CF42F8A}" destId="{64219B6A-8522-47AA-8D75-07382E360CCB}" srcOrd="0" destOrd="0" presId="urn:microsoft.com/office/officeart/2005/8/layout/process5"/>
    <dgm:cxn modelId="{D5C749F5-9154-4D42-B0E6-6C8123928FAF}" type="presParOf" srcId="{3DE1C663-1521-4E7E-BD68-C8596B4D65B5}" destId="{AEDFD01F-DD33-4AE1-BF8D-352F06033CAB}" srcOrd="12" destOrd="0" presId="urn:microsoft.com/office/officeart/2005/8/layout/process5"/>
    <dgm:cxn modelId="{6A684C95-2E99-40AF-88DB-3A3A5A1D12F7}" type="presParOf" srcId="{3DE1C663-1521-4E7E-BD68-C8596B4D65B5}" destId="{64ACBAC1-30B3-4FBB-989E-6B2F27E46239}" srcOrd="13" destOrd="0" presId="urn:microsoft.com/office/officeart/2005/8/layout/process5"/>
    <dgm:cxn modelId="{BF711F2F-56A3-49A9-BA82-72AF01926C5A}" type="presParOf" srcId="{64ACBAC1-30B3-4FBB-989E-6B2F27E46239}" destId="{6EFDBB26-6403-4B17-A23C-7F7C718AEE28}" srcOrd="0" destOrd="0" presId="urn:microsoft.com/office/officeart/2005/8/layout/process5"/>
    <dgm:cxn modelId="{8D9BBE8C-1CDF-45F3-AB66-9DB783AB3F68}" type="presParOf" srcId="{3DE1C663-1521-4E7E-BD68-C8596B4D65B5}" destId="{7F14878B-D679-4918-82ED-BFF868D4DCA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399AD-E3EB-4531-B466-5CDA60DB4ECC}">
      <dsp:nvSpPr>
        <dsp:cNvPr id="0" name=""/>
        <dsp:cNvSpPr/>
      </dsp:nvSpPr>
      <dsp:spPr>
        <a:xfrm>
          <a:off x="4967" y="1041938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Select individuals for data gathering</a:t>
          </a:r>
        </a:p>
      </dsp:txBody>
      <dsp:txXfrm>
        <a:off x="43131" y="1080102"/>
        <a:ext cx="2095365" cy="1226687"/>
      </dsp:txXfrm>
    </dsp:sp>
    <dsp:sp modelId="{4930A8D5-ED2E-4037-9039-E45725180F22}">
      <dsp:nvSpPr>
        <dsp:cNvPr id="0" name=""/>
        <dsp:cNvSpPr/>
      </dsp:nvSpPr>
      <dsp:spPr>
        <a:xfrm>
          <a:off x="2367769" y="1424156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67769" y="1531872"/>
        <a:ext cx="322279" cy="323147"/>
      </dsp:txXfrm>
    </dsp:sp>
    <dsp:sp modelId="{5349C940-CA82-4164-A605-E6DD79B82E21}">
      <dsp:nvSpPr>
        <dsp:cNvPr id="0" name=""/>
        <dsp:cNvSpPr/>
      </dsp:nvSpPr>
      <dsp:spPr>
        <a:xfrm>
          <a:off x="3045337" y="1041938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1789701"/>
            <a:satOff val="11429"/>
            <a:lumOff val="3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Create data gathering technique</a:t>
          </a:r>
        </a:p>
      </dsp:txBody>
      <dsp:txXfrm>
        <a:off x="3083501" y="1080102"/>
        <a:ext cx="2095365" cy="1226687"/>
      </dsp:txXfrm>
    </dsp:sp>
    <dsp:sp modelId="{73522CE1-F807-4245-AC4B-26C7C24894F8}">
      <dsp:nvSpPr>
        <dsp:cNvPr id="0" name=""/>
        <dsp:cNvSpPr/>
      </dsp:nvSpPr>
      <dsp:spPr>
        <a:xfrm>
          <a:off x="5408139" y="1424156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087985"/>
            <a:satOff val="13334"/>
            <a:lumOff val="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08139" y="1531872"/>
        <a:ext cx="322279" cy="323147"/>
      </dsp:txXfrm>
    </dsp:sp>
    <dsp:sp modelId="{83DD184F-0606-4A96-B1A0-750152BC0CC6}">
      <dsp:nvSpPr>
        <dsp:cNvPr id="0" name=""/>
        <dsp:cNvSpPr/>
      </dsp:nvSpPr>
      <dsp:spPr>
        <a:xfrm>
          <a:off x="6085708" y="1041938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3579402"/>
            <a:satOff val="22858"/>
            <a:lumOff val="7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Identify company critical business functions</a:t>
          </a:r>
        </a:p>
      </dsp:txBody>
      <dsp:txXfrm>
        <a:off x="6123872" y="1080102"/>
        <a:ext cx="2095365" cy="1226687"/>
      </dsp:txXfrm>
    </dsp:sp>
    <dsp:sp modelId="{FCEE8DB2-D036-4FB7-AE2D-DADE8F49738E}">
      <dsp:nvSpPr>
        <dsp:cNvPr id="0" name=""/>
        <dsp:cNvSpPr/>
      </dsp:nvSpPr>
      <dsp:spPr>
        <a:xfrm>
          <a:off x="8448510" y="1424156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175969"/>
            <a:satOff val="26668"/>
            <a:lumOff val="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448510" y="1531872"/>
        <a:ext cx="322279" cy="323147"/>
      </dsp:txXfrm>
    </dsp:sp>
    <dsp:sp modelId="{A25EDC8C-5CBA-4D99-A76A-69DBCBD837A7}">
      <dsp:nvSpPr>
        <dsp:cNvPr id="0" name=""/>
        <dsp:cNvSpPr/>
      </dsp:nvSpPr>
      <dsp:spPr>
        <a:xfrm>
          <a:off x="9126078" y="1041938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5369103"/>
            <a:satOff val="34287"/>
            <a:lumOff val="109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Identify the resources these functions depend on</a:t>
          </a:r>
        </a:p>
      </dsp:txBody>
      <dsp:txXfrm>
        <a:off x="9164242" y="1080102"/>
        <a:ext cx="2095365" cy="1226687"/>
      </dsp:txXfrm>
    </dsp:sp>
    <dsp:sp modelId="{E01A468A-294E-4B8B-BEF4-61F3DEE6FBC4}">
      <dsp:nvSpPr>
        <dsp:cNvPr id="0" name=""/>
        <dsp:cNvSpPr/>
      </dsp:nvSpPr>
      <dsp:spPr>
        <a:xfrm rot="5400000">
          <a:off x="9981725" y="2496972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263953"/>
            <a:satOff val="40001"/>
            <a:lumOff val="1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0050351" y="2536063"/>
        <a:ext cx="323147" cy="322279"/>
      </dsp:txXfrm>
    </dsp:sp>
    <dsp:sp modelId="{014B3456-749F-453A-861F-7BEDD05CB7C4}">
      <dsp:nvSpPr>
        <dsp:cNvPr id="0" name=""/>
        <dsp:cNvSpPr/>
      </dsp:nvSpPr>
      <dsp:spPr>
        <a:xfrm>
          <a:off x="9126078" y="3213631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7158804"/>
            <a:satOff val="45716"/>
            <a:lumOff val="145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Calculate how long these functions can survive without these resources</a:t>
          </a:r>
        </a:p>
      </dsp:txBody>
      <dsp:txXfrm>
        <a:off x="9164242" y="3251795"/>
        <a:ext cx="2095365" cy="1226687"/>
      </dsp:txXfrm>
    </dsp:sp>
    <dsp:sp modelId="{92036DDE-72F0-4017-92F6-1566E53E4D3D}">
      <dsp:nvSpPr>
        <dsp:cNvPr id="0" name=""/>
        <dsp:cNvSpPr/>
      </dsp:nvSpPr>
      <dsp:spPr>
        <a:xfrm rot="10800000">
          <a:off x="8474570" y="3595849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51938"/>
            <a:satOff val="53335"/>
            <a:lumOff val="169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8612689" y="3703565"/>
        <a:ext cx="322279" cy="323147"/>
      </dsp:txXfrm>
    </dsp:sp>
    <dsp:sp modelId="{D16ECB6D-9438-4B69-9290-DCFE9210182F}">
      <dsp:nvSpPr>
        <dsp:cNvPr id="0" name=""/>
        <dsp:cNvSpPr/>
      </dsp:nvSpPr>
      <dsp:spPr>
        <a:xfrm>
          <a:off x="6085708" y="3213631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8948505"/>
            <a:satOff val="57145"/>
            <a:lumOff val="18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Identify vulnerabilities and threats to these functions</a:t>
          </a:r>
        </a:p>
      </dsp:txBody>
      <dsp:txXfrm>
        <a:off x="6123872" y="3251795"/>
        <a:ext cx="2095365" cy="1226687"/>
      </dsp:txXfrm>
    </dsp:sp>
    <dsp:sp modelId="{0F85B20B-0D53-4E5B-A41C-643A8CF42F8A}">
      <dsp:nvSpPr>
        <dsp:cNvPr id="0" name=""/>
        <dsp:cNvSpPr/>
      </dsp:nvSpPr>
      <dsp:spPr>
        <a:xfrm rot="10800000">
          <a:off x="5434200" y="3595849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439922"/>
            <a:satOff val="66669"/>
            <a:lumOff val="212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72319" y="3703565"/>
        <a:ext cx="322279" cy="323147"/>
      </dsp:txXfrm>
    </dsp:sp>
    <dsp:sp modelId="{AEDFD01F-DD33-4AE1-BF8D-352F06033CAB}">
      <dsp:nvSpPr>
        <dsp:cNvPr id="0" name=""/>
        <dsp:cNvSpPr/>
      </dsp:nvSpPr>
      <dsp:spPr>
        <a:xfrm>
          <a:off x="3045337" y="3213631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10738206"/>
            <a:satOff val="68574"/>
            <a:lumOff val="21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Calculate the risk for each different business function</a:t>
          </a:r>
        </a:p>
      </dsp:txBody>
      <dsp:txXfrm>
        <a:off x="3083501" y="3251795"/>
        <a:ext cx="2095365" cy="1226687"/>
      </dsp:txXfrm>
    </dsp:sp>
    <dsp:sp modelId="{64ACBAC1-30B3-4FBB-989E-6B2F27E46239}">
      <dsp:nvSpPr>
        <dsp:cNvPr id="0" name=""/>
        <dsp:cNvSpPr/>
      </dsp:nvSpPr>
      <dsp:spPr>
        <a:xfrm rot="10800000">
          <a:off x="2393829" y="3595849"/>
          <a:ext cx="460398" cy="53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531948" y="3703565"/>
        <a:ext cx="322279" cy="323147"/>
      </dsp:txXfrm>
    </dsp:sp>
    <dsp:sp modelId="{7F14878B-D679-4918-82ED-BFF868D4DCA9}">
      <dsp:nvSpPr>
        <dsp:cNvPr id="0" name=""/>
        <dsp:cNvSpPr/>
      </dsp:nvSpPr>
      <dsp:spPr>
        <a:xfrm>
          <a:off x="4967" y="3213631"/>
          <a:ext cx="2171693" cy="1303015"/>
        </a:xfrm>
        <a:prstGeom prst="roundRect">
          <a:avLst>
            <a:gd name="adj" fmla="val 10000"/>
          </a:avLst>
        </a:prstGeom>
        <a:solidFill>
          <a:schemeClr val="accent5">
            <a:hueOff val="-12527907"/>
            <a:satOff val="80003"/>
            <a:lumOff val="2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Document and report the findings to </a:t>
          </a:r>
          <a:r>
            <a:rPr lang="en-US" sz="1900" kern="1200" dirty="0" err="1"/>
            <a:t>managment</a:t>
          </a:r>
          <a:endParaRPr lang="en-US" sz="1900" kern="1200" dirty="0"/>
        </a:p>
      </dsp:txBody>
      <dsp:txXfrm>
        <a:off x="43131" y="3251795"/>
        <a:ext cx="2095365" cy="122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9F2-127A-4C20-91BA-AEB43433DF11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D06A-CD15-4EB5-BA1C-906DF2083CDB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AD46-90B4-47B3-91C4-BD5B5D3810A2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C65A-2C32-46D9-982E-E9F111F59F76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8291-CA52-4522-9432-64952382D544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21C-F438-4D1F-B019-FD8EB3C76BEE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3B0B-4F59-41B2-9756-FD1B7A5C9784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0BFB-B9E3-4E74-8CEB-096548F6212C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7C75-4FEF-470D-B691-39D26781AB1B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42DA-1EEA-4AE8-86AA-13EC85D8F2DB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2C9E-9038-4FAC-AB19-6495754E9A9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52D3-67FE-438E-B520-97EF8CD25DE9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Continuity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Identification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072" y="1517715"/>
            <a:ext cx="108219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Next step in BIA process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Risk comes in two forms : Man-made or Natural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risk identification portion of the process is purely Qualitative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BCP team should not be concerned about likelihood or the amount of damage in this phase</a:t>
            </a:r>
          </a:p>
        </p:txBody>
      </p:sp>
    </p:spTree>
    <p:extLst>
      <p:ext uri="{BB962C8B-B14F-4D97-AF65-F5344CB8AC3E}">
        <p14:creationId xmlns:p14="http://schemas.microsoft.com/office/powerpoint/2010/main" val="382780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Likelihood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072" y="1517715"/>
            <a:ext cx="108219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Follows the Risk Identification Phase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Identifies the likelihood that each risk will occur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expressed in ARO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ARO should be based on company history, professional experience of team members and advice from experts</a:t>
            </a:r>
          </a:p>
        </p:txBody>
      </p:sp>
    </p:spTree>
    <p:extLst>
      <p:ext uri="{BB962C8B-B14F-4D97-AF65-F5344CB8AC3E}">
        <p14:creationId xmlns:p14="http://schemas.microsoft.com/office/powerpoint/2010/main" val="268909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388" y="1419393"/>
            <a:ext cx="10821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Most critical portion of BCP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Analyse the data gathered during risk identification and Likelihood assessment to determine what impact each one of the identified risks would have on the business</a:t>
            </a:r>
          </a:p>
        </p:txBody>
      </p:sp>
    </p:spTree>
    <p:extLst>
      <p:ext uri="{BB962C8B-B14F-4D97-AF65-F5344CB8AC3E}">
        <p14:creationId xmlns:p14="http://schemas.microsoft.com/office/powerpoint/2010/main" val="82786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Continuity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9" y="1250921"/>
            <a:ext cx="10821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Focuses on developing and implementing a continuity strategy to minimize the </a:t>
            </a:r>
            <a:r>
              <a:rPr lang="en-IN" sz="2800"/>
              <a:t>impact realized </a:t>
            </a:r>
            <a:r>
              <a:rPr lang="en-IN" sz="2800" dirty="0"/>
              <a:t>risks might have on protected assets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Strategy Development</a:t>
            </a:r>
            <a:r>
              <a:rPr lang="en-IN" sz="2800" dirty="0"/>
              <a:t>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Bridges the gap between BIA and continuity planning phases.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Take the risks identified and determine which risks will be addressed by BCP</a:t>
            </a:r>
          </a:p>
        </p:txBody>
      </p:sp>
    </p:spTree>
    <p:extLst>
      <p:ext uri="{BB962C8B-B14F-4D97-AF65-F5344CB8AC3E}">
        <p14:creationId xmlns:p14="http://schemas.microsoft.com/office/powerpoint/2010/main" val="308211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BCP Policy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219" y="1250921"/>
            <a:ext cx="1082197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BCP policy benefits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Ensures BCP professionals have a written continuity document to reference in the event of an emergency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Provides historical record of the BCP that will be useful to future personnel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Forces the team members to commit their thoughts to paper</a:t>
            </a:r>
          </a:p>
          <a:p>
            <a:pPr lvl="1">
              <a:lnSpc>
                <a:spcPct val="150000"/>
              </a:lnSpc>
            </a:pP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62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255123"/>
            <a:ext cx="10696574" cy="735541"/>
          </a:xfrm>
        </p:spPr>
        <p:txBody>
          <a:bodyPr/>
          <a:lstStyle/>
          <a:p>
            <a:r>
              <a:rPr lang="en-IN" dirty="0"/>
              <a:t>Business Continuity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30" y="1376313"/>
            <a:ext cx="120411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Used to maintain the continuous operations of business critical functions in the event of a disaster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Disaster Recovery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Goal is to minimize the immediate effects of a disaster.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Usually IT focused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Continuity Planning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Provides methods and procedures for long term outages and disasters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It takes a broader approach to disaster recovery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4 Main process steps for BCP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Project scope and planning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Business Impact assessment (BIA)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Continuity planning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Approval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 and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77" y="1348033"/>
            <a:ext cx="1059572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First step in effective BCP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Involves 4 key work streams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Structured analysis of business organization from crisis point of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Creation of BCP team with approval from senior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Resource availability assessment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Legal and Regulatory 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20517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Organization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911" y="1348034"/>
            <a:ext cx="1117076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First step is to perform an analysis of business organization to identify all critical departments and key stakeholders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Operational departments that are responsible for core services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Critical support services, responsible for upkeep of systems that support operational departments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Senior executives and other key Individuals essential for ongoing business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This step provides necessary ground work to identify potential members of BCP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provides foundation for the business continuity process</a:t>
            </a:r>
          </a:p>
        </p:txBody>
      </p:sp>
    </p:spTree>
    <p:extLst>
      <p:ext uri="{BB962C8B-B14F-4D97-AF65-F5344CB8AC3E}">
        <p14:creationId xmlns:p14="http://schemas.microsoft.com/office/powerpoint/2010/main" val="40037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BCP Team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779" y="1555423"/>
            <a:ext cx="1108189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team should include at the minimum the following representatives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Representatives from each of the organizational departments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Representatives from key support departments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representatives with technical expertise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Security representatives with knowledge of BCP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Legal representatives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Senior Management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27944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BCP Resource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779" y="1555423"/>
            <a:ext cx="11081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Assess the resource required for 3 distinct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BCP Development: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Team will require resources for BCP process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BCP Testing, training and maintenance: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Will require hardware and software commitments, major commitment will be the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BCP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Implementation will require a large amount of resources both from the HW/SW as well as human capital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99240" y="6241164"/>
            <a:ext cx="1006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Human capital is the most significant resources consumed during a BCP  process</a:t>
            </a:r>
          </a:p>
        </p:txBody>
      </p:sp>
    </p:spTree>
    <p:extLst>
      <p:ext uri="{BB962C8B-B14F-4D97-AF65-F5344CB8AC3E}">
        <p14:creationId xmlns:p14="http://schemas.microsoft.com/office/powerpoint/2010/main" val="275776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779" y="1555423"/>
            <a:ext cx="110818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Also considered a functional analysis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Identifies the resources that are </a:t>
            </a:r>
            <a:r>
              <a:rPr lang="en-IN" sz="2800"/>
              <a:t>critical to the </a:t>
            </a:r>
            <a:r>
              <a:rPr lang="en-IN" sz="2800" dirty="0"/>
              <a:t>organization, the threats posed to the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Assess the likelihood that each threat will actually occur and the impact of those threats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The result helps in prioritizing the commitment of Business continuity resources to various risk exposures</a:t>
            </a:r>
          </a:p>
        </p:txBody>
      </p:sp>
    </p:spTree>
    <p:extLst>
      <p:ext uri="{BB962C8B-B14F-4D97-AF65-F5344CB8AC3E}">
        <p14:creationId xmlns:p14="http://schemas.microsoft.com/office/powerpoint/2010/main" val="42623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  -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1232312"/>
              </p:ext>
            </p:extLst>
          </p:nvPr>
        </p:nvGraphicFramePr>
        <p:xfrm>
          <a:off x="509047" y="719666"/>
          <a:ext cx="11302739" cy="555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3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Priorities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035" y="1545996"/>
            <a:ext cx="105297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1</a:t>
            </a:r>
            <a:r>
              <a:rPr lang="en-IN" sz="2800" baseline="30000" dirty="0"/>
              <a:t>st</a:t>
            </a:r>
            <a:r>
              <a:rPr lang="en-IN" sz="2800" dirty="0"/>
              <a:t> step in BIA is to identify the business priorities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involves creating a comprehensive list of business process and ranking them in order of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is a qualitative process; to begin quantitative assessment, assign AV in monetary terms to each asset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Develop the </a:t>
            </a:r>
            <a:r>
              <a:rPr lang="en-IN" sz="2800" b="1" dirty="0"/>
              <a:t>Maximum Tolerable Downtime (MTD)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Maximum time the business can be inoperable without causing irrecoverable damage to the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Develop the </a:t>
            </a:r>
            <a:r>
              <a:rPr lang="en-IN" sz="2800" b="1" dirty="0"/>
              <a:t>Recovery Time Objective (RTO)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Amount of time by which the business function can be recovered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4338" y="6136849"/>
            <a:ext cx="941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</a:rPr>
              <a:t>GOAL – RTO must be less than MTD</a:t>
            </a:r>
          </a:p>
        </p:txBody>
      </p:sp>
    </p:spTree>
    <p:extLst>
      <p:ext uri="{BB962C8B-B14F-4D97-AF65-F5344CB8AC3E}">
        <p14:creationId xmlns:p14="http://schemas.microsoft.com/office/powerpoint/2010/main" val="37857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727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Source Sans Pro</vt:lpstr>
      <vt:lpstr>Office Theme</vt:lpstr>
      <vt:lpstr>2_Light Version (Colored)</vt:lpstr>
      <vt:lpstr>Business Continuity</vt:lpstr>
      <vt:lpstr>Business Continuity</vt:lpstr>
      <vt:lpstr>Project Scope and Planning</vt:lpstr>
      <vt:lpstr>Business Organization Analysis</vt:lpstr>
      <vt:lpstr>BCP Team Selection</vt:lpstr>
      <vt:lpstr>BCP Resource Requirements</vt:lpstr>
      <vt:lpstr>Business Impact Assessment</vt:lpstr>
      <vt:lpstr>BIA  - Steps</vt:lpstr>
      <vt:lpstr>Identify Priorities</vt:lpstr>
      <vt:lpstr>Risk Identification</vt:lpstr>
      <vt:lpstr>Likelihood Assessment</vt:lpstr>
      <vt:lpstr>Impact Assessment</vt:lpstr>
      <vt:lpstr>Continuity Planning</vt:lpstr>
      <vt:lpstr>BCP Policy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218</cp:revision>
  <dcterms:created xsi:type="dcterms:W3CDTF">2016-09-14T06:49:20Z</dcterms:created>
  <dcterms:modified xsi:type="dcterms:W3CDTF">2017-07-16T12:16:24Z</dcterms:modified>
</cp:coreProperties>
</file>