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317" r:id="rId4"/>
    <p:sldId id="318" r:id="rId5"/>
    <p:sldId id="319" r:id="rId6"/>
    <p:sldId id="320" r:id="rId7"/>
    <p:sldId id="32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eyan Dhayalan" initials="KD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F4B"/>
    <a:srgbClr val="D9D9D9"/>
    <a:srgbClr val="FBFBFB"/>
    <a:srgbClr val="96D642"/>
    <a:srgbClr val="50B3CF"/>
    <a:srgbClr val="99CCFF"/>
    <a:srgbClr val="1E252B"/>
    <a:srgbClr val="0DB14B"/>
    <a:srgbClr val="0DB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commentAuthors" Target="commentAuthor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46E1F-0116-4253-BE01-AB6363ADFA6A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7D4F-841F-4DD0-99B1-DAF05FBF3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0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5CD72-EC3A-4D22-95AA-8542E975CB8F}" type="datetimeFigureOut">
              <a:rPr lang="en-IN" smtClean="0"/>
              <a:t>16/07/17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8AFE4-65E3-4235-B09C-893C22CCEA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09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39F2-127A-4C20-91BA-AEB43433DF11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CONFIDENTIAL </a:t>
            </a:r>
            <a:fld id="{415977C3-E512-4458-BFB5-AD6737CA9FC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057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AD06A-CD15-4EB5-BA1C-906DF2083CDB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5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0AD46-90B4-47B3-91C4-BD5B5D3810A2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70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6030-0B39-41B2-A9A5-6CB76F212BA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34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279E7-E95B-44D5-AD15-79A92C880A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116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FEEAA-4DCC-4F27-A885-5A6F262774D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12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8D543-3283-4640-B68B-EA122DEFF41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203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A8FF-BE34-420C-8502-4008A8C23E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64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0" y="6725537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/>
          <p:cNvSpPr/>
          <p:nvPr userDrawn="1"/>
        </p:nvSpPr>
        <p:spPr>
          <a:xfrm>
            <a:off x="-2" y="53698"/>
            <a:ext cx="11795760" cy="116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3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515380"/>
            <a:ext cx="10696574" cy="73554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vi-V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748096" y="-11063"/>
            <a:ext cx="505517" cy="266186"/>
          </a:xfrm>
        </p:spPr>
        <p:txBody>
          <a:bodyPr/>
          <a:lstStyle>
            <a:lvl1pPr algn="ctr"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2" y="42268"/>
            <a:ext cx="11795760" cy="9144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808" y="6721198"/>
            <a:ext cx="11795760" cy="914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61987" y="6512538"/>
            <a:ext cx="276673" cy="35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920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391">
          <p15:clr>
            <a:srgbClr val="FBAE40"/>
          </p15:clr>
        </p15:guide>
        <p15:guide id="3" pos="504">
          <p15:clr>
            <a:srgbClr val="FBAE40"/>
          </p15:clr>
        </p15:guide>
        <p15:guide id="4" pos="7176">
          <p15:clr>
            <a:srgbClr val="FBAE40"/>
          </p15:clr>
        </p15:guide>
        <p15:guide id="5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83346-F74C-4908-A651-DE50A4F7D7C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2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6C65A-2C32-46D9-982E-E9F111F59F76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236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511FA-7271-41CA-A949-B1AA0FE66208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644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4D9CB-0140-4B57-B7CA-5609255333A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0964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9E505-92F8-44EC-AE05-C6FBFFA3C1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5433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AEBB4-3E45-4B16-BD62-B81B82D559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7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F8291-CA52-4522-9432-64952382D544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245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FA21C-F438-4D1F-B019-FD8EB3C76BEE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43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53B0B-4F59-41B2-9756-FD1B7A5C9784}" type="datetime1">
              <a:rPr lang="en-IN" smtClean="0"/>
              <a:t>16/07/17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38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20BFB-B9E3-4E74-8CEB-096548F6212C}" type="datetime1">
              <a:rPr lang="en-IN" smtClean="0"/>
              <a:t>16/07/17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4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67C75-4FEF-470D-B691-39D26781AB1B}" type="datetime1">
              <a:rPr lang="en-IN" smtClean="0"/>
              <a:t>16/07/17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42DA-1EEA-4AE8-86AA-13EC85D8F2DB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377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A2C9E-9038-4FAC-AB19-6495754E9A91}" type="datetime1">
              <a:rPr lang="en-IN" smtClean="0"/>
              <a:t>16/07/17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04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A52D3-67FE-438E-B520-97EF8CD25DE9}" type="datetime1">
              <a:rPr lang="en-IN" smtClean="0"/>
              <a:t>16/07/17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Karthikeyan Dhayalan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977C3-E512-4458-BFB5-AD6737CA9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18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9310E-4899-407D-9ED4-AF5243BDE1AC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16/07/17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Karthikeyan Dhayalan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72C3-2ED1-43FB-B3C4-BA6F078D7CD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70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4991" y="3252258"/>
            <a:ext cx="6219873" cy="653760"/>
          </a:xfrm>
        </p:spPr>
        <p:txBody>
          <a:bodyPr anchor="t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Personnel Security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890164" y="2342284"/>
            <a:ext cx="3134591" cy="400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0DB1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– Preempt – Protect</a:t>
            </a:r>
            <a:endParaRPr lang="en-IN" sz="1800" dirty="0">
              <a:solidFill>
                <a:srgbClr val="0DB14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204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53" y="255123"/>
            <a:ext cx="10696574" cy="735541"/>
          </a:xfrm>
        </p:spPr>
        <p:txBody>
          <a:bodyPr/>
          <a:lstStyle/>
          <a:p>
            <a:r>
              <a:rPr lang="en-IN" dirty="0"/>
              <a:t>Personnel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830" y="1046375"/>
            <a:ext cx="120411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Humans are the weakest link in the security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Job Descriptions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First step in defining security needs related to personnel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Defines the roles </a:t>
            </a:r>
            <a:r>
              <a:rPr lang="en-IN" sz="2400"/>
              <a:t>to which </a:t>
            </a:r>
            <a:r>
              <a:rPr lang="en-IN" sz="2400" dirty="0"/>
              <a:t>an employee needs to be assigned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Defines the type and extent of access the position requires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Separation of Duties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Critical, significant, and sensitive work tasks are divided among several individual people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Helps protect against collusion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Job Rotation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Rotating employees among multiple job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Provides knowledge redundancy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Reduces risk of fraud, data modification, theft, misuse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Cross-training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Employees are just prepared for multiple job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Just helps on knowledge redundancy</a:t>
            </a:r>
          </a:p>
          <a:p>
            <a:pPr lvl="1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864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53" y="255123"/>
            <a:ext cx="10696574" cy="735541"/>
          </a:xfrm>
        </p:spPr>
        <p:txBody>
          <a:bodyPr/>
          <a:lstStyle/>
          <a:p>
            <a:r>
              <a:rPr lang="en-IN" dirty="0"/>
              <a:t>Employment Candidate Screening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8473" y="1300899"/>
            <a:ext cx="9502219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Should be based on criticality and sensitivity defined by the job description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Should be completed before a candidate is onboarded into the organization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Its an administrative control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BG, drug test, credit score, criminal records, education, professional experience</a:t>
            </a:r>
          </a:p>
        </p:txBody>
      </p:sp>
    </p:spTree>
    <p:extLst>
      <p:ext uri="{BB962C8B-B14F-4D97-AF65-F5344CB8AC3E}">
        <p14:creationId xmlns:p14="http://schemas.microsoft.com/office/powerpoint/2010/main" val="268447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Employment Agreement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913" y="1319749"/>
            <a:ext cx="1043547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/>
              <a:t>Employment agreement must be signed before job responsibilities are provided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NDA</a:t>
            </a:r>
            <a:r>
              <a:rPr lang="en-IN" sz="2800" dirty="0"/>
              <a:t>: Non-disclosure agreement – used to protect confidential agreement within an organization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NCA</a:t>
            </a:r>
            <a:r>
              <a:rPr lang="en-IN" sz="2800" dirty="0"/>
              <a:t>: Non-compete agreement – used to prevent former employees to work for competitors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b="1" dirty="0"/>
              <a:t>Mandatory Vacations:</a:t>
            </a:r>
            <a:r>
              <a:rPr lang="en-IN" sz="2800" dirty="0"/>
              <a:t> places a different employee, helps detect fraud, abuse, negligence</a:t>
            </a:r>
          </a:p>
        </p:txBody>
      </p:sp>
    </p:spTree>
    <p:extLst>
      <p:ext uri="{BB962C8B-B14F-4D97-AF65-F5344CB8AC3E}">
        <p14:creationId xmlns:p14="http://schemas.microsoft.com/office/powerpoint/2010/main" val="1090197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Termination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583703"/>
            <a:ext cx="99841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Should take place with at least one eye witness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Once informed of termination, all access (logical/physical) should be disabled and the employee should be escorted out of office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time to terminat</a:t>
            </a:r>
            <a:r>
              <a:rPr lang="en-US" sz="2800" dirty="0"/>
              <a:t>e is middle of the week at the end of the shift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the employee is released, all organization-specific assets need to be collected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Exit Interview should be conducted – primary purpose is to review the liabilities and restrictions placed on the former employee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59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Governance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0100" y="1395167"/>
            <a:ext cx="103612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Collection of practices related to supporting, defining, and directing the security efforts of an organization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Closely related to corporate and IT governance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Third-party governance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System of oversight that may be mandated by law, regulation, industry standard, contractual obligations, or licensing requirements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Focuses on verifying compliance with stated security objectives, requirements, regulations, and contractual obligations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IN" sz="2800" dirty="0"/>
              <a:t>Documentation review should be preformed before any onsite-review</a:t>
            </a:r>
          </a:p>
        </p:txBody>
      </p:sp>
    </p:spTree>
    <p:extLst>
      <p:ext uri="{BB962C8B-B14F-4D97-AF65-F5344CB8AC3E}">
        <p14:creationId xmlns:p14="http://schemas.microsoft.com/office/powerpoint/2010/main" val="160035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https://encrypted-tbn2.gstatic.com/images?q=tbn:ANd9GcTP156D8kHtFuzKJ5yGe-VEU7IQhrK9hB-VC5qFF1Wq70nm2Ja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620" y="3588744"/>
            <a:ext cx="4133380" cy="236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Karthikeyan Dhayalan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05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Light Version (Colored)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C65"/>
      </a:accent1>
      <a:accent2>
        <a:srgbClr val="FFC000"/>
      </a:accent2>
      <a:accent3>
        <a:srgbClr val="5B9BD5"/>
      </a:accent3>
      <a:accent4>
        <a:srgbClr val="F1654C"/>
      </a:accent4>
      <a:accent5>
        <a:srgbClr val="323F4B"/>
      </a:accent5>
      <a:accent6>
        <a:srgbClr val="FF0000"/>
      </a:accent6>
      <a:hlink>
        <a:srgbClr val="FFC000"/>
      </a:hlink>
      <a:folHlink>
        <a:srgbClr val="954F72"/>
      </a:folHlink>
    </a:clrScheme>
    <a:fontScheme name="Custom 2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</TotalTime>
  <Words>365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Source Sans Pro</vt:lpstr>
      <vt:lpstr>Office Theme</vt:lpstr>
      <vt:lpstr>2_Light Version (Colored)</vt:lpstr>
      <vt:lpstr>Personnel Security</vt:lpstr>
      <vt:lpstr>Personnel Security</vt:lpstr>
      <vt:lpstr>Employment Candidate Screening</vt:lpstr>
      <vt:lpstr>Employment Agreement</vt:lpstr>
      <vt:lpstr>Employee Termination Process</vt:lpstr>
      <vt:lpstr>Security Governance</vt:lpstr>
      <vt:lpstr>PowerPoint Presentation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CISSP</dc:title>
  <dc:creator>Karthikeyan Dhayalan</dc:creator>
  <cp:keywords>CISSP</cp:keywords>
  <cp:lastModifiedBy>Karthikeyan Dhayalan</cp:lastModifiedBy>
  <cp:revision>198</cp:revision>
  <dcterms:created xsi:type="dcterms:W3CDTF">2016-09-14T06:49:20Z</dcterms:created>
  <dcterms:modified xsi:type="dcterms:W3CDTF">2017-07-16T12:18:05Z</dcterms:modified>
</cp:coreProperties>
</file>