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7"/>
  </p:notesMasterIdLst>
  <p:handoutMasterIdLst>
    <p:handoutMasterId r:id="rId18"/>
  </p:handoutMasterIdLst>
  <p:sldIdLst>
    <p:sldId id="25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7CBE0-516A-4157-8D6A-C3AF6A135A41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65F233-86F7-4730-B786-771155ED9011}">
      <dgm:prSet phldrT="[Text]"/>
      <dgm:spPr/>
      <dgm:t>
        <a:bodyPr/>
        <a:lstStyle/>
        <a:p>
          <a:r>
            <a:rPr lang="en-US" dirty="0"/>
            <a:t>Strategic Alignment</a:t>
          </a:r>
        </a:p>
      </dgm:t>
    </dgm:pt>
    <dgm:pt modelId="{6CB03B0A-54BC-4826-988A-9C240C3AB354}" type="parTrans" cxnId="{E816A946-B46C-44EF-9E5F-1CB12266AA8E}">
      <dgm:prSet/>
      <dgm:spPr/>
      <dgm:t>
        <a:bodyPr/>
        <a:lstStyle/>
        <a:p>
          <a:endParaRPr lang="en-US"/>
        </a:p>
      </dgm:t>
    </dgm:pt>
    <dgm:pt modelId="{11794EEB-3F85-4759-9D0F-B01F7588009F}" type="sibTrans" cxnId="{E816A946-B46C-44EF-9E5F-1CB12266AA8E}">
      <dgm:prSet/>
      <dgm:spPr/>
      <dgm:t>
        <a:bodyPr/>
        <a:lstStyle/>
        <a:p>
          <a:endParaRPr lang="en-US"/>
        </a:p>
      </dgm:t>
    </dgm:pt>
    <dgm:pt modelId="{D9C7F827-05DA-480A-BC6A-27F69718F139}">
      <dgm:prSet phldrT="[Text]"/>
      <dgm:spPr/>
      <dgm:t>
        <a:bodyPr/>
        <a:lstStyle/>
        <a:p>
          <a:r>
            <a:rPr lang="en-US" dirty="0"/>
            <a:t>Business drivers and legal/regulatory requirements must be met by the Security architecture</a:t>
          </a:r>
        </a:p>
      </dgm:t>
    </dgm:pt>
    <dgm:pt modelId="{0507B099-D27F-49FD-9611-653EF63BD1AC}" type="parTrans" cxnId="{2D9C6D27-81E1-4AB9-9A1B-8AE2DA0EAD99}">
      <dgm:prSet/>
      <dgm:spPr/>
      <dgm:t>
        <a:bodyPr/>
        <a:lstStyle/>
        <a:p>
          <a:endParaRPr lang="en-US"/>
        </a:p>
      </dgm:t>
    </dgm:pt>
    <dgm:pt modelId="{ADA237C5-86EB-4340-9BD4-363C8FA04BF4}" type="sibTrans" cxnId="{2D9C6D27-81E1-4AB9-9A1B-8AE2DA0EAD99}">
      <dgm:prSet/>
      <dgm:spPr/>
      <dgm:t>
        <a:bodyPr/>
        <a:lstStyle/>
        <a:p>
          <a:endParaRPr lang="en-US"/>
        </a:p>
      </dgm:t>
    </dgm:pt>
    <dgm:pt modelId="{48FD5F8C-CE14-4524-9766-2AE9267EA27D}">
      <dgm:prSet phldrT="[Text]"/>
      <dgm:spPr/>
      <dgm:t>
        <a:bodyPr/>
        <a:lstStyle/>
        <a:p>
          <a:r>
            <a:rPr lang="en-US" dirty="0"/>
            <a:t>Business Enablement</a:t>
          </a:r>
        </a:p>
      </dgm:t>
    </dgm:pt>
    <dgm:pt modelId="{245C5C9C-40A1-4510-8988-FB0B1CC123E8}" type="parTrans" cxnId="{61BBF1EC-B4D8-489A-A31D-619BBECBB4CD}">
      <dgm:prSet/>
      <dgm:spPr/>
      <dgm:t>
        <a:bodyPr/>
        <a:lstStyle/>
        <a:p>
          <a:endParaRPr lang="en-US"/>
        </a:p>
      </dgm:t>
    </dgm:pt>
    <dgm:pt modelId="{0BECAC22-DB1C-4367-A281-D1293B522BB5}" type="sibTrans" cxnId="{61BBF1EC-B4D8-489A-A31D-619BBECBB4CD}">
      <dgm:prSet/>
      <dgm:spPr/>
      <dgm:t>
        <a:bodyPr/>
        <a:lstStyle/>
        <a:p>
          <a:endParaRPr lang="en-US"/>
        </a:p>
      </dgm:t>
    </dgm:pt>
    <dgm:pt modelId="{F583F210-72B9-4507-8A1C-CE0B977AB02A}">
      <dgm:prSet phldrT="[Text]"/>
      <dgm:spPr/>
      <dgm:t>
        <a:bodyPr/>
        <a:lstStyle/>
        <a:p>
          <a:r>
            <a:rPr lang="en-US" dirty="0"/>
            <a:t>Core business processes are integrated into the security operating model </a:t>
          </a:r>
        </a:p>
      </dgm:t>
    </dgm:pt>
    <dgm:pt modelId="{EF7764AA-AE8A-48E4-A030-0FBC5C644027}" type="parTrans" cxnId="{A04B58FA-187E-4355-9893-70B8E04318B8}">
      <dgm:prSet/>
      <dgm:spPr/>
      <dgm:t>
        <a:bodyPr/>
        <a:lstStyle/>
        <a:p>
          <a:endParaRPr lang="en-US"/>
        </a:p>
      </dgm:t>
    </dgm:pt>
    <dgm:pt modelId="{501E718A-3955-456B-B53C-C14DCB8E545C}" type="sibTrans" cxnId="{A04B58FA-187E-4355-9893-70B8E04318B8}">
      <dgm:prSet/>
      <dgm:spPr/>
      <dgm:t>
        <a:bodyPr/>
        <a:lstStyle/>
        <a:p>
          <a:endParaRPr lang="en-US"/>
        </a:p>
      </dgm:t>
    </dgm:pt>
    <dgm:pt modelId="{B85F0B0A-B153-4C59-BC7E-52AD2B8E5E9D}">
      <dgm:prSet phldrT="[Text]"/>
      <dgm:spPr/>
      <dgm:t>
        <a:bodyPr/>
        <a:lstStyle/>
        <a:p>
          <a:r>
            <a:rPr lang="en-US" dirty="0"/>
            <a:t>Process Enhancement</a:t>
          </a:r>
        </a:p>
      </dgm:t>
    </dgm:pt>
    <dgm:pt modelId="{7336DBF0-F48F-440E-8772-6D7D39606E11}" type="parTrans" cxnId="{5D0D4932-2991-46B1-AD8C-B7450472861F}">
      <dgm:prSet/>
      <dgm:spPr/>
      <dgm:t>
        <a:bodyPr/>
        <a:lstStyle/>
        <a:p>
          <a:endParaRPr lang="en-US"/>
        </a:p>
      </dgm:t>
    </dgm:pt>
    <dgm:pt modelId="{B7F5AAC8-84C9-47F6-AA5F-114A9F2350C3}" type="sibTrans" cxnId="{5D0D4932-2991-46B1-AD8C-B7450472861F}">
      <dgm:prSet/>
      <dgm:spPr/>
      <dgm:t>
        <a:bodyPr/>
        <a:lstStyle/>
        <a:p>
          <a:endParaRPr lang="en-US"/>
        </a:p>
      </dgm:t>
    </dgm:pt>
    <dgm:pt modelId="{C1A9688A-609A-42F2-86AB-6B275BD9469C}">
      <dgm:prSet phldrT="[Text]"/>
      <dgm:spPr/>
      <dgm:t>
        <a:bodyPr/>
        <a:lstStyle/>
        <a:p>
          <a:r>
            <a:rPr lang="en-US" dirty="0"/>
            <a:t>Security enterprise components must be integrated into the business processes to be effective</a:t>
          </a:r>
        </a:p>
      </dgm:t>
    </dgm:pt>
    <dgm:pt modelId="{A8E9C6CB-C467-4DA9-9953-EAA27DD4A4FE}" type="parTrans" cxnId="{B1C9AD4A-0740-42AE-9CE9-BF692F4F98FD}">
      <dgm:prSet/>
      <dgm:spPr/>
      <dgm:t>
        <a:bodyPr/>
        <a:lstStyle/>
        <a:p>
          <a:endParaRPr lang="en-US"/>
        </a:p>
      </dgm:t>
    </dgm:pt>
    <dgm:pt modelId="{81968F64-A2F8-44C5-84B4-64A03D149B03}" type="sibTrans" cxnId="{B1C9AD4A-0740-42AE-9CE9-BF692F4F98FD}">
      <dgm:prSet/>
      <dgm:spPr/>
      <dgm:t>
        <a:bodyPr/>
        <a:lstStyle/>
        <a:p>
          <a:endParaRPr lang="en-US"/>
        </a:p>
      </dgm:t>
    </dgm:pt>
    <dgm:pt modelId="{00F3E3F1-FA96-40A8-8153-EBDF5505A094}">
      <dgm:prSet phldrT="[Text]"/>
      <dgm:spPr/>
      <dgm:t>
        <a:bodyPr/>
        <a:lstStyle/>
        <a:p>
          <a:r>
            <a:rPr lang="en-US" dirty="0"/>
            <a:t>Security Effectiveness</a:t>
          </a:r>
        </a:p>
      </dgm:t>
    </dgm:pt>
    <dgm:pt modelId="{718066C0-757A-44D0-A479-7DF76F6DAAB7}" type="parTrans" cxnId="{436F25B9-F3C1-42CC-8572-E8877E7A5049}">
      <dgm:prSet/>
      <dgm:spPr/>
      <dgm:t>
        <a:bodyPr/>
        <a:lstStyle/>
        <a:p>
          <a:endParaRPr lang="en-US"/>
        </a:p>
      </dgm:t>
    </dgm:pt>
    <dgm:pt modelId="{40F46B38-F8E8-42B9-950A-2BF9FA8083F3}" type="sibTrans" cxnId="{436F25B9-F3C1-42CC-8572-E8877E7A5049}">
      <dgm:prSet/>
      <dgm:spPr/>
      <dgm:t>
        <a:bodyPr/>
        <a:lstStyle/>
        <a:p>
          <a:endParaRPr lang="en-US"/>
        </a:p>
      </dgm:t>
    </dgm:pt>
    <dgm:pt modelId="{475AEEDE-E4C3-4008-9F09-2E54CF36A6D4}">
      <dgm:prSet phldrT="[Text]"/>
      <dgm:spPr/>
      <dgm:t>
        <a:bodyPr/>
        <a:lstStyle/>
        <a:p>
          <a:r>
            <a:rPr lang="en-US" dirty="0"/>
            <a:t>Metrics, meeting SLA, achieving ROI, meeting set baselines, providing management dashboards</a:t>
          </a:r>
        </a:p>
      </dgm:t>
    </dgm:pt>
    <dgm:pt modelId="{CAA73808-0FF2-43EB-8CC5-BF1E5CDB2386}" type="parTrans" cxnId="{1C817A57-43F5-4B1D-9662-3D5928F0B12A}">
      <dgm:prSet/>
      <dgm:spPr/>
      <dgm:t>
        <a:bodyPr/>
        <a:lstStyle/>
        <a:p>
          <a:endParaRPr lang="en-US"/>
        </a:p>
      </dgm:t>
    </dgm:pt>
    <dgm:pt modelId="{CD5B9F81-2051-48FB-B0A0-F475627E30C6}" type="sibTrans" cxnId="{1C817A57-43F5-4B1D-9662-3D5928F0B12A}">
      <dgm:prSet/>
      <dgm:spPr/>
      <dgm:t>
        <a:bodyPr/>
        <a:lstStyle/>
        <a:p>
          <a:endParaRPr lang="en-US"/>
        </a:p>
      </dgm:t>
    </dgm:pt>
    <dgm:pt modelId="{E4BA1192-7C98-4A23-8059-00857F2B2C26}" type="pres">
      <dgm:prSet presAssocID="{D1F7CBE0-516A-4157-8D6A-C3AF6A135A4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16279A-A3E3-45EC-95D0-BA7661F01E77}" type="pres">
      <dgm:prSet presAssocID="{3365F233-86F7-4730-B786-771155ED9011}" presName="composite" presStyleCnt="0"/>
      <dgm:spPr/>
    </dgm:pt>
    <dgm:pt modelId="{3E86F2AD-D065-455B-933B-9E21D0C24398}" type="pres">
      <dgm:prSet presAssocID="{3365F233-86F7-4730-B786-771155ED901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A5A8E-CD39-45B5-8E95-5698B83203BC}" type="pres">
      <dgm:prSet presAssocID="{3365F233-86F7-4730-B786-771155ED901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DE415-0571-4024-A49C-59EE4934D0BD}" type="pres">
      <dgm:prSet presAssocID="{11794EEB-3F85-4759-9D0F-B01F7588009F}" presName="space" presStyleCnt="0"/>
      <dgm:spPr/>
    </dgm:pt>
    <dgm:pt modelId="{B78BDF6D-9827-41A0-9F44-26EC0B1C5A43}" type="pres">
      <dgm:prSet presAssocID="{48FD5F8C-CE14-4524-9766-2AE9267EA27D}" presName="composite" presStyleCnt="0"/>
      <dgm:spPr/>
    </dgm:pt>
    <dgm:pt modelId="{2953C4CA-FCD3-4CF7-8DD8-4E17B581121E}" type="pres">
      <dgm:prSet presAssocID="{48FD5F8C-CE14-4524-9766-2AE9267EA27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CD95C-8B12-4F3A-8C80-BD26D5BD6C37}" type="pres">
      <dgm:prSet presAssocID="{48FD5F8C-CE14-4524-9766-2AE9267EA27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A8B887-CBDF-4674-B0E5-93A6B20DADC2}" type="pres">
      <dgm:prSet presAssocID="{0BECAC22-DB1C-4367-A281-D1293B522BB5}" presName="space" presStyleCnt="0"/>
      <dgm:spPr/>
    </dgm:pt>
    <dgm:pt modelId="{149071BC-D2F0-4520-BF5B-A986E5F3D286}" type="pres">
      <dgm:prSet presAssocID="{B85F0B0A-B153-4C59-BC7E-52AD2B8E5E9D}" presName="composite" presStyleCnt="0"/>
      <dgm:spPr/>
    </dgm:pt>
    <dgm:pt modelId="{8C554B80-9BB9-4769-9DF2-9D5F25AF4B85}" type="pres">
      <dgm:prSet presAssocID="{B85F0B0A-B153-4C59-BC7E-52AD2B8E5E9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24378-F8A8-4C55-9E1E-85F73D7B6429}" type="pres">
      <dgm:prSet presAssocID="{B85F0B0A-B153-4C59-BC7E-52AD2B8E5E9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6AEBD-03C7-421D-990E-EE318862F28A}" type="pres">
      <dgm:prSet presAssocID="{B7F5AAC8-84C9-47F6-AA5F-114A9F2350C3}" presName="space" presStyleCnt="0"/>
      <dgm:spPr/>
    </dgm:pt>
    <dgm:pt modelId="{90B0833B-1806-4018-946A-A8C4B919AD6D}" type="pres">
      <dgm:prSet presAssocID="{00F3E3F1-FA96-40A8-8153-EBDF5505A094}" presName="composite" presStyleCnt="0"/>
      <dgm:spPr/>
    </dgm:pt>
    <dgm:pt modelId="{25447399-AF03-4664-A52E-40BAEE0D9F5F}" type="pres">
      <dgm:prSet presAssocID="{00F3E3F1-FA96-40A8-8153-EBDF5505A09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C904A-A038-483D-A48D-2C95EDC3B855}" type="pres">
      <dgm:prSet presAssocID="{00F3E3F1-FA96-40A8-8153-EBDF5505A094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D7B627-0891-4475-A9E3-A13FBEF97D5B}" type="presOf" srcId="{D9C7F827-05DA-480A-BC6A-27F69718F139}" destId="{61BA5A8E-CD39-45B5-8E95-5698B83203BC}" srcOrd="0" destOrd="0" presId="urn:microsoft.com/office/officeart/2005/8/layout/hList1"/>
    <dgm:cxn modelId="{DC5E79FD-18FE-4C04-B8C5-641EF530C50F}" type="presOf" srcId="{B85F0B0A-B153-4C59-BC7E-52AD2B8E5E9D}" destId="{8C554B80-9BB9-4769-9DF2-9D5F25AF4B85}" srcOrd="0" destOrd="0" presId="urn:microsoft.com/office/officeart/2005/8/layout/hList1"/>
    <dgm:cxn modelId="{1C817A57-43F5-4B1D-9662-3D5928F0B12A}" srcId="{00F3E3F1-FA96-40A8-8153-EBDF5505A094}" destId="{475AEEDE-E4C3-4008-9F09-2E54CF36A6D4}" srcOrd="0" destOrd="0" parTransId="{CAA73808-0FF2-43EB-8CC5-BF1E5CDB2386}" sibTransId="{CD5B9F81-2051-48FB-B0A0-F475627E30C6}"/>
    <dgm:cxn modelId="{E90BA2DB-6A92-4276-8238-67DF108555A8}" type="presOf" srcId="{475AEEDE-E4C3-4008-9F09-2E54CF36A6D4}" destId="{76AC904A-A038-483D-A48D-2C95EDC3B855}" srcOrd="0" destOrd="0" presId="urn:microsoft.com/office/officeart/2005/8/layout/hList1"/>
    <dgm:cxn modelId="{B1C9AD4A-0740-42AE-9CE9-BF692F4F98FD}" srcId="{B85F0B0A-B153-4C59-BC7E-52AD2B8E5E9D}" destId="{C1A9688A-609A-42F2-86AB-6B275BD9469C}" srcOrd="0" destOrd="0" parTransId="{A8E9C6CB-C467-4DA9-9953-EAA27DD4A4FE}" sibTransId="{81968F64-A2F8-44C5-84B4-64A03D149B03}"/>
    <dgm:cxn modelId="{436F25B9-F3C1-42CC-8572-E8877E7A5049}" srcId="{D1F7CBE0-516A-4157-8D6A-C3AF6A135A41}" destId="{00F3E3F1-FA96-40A8-8153-EBDF5505A094}" srcOrd="3" destOrd="0" parTransId="{718066C0-757A-44D0-A479-7DF76F6DAAB7}" sibTransId="{40F46B38-F8E8-42B9-950A-2BF9FA8083F3}"/>
    <dgm:cxn modelId="{61BBF1EC-B4D8-489A-A31D-619BBECBB4CD}" srcId="{D1F7CBE0-516A-4157-8D6A-C3AF6A135A41}" destId="{48FD5F8C-CE14-4524-9766-2AE9267EA27D}" srcOrd="1" destOrd="0" parTransId="{245C5C9C-40A1-4510-8988-FB0B1CC123E8}" sibTransId="{0BECAC22-DB1C-4367-A281-D1293B522BB5}"/>
    <dgm:cxn modelId="{E816A946-B46C-44EF-9E5F-1CB12266AA8E}" srcId="{D1F7CBE0-516A-4157-8D6A-C3AF6A135A41}" destId="{3365F233-86F7-4730-B786-771155ED9011}" srcOrd="0" destOrd="0" parTransId="{6CB03B0A-54BC-4826-988A-9C240C3AB354}" sibTransId="{11794EEB-3F85-4759-9D0F-B01F7588009F}"/>
    <dgm:cxn modelId="{5D0D4932-2991-46B1-AD8C-B7450472861F}" srcId="{D1F7CBE0-516A-4157-8D6A-C3AF6A135A41}" destId="{B85F0B0A-B153-4C59-BC7E-52AD2B8E5E9D}" srcOrd="2" destOrd="0" parTransId="{7336DBF0-F48F-440E-8772-6D7D39606E11}" sibTransId="{B7F5AAC8-84C9-47F6-AA5F-114A9F2350C3}"/>
    <dgm:cxn modelId="{6315DA3B-9DCE-42CC-8E24-FD216BADB57B}" type="presOf" srcId="{C1A9688A-609A-42F2-86AB-6B275BD9469C}" destId="{00724378-F8A8-4C55-9E1E-85F73D7B6429}" srcOrd="0" destOrd="0" presId="urn:microsoft.com/office/officeart/2005/8/layout/hList1"/>
    <dgm:cxn modelId="{BF6DF820-27C3-4CC1-B301-D8FD5199609D}" type="presOf" srcId="{48FD5F8C-CE14-4524-9766-2AE9267EA27D}" destId="{2953C4CA-FCD3-4CF7-8DD8-4E17B581121E}" srcOrd="0" destOrd="0" presId="urn:microsoft.com/office/officeart/2005/8/layout/hList1"/>
    <dgm:cxn modelId="{376787CF-72A5-49C0-B5AB-33E147A7DAA5}" type="presOf" srcId="{F583F210-72B9-4507-8A1C-CE0B977AB02A}" destId="{267CD95C-8B12-4F3A-8C80-BD26D5BD6C37}" srcOrd="0" destOrd="0" presId="urn:microsoft.com/office/officeart/2005/8/layout/hList1"/>
    <dgm:cxn modelId="{55FF2575-59D1-4AC3-A9A6-040C9DD2B70D}" type="presOf" srcId="{00F3E3F1-FA96-40A8-8153-EBDF5505A094}" destId="{25447399-AF03-4664-A52E-40BAEE0D9F5F}" srcOrd="0" destOrd="0" presId="urn:microsoft.com/office/officeart/2005/8/layout/hList1"/>
    <dgm:cxn modelId="{A04B58FA-187E-4355-9893-70B8E04318B8}" srcId="{48FD5F8C-CE14-4524-9766-2AE9267EA27D}" destId="{F583F210-72B9-4507-8A1C-CE0B977AB02A}" srcOrd="0" destOrd="0" parTransId="{EF7764AA-AE8A-48E4-A030-0FBC5C644027}" sibTransId="{501E718A-3955-456B-B53C-C14DCB8E545C}"/>
    <dgm:cxn modelId="{2D9C6D27-81E1-4AB9-9A1B-8AE2DA0EAD99}" srcId="{3365F233-86F7-4730-B786-771155ED9011}" destId="{D9C7F827-05DA-480A-BC6A-27F69718F139}" srcOrd="0" destOrd="0" parTransId="{0507B099-D27F-49FD-9611-653EF63BD1AC}" sibTransId="{ADA237C5-86EB-4340-9BD4-363C8FA04BF4}"/>
    <dgm:cxn modelId="{231AFD4F-17EE-466D-893A-632315A1199D}" type="presOf" srcId="{D1F7CBE0-516A-4157-8D6A-C3AF6A135A41}" destId="{E4BA1192-7C98-4A23-8059-00857F2B2C26}" srcOrd="0" destOrd="0" presId="urn:microsoft.com/office/officeart/2005/8/layout/hList1"/>
    <dgm:cxn modelId="{80C9C5E2-3F51-41F8-89B1-F9F3D46AD300}" type="presOf" srcId="{3365F233-86F7-4730-B786-771155ED9011}" destId="{3E86F2AD-D065-455B-933B-9E21D0C24398}" srcOrd="0" destOrd="0" presId="urn:microsoft.com/office/officeart/2005/8/layout/hList1"/>
    <dgm:cxn modelId="{D6B6B3B0-D736-4F9F-A786-7B0711137F63}" type="presParOf" srcId="{E4BA1192-7C98-4A23-8059-00857F2B2C26}" destId="{B516279A-A3E3-45EC-95D0-BA7661F01E77}" srcOrd="0" destOrd="0" presId="urn:microsoft.com/office/officeart/2005/8/layout/hList1"/>
    <dgm:cxn modelId="{16611CDE-8472-4A13-A2E8-466A29E6686B}" type="presParOf" srcId="{B516279A-A3E3-45EC-95D0-BA7661F01E77}" destId="{3E86F2AD-D065-455B-933B-9E21D0C24398}" srcOrd="0" destOrd="0" presId="urn:microsoft.com/office/officeart/2005/8/layout/hList1"/>
    <dgm:cxn modelId="{B70F7B56-016A-4749-9C06-E6E133D0EC3D}" type="presParOf" srcId="{B516279A-A3E3-45EC-95D0-BA7661F01E77}" destId="{61BA5A8E-CD39-45B5-8E95-5698B83203BC}" srcOrd="1" destOrd="0" presId="urn:microsoft.com/office/officeart/2005/8/layout/hList1"/>
    <dgm:cxn modelId="{DB136433-96ED-4E2A-82F6-FFC2E593B966}" type="presParOf" srcId="{E4BA1192-7C98-4A23-8059-00857F2B2C26}" destId="{4C8DE415-0571-4024-A49C-59EE4934D0BD}" srcOrd="1" destOrd="0" presId="urn:microsoft.com/office/officeart/2005/8/layout/hList1"/>
    <dgm:cxn modelId="{B2F583AB-83DD-4480-87C9-1108A5D074C0}" type="presParOf" srcId="{E4BA1192-7C98-4A23-8059-00857F2B2C26}" destId="{B78BDF6D-9827-41A0-9F44-26EC0B1C5A43}" srcOrd="2" destOrd="0" presId="urn:microsoft.com/office/officeart/2005/8/layout/hList1"/>
    <dgm:cxn modelId="{29B820A0-D8A2-45E2-B168-086B013924BA}" type="presParOf" srcId="{B78BDF6D-9827-41A0-9F44-26EC0B1C5A43}" destId="{2953C4CA-FCD3-4CF7-8DD8-4E17B581121E}" srcOrd="0" destOrd="0" presId="urn:microsoft.com/office/officeart/2005/8/layout/hList1"/>
    <dgm:cxn modelId="{4C1D79D7-EEC8-4C17-A3B9-CEBEA4EC2988}" type="presParOf" srcId="{B78BDF6D-9827-41A0-9F44-26EC0B1C5A43}" destId="{267CD95C-8B12-4F3A-8C80-BD26D5BD6C37}" srcOrd="1" destOrd="0" presId="urn:microsoft.com/office/officeart/2005/8/layout/hList1"/>
    <dgm:cxn modelId="{DCDDE1F0-A5A1-4D5A-9D56-FCABC86BE626}" type="presParOf" srcId="{E4BA1192-7C98-4A23-8059-00857F2B2C26}" destId="{90A8B887-CBDF-4674-B0E5-93A6B20DADC2}" srcOrd="3" destOrd="0" presId="urn:microsoft.com/office/officeart/2005/8/layout/hList1"/>
    <dgm:cxn modelId="{BE50A2F7-4DD9-46E4-93AA-2FEFEBC436C3}" type="presParOf" srcId="{E4BA1192-7C98-4A23-8059-00857F2B2C26}" destId="{149071BC-D2F0-4520-BF5B-A986E5F3D286}" srcOrd="4" destOrd="0" presId="urn:microsoft.com/office/officeart/2005/8/layout/hList1"/>
    <dgm:cxn modelId="{8C8A0BD8-27A8-45C6-B734-8C93C9AA7BDE}" type="presParOf" srcId="{149071BC-D2F0-4520-BF5B-A986E5F3D286}" destId="{8C554B80-9BB9-4769-9DF2-9D5F25AF4B85}" srcOrd="0" destOrd="0" presId="urn:microsoft.com/office/officeart/2005/8/layout/hList1"/>
    <dgm:cxn modelId="{5BCABD87-8C98-4128-9E40-38608AF59679}" type="presParOf" srcId="{149071BC-D2F0-4520-BF5B-A986E5F3D286}" destId="{00724378-F8A8-4C55-9E1E-85F73D7B6429}" srcOrd="1" destOrd="0" presId="urn:microsoft.com/office/officeart/2005/8/layout/hList1"/>
    <dgm:cxn modelId="{51179C0D-C5E7-4DD5-BB6B-5EAACEC6A13B}" type="presParOf" srcId="{E4BA1192-7C98-4A23-8059-00857F2B2C26}" destId="{FF46AEBD-03C7-421D-990E-EE318862F28A}" srcOrd="5" destOrd="0" presId="urn:microsoft.com/office/officeart/2005/8/layout/hList1"/>
    <dgm:cxn modelId="{EC2D9BD0-6294-488B-A64B-D5D25C3EF9B6}" type="presParOf" srcId="{E4BA1192-7C98-4A23-8059-00857F2B2C26}" destId="{90B0833B-1806-4018-946A-A8C4B919AD6D}" srcOrd="6" destOrd="0" presId="urn:microsoft.com/office/officeart/2005/8/layout/hList1"/>
    <dgm:cxn modelId="{95D73E4C-FC62-4CD8-9AD1-8D1DAF5F7E40}" type="presParOf" srcId="{90B0833B-1806-4018-946A-A8C4B919AD6D}" destId="{25447399-AF03-4664-A52E-40BAEE0D9F5F}" srcOrd="0" destOrd="0" presId="urn:microsoft.com/office/officeart/2005/8/layout/hList1"/>
    <dgm:cxn modelId="{FA0596D6-961B-4434-9FDD-0E94C7D9D298}" type="presParOf" srcId="{90B0833B-1806-4018-946A-A8C4B919AD6D}" destId="{76AC904A-A038-483D-A48D-2C95EDC3B85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6F2AD-D065-455B-933B-9E21D0C24398}">
      <dsp:nvSpPr>
        <dsp:cNvPr id="0" name=""/>
        <dsp:cNvSpPr/>
      </dsp:nvSpPr>
      <dsp:spPr>
        <a:xfrm>
          <a:off x="4021" y="623487"/>
          <a:ext cx="2418219" cy="833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Strategic Alignment</a:t>
          </a:r>
        </a:p>
      </dsp:txBody>
      <dsp:txXfrm>
        <a:off x="4021" y="623487"/>
        <a:ext cx="2418219" cy="833899"/>
      </dsp:txXfrm>
    </dsp:sp>
    <dsp:sp modelId="{61BA5A8E-CD39-45B5-8E95-5698B83203BC}">
      <dsp:nvSpPr>
        <dsp:cNvPr id="0" name=""/>
        <dsp:cNvSpPr/>
      </dsp:nvSpPr>
      <dsp:spPr>
        <a:xfrm>
          <a:off x="4021" y="1457387"/>
          <a:ext cx="2418219" cy="29121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Business drivers and legal/regulatory requirements must be met by the Security architecture</a:t>
          </a:r>
        </a:p>
      </dsp:txBody>
      <dsp:txXfrm>
        <a:off x="4021" y="1457387"/>
        <a:ext cx="2418219" cy="2912101"/>
      </dsp:txXfrm>
    </dsp:sp>
    <dsp:sp modelId="{2953C4CA-FCD3-4CF7-8DD8-4E17B581121E}">
      <dsp:nvSpPr>
        <dsp:cNvPr id="0" name=""/>
        <dsp:cNvSpPr/>
      </dsp:nvSpPr>
      <dsp:spPr>
        <a:xfrm>
          <a:off x="2760792" y="623487"/>
          <a:ext cx="2418219" cy="833899"/>
        </a:xfrm>
        <a:prstGeom prst="rect">
          <a:avLst/>
        </a:prstGeom>
        <a:solidFill>
          <a:schemeClr val="accent4">
            <a:hueOff val="3994135"/>
            <a:satOff val="-21832"/>
            <a:lumOff val="-12549"/>
            <a:alphaOff val="0"/>
          </a:schemeClr>
        </a:solidFill>
        <a:ln w="12700" cap="flat" cmpd="sng" algn="ctr">
          <a:solidFill>
            <a:schemeClr val="accent4">
              <a:hueOff val="3994135"/>
              <a:satOff val="-21832"/>
              <a:lumOff val="-1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Business Enablement</a:t>
          </a:r>
        </a:p>
      </dsp:txBody>
      <dsp:txXfrm>
        <a:off x="2760792" y="623487"/>
        <a:ext cx="2418219" cy="833899"/>
      </dsp:txXfrm>
    </dsp:sp>
    <dsp:sp modelId="{267CD95C-8B12-4F3A-8C80-BD26D5BD6C37}">
      <dsp:nvSpPr>
        <dsp:cNvPr id="0" name=""/>
        <dsp:cNvSpPr/>
      </dsp:nvSpPr>
      <dsp:spPr>
        <a:xfrm>
          <a:off x="2760792" y="1457387"/>
          <a:ext cx="2418219" cy="2912101"/>
        </a:xfrm>
        <a:prstGeom prst="rect">
          <a:avLst/>
        </a:prstGeom>
        <a:solidFill>
          <a:schemeClr val="accent4">
            <a:tint val="40000"/>
            <a:alpha val="90000"/>
            <a:hueOff val="4145690"/>
            <a:satOff val="-25631"/>
            <a:lumOff val="-28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145690"/>
              <a:satOff val="-25631"/>
              <a:lumOff val="-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Core business processes are integrated into the security operating model </a:t>
          </a:r>
        </a:p>
      </dsp:txBody>
      <dsp:txXfrm>
        <a:off x="2760792" y="1457387"/>
        <a:ext cx="2418219" cy="2912101"/>
      </dsp:txXfrm>
    </dsp:sp>
    <dsp:sp modelId="{8C554B80-9BB9-4769-9DF2-9D5F25AF4B85}">
      <dsp:nvSpPr>
        <dsp:cNvPr id="0" name=""/>
        <dsp:cNvSpPr/>
      </dsp:nvSpPr>
      <dsp:spPr>
        <a:xfrm>
          <a:off x="5517562" y="623487"/>
          <a:ext cx="2418219" cy="833899"/>
        </a:xfrm>
        <a:prstGeom prst="rect">
          <a:avLst/>
        </a:prstGeom>
        <a:solidFill>
          <a:schemeClr val="accent4">
            <a:hueOff val="7988271"/>
            <a:satOff val="-43663"/>
            <a:lumOff val="-25098"/>
            <a:alphaOff val="0"/>
          </a:schemeClr>
        </a:solidFill>
        <a:ln w="12700" cap="flat" cmpd="sng" algn="ctr">
          <a:solidFill>
            <a:schemeClr val="accent4">
              <a:hueOff val="7988271"/>
              <a:satOff val="-43663"/>
              <a:lumOff val="-2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Process Enhancement</a:t>
          </a:r>
        </a:p>
      </dsp:txBody>
      <dsp:txXfrm>
        <a:off x="5517562" y="623487"/>
        <a:ext cx="2418219" cy="833899"/>
      </dsp:txXfrm>
    </dsp:sp>
    <dsp:sp modelId="{00724378-F8A8-4C55-9E1E-85F73D7B6429}">
      <dsp:nvSpPr>
        <dsp:cNvPr id="0" name=""/>
        <dsp:cNvSpPr/>
      </dsp:nvSpPr>
      <dsp:spPr>
        <a:xfrm>
          <a:off x="5517562" y="1457387"/>
          <a:ext cx="2418219" cy="2912101"/>
        </a:xfrm>
        <a:prstGeom prst="rect">
          <a:avLst/>
        </a:prstGeom>
        <a:solidFill>
          <a:schemeClr val="accent4">
            <a:tint val="40000"/>
            <a:alpha val="90000"/>
            <a:hueOff val="8291381"/>
            <a:satOff val="-51262"/>
            <a:lumOff val="-579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291381"/>
              <a:satOff val="-51262"/>
              <a:lumOff val="-5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Security enterprise components must be integrated into the business processes to be effective</a:t>
          </a:r>
        </a:p>
      </dsp:txBody>
      <dsp:txXfrm>
        <a:off x="5517562" y="1457387"/>
        <a:ext cx="2418219" cy="2912101"/>
      </dsp:txXfrm>
    </dsp:sp>
    <dsp:sp modelId="{25447399-AF03-4664-A52E-40BAEE0D9F5F}">
      <dsp:nvSpPr>
        <dsp:cNvPr id="0" name=""/>
        <dsp:cNvSpPr/>
      </dsp:nvSpPr>
      <dsp:spPr>
        <a:xfrm>
          <a:off x="8274332" y="623487"/>
          <a:ext cx="2418219" cy="833899"/>
        </a:xfrm>
        <a:prstGeom prst="rect">
          <a:avLst/>
        </a:prstGeom>
        <a:solidFill>
          <a:schemeClr val="accent4">
            <a:hueOff val="11982405"/>
            <a:satOff val="-65495"/>
            <a:lumOff val="-37647"/>
            <a:alphaOff val="0"/>
          </a:schemeClr>
        </a:solidFill>
        <a:ln w="12700" cap="flat" cmpd="sng" algn="ctr">
          <a:solidFill>
            <a:schemeClr val="accent4">
              <a:hueOff val="11982405"/>
              <a:satOff val="-65495"/>
              <a:lumOff val="-3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Security Effectiveness</a:t>
          </a:r>
        </a:p>
      </dsp:txBody>
      <dsp:txXfrm>
        <a:off x="8274332" y="623487"/>
        <a:ext cx="2418219" cy="833899"/>
      </dsp:txXfrm>
    </dsp:sp>
    <dsp:sp modelId="{76AC904A-A038-483D-A48D-2C95EDC3B855}">
      <dsp:nvSpPr>
        <dsp:cNvPr id="0" name=""/>
        <dsp:cNvSpPr/>
      </dsp:nvSpPr>
      <dsp:spPr>
        <a:xfrm>
          <a:off x="8274332" y="1457387"/>
          <a:ext cx="2418219" cy="2912101"/>
        </a:xfrm>
        <a:prstGeom prst="rect">
          <a:avLst/>
        </a:prstGeom>
        <a:solidFill>
          <a:schemeClr val="accent4">
            <a:tint val="40000"/>
            <a:alpha val="90000"/>
            <a:hueOff val="12437071"/>
            <a:satOff val="-76893"/>
            <a:lumOff val="-868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2437071"/>
              <a:satOff val="-76893"/>
              <a:lumOff val="-8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Metrics, meeting SLA, achieving ROI, meeting set baselines, providing management dashboards</a:t>
          </a:r>
        </a:p>
      </dsp:txBody>
      <dsp:txXfrm>
        <a:off x="8274332" y="1457387"/>
        <a:ext cx="2418219" cy="2912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C289-DA29-49AF-B7E5-81F3C2197A6E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CONFIDENTIAL </a:t>
            </a:r>
            <a:fld id="{415977C3-E512-4458-BFB5-AD6737CA9F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95C5-A5ED-4707-817E-457CA2D16B12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0AC3-7D8D-4E81-B962-13847F0CB9F0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5C26-F269-4AEC-9511-B8C64235BFC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78BA-F923-40A3-8909-35D79B53EFB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A93-D80B-4420-95EE-BAD48F93598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E70-4DC3-4E12-BEC2-D41C129DE93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7902-7FD2-4DF1-861B-C19140A6727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7F2C-C877-4F32-A50E-5425C85C5C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1AB60-24F8-4713-BC96-A52B3936765E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1C61-E066-4EDE-9033-CF5338C8E92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AB0D-3E8D-4294-959F-C581DC96D5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1A11-2217-47E4-B0B4-3CEAADBF81E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6BD8-DDA6-46F1-8394-C38D85CD416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594D-0FAA-4C9D-9458-EB459A2540BA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BB451-E37B-4B8D-82CA-08C2B6E98F21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802-223C-4A6C-AE9D-FDC1D132DD2B}" type="datetime1">
              <a:rPr lang="en-IN" smtClean="0"/>
              <a:t>16/07/17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5434-B3B0-4B01-9C43-76275843F5D9}" type="datetime1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4033-1018-406F-88A9-2842C2088325}" type="datetime1">
              <a:rPr lang="en-IN" smtClean="0"/>
              <a:t>16/07/17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16F8-409B-4D38-9A99-8CE61AAC87E5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17E1-6498-44BD-ADDB-2CC02C38C73E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105D-72F5-4E4E-B014-E90E18D80E43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1D02-6894-46A1-89BD-214E74EF98B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991" y="3252258"/>
            <a:ext cx="6219873" cy="65376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Framework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0164" y="2342284"/>
            <a:ext cx="3134591" cy="40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– Preempt – Protect</a:t>
            </a:r>
            <a:endParaRPr lang="en-IN" sz="1800" dirty="0">
              <a:solidFill>
                <a:srgbClr val="0DB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4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NIST 800-53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14021"/>
            <a:ext cx="10436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Developed by NIST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Outlines the controls that (US) agencies need to put into place to be compliant with the FISMA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There are many control categories addressed by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They are management, operational, technical controls prescribed for an information system to protect 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As COBIT is for Private compliance needs, NIST is for US Government compliance needs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3107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COSO Internal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596" y="1602557"/>
            <a:ext cx="10708849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is a model for corporate governance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deals at the strategic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was formed to provide sponsorship for an organization that studied deceptive financial reports and what elements lead to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SOX is derived from COSO</a:t>
            </a:r>
          </a:p>
        </p:txBody>
      </p:sp>
    </p:spTree>
    <p:extLst>
      <p:ext uri="{BB962C8B-B14F-4D97-AF65-F5344CB8AC3E}">
        <p14:creationId xmlns:p14="http://schemas.microsoft.com/office/powerpoint/2010/main" val="381156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169" y="1414021"/>
            <a:ext cx="1046375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De facto standard on best practices for IT service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Customizable framework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provides the goals, the general activities necessary to achieve the goals, and the input/output values for each process required to meet the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focuses more towards internal SLA between the IT department and the customer it serves (predominantly Internal functions)</a:t>
            </a:r>
          </a:p>
        </p:txBody>
      </p:sp>
    </p:spTree>
    <p:extLst>
      <p:ext uri="{BB962C8B-B14F-4D97-AF65-F5344CB8AC3E}">
        <p14:creationId xmlns:p14="http://schemas.microsoft.com/office/powerpoint/2010/main" val="18520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Six Sigma / CMMI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169" y="1414021"/>
            <a:ext cx="10463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is a process improvement methodology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Six sigma – improves process by using statistical methods of measuring operational efficiency and reducing variations, defects and waste.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CMMI – develop structured steps that can be followed for an organization can evolve from one level to the next and constantly improve its processes and security posture.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113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static.com/images?q=tbn:ANd9GcTP156D8kHtFuzKJ5yGe-VEU7IQhrK9hB-VC5qFF1Wq70nm2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20" y="3588744"/>
            <a:ext cx="4133380" cy="23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5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072" y="1178350"/>
            <a:ext cx="11236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Framework</a:t>
            </a:r>
            <a:r>
              <a:rPr lang="en-IN" sz="2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Provide guidance on how to build Individual architectures that will be useful to a diverse set of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 Conceptual Construct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Tool to help individuals understand complex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It expresses enterprise structure (form) and behaviour (function)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Security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It is a framework made of many entities working together to provide a protection level for an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 security program should work in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Security via obscurity is not a healthy protective mechanism</a:t>
            </a:r>
          </a:p>
        </p:txBody>
      </p:sp>
    </p:spTree>
    <p:extLst>
      <p:ext uri="{BB962C8B-B14F-4D97-AF65-F5344CB8AC3E}">
        <p14:creationId xmlns:p14="http://schemas.microsoft.com/office/powerpoint/2010/main" val="17386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ISO27000 Security Program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072" y="1178350"/>
            <a:ext cx="11236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Outlines how an information security management system should be built and maintained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Provides guidance to design, implement and maintain policies, procedures, and technologies to manage risks to the sensitive information assets of an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Its based on PDCA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Some key ISO27000 standards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ISO27001 – ISMS requirements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ISO27002 – Code of practice for ISMS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ISO27005 – Risk Management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ISO27031 – Business continuity </a:t>
            </a:r>
          </a:p>
        </p:txBody>
      </p:sp>
    </p:spTree>
    <p:extLst>
      <p:ext uri="{BB962C8B-B14F-4D97-AF65-F5344CB8AC3E}">
        <p14:creationId xmlns:p14="http://schemas.microsoft.com/office/powerpoint/2010/main" val="390220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7901" y="1253764"/>
            <a:ext cx="1084082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Two important key aspects of an Enterprise Architecture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Identifying the stakeholders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people who will be looking at it and using 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Developing Views </a:t>
            </a:r>
            <a:endParaRPr lang="en-I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How the information that is most important to different stake holders will be illustrated in the most useful manner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Architecture allows not only to understand the business from different views, but also understand how a change takes place at one level will affect items at all other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1982" y="6174556"/>
            <a:ext cx="997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Keep building a House as a reference when understanding this</a:t>
            </a:r>
          </a:p>
        </p:txBody>
      </p:sp>
    </p:spTree>
    <p:extLst>
      <p:ext uri="{BB962C8B-B14F-4D97-AF65-F5344CB8AC3E}">
        <p14:creationId xmlns:p14="http://schemas.microsoft.com/office/powerpoint/2010/main" val="30055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5" y="255123"/>
            <a:ext cx="10696574" cy="735541"/>
          </a:xfrm>
        </p:spPr>
        <p:txBody>
          <a:bodyPr/>
          <a:lstStyle/>
          <a:p>
            <a:r>
              <a:rPr lang="en-IN" dirty="0"/>
              <a:t>Zachman Architecture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75" y="968116"/>
            <a:ext cx="6117996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 First architecture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This is not a security oriented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Uses six basic communication interrogatives intersecting with different perspectives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Important rule is that each row should describe the enterprise in its entirety from that rows’ perspective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1026" name="Picture 2" descr="Image result for zachma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7" y="1571919"/>
            <a:ext cx="5995369" cy="463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Open Group Architecture (TOGAF)</a:t>
            </a:r>
          </a:p>
        </p:txBody>
      </p:sp>
      <p:pic>
        <p:nvPicPr>
          <p:cNvPr id="2050" name="Picture 2" descr="Image result for togaf 9.1 a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66" y="1328099"/>
            <a:ext cx="48006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096" y="1423447"/>
            <a:ext cx="69475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Has its origins from US DoD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Provides an approach to design, implement, and govern an enterprise Information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Used to develop the following architecture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Business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Data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Applications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Technology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Uses </a:t>
            </a:r>
            <a:r>
              <a:rPr lang="en-IN" sz="2400" b="1" dirty="0"/>
              <a:t>Architecture Development Method </a:t>
            </a:r>
            <a:r>
              <a:rPr lang="en-IN" sz="2400" dirty="0"/>
              <a:t>to create Individual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ADM is an iterative and cyclic process that allows requirements to be continuously reviewed and updated</a:t>
            </a:r>
          </a:p>
        </p:txBody>
      </p:sp>
    </p:spTree>
    <p:extLst>
      <p:ext uri="{BB962C8B-B14F-4D97-AF65-F5344CB8AC3E}">
        <p14:creationId xmlns:p14="http://schemas.microsoft.com/office/powerpoint/2010/main" val="331575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Enterprise Security Architecture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37" y="1470581"/>
            <a:ext cx="10369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Subset of Enterprise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Defines information security strategy that consists of layers of solutions, process, and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It ensures that security efforts align with business practices in a standardized and cost-effective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For a successful ESA the following must be understood and followed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/>
              <a:t>Strategic alignment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/>
              <a:t>Business enablement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/>
              <a:t>Process enhancement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800" dirty="0"/>
              <a:t>Security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08525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5620634"/>
              </p:ext>
            </p:extLst>
          </p:nvPr>
        </p:nvGraphicFramePr>
        <p:xfrm>
          <a:off x="564430" y="549984"/>
          <a:ext cx="10696574" cy="499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03077" y="5052767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We can do new stuff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4836" y="5052767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We can do stuff better</a:t>
            </a:r>
          </a:p>
        </p:txBody>
      </p:sp>
    </p:spTree>
    <p:extLst>
      <p:ext uri="{BB962C8B-B14F-4D97-AF65-F5344CB8AC3E}">
        <p14:creationId xmlns:p14="http://schemas.microsoft.com/office/powerpoint/2010/main" val="105725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COBIT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414021"/>
            <a:ext cx="104366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It’s a model for IT 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Is a framework for governance and management developed by ISACA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It’s a holistic approach based on 5 key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Meeting stakeholder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Covering the enterprise end to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Applying a single integrated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Enabling a holistic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Separating governance from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Its ultimately linked to the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deals at the operational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It specifies 17 enterprise and 17 IT specific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Majority of security compliance audit practices are based on COBIT</a:t>
            </a:r>
          </a:p>
        </p:txBody>
      </p:sp>
    </p:spTree>
    <p:extLst>
      <p:ext uri="{BB962C8B-B14F-4D97-AF65-F5344CB8AC3E}">
        <p14:creationId xmlns:p14="http://schemas.microsoft.com/office/powerpoint/2010/main" val="26801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776</Words>
  <Application>Microsoft Macintosh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Source Sans Pro</vt:lpstr>
      <vt:lpstr>Arial</vt:lpstr>
      <vt:lpstr>Office Theme</vt:lpstr>
      <vt:lpstr>2_Light Version (Colored)</vt:lpstr>
      <vt:lpstr>Security Framework</vt:lpstr>
      <vt:lpstr>Definitions</vt:lpstr>
      <vt:lpstr>ISO27000 Security Program</vt:lpstr>
      <vt:lpstr>Enterprise Architecture</vt:lpstr>
      <vt:lpstr>Zachman Architecture Framework</vt:lpstr>
      <vt:lpstr>The Open Group Architecture (TOGAF)</vt:lpstr>
      <vt:lpstr>Enterprise Security Architecture </vt:lpstr>
      <vt:lpstr>PowerPoint Presentation</vt:lpstr>
      <vt:lpstr>COBIT</vt:lpstr>
      <vt:lpstr>NIST 800-53</vt:lpstr>
      <vt:lpstr>COSO Internal Control</vt:lpstr>
      <vt:lpstr>ITIL</vt:lpstr>
      <vt:lpstr>Six Sigma / CMMI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215</cp:revision>
  <dcterms:created xsi:type="dcterms:W3CDTF">2016-09-14T06:49:20Z</dcterms:created>
  <dcterms:modified xsi:type="dcterms:W3CDTF">2017-07-16T12:21:17Z</dcterms:modified>
</cp:coreProperties>
</file>