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728" r:id="rId2"/>
  </p:sldMasterIdLst>
  <p:notesMasterIdLst>
    <p:notesMasterId r:id="rId65"/>
  </p:notesMasterIdLst>
  <p:handoutMasterIdLst>
    <p:handoutMasterId r:id="rId66"/>
  </p:handoutMasterIdLst>
  <p:sldIdLst>
    <p:sldId id="409" r:id="rId3"/>
    <p:sldId id="443" r:id="rId4"/>
    <p:sldId id="444" r:id="rId5"/>
    <p:sldId id="445" r:id="rId6"/>
    <p:sldId id="446" r:id="rId7"/>
    <p:sldId id="447" r:id="rId8"/>
    <p:sldId id="448" r:id="rId9"/>
    <p:sldId id="449" r:id="rId10"/>
    <p:sldId id="450" r:id="rId11"/>
    <p:sldId id="452" r:id="rId12"/>
    <p:sldId id="453" r:id="rId13"/>
    <p:sldId id="454" r:id="rId14"/>
    <p:sldId id="508" r:id="rId15"/>
    <p:sldId id="455" r:id="rId16"/>
    <p:sldId id="458" r:id="rId17"/>
    <p:sldId id="456" r:id="rId18"/>
    <p:sldId id="459" r:id="rId19"/>
    <p:sldId id="461" r:id="rId20"/>
    <p:sldId id="462" r:id="rId21"/>
    <p:sldId id="509" r:id="rId22"/>
    <p:sldId id="463" r:id="rId23"/>
    <p:sldId id="464" r:id="rId24"/>
    <p:sldId id="465" r:id="rId25"/>
    <p:sldId id="466" r:id="rId26"/>
    <p:sldId id="467" r:id="rId27"/>
    <p:sldId id="468" r:id="rId28"/>
    <p:sldId id="469" r:id="rId29"/>
    <p:sldId id="470" r:id="rId30"/>
    <p:sldId id="497" r:id="rId31"/>
    <p:sldId id="471" r:id="rId32"/>
    <p:sldId id="472" r:id="rId33"/>
    <p:sldId id="473" r:id="rId34"/>
    <p:sldId id="476" r:id="rId35"/>
    <p:sldId id="477" r:id="rId36"/>
    <p:sldId id="478" r:id="rId37"/>
    <p:sldId id="479" r:id="rId38"/>
    <p:sldId id="480" r:id="rId39"/>
    <p:sldId id="504" r:id="rId40"/>
    <p:sldId id="481" r:id="rId41"/>
    <p:sldId id="482" r:id="rId42"/>
    <p:sldId id="483" r:id="rId43"/>
    <p:sldId id="510" r:id="rId44"/>
    <p:sldId id="511" r:id="rId45"/>
    <p:sldId id="484" r:id="rId46"/>
    <p:sldId id="502" r:id="rId47"/>
    <p:sldId id="485" r:id="rId48"/>
    <p:sldId id="503" r:id="rId49"/>
    <p:sldId id="486" r:id="rId50"/>
    <p:sldId id="487" r:id="rId51"/>
    <p:sldId id="488" r:id="rId52"/>
    <p:sldId id="489" r:id="rId53"/>
    <p:sldId id="490" r:id="rId54"/>
    <p:sldId id="491" r:id="rId55"/>
    <p:sldId id="492" r:id="rId56"/>
    <p:sldId id="493" r:id="rId57"/>
    <p:sldId id="494" r:id="rId58"/>
    <p:sldId id="495" r:id="rId59"/>
    <p:sldId id="496" r:id="rId60"/>
    <p:sldId id="505" r:id="rId61"/>
    <p:sldId id="506" r:id="rId62"/>
    <p:sldId id="507" r:id="rId63"/>
    <p:sldId id="40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rthikeyan Dhayalan" initials="KD" lastIdx="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F4B"/>
    <a:srgbClr val="D9D9D9"/>
    <a:srgbClr val="FBFBFB"/>
    <a:srgbClr val="96D642"/>
    <a:srgbClr val="50B3CF"/>
    <a:srgbClr val="99CCFF"/>
    <a:srgbClr val="1E252B"/>
    <a:srgbClr val="0DB14B"/>
    <a:srgbClr val="0DB1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8" autoAdjust="0"/>
    <p:restoredTop sz="94660"/>
  </p:normalViewPr>
  <p:slideViewPr>
    <p:cSldViewPr snapToGrid="0">
      <p:cViewPr varScale="1">
        <p:scale>
          <a:sx n="114" d="100"/>
          <a:sy n="114" d="100"/>
        </p:scale>
        <p:origin x="456" y="176"/>
      </p:cViewPr>
      <p:guideLst/>
    </p:cSldViewPr>
  </p:slid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notesMaster" Target="notesMasters/notesMaster1.xml"/><Relationship Id="rId66" Type="http://schemas.openxmlformats.org/officeDocument/2006/relationships/handoutMaster" Target="handoutMasters/handoutMaster1.xml"/><Relationship Id="rId67" Type="http://schemas.openxmlformats.org/officeDocument/2006/relationships/commentAuthors" Target="commentAuthors.xml"/><Relationship Id="rId68" Type="http://schemas.openxmlformats.org/officeDocument/2006/relationships/presProps" Target="presProps.xml"/><Relationship Id="rId69" Type="http://schemas.openxmlformats.org/officeDocument/2006/relationships/viewProps" Target="viewProps.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70" Type="http://schemas.openxmlformats.org/officeDocument/2006/relationships/theme" Target="theme/theme1.xml"/><Relationship Id="rId71" Type="http://schemas.openxmlformats.org/officeDocument/2006/relationships/tableStyles" Target="tableStyles.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2E5A04-5193-4A57-9042-8301DFF894C5}" type="doc">
      <dgm:prSet loTypeId="urn:microsoft.com/office/officeart/2009/3/layout/PhasedProcess" loCatId="process" qsTypeId="urn:microsoft.com/office/officeart/2005/8/quickstyle/simple1" qsCatId="simple" csTypeId="urn:microsoft.com/office/officeart/2005/8/colors/accent1_2" csCatId="accent1" phldr="1"/>
      <dgm:spPr/>
      <dgm:t>
        <a:bodyPr/>
        <a:lstStyle/>
        <a:p>
          <a:endParaRPr lang="en-US"/>
        </a:p>
      </dgm:t>
    </dgm:pt>
    <dgm:pt modelId="{30C1AD17-F6E7-4A7A-A994-E5102A538421}">
      <dgm:prSet phldrT="[Text]"/>
      <dgm:spPr/>
      <dgm:t>
        <a:bodyPr/>
        <a:lstStyle/>
        <a:p>
          <a:r>
            <a:rPr lang="en-US" dirty="0"/>
            <a:t>Device controller</a:t>
          </a:r>
        </a:p>
      </dgm:t>
    </dgm:pt>
    <dgm:pt modelId="{F463E6EB-6F3D-4131-9458-515CE781386B}" type="parTrans" cxnId="{2F4BC83D-E643-4148-81C9-BE62C32AFE0F}">
      <dgm:prSet/>
      <dgm:spPr/>
      <dgm:t>
        <a:bodyPr/>
        <a:lstStyle/>
        <a:p>
          <a:endParaRPr lang="en-US"/>
        </a:p>
      </dgm:t>
    </dgm:pt>
    <dgm:pt modelId="{0197C4C2-CA5E-4A9E-8E47-0F31DF0611B3}" type="sibTrans" cxnId="{2F4BC83D-E643-4148-81C9-BE62C32AFE0F}">
      <dgm:prSet/>
      <dgm:spPr/>
      <dgm:t>
        <a:bodyPr/>
        <a:lstStyle/>
        <a:p>
          <a:endParaRPr lang="en-US"/>
        </a:p>
      </dgm:t>
    </dgm:pt>
    <dgm:pt modelId="{93341B82-A302-491E-9964-51A7FDF763C2}">
      <dgm:prSet phldrT="[Text]"/>
      <dgm:spPr/>
      <dgm:t>
        <a:bodyPr/>
        <a:lstStyle/>
        <a:p>
          <a:r>
            <a:rPr lang="en-US" dirty="0"/>
            <a:t>I/O</a:t>
          </a:r>
        </a:p>
      </dgm:t>
    </dgm:pt>
    <dgm:pt modelId="{C146BC02-CC75-4041-9435-6DAA91CFD551}" type="parTrans" cxnId="{C398D6CE-0FFA-4ECE-881B-151DF1557EF6}">
      <dgm:prSet/>
      <dgm:spPr/>
      <dgm:t>
        <a:bodyPr/>
        <a:lstStyle/>
        <a:p>
          <a:endParaRPr lang="en-US"/>
        </a:p>
      </dgm:t>
    </dgm:pt>
    <dgm:pt modelId="{25E71E47-887A-4620-9710-B31BE6420F2A}" type="sibTrans" cxnId="{C398D6CE-0FFA-4ECE-881B-151DF1557EF6}">
      <dgm:prSet/>
      <dgm:spPr/>
      <dgm:t>
        <a:bodyPr/>
        <a:lstStyle/>
        <a:p>
          <a:endParaRPr lang="en-US"/>
        </a:p>
      </dgm:t>
    </dgm:pt>
    <dgm:pt modelId="{D4894596-7C3E-4EAC-AC1C-447B006E1B75}">
      <dgm:prSet phldrT="[Text]"/>
      <dgm:spPr/>
      <dgm:t>
        <a:bodyPr/>
        <a:lstStyle/>
        <a:p>
          <a:r>
            <a:rPr lang="en-US" dirty="0"/>
            <a:t>I/O</a:t>
          </a:r>
        </a:p>
      </dgm:t>
    </dgm:pt>
    <dgm:pt modelId="{3420CD41-FCCD-47DF-B6D2-DF2303F901EF}" type="parTrans" cxnId="{59586BC9-B5D4-4607-83C5-E0116887229A}">
      <dgm:prSet/>
      <dgm:spPr/>
      <dgm:t>
        <a:bodyPr/>
        <a:lstStyle/>
        <a:p>
          <a:endParaRPr lang="en-US"/>
        </a:p>
      </dgm:t>
    </dgm:pt>
    <dgm:pt modelId="{81D9C13C-EF5C-4D32-A22E-63B6B229DA22}" type="sibTrans" cxnId="{59586BC9-B5D4-4607-83C5-E0116887229A}">
      <dgm:prSet/>
      <dgm:spPr/>
      <dgm:t>
        <a:bodyPr/>
        <a:lstStyle/>
        <a:p>
          <a:endParaRPr lang="en-US"/>
        </a:p>
      </dgm:t>
    </dgm:pt>
    <dgm:pt modelId="{BD0ADD8F-FF8B-472C-9050-0EEAE550220F}">
      <dgm:prSet phldrT="[Text]"/>
      <dgm:spPr/>
      <dgm:t>
        <a:bodyPr/>
        <a:lstStyle/>
        <a:p>
          <a:r>
            <a:rPr lang="en-US" dirty="0"/>
            <a:t>I/O</a:t>
          </a:r>
        </a:p>
      </dgm:t>
    </dgm:pt>
    <dgm:pt modelId="{DF7AE52F-D1A8-4C8A-B5E4-324742F0780F}" type="parTrans" cxnId="{ECE37EC2-6A76-4225-A6C0-CF99754FBA5D}">
      <dgm:prSet/>
      <dgm:spPr/>
      <dgm:t>
        <a:bodyPr/>
        <a:lstStyle/>
        <a:p>
          <a:endParaRPr lang="en-US"/>
        </a:p>
      </dgm:t>
    </dgm:pt>
    <dgm:pt modelId="{79D67F23-E605-48A2-A4EA-3BBE96A01AF6}" type="sibTrans" cxnId="{ECE37EC2-6A76-4225-A6C0-CF99754FBA5D}">
      <dgm:prSet/>
      <dgm:spPr/>
      <dgm:t>
        <a:bodyPr/>
        <a:lstStyle/>
        <a:p>
          <a:endParaRPr lang="en-US"/>
        </a:p>
      </dgm:t>
    </dgm:pt>
    <dgm:pt modelId="{90419458-10B6-4D9F-A16A-C598A37B4831}">
      <dgm:prSet phldrT="[Text]"/>
      <dgm:spPr/>
      <dgm:t>
        <a:bodyPr/>
        <a:lstStyle/>
        <a:p>
          <a:r>
            <a:rPr lang="en-US" dirty="0"/>
            <a:t>Interrupt Controller</a:t>
          </a:r>
        </a:p>
      </dgm:t>
    </dgm:pt>
    <dgm:pt modelId="{129F1AFB-124E-4C61-9501-C07BFA003CA2}" type="parTrans" cxnId="{46F30C2D-3265-4750-A16D-08F420D1D702}">
      <dgm:prSet/>
      <dgm:spPr/>
      <dgm:t>
        <a:bodyPr/>
        <a:lstStyle/>
        <a:p>
          <a:endParaRPr lang="en-US"/>
        </a:p>
      </dgm:t>
    </dgm:pt>
    <dgm:pt modelId="{93F6B262-84FF-48B9-A31B-CF4A450D7300}" type="sibTrans" cxnId="{46F30C2D-3265-4750-A16D-08F420D1D702}">
      <dgm:prSet/>
      <dgm:spPr/>
      <dgm:t>
        <a:bodyPr/>
        <a:lstStyle/>
        <a:p>
          <a:endParaRPr lang="en-US"/>
        </a:p>
      </dgm:t>
    </dgm:pt>
    <dgm:pt modelId="{0782ECB7-9581-43AB-B4A1-4E373AD793AA}">
      <dgm:prSet phldrT="[Text]"/>
      <dgm:spPr/>
      <dgm:t>
        <a:bodyPr/>
        <a:lstStyle/>
        <a:p>
          <a:r>
            <a:rPr lang="en-US" dirty="0"/>
            <a:t>I/o Interrupt</a:t>
          </a:r>
        </a:p>
      </dgm:t>
    </dgm:pt>
    <dgm:pt modelId="{2362D0AF-6CB1-4CE7-9A6D-A09C83551973}" type="parTrans" cxnId="{782127FB-D255-466D-9B0D-AEAA4A5641C6}">
      <dgm:prSet/>
      <dgm:spPr/>
      <dgm:t>
        <a:bodyPr/>
        <a:lstStyle/>
        <a:p>
          <a:endParaRPr lang="en-US"/>
        </a:p>
      </dgm:t>
    </dgm:pt>
    <dgm:pt modelId="{11979356-DB4C-44D6-81B7-626CE65DFC79}" type="sibTrans" cxnId="{782127FB-D255-466D-9B0D-AEAA4A5641C6}">
      <dgm:prSet/>
      <dgm:spPr/>
      <dgm:t>
        <a:bodyPr/>
        <a:lstStyle/>
        <a:p>
          <a:endParaRPr lang="en-US"/>
        </a:p>
      </dgm:t>
    </dgm:pt>
    <dgm:pt modelId="{DBC56D3A-4EED-4AC7-B829-C92B846B6C30}">
      <dgm:prSet phldrT="[Text]"/>
      <dgm:spPr/>
      <dgm:t>
        <a:bodyPr/>
        <a:lstStyle/>
        <a:p>
          <a:r>
            <a:rPr lang="en-US" dirty="0"/>
            <a:t>I/O Interrupt</a:t>
          </a:r>
        </a:p>
      </dgm:t>
    </dgm:pt>
    <dgm:pt modelId="{98101457-2A99-46AA-B2EE-21BF79F356CD}" type="parTrans" cxnId="{C3BC1AFD-2BF1-44B2-8211-683A9CA821E4}">
      <dgm:prSet/>
      <dgm:spPr/>
      <dgm:t>
        <a:bodyPr/>
        <a:lstStyle/>
        <a:p>
          <a:endParaRPr lang="en-US"/>
        </a:p>
      </dgm:t>
    </dgm:pt>
    <dgm:pt modelId="{6004C2B5-34E5-42E3-9776-CA7A2A4848E8}" type="sibTrans" cxnId="{C3BC1AFD-2BF1-44B2-8211-683A9CA821E4}">
      <dgm:prSet/>
      <dgm:spPr/>
      <dgm:t>
        <a:bodyPr/>
        <a:lstStyle/>
        <a:p>
          <a:endParaRPr lang="en-US"/>
        </a:p>
      </dgm:t>
    </dgm:pt>
    <dgm:pt modelId="{36EDC65B-1F57-4ED8-978E-5E0D734E8317}">
      <dgm:prSet phldrT="[Text]"/>
      <dgm:spPr/>
      <dgm:t>
        <a:bodyPr/>
        <a:lstStyle/>
        <a:p>
          <a:r>
            <a:rPr lang="en-US" dirty="0"/>
            <a:t>CPU</a:t>
          </a:r>
        </a:p>
      </dgm:t>
    </dgm:pt>
    <dgm:pt modelId="{840F52F6-B97E-48AE-917D-6E2118BDA6BE}" type="parTrans" cxnId="{87678D91-269A-4D80-A885-1E32595862F1}">
      <dgm:prSet/>
      <dgm:spPr/>
      <dgm:t>
        <a:bodyPr/>
        <a:lstStyle/>
        <a:p>
          <a:endParaRPr lang="en-US"/>
        </a:p>
      </dgm:t>
    </dgm:pt>
    <dgm:pt modelId="{409FBCF6-0035-484D-AA93-23198AAE5987}" type="sibTrans" cxnId="{87678D91-269A-4D80-A885-1E32595862F1}">
      <dgm:prSet/>
      <dgm:spPr/>
      <dgm:t>
        <a:bodyPr/>
        <a:lstStyle/>
        <a:p>
          <a:endParaRPr lang="en-US"/>
        </a:p>
      </dgm:t>
    </dgm:pt>
    <dgm:pt modelId="{1BF2A6D7-D826-4EBF-A79A-A95885B75D07}">
      <dgm:prSet phldrT="[Text]"/>
      <dgm:spPr/>
      <dgm:t>
        <a:bodyPr/>
        <a:lstStyle/>
        <a:p>
          <a:r>
            <a:rPr lang="en-US" dirty="0"/>
            <a:t>Interrupt Vector</a:t>
          </a:r>
        </a:p>
      </dgm:t>
    </dgm:pt>
    <dgm:pt modelId="{C586795E-2842-4BD4-A450-E33204E290BA}" type="parTrans" cxnId="{F4385302-8E7C-4F50-BC2D-AEA9EDD24FD1}">
      <dgm:prSet/>
      <dgm:spPr/>
      <dgm:t>
        <a:bodyPr/>
        <a:lstStyle/>
        <a:p>
          <a:endParaRPr lang="en-US"/>
        </a:p>
      </dgm:t>
    </dgm:pt>
    <dgm:pt modelId="{079A8928-8C75-44B8-9F44-FCC5E1AF58F2}" type="sibTrans" cxnId="{F4385302-8E7C-4F50-BC2D-AEA9EDD24FD1}">
      <dgm:prSet/>
      <dgm:spPr/>
      <dgm:t>
        <a:bodyPr/>
        <a:lstStyle/>
        <a:p>
          <a:endParaRPr lang="en-US"/>
        </a:p>
      </dgm:t>
    </dgm:pt>
    <dgm:pt modelId="{EA7D1974-F545-4CB5-8095-3B9BC05ABFB0}" type="pres">
      <dgm:prSet presAssocID="{B92E5A04-5193-4A57-9042-8301DFF894C5}" presName="Name0" presStyleCnt="0">
        <dgm:presLayoutVars>
          <dgm:chMax val="3"/>
          <dgm:chPref val="3"/>
          <dgm:bulletEnabled val="1"/>
          <dgm:dir/>
          <dgm:animLvl val="lvl"/>
        </dgm:presLayoutVars>
      </dgm:prSet>
      <dgm:spPr/>
      <dgm:t>
        <a:bodyPr/>
        <a:lstStyle/>
        <a:p>
          <a:endParaRPr lang="en-US"/>
        </a:p>
      </dgm:t>
    </dgm:pt>
    <dgm:pt modelId="{23EEADFF-76CB-4D05-8A39-E8D198BD378C}" type="pres">
      <dgm:prSet presAssocID="{B92E5A04-5193-4A57-9042-8301DFF894C5}" presName="arc1" presStyleLbl="node1" presStyleIdx="0" presStyleCnt="4"/>
      <dgm:spPr/>
    </dgm:pt>
    <dgm:pt modelId="{32021268-8B0B-470B-9FAD-8DCA27F484D9}" type="pres">
      <dgm:prSet presAssocID="{B92E5A04-5193-4A57-9042-8301DFF894C5}" presName="arc3" presStyleLbl="node1" presStyleIdx="1" presStyleCnt="4"/>
      <dgm:spPr/>
    </dgm:pt>
    <dgm:pt modelId="{82C5D3AD-79BA-4B68-A83A-FFC5D8730AD4}" type="pres">
      <dgm:prSet presAssocID="{B92E5A04-5193-4A57-9042-8301DFF894C5}" presName="parentText2" presStyleLbl="revTx" presStyleIdx="0" presStyleCnt="3">
        <dgm:presLayoutVars>
          <dgm:chMax val="4"/>
          <dgm:chPref val="3"/>
          <dgm:bulletEnabled val="1"/>
        </dgm:presLayoutVars>
      </dgm:prSet>
      <dgm:spPr/>
      <dgm:t>
        <a:bodyPr/>
        <a:lstStyle/>
        <a:p>
          <a:endParaRPr lang="en-US"/>
        </a:p>
      </dgm:t>
    </dgm:pt>
    <dgm:pt modelId="{ECCFF40D-23F2-4D4D-A6BB-BC1FEBDACB8A}" type="pres">
      <dgm:prSet presAssocID="{B92E5A04-5193-4A57-9042-8301DFF894C5}" presName="arc2" presStyleLbl="node1" presStyleIdx="2" presStyleCnt="4"/>
      <dgm:spPr/>
    </dgm:pt>
    <dgm:pt modelId="{A00A7C27-90C1-4360-AFB9-95636DA5C9F5}" type="pres">
      <dgm:prSet presAssocID="{B92E5A04-5193-4A57-9042-8301DFF894C5}" presName="arc4" presStyleLbl="node1" presStyleIdx="3" presStyleCnt="4"/>
      <dgm:spPr/>
    </dgm:pt>
    <dgm:pt modelId="{9B406CA9-268A-4B39-8764-637B9FDEE470}" type="pres">
      <dgm:prSet presAssocID="{B92E5A04-5193-4A57-9042-8301DFF894C5}" presName="parentText3" presStyleLbl="revTx" presStyleIdx="1" presStyleCnt="3">
        <dgm:presLayoutVars>
          <dgm:chMax val="1"/>
          <dgm:chPref val="1"/>
          <dgm:bulletEnabled val="1"/>
        </dgm:presLayoutVars>
      </dgm:prSet>
      <dgm:spPr/>
      <dgm:t>
        <a:bodyPr/>
        <a:lstStyle/>
        <a:p>
          <a:endParaRPr lang="en-US"/>
        </a:p>
      </dgm:t>
    </dgm:pt>
    <dgm:pt modelId="{CC2B4DD9-5C5B-4C7E-9144-FEA091ED52D9}" type="pres">
      <dgm:prSet presAssocID="{B92E5A04-5193-4A57-9042-8301DFF894C5}" presName="middleComposite" presStyleCnt="0"/>
      <dgm:spPr/>
    </dgm:pt>
    <dgm:pt modelId="{ABCE69CA-6C94-48E4-80E6-91AD371AB12E}" type="pres">
      <dgm:prSet presAssocID="{0782ECB7-9581-43AB-B4A1-4E373AD793AA}" presName="circ1" presStyleLbl="vennNode1" presStyleIdx="0" presStyleCnt="8"/>
      <dgm:spPr/>
      <dgm:t>
        <a:bodyPr/>
        <a:lstStyle/>
        <a:p>
          <a:endParaRPr lang="en-US"/>
        </a:p>
      </dgm:t>
    </dgm:pt>
    <dgm:pt modelId="{7D8B353C-9734-49F6-A80C-1A9EB3E01E19}" type="pres">
      <dgm:prSet presAssocID="{0782ECB7-9581-43AB-B4A1-4E373AD793AA}" presName="circ1Tx" presStyleLbl="revTx" presStyleIdx="1" presStyleCnt="3">
        <dgm:presLayoutVars>
          <dgm:chMax val="0"/>
          <dgm:chPref val="0"/>
        </dgm:presLayoutVars>
      </dgm:prSet>
      <dgm:spPr/>
      <dgm:t>
        <a:bodyPr/>
        <a:lstStyle/>
        <a:p>
          <a:endParaRPr lang="en-US"/>
        </a:p>
      </dgm:t>
    </dgm:pt>
    <dgm:pt modelId="{03210324-D7A8-4FB5-8307-6AE0461B6C42}" type="pres">
      <dgm:prSet presAssocID="{DBC56D3A-4EED-4AC7-B829-C92B846B6C30}" presName="circ2" presStyleLbl="vennNode1" presStyleIdx="1" presStyleCnt="8"/>
      <dgm:spPr/>
      <dgm:t>
        <a:bodyPr/>
        <a:lstStyle/>
        <a:p>
          <a:endParaRPr lang="en-US"/>
        </a:p>
      </dgm:t>
    </dgm:pt>
    <dgm:pt modelId="{4D62FDA1-B094-4150-A2DF-72558A4D8F2C}" type="pres">
      <dgm:prSet presAssocID="{DBC56D3A-4EED-4AC7-B829-C92B846B6C30}" presName="circ2Tx" presStyleLbl="revTx" presStyleIdx="1" presStyleCnt="3">
        <dgm:presLayoutVars>
          <dgm:chMax val="0"/>
          <dgm:chPref val="0"/>
        </dgm:presLayoutVars>
      </dgm:prSet>
      <dgm:spPr/>
      <dgm:t>
        <a:bodyPr/>
        <a:lstStyle/>
        <a:p>
          <a:endParaRPr lang="en-US"/>
        </a:p>
      </dgm:t>
    </dgm:pt>
    <dgm:pt modelId="{A597E21E-0F18-4DA5-8C47-C1C05C05225B}" type="pres">
      <dgm:prSet presAssocID="{B92E5A04-5193-4A57-9042-8301DFF894C5}" presName="leftComposite" presStyleCnt="0"/>
      <dgm:spPr/>
    </dgm:pt>
    <dgm:pt modelId="{EBD784A3-5C68-4877-98C5-1C5DC060CDED}" type="pres">
      <dgm:prSet presAssocID="{93341B82-A302-491E-9964-51A7FDF763C2}" presName="childText1_1" presStyleLbl="vennNode1" presStyleIdx="2" presStyleCnt="8">
        <dgm:presLayoutVars>
          <dgm:chMax val="0"/>
          <dgm:chPref val="0"/>
        </dgm:presLayoutVars>
      </dgm:prSet>
      <dgm:spPr/>
      <dgm:t>
        <a:bodyPr/>
        <a:lstStyle/>
        <a:p>
          <a:endParaRPr lang="en-US"/>
        </a:p>
      </dgm:t>
    </dgm:pt>
    <dgm:pt modelId="{2A4A07EB-9AE0-432B-AD16-695A888913F4}" type="pres">
      <dgm:prSet presAssocID="{93341B82-A302-491E-9964-51A7FDF763C2}" presName="ellipse1" presStyleLbl="vennNode1" presStyleIdx="3" presStyleCnt="8"/>
      <dgm:spPr/>
    </dgm:pt>
    <dgm:pt modelId="{8AB1BD8D-5B79-463B-86E7-DD6A664B810F}" type="pres">
      <dgm:prSet presAssocID="{93341B82-A302-491E-9964-51A7FDF763C2}" presName="ellipse2" presStyleLbl="vennNode1" presStyleIdx="4" presStyleCnt="8"/>
      <dgm:spPr/>
    </dgm:pt>
    <dgm:pt modelId="{BBB2DEC8-00DA-4CB3-AB9D-524823429083}" type="pres">
      <dgm:prSet presAssocID="{D4894596-7C3E-4EAC-AC1C-447B006E1B75}" presName="childText1_2" presStyleLbl="vennNode1" presStyleIdx="5" presStyleCnt="8">
        <dgm:presLayoutVars>
          <dgm:chMax val="0"/>
          <dgm:chPref val="0"/>
        </dgm:presLayoutVars>
      </dgm:prSet>
      <dgm:spPr/>
      <dgm:t>
        <a:bodyPr/>
        <a:lstStyle/>
        <a:p>
          <a:endParaRPr lang="en-US"/>
        </a:p>
      </dgm:t>
    </dgm:pt>
    <dgm:pt modelId="{FB5A6F2A-FBEB-4970-A700-8E53DB9628C8}" type="pres">
      <dgm:prSet presAssocID="{D4894596-7C3E-4EAC-AC1C-447B006E1B75}" presName="ellipse3" presStyleLbl="vennNode1" presStyleIdx="6" presStyleCnt="8"/>
      <dgm:spPr/>
    </dgm:pt>
    <dgm:pt modelId="{09E213B0-A0E7-4149-B1D8-2B80D9C5EC97}" type="pres">
      <dgm:prSet presAssocID="{BD0ADD8F-FF8B-472C-9050-0EEAE550220F}" presName="childText1_3" presStyleLbl="vennNode1" presStyleIdx="7" presStyleCnt="8">
        <dgm:presLayoutVars>
          <dgm:chMax val="0"/>
          <dgm:chPref val="0"/>
        </dgm:presLayoutVars>
      </dgm:prSet>
      <dgm:spPr/>
      <dgm:t>
        <a:bodyPr/>
        <a:lstStyle/>
        <a:p>
          <a:endParaRPr lang="en-US"/>
        </a:p>
      </dgm:t>
    </dgm:pt>
    <dgm:pt modelId="{10BF4825-39E9-488F-8728-A63A8E8328C5}" type="pres">
      <dgm:prSet presAssocID="{B92E5A04-5193-4A57-9042-8301DFF894C5}" presName="rightChild" presStyleLbl="node2" presStyleIdx="0" presStyleCnt="1">
        <dgm:presLayoutVars>
          <dgm:chMax val="0"/>
          <dgm:chPref val="0"/>
        </dgm:presLayoutVars>
      </dgm:prSet>
      <dgm:spPr/>
      <dgm:t>
        <a:bodyPr/>
        <a:lstStyle/>
        <a:p>
          <a:endParaRPr lang="en-US"/>
        </a:p>
      </dgm:t>
    </dgm:pt>
    <dgm:pt modelId="{5BF7FD23-7F2B-44EE-9755-AF662D5032E1}" type="pres">
      <dgm:prSet presAssocID="{B92E5A04-5193-4A57-9042-8301DFF894C5}" presName="parentText1" presStyleLbl="revTx" presStyleIdx="2" presStyleCnt="3">
        <dgm:presLayoutVars>
          <dgm:chMax val="4"/>
          <dgm:chPref val="3"/>
          <dgm:bulletEnabled val="1"/>
        </dgm:presLayoutVars>
      </dgm:prSet>
      <dgm:spPr/>
      <dgm:t>
        <a:bodyPr/>
        <a:lstStyle/>
        <a:p>
          <a:endParaRPr lang="en-US"/>
        </a:p>
      </dgm:t>
    </dgm:pt>
  </dgm:ptLst>
  <dgm:cxnLst>
    <dgm:cxn modelId="{F4385302-8E7C-4F50-BC2D-AEA9EDD24FD1}" srcId="{36EDC65B-1F57-4ED8-978E-5E0D734E8317}" destId="{1BF2A6D7-D826-4EBF-A79A-A95885B75D07}" srcOrd="0" destOrd="0" parTransId="{C586795E-2842-4BD4-A450-E33204E290BA}" sibTransId="{079A8928-8C75-44B8-9F44-FCC5E1AF58F2}"/>
    <dgm:cxn modelId="{46F30C2D-3265-4750-A16D-08F420D1D702}" srcId="{B92E5A04-5193-4A57-9042-8301DFF894C5}" destId="{90419458-10B6-4D9F-A16A-C598A37B4831}" srcOrd="1" destOrd="0" parTransId="{129F1AFB-124E-4C61-9501-C07BFA003CA2}" sibTransId="{93F6B262-84FF-48B9-A31B-CF4A450D7300}"/>
    <dgm:cxn modelId="{587E04D7-0936-4CAC-B13E-E569841F9C78}" type="presOf" srcId="{D4894596-7C3E-4EAC-AC1C-447B006E1B75}" destId="{BBB2DEC8-00DA-4CB3-AB9D-524823429083}" srcOrd="0" destOrd="0" presId="urn:microsoft.com/office/officeart/2009/3/layout/PhasedProcess"/>
    <dgm:cxn modelId="{87678D91-269A-4D80-A885-1E32595862F1}" srcId="{B92E5A04-5193-4A57-9042-8301DFF894C5}" destId="{36EDC65B-1F57-4ED8-978E-5E0D734E8317}" srcOrd="2" destOrd="0" parTransId="{840F52F6-B97E-48AE-917D-6E2118BDA6BE}" sibTransId="{409FBCF6-0035-484D-AA93-23198AAE5987}"/>
    <dgm:cxn modelId="{59586BC9-B5D4-4607-83C5-E0116887229A}" srcId="{30C1AD17-F6E7-4A7A-A994-E5102A538421}" destId="{D4894596-7C3E-4EAC-AC1C-447B006E1B75}" srcOrd="1" destOrd="0" parTransId="{3420CD41-FCCD-47DF-B6D2-DF2303F901EF}" sibTransId="{81D9C13C-EF5C-4D32-A22E-63B6B229DA22}"/>
    <dgm:cxn modelId="{2F4BC83D-E643-4148-81C9-BE62C32AFE0F}" srcId="{B92E5A04-5193-4A57-9042-8301DFF894C5}" destId="{30C1AD17-F6E7-4A7A-A994-E5102A538421}" srcOrd="0" destOrd="0" parTransId="{F463E6EB-6F3D-4131-9458-515CE781386B}" sibTransId="{0197C4C2-CA5E-4A9E-8E47-0F31DF0611B3}"/>
    <dgm:cxn modelId="{7A7EE485-7FC7-434E-897E-7A400BE5EF83}" type="presOf" srcId="{30C1AD17-F6E7-4A7A-A994-E5102A538421}" destId="{5BF7FD23-7F2B-44EE-9755-AF662D5032E1}" srcOrd="0" destOrd="0" presId="urn:microsoft.com/office/officeart/2009/3/layout/PhasedProcess"/>
    <dgm:cxn modelId="{475F5F91-B0F8-4035-87D2-19E29F8DB212}" type="presOf" srcId="{DBC56D3A-4EED-4AC7-B829-C92B846B6C30}" destId="{03210324-D7A8-4FB5-8307-6AE0461B6C42}" srcOrd="0" destOrd="0" presId="urn:microsoft.com/office/officeart/2009/3/layout/PhasedProcess"/>
    <dgm:cxn modelId="{9485B609-5528-4410-95CA-08FDB076C518}" type="presOf" srcId="{B92E5A04-5193-4A57-9042-8301DFF894C5}" destId="{EA7D1974-F545-4CB5-8095-3B9BC05ABFB0}" srcOrd="0" destOrd="0" presId="urn:microsoft.com/office/officeart/2009/3/layout/PhasedProcess"/>
    <dgm:cxn modelId="{3F1ACCBF-CBCA-4B18-AD5E-4ECC1DBB320F}" type="presOf" srcId="{1BF2A6D7-D826-4EBF-A79A-A95885B75D07}" destId="{10BF4825-39E9-488F-8728-A63A8E8328C5}" srcOrd="0" destOrd="0" presId="urn:microsoft.com/office/officeart/2009/3/layout/PhasedProcess"/>
    <dgm:cxn modelId="{0557C6CC-476E-4E65-912D-DE8590010034}" type="presOf" srcId="{BD0ADD8F-FF8B-472C-9050-0EEAE550220F}" destId="{09E213B0-A0E7-4149-B1D8-2B80D9C5EC97}" srcOrd="0" destOrd="0" presId="urn:microsoft.com/office/officeart/2009/3/layout/PhasedProcess"/>
    <dgm:cxn modelId="{C398D6CE-0FFA-4ECE-881B-151DF1557EF6}" srcId="{30C1AD17-F6E7-4A7A-A994-E5102A538421}" destId="{93341B82-A302-491E-9964-51A7FDF763C2}" srcOrd="0" destOrd="0" parTransId="{C146BC02-CC75-4041-9435-6DAA91CFD551}" sibTransId="{25E71E47-887A-4620-9710-B31BE6420F2A}"/>
    <dgm:cxn modelId="{52779BDC-70A9-480F-85A6-BB6D874481C0}" type="presOf" srcId="{36EDC65B-1F57-4ED8-978E-5E0D734E8317}" destId="{9B406CA9-268A-4B39-8764-637B9FDEE470}" srcOrd="0" destOrd="0" presId="urn:microsoft.com/office/officeart/2009/3/layout/PhasedProcess"/>
    <dgm:cxn modelId="{782127FB-D255-466D-9B0D-AEAA4A5641C6}" srcId="{90419458-10B6-4D9F-A16A-C598A37B4831}" destId="{0782ECB7-9581-43AB-B4A1-4E373AD793AA}" srcOrd="0" destOrd="0" parTransId="{2362D0AF-6CB1-4CE7-9A6D-A09C83551973}" sibTransId="{11979356-DB4C-44D6-81B7-626CE65DFC79}"/>
    <dgm:cxn modelId="{1D93528E-58D3-42A4-A17E-DC64A2456ED2}" type="presOf" srcId="{90419458-10B6-4D9F-A16A-C598A37B4831}" destId="{82C5D3AD-79BA-4B68-A83A-FFC5D8730AD4}" srcOrd="0" destOrd="0" presId="urn:microsoft.com/office/officeart/2009/3/layout/PhasedProcess"/>
    <dgm:cxn modelId="{02925369-F2DF-4505-A2E3-9320C4CD1412}" type="presOf" srcId="{93341B82-A302-491E-9964-51A7FDF763C2}" destId="{EBD784A3-5C68-4877-98C5-1C5DC060CDED}" srcOrd="0" destOrd="0" presId="urn:microsoft.com/office/officeart/2009/3/layout/PhasedProcess"/>
    <dgm:cxn modelId="{077AE971-2EE7-46BC-9CCE-A1FF4A1AB9CD}" type="presOf" srcId="{DBC56D3A-4EED-4AC7-B829-C92B846B6C30}" destId="{4D62FDA1-B094-4150-A2DF-72558A4D8F2C}" srcOrd="1" destOrd="0" presId="urn:microsoft.com/office/officeart/2009/3/layout/PhasedProcess"/>
    <dgm:cxn modelId="{DFF75DF5-AFF0-411E-8A73-550126CB9F9E}" type="presOf" srcId="{0782ECB7-9581-43AB-B4A1-4E373AD793AA}" destId="{ABCE69CA-6C94-48E4-80E6-91AD371AB12E}" srcOrd="0" destOrd="0" presId="urn:microsoft.com/office/officeart/2009/3/layout/PhasedProcess"/>
    <dgm:cxn modelId="{ECE37EC2-6A76-4225-A6C0-CF99754FBA5D}" srcId="{30C1AD17-F6E7-4A7A-A994-E5102A538421}" destId="{BD0ADD8F-FF8B-472C-9050-0EEAE550220F}" srcOrd="2" destOrd="0" parTransId="{DF7AE52F-D1A8-4C8A-B5E4-324742F0780F}" sibTransId="{79D67F23-E605-48A2-A4EA-3BBE96A01AF6}"/>
    <dgm:cxn modelId="{C3BC1AFD-2BF1-44B2-8211-683A9CA821E4}" srcId="{90419458-10B6-4D9F-A16A-C598A37B4831}" destId="{DBC56D3A-4EED-4AC7-B829-C92B846B6C30}" srcOrd="1" destOrd="0" parTransId="{98101457-2A99-46AA-B2EE-21BF79F356CD}" sibTransId="{6004C2B5-34E5-42E3-9776-CA7A2A4848E8}"/>
    <dgm:cxn modelId="{DB68720E-F57E-4279-ADC0-7E55FC27A481}" type="presOf" srcId="{0782ECB7-9581-43AB-B4A1-4E373AD793AA}" destId="{7D8B353C-9734-49F6-A80C-1A9EB3E01E19}" srcOrd="1" destOrd="0" presId="urn:microsoft.com/office/officeart/2009/3/layout/PhasedProcess"/>
    <dgm:cxn modelId="{DF83F162-B84B-45FC-AEF9-C2BC6EBED430}" type="presParOf" srcId="{EA7D1974-F545-4CB5-8095-3B9BC05ABFB0}" destId="{23EEADFF-76CB-4D05-8A39-E8D198BD378C}" srcOrd="0" destOrd="0" presId="urn:microsoft.com/office/officeart/2009/3/layout/PhasedProcess"/>
    <dgm:cxn modelId="{5415788D-E151-42EC-87CF-EBB40A909FF1}" type="presParOf" srcId="{EA7D1974-F545-4CB5-8095-3B9BC05ABFB0}" destId="{32021268-8B0B-470B-9FAD-8DCA27F484D9}" srcOrd="1" destOrd="0" presId="urn:microsoft.com/office/officeart/2009/3/layout/PhasedProcess"/>
    <dgm:cxn modelId="{1714CB65-10D1-4E6A-B4CB-B15EB533E4FA}" type="presParOf" srcId="{EA7D1974-F545-4CB5-8095-3B9BC05ABFB0}" destId="{82C5D3AD-79BA-4B68-A83A-FFC5D8730AD4}" srcOrd="2" destOrd="0" presId="urn:microsoft.com/office/officeart/2009/3/layout/PhasedProcess"/>
    <dgm:cxn modelId="{A6E116A5-E360-40F1-AA9A-B8542E637A3B}" type="presParOf" srcId="{EA7D1974-F545-4CB5-8095-3B9BC05ABFB0}" destId="{ECCFF40D-23F2-4D4D-A6BB-BC1FEBDACB8A}" srcOrd="3" destOrd="0" presId="urn:microsoft.com/office/officeart/2009/3/layout/PhasedProcess"/>
    <dgm:cxn modelId="{8747894F-708B-48A0-8DF7-DA69CF48FECE}" type="presParOf" srcId="{EA7D1974-F545-4CB5-8095-3B9BC05ABFB0}" destId="{A00A7C27-90C1-4360-AFB9-95636DA5C9F5}" srcOrd="4" destOrd="0" presId="urn:microsoft.com/office/officeart/2009/3/layout/PhasedProcess"/>
    <dgm:cxn modelId="{54E49626-5AE4-4055-AC2F-E314194365EE}" type="presParOf" srcId="{EA7D1974-F545-4CB5-8095-3B9BC05ABFB0}" destId="{9B406CA9-268A-4B39-8764-637B9FDEE470}" srcOrd="5" destOrd="0" presId="urn:microsoft.com/office/officeart/2009/3/layout/PhasedProcess"/>
    <dgm:cxn modelId="{5C107A14-1F26-4076-B080-3DF22BA11FCE}" type="presParOf" srcId="{EA7D1974-F545-4CB5-8095-3B9BC05ABFB0}" destId="{CC2B4DD9-5C5B-4C7E-9144-FEA091ED52D9}" srcOrd="6" destOrd="0" presId="urn:microsoft.com/office/officeart/2009/3/layout/PhasedProcess"/>
    <dgm:cxn modelId="{CFD48642-29F3-4D0F-8189-8133825ED72E}" type="presParOf" srcId="{CC2B4DD9-5C5B-4C7E-9144-FEA091ED52D9}" destId="{ABCE69CA-6C94-48E4-80E6-91AD371AB12E}" srcOrd="0" destOrd="0" presId="urn:microsoft.com/office/officeart/2009/3/layout/PhasedProcess"/>
    <dgm:cxn modelId="{FEE0807F-19E9-4493-B50F-1BD316C9C3D0}" type="presParOf" srcId="{CC2B4DD9-5C5B-4C7E-9144-FEA091ED52D9}" destId="{7D8B353C-9734-49F6-A80C-1A9EB3E01E19}" srcOrd="1" destOrd="0" presId="urn:microsoft.com/office/officeart/2009/3/layout/PhasedProcess"/>
    <dgm:cxn modelId="{601CAF7E-43AC-45BA-9E18-43E133224B37}" type="presParOf" srcId="{CC2B4DD9-5C5B-4C7E-9144-FEA091ED52D9}" destId="{03210324-D7A8-4FB5-8307-6AE0461B6C42}" srcOrd="2" destOrd="0" presId="urn:microsoft.com/office/officeart/2009/3/layout/PhasedProcess"/>
    <dgm:cxn modelId="{F09B85F6-738A-4D30-BFF8-FBFC3AB2AFC0}" type="presParOf" srcId="{CC2B4DD9-5C5B-4C7E-9144-FEA091ED52D9}" destId="{4D62FDA1-B094-4150-A2DF-72558A4D8F2C}" srcOrd="3" destOrd="0" presId="urn:microsoft.com/office/officeart/2009/3/layout/PhasedProcess"/>
    <dgm:cxn modelId="{C83D0703-8D40-4273-8851-A2AB677C3C9D}" type="presParOf" srcId="{EA7D1974-F545-4CB5-8095-3B9BC05ABFB0}" destId="{A597E21E-0F18-4DA5-8C47-C1C05C05225B}" srcOrd="7" destOrd="0" presId="urn:microsoft.com/office/officeart/2009/3/layout/PhasedProcess"/>
    <dgm:cxn modelId="{0D566587-DE5F-42DC-8A1F-E4594191E3BB}" type="presParOf" srcId="{A597E21E-0F18-4DA5-8C47-C1C05C05225B}" destId="{EBD784A3-5C68-4877-98C5-1C5DC060CDED}" srcOrd="0" destOrd="0" presId="urn:microsoft.com/office/officeart/2009/3/layout/PhasedProcess"/>
    <dgm:cxn modelId="{2400F724-250E-4F1B-8D88-4917DF69C026}" type="presParOf" srcId="{A597E21E-0F18-4DA5-8C47-C1C05C05225B}" destId="{2A4A07EB-9AE0-432B-AD16-695A888913F4}" srcOrd="1" destOrd="0" presId="urn:microsoft.com/office/officeart/2009/3/layout/PhasedProcess"/>
    <dgm:cxn modelId="{03F048AA-AA12-44DA-8DE8-799D303CC82A}" type="presParOf" srcId="{A597E21E-0F18-4DA5-8C47-C1C05C05225B}" destId="{8AB1BD8D-5B79-463B-86E7-DD6A664B810F}" srcOrd="2" destOrd="0" presId="urn:microsoft.com/office/officeart/2009/3/layout/PhasedProcess"/>
    <dgm:cxn modelId="{B4B1752C-48DA-4BF7-B6FF-6B67B9ED2F89}" type="presParOf" srcId="{A597E21E-0F18-4DA5-8C47-C1C05C05225B}" destId="{BBB2DEC8-00DA-4CB3-AB9D-524823429083}" srcOrd="3" destOrd="0" presId="urn:microsoft.com/office/officeart/2009/3/layout/PhasedProcess"/>
    <dgm:cxn modelId="{40C0A55B-89A0-44F8-B5AB-5738669F0055}" type="presParOf" srcId="{A597E21E-0F18-4DA5-8C47-C1C05C05225B}" destId="{FB5A6F2A-FBEB-4970-A700-8E53DB9628C8}" srcOrd="4" destOrd="0" presId="urn:microsoft.com/office/officeart/2009/3/layout/PhasedProcess"/>
    <dgm:cxn modelId="{733BB072-1CA0-405F-89A6-F84189FA8287}" type="presParOf" srcId="{A597E21E-0F18-4DA5-8C47-C1C05C05225B}" destId="{09E213B0-A0E7-4149-B1D8-2B80D9C5EC97}" srcOrd="5" destOrd="0" presId="urn:microsoft.com/office/officeart/2009/3/layout/PhasedProcess"/>
    <dgm:cxn modelId="{A500D9B5-741A-421F-80EC-C555F2A4FE20}" type="presParOf" srcId="{EA7D1974-F545-4CB5-8095-3B9BC05ABFB0}" destId="{10BF4825-39E9-488F-8728-A63A8E8328C5}" srcOrd="8" destOrd="0" presId="urn:microsoft.com/office/officeart/2009/3/layout/PhasedProcess"/>
    <dgm:cxn modelId="{10A53A55-F660-41C6-9FF8-B78F6D82C7A7}" type="presParOf" srcId="{EA7D1974-F545-4CB5-8095-3B9BC05ABFB0}" destId="{5BF7FD23-7F2B-44EE-9755-AF662D5032E1}" srcOrd="9" destOrd="0" presId="urn:microsoft.com/office/officeart/2009/3/layout/Phased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EEADFF-76CB-4D05-8A39-E8D198BD378C}">
      <dsp:nvSpPr>
        <dsp:cNvPr id="0" name=""/>
        <dsp:cNvSpPr/>
      </dsp:nvSpPr>
      <dsp:spPr>
        <a:xfrm rot="5400000">
          <a:off x="268" y="943896"/>
          <a:ext cx="3491523" cy="3492059"/>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021268-8B0B-470B-9FAD-8DCA27F484D9}">
      <dsp:nvSpPr>
        <dsp:cNvPr id="0" name=""/>
        <dsp:cNvSpPr/>
      </dsp:nvSpPr>
      <dsp:spPr>
        <a:xfrm rot="16200000">
          <a:off x="3593761" y="943896"/>
          <a:ext cx="3491523" cy="3492059"/>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C5D3AD-79BA-4B68-A83A-FFC5D8730AD4}">
      <dsp:nvSpPr>
        <dsp:cNvPr id="0" name=""/>
        <dsp:cNvSpPr/>
      </dsp:nvSpPr>
      <dsp:spPr>
        <a:xfrm>
          <a:off x="4006623" y="3977091"/>
          <a:ext cx="2651006" cy="69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Interrupt Controller</a:t>
          </a:r>
        </a:p>
      </dsp:txBody>
      <dsp:txXfrm>
        <a:off x="4006623" y="3977091"/>
        <a:ext cx="2651006" cy="698528"/>
      </dsp:txXfrm>
    </dsp:sp>
    <dsp:sp modelId="{ECCFF40D-23F2-4D4D-A6BB-BC1FEBDACB8A}">
      <dsp:nvSpPr>
        <dsp:cNvPr id="0" name=""/>
        <dsp:cNvSpPr/>
      </dsp:nvSpPr>
      <dsp:spPr>
        <a:xfrm rot="5400000">
          <a:off x="3481761" y="943896"/>
          <a:ext cx="3491523" cy="3492059"/>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0A7C27-90C1-4360-AFB9-95636DA5C9F5}">
      <dsp:nvSpPr>
        <dsp:cNvPr id="0" name=""/>
        <dsp:cNvSpPr/>
      </dsp:nvSpPr>
      <dsp:spPr>
        <a:xfrm rot="16200000">
          <a:off x="7074198" y="943896"/>
          <a:ext cx="3491523" cy="3492059"/>
        </a:xfrm>
        <a:prstGeom prst="blockArc">
          <a:avLst>
            <a:gd name="adj1" fmla="val 13500000"/>
            <a:gd name="adj2" fmla="val 18900000"/>
            <a:gd name="adj3" fmla="val 496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B406CA9-268A-4B39-8764-637B9FDEE470}">
      <dsp:nvSpPr>
        <dsp:cNvPr id="0" name=""/>
        <dsp:cNvSpPr/>
      </dsp:nvSpPr>
      <dsp:spPr>
        <a:xfrm>
          <a:off x="7232420" y="3977091"/>
          <a:ext cx="2651006" cy="69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CPU</a:t>
          </a:r>
        </a:p>
      </dsp:txBody>
      <dsp:txXfrm>
        <a:off x="7232420" y="3977091"/>
        <a:ext cx="2651006" cy="698528"/>
      </dsp:txXfrm>
    </dsp:sp>
    <dsp:sp modelId="{ABCE69CA-6C94-48E4-80E6-91AD371AB12E}">
      <dsp:nvSpPr>
        <dsp:cNvPr id="0" name=""/>
        <dsp:cNvSpPr/>
      </dsp:nvSpPr>
      <dsp:spPr>
        <a:xfrm>
          <a:off x="3921440" y="1946031"/>
          <a:ext cx="1599733" cy="15997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a:t>I/o Interrupt</a:t>
          </a:r>
        </a:p>
      </dsp:txBody>
      <dsp:txXfrm>
        <a:off x="4144826" y="2134674"/>
        <a:ext cx="922368" cy="1222447"/>
      </dsp:txXfrm>
    </dsp:sp>
    <dsp:sp modelId="{03210324-D7A8-4FB5-8307-6AE0461B6C42}">
      <dsp:nvSpPr>
        <dsp:cNvPr id="0" name=""/>
        <dsp:cNvSpPr/>
      </dsp:nvSpPr>
      <dsp:spPr>
        <a:xfrm>
          <a:off x="5074401" y="1946031"/>
          <a:ext cx="1599733" cy="159973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844550">
            <a:lnSpc>
              <a:spcPct val="90000"/>
            </a:lnSpc>
            <a:spcBef>
              <a:spcPct val="0"/>
            </a:spcBef>
            <a:spcAft>
              <a:spcPct val="35000"/>
            </a:spcAft>
          </a:pPr>
          <a:r>
            <a:rPr lang="en-US" sz="1900" kern="1200" dirty="0"/>
            <a:t>I/O Interrupt</a:t>
          </a:r>
        </a:p>
      </dsp:txBody>
      <dsp:txXfrm>
        <a:off x="5528379" y="2134674"/>
        <a:ext cx="922368" cy="1222447"/>
      </dsp:txXfrm>
    </dsp:sp>
    <dsp:sp modelId="{EBD784A3-5C68-4877-98C5-1C5DC060CDED}">
      <dsp:nvSpPr>
        <dsp:cNvPr id="0" name=""/>
        <dsp:cNvSpPr/>
      </dsp:nvSpPr>
      <dsp:spPr>
        <a:xfrm>
          <a:off x="1007120" y="1474199"/>
          <a:ext cx="1106319" cy="11063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I/O</a:t>
          </a:r>
        </a:p>
      </dsp:txBody>
      <dsp:txXfrm>
        <a:off x="1169137" y="1636219"/>
        <a:ext cx="782285" cy="782305"/>
      </dsp:txXfrm>
    </dsp:sp>
    <dsp:sp modelId="{2A4A07EB-9AE0-432B-AD16-695A888913F4}">
      <dsp:nvSpPr>
        <dsp:cNvPr id="0" name=""/>
        <dsp:cNvSpPr/>
      </dsp:nvSpPr>
      <dsp:spPr>
        <a:xfrm>
          <a:off x="599091" y="2399153"/>
          <a:ext cx="543432" cy="54321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AB1BD8D-5B79-463B-86E7-DD6A664B810F}">
      <dsp:nvSpPr>
        <dsp:cNvPr id="0" name=""/>
        <dsp:cNvSpPr/>
      </dsp:nvSpPr>
      <dsp:spPr>
        <a:xfrm>
          <a:off x="2204228" y="1691821"/>
          <a:ext cx="316202" cy="3159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BBB2DEC8-00DA-4CB3-AB9D-524823429083}">
      <dsp:nvSpPr>
        <dsp:cNvPr id="0" name=""/>
        <dsp:cNvSpPr/>
      </dsp:nvSpPr>
      <dsp:spPr>
        <a:xfrm>
          <a:off x="2086722" y="2134984"/>
          <a:ext cx="1106319" cy="11063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I/O</a:t>
          </a:r>
        </a:p>
      </dsp:txBody>
      <dsp:txXfrm>
        <a:off x="2248739" y="2297004"/>
        <a:ext cx="782285" cy="782305"/>
      </dsp:txXfrm>
    </dsp:sp>
    <dsp:sp modelId="{FB5A6F2A-FBEB-4970-A700-8E53DB9628C8}">
      <dsp:nvSpPr>
        <dsp:cNvPr id="0" name=""/>
        <dsp:cNvSpPr/>
      </dsp:nvSpPr>
      <dsp:spPr>
        <a:xfrm>
          <a:off x="2202412" y="3308992"/>
          <a:ext cx="316202" cy="315996"/>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9E213B0-A0E7-4149-B1D8-2B80D9C5EC97}">
      <dsp:nvSpPr>
        <dsp:cNvPr id="0" name=""/>
        <dsp:cNvSpPr/>
      </dsp:nvSpPr>
      <dsp:spPr>
        <a:xfrm>
          <a:off x="1026834" y="2767216"/>
          <a:ext cx="1106319" cy="1106345"/>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I/O</a:t>
          </a:r>
        </a:p>
      </dsp:txBody>
      <dsp:txXfrm>
        <a:off x="1188851" y="2929236"/>
        <a:ext cx="782285" cy="782305"/>
      </dsp:txXfrm>
    </dsp:sp>
    <dsp:sp modelId="{10BF4825-39E9-488F-8728-A63A8E8328C5}">
      <dsp:nvSpPr>
        <dsp:cNvPr id="0" name=""/>
        <dsp:cNvSpPr/>
      </dsp:nvSpPr>
      <dsp:spPr>
        <a:xfrm>
          <a:off x="7533550" y="1665828"/>
          <a:ext cx="2039236" cy="203886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Interrupt Vector</a:t>
          </a:r>
        </a:p>
      </dsp:txBody>
      <dsp:txXfrm>
        <a:off x="7832189" y="1964413"/>
        <a:ext cx="1441958" cy="1441697"/>
      </dsp:txXfrm>
    </dsp:sp>
    <dsp:sp modelId="{5BF7FD23-7F2B-44EE-9755-AF662D5032E1}">
      <dsp:nvSpPr>
        <dsp:cNvPr id="0" name=""/>
        <dsp:cNvSpPr/>
      </dsp:nvSpPr>
      <dsp:spPr>
        <a:xfrm>
          <a:off x="656147" y="3977091"/>
          <a:ext cx="2651006" cy="698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n-US" sz="2400" kern="1200" dirty="0"/>
            <a:t>Device controller</a:t>
          </a:r>
        </a:p>
      </dsp:txBody>
      <dsp:txXfrm>
        <a:off x="656147" y="3977091"/>
        <a:ext cx="2651006" cy="698528"/>
      </dsp:txXfrm>
    </dsp:sp>
  </dsp:spTree>
</dsp:drawing>
</file>

<file path=ppt/diagrams/layout1.xml><?xml version="1.0" encoding="utf-8"?>
<dgm:layoutDef xmlns:dgm="http://schemas.openxmlformats.org/drawingml/2006/diagram" xmlns:a="http://schemas.openxmlformats.org/drawingml/2006/main" uniqueId="urn:microsoft.com/office/officeart/2009/3/layout/PhasedProcess">
  <dgm:title val=""/>
  <dgm:desc val=""/>
  <dgm:catLst>
    <dgm:cat type="process" pri="12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30">
          <dgm:prSet phldr="1"/>
        </dgm:pt>
        <dgm:pt modelId="31">
          <dgm:prSet phldr="1"/>
        </dgm:pt>
      </dgm:ptLst>
      <dgm:cxnLst>
        <dgm:cxn modelId="40" srcId="0" destId="10" srcOrd="0" destOrd="0"/>
        <dgm:cxn modelId="16" srcId="10" destId="11" srcOrd="0" destOrd="0"/>
        <dgm:cxn modelId="17" srcId="10" destId="12" srcOrd="1" destOrd="0"/>
        <dgm:cxn modelId="18" srcId="10" destId="13" srcOrd="2" destOrd="0"/>
        <dgm:cxn modelId="50" srcId="0" destId="20" srcOrd="1" destOrd="0"/>
        <dgm:cxn modelId="60" srcId="0" destId="30" srcOrd="2" destOrd="0"/>
        <dgm:cxn modelId="32" srcId="30" destId="31" srcOrd="0" destOrd="0"/>
        <dgm:cxn modelId="26" srcId="20" destId="21" srcOrd="0" destOrd="0"/>
        <dgm:cxn modelId="27" srcId="20" destId="22" srcOrd="1" destOrd="0"/>
      </dgm:cxnLst>
      <dgm:bg/>
      <dgm:whole/>
    </dgm:dataModel>
  </dgm:clrData>
  <dgm:layoutNode name="Name0">
    <dgm:varLst>
      <dgm:chMax val="3"/>
      <dgm:chPref val="3"/>
      <dgm:bulletEnabled val="1"/>
      <dgm:dir/>
      <dgm:animLvl val="lvl"/>
    </dgm:varLst>
    <dgm:shape xmlns:r="http://schemas.openxmlformats.org/officeDocument/2006/relationships" r:blip="">
      <dgm:adjLst/>
    </dgm:shape>
    <dgm:choose name="Name1">
      <dgm:if name="Name2" axis="ch" ptType="node" func="cnt" op="gte" val="3">
        <dgm:alg type="composite">
          <dgm:param type="ar" val="2.8316"/>
        </dgm:alg>
        <dgm:choose name="Name3">
          <dgm:if name="Name4"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567"/>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rightChild" refType="w" fact="0.713"/>
              <dgm:constr type="t" for="ch" forName="rightChild" refType="h" fact="0.1934"/>
              <dgm:constr type="w" for="ch" forName="rightChild" refType="w" fact="0.193"/>
              <dgm:constr type="h" for="ch" forName="rightChild" refType="h" fact="0.5464"/>
              <dgm:constr type="l" for="ch" forName="parentText1" refType="w" fact="0.0621"/>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6845"/>
              <dgm:constr type="t" for="ch" forName="parentText3" refType="h" fact="0.8128"/>
              <dgm:constr type="w" for="ch" forName="parentText3" refType="w" fact="0.2509"/>
              <dgm:constr type="h" for="ch" forName="parentText3" refType="h" fact="0.1872"/>
            </dgm:constrLst>
          </dgm:if>
          <dgm:else name="Name5">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parentText3"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rightChild" refType="primFontSz" refFor="des" refForName="parentText1" op="lte"/>
              <dgm:constr type="primFontSz" for="des" forName="rightChild" refType="primFontSz" refFor="des" refForName="parentText2" op="lte"/>
              <dgm:constr type="primFontSz" for="des" forName="rightChild"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72"/>
              <dgm:constr type="t" for="ch" forName="leftComposite" refType="h" fact="0.1159"/>
              <dgm:constr type="w" for="ch" forName="leftComposite" refType="w" fact="0.2455"/>
              <dgm:constr type="h" for="ch" forName="leftComposite" refType="h" fact="0.6953"/>
              <dgm:constr type="l" for="ch" forName="middleComposite" refType="w" fact="0.365"/>
              <dgm:constr type="t" for="ch" forName="middleComposite" refType="h" fact="0.1545"/>
              <dgm:constr type="w" for="ch" forName="middleComposite" refType="w" fact="0.2728"/>
              <dgm:constr type="h" for="ch" forName="middleComposite" refType="h" fact="0.6567"/>
              <dgm:constr type="l" for="ch" forName="rightChild" refType="w" fact="0.09"/>
              <dgm:constr type="t" for="ch" forName="rightChild" refType="h" fact="0.1934"/>
              <dgm:constr type="w" for="ch" forName="rightChild" refType="w" fact="0.193"/>
              <dgm:constr type="h" for="ch" forName="rightChild" refType="h" fact="0.5464"/>
              <dgm:constr type="l" for="ch" forName="arc1" refType="w" fact="0"/>
              <dgm:constr type="t" for="ch" forName="arc1" refType="h" fact="0"/>
              <dgm:constr type="w" for="ch" forName="arc1" refType="w" fact="0.3305"/>
              <dgm:constr type="h" for="ch" forName="arc1" refType="h" fact="0.9357"/>
              <dgm:constr type="l" for="ch" forName="arc2" refType="w" fact="0.3295"/>
              <dgm:constr type="t" for="ch" forName="arc2" refType="h" fact="0"/>
              <dgm:constr type="w" for="ch" forName="arc2" refType="w" fact="0.3305"/>
              <dgm:constr type="h" for="ch" forName="arc2" refType="h" fact="0.9357"/>
              <dgm:constr type="l" for="ch" forName="arc3" refType="w" fact="0.3401"/>
              <dgm:constr type="t" for="ch" forName="arc3" refType="h" fact="0"/>
              <dgm:constr type="w" for="ch" forName="arc3" refType="w" fact="0.3305"/>
              <dgm:constr type="h" for="ch" forName="arc3" refType="h" fact="0.9357"/>
              <dgm:constr type="l" for="ch" forName="arc4" refType="w" fact="0.6695"/>
              <dgm:constr type="t" for="ch" forName="arc4" refType="h" fact="0"/>
              <dgm:constr type="w" for="ch" forName="arc4" refType="w" fact="0.3305"/>
              <dgm:constr type="h" for="ch" forName="arc4" refType="h" fact="0.9357"/>
              <dgm:constr type="l" for="ch" forName="parentText1" refType="w" fact="0.7"/>
              <dgm:constr type="t" for="ch" forName="parentText1" refType="h" fact="0.8128"/>
              <dgm:constr type="w" for="ch" forName="parentText1" refType="w" fact="0.2509"/>
              <dgm:constr type="h" for="ch" forName="parentText1" refType="h" fact="0.1872"/>
              <dgm:constr type="l" for="ch" forName="parentText2" refType="w" fact="0.3792"/>
              <dgm:constr type="t" for="ch" forName="parentText2" refType="h" fact="0.8128"/>
              <dgm:constr type="w" for="ch" forName="parentText2" refType="w" fact="0.2509"/>
              <dgm:constr type="h" for="ch" forName="parentText2" refType="h" fact="0.1872"/>
              <dgm:constr type="l" for="ch" forName="parentText3" refType="w" fact="0.062"/>
              <dgm:constr type="t" for="ch" forName="parentText3" refType="h" fact="0.8128"/>
              <dgm:constr type="w" for="ch" forName="parentText3" refType="w" fact="0.2509"/>
              <dgm:constr type="h" for="ch" forName="parentText3" refType="h" fact="0.1872"/>
            </dgm:constrLst>
          </dgm:else>
        </dgm:choose>
      </dgm:if>
      <dgm:if name="Name6" axis="ch" ptType="node" func="cnt" op="gte" val="2">
        <dgm:alg type="composite">
          <dgm:param type="ar" val="1.8986"/>
        </dgm:alg>
        <dgm:choose name="Name7">
          <dgm:if name="Name8" func="var" arg="dir" op="equ" val="norm">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0941"/>
              <dgm:constr type="t" for="ch" forName="leftComposite" refType="h" fact="0.1159"/>
              <dgm:constr type="w" for="ch" forName="leftComposite" refType="w" fact="0.3469"/>
              <dgm:constr type="h" for="ch" forName="leftComposite" refType="h" fact="0.6953"/>
              <dgm:constr type="l" for="ch" forName="middleComposite" refType="w" fact="0.5782"/>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1" refType="w" fact="0.0926"/>
              <dgm:constr type="t" for="ch" forName="parentText1" refType="h" fact="0.8128"/>
              <dgm:constr type="w" for="ch" forName="parentText1" refType="w" fact="0.3742"/>
              <dgm:constr type="h" for="ch" forName="parentText1" refType="h" fact="0.1872"/>
              <dgm:constr type="l" for="ch" forName="parentText2" refType="w" fact="0.5655"/>
              <dgm:constr type="t" for="ch" forName="parentText2" refType="h" fact="0.8128"/>
              <dgm:constr type="w" for="ch" forName="parentText2" refType="w" fact="0.3742"/>
              <dgm:constr type="h" for="ch" forName="parentText2" refType="h" fact="0.1872"/>
            </dgm:constrLst>
          </dgm:if>
          <dgm:else name="Name9">
            <dgm:constrLst>
              <dgm:constr type="primFontSz" for="des" forName="parentText1" val="65"/>
              <dgm:constr type="primFontSz" for="des" forName="childText1_1" val="65"/>
              <dgm:constr type="primFontSz" for="des" forName="circ1Tx" val="65"/>
              <dgm:constr type="primFontSz" for="des" forName="parentText2" refType="primFontSz" refFor="des" refForName="parentText1" op="equ"/>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irc1Tx" refType="primFontSz" refFor="des" refForName="parentText1" op="lte"/>
              <dgm:constr type="primFontSz" for="des" forName="circ2Tx" refType="primFontSz" refFor="des" refForName="parentText1" op="lte"/>
              <dgm:constr type="primFontSz" for="des" forName="circ3Tx" refType="primFontSz" refFor="des" refForName="parentText1" op="lte"/>
              <dgm:constr type="primFontSz" for="des" forName="circ4Tx" refType="primFontSz" refFor="des" refForName="parentText1" op="lte"/>
              <dgm:constr type="primFontSz" for="des" forName="circ1Tx" refType="primFontSz" refFor="des" refForName="parentText2" op="lte"/>
              <dgm:constr type="primFontSz" for="des" forName="circ2Tx" refType="primFontSz" refFor="des" refForName="parentText2" op="lte"/>
              <dgm:constr type="primFontSz" for="des" forName="circ3Tx" refType="primFontSz" refFor="des" refForName="parentText2" op="lte"/>
              <dgm:constr type="primFontSz" for="des" forName="circ4Tx" refType="primFontSz" refFor="des" refForName="parentText2" op="lte"/>
              <dgm:constr type="primFontSz" for="des" forName="circ1Tx" refType="primFontSz" refFor="des" refForName="parentText3" op="lte"/>
              <dgm:constr type="primFontSz" for="des" forName="circ2Tx" refType="primFontSz" refFor="des" refForName="parentText3" op="lte"/>
              <dgm:constr type="primFontSz" for="des" forName="circ3Tx" refType="primFontSz" refFor="des" refForName="parentText3" op="lte"/>
              <dgm:constr type="primFontSz" for="des" forName="circ4Tx"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primFontSz" for="des" forName="circ2Tx" refType="primFontSz" refFor="des" refForName="circ1Tx" op="equ"/>
              <dgm:constr type="primFontSz" for="des" forName="circ3Tx" refType="primFontSz" refFor="des" refForName="circ1Tx" op="equ"/>
              <dgm:constr type="primFontSz" for="des" forName="circ4Tx" refType="primFontSz" refFor="des" refForName="circ1Tx" op="equ"/>
              <dgm:constr type="l" for="ch" forName="leftComposite" refType="w" fact="0.592"/>
              <dgm:constr type="t" for="ch" forName="leftComposite" refType="h" fact="0.1159"/>
              <dgm:constr type="w" for="ch" forName="leftComposite" refType="w" fact="0.3469"/>
              <dgm:constr type="h" for="ch" forName="leftComposite" refType="h" fact="0.6953"/>
              <dgm:constr type="l" for="ch" forName="middleComposite" refType="w" fact="0.0941"/>
              <dgm:constr type="t" for="ch" forName="middleComposite" refType="h" fact="0.1159"/>
              <dgm:constr type="w" for="ch" forName="middleComposite" refType="w" fact="0.3389"/>
              <dgm:constr type="h" for="ch" forName="middleComposite" refType="h" fact="0.6567"/>
              <dgm:constr type="l" for="ch" forName="arc1" refType="w" fact="0"/>
              <dgm:constr type="t" for="ch" forName="arc1" refType="h" fact="0"/>
              <dgm:constr type="w" for="ch" forName="arc1" refType="w" fact="0.4928"/>
              <dgm:constr type="h" for="ch" forName="arc1" refType="h" fact="0.9357"/>
              <dgm:constr type="l" for="ch" forName="arc3" refType="w" fact="0.5072"/>
              <dgm:constr type="t" for="ch" forName="arc3" refType="h" fact="0"/>
              <dgm:constr type="w" for="ch" forName="arc3" refType="w" fact="0.4928"/>
              <dgm:constr type="h" for="ch" forName="arc3" refType="h" fact="0.9357"/>
              <dgm:constr type="l" for="ch" forName="parentText2" refType="w" fact="0.0926"/>
              <dgm:constr type="t" for="ch" forName="parentText2" refType="h" fact="0.8128"/>
              <dgm:constr type="w" for="ch" forName="parentText2" refType="w" fact="0.3742"/>
              <dgm:constr type="h" for="ch" forName="parentText2" refType="h" fact="0.1872"/>
              <dgm:constr type="l" for="ch" forName="parentText1" refType="w" fact="0.5655"/>
              <dgm:constr type="t" for="ch" forName="parentText1" refType="h" fact="0.8128"/>
              <dgm:constr type="w" for="ch" forName="parentText1" refType="w" fact="0.3742"/>
              <dgm:constr type="h" for="ch" forName="parentText1" refType="h" fact="0.1872"/>
            </dgm:constrLst>
          </dgm:else>
        </dgm:choose>
      </dgm:if>
      <dgm:else name="Name10">
        <dgm:alg type="composite">
          <dgm:param type="ar" val="0.8036"/>
        </dgm:alg>
        <dgm:constrLst>
          <dgm:constr type="primFontSz" for="des" forName="parentText1" val="65"/>
          <dgm:constr type="primFontSz" for="des" forName="childText1_1" val="65"/>
          <dgm:constr type="primFontSz" for="des" forName="childText1_1" refType="primFontSz" refFor="des" refForName="parentText1" op="lte"/>
          <dgm:constr type="primFontSz" for="des" forName="childText1_2" refType="primFontSz" refFor="des" refForName="parentText1" op="lte"/>
          <dgm:constr type="primFontSz" for="des" forName="childText1_3" refType="primFontSz" refFor="des" refForName="parentText1" op="lte"/>
          <dgm:constr type="primFontSz" for="des" forName="childText1_4" refType="primFontSz" refFor="des" refForName="parentText1" op="lte"/>
          <dgm:constr type="primFontSz" for="des" forName="childText1_1" refType="primFontSz" refFor="des" refForName="parentText2" op="lte"/>
          <dgm:constr type="primFontSz" for="des" forName="childText1_2" refType="primFontSz" refFor="des" refForName="parentText2" op="lte"/>
          <dgm:constr type="primFontSz" for="des" forName="childText1_3" refType="primFontSz" refFor="des" refForName="parentText2" op="lte"/>
          <dgm:constr type="primFontSz" for="des" forName="childText1_4" refType="primFontSz" refFor="des" refForName="parentText2" op="lte"/>
          <dgm:constr type="primFontSz" for="des" forName="childText1_1" refType="primFontSz" refFor="des" refForName="parentText3" op="lte"/>
          <dgm:constr type="primFontSz" for="des" forName="childText1_2" refType="primFontSz" refFor="des" refForName="parentText3" op="lte"/>
          <dgm:constr type="primFontSz" for="des" forName="childText1_3" refType="primFontSz" refFor="des" refForName="parentText3" op="lte"/>
          <dgm:constr type="primFontSz" for="des" forName="childText1_4" refType="primFontSz" refFor="des" refForName="parentText3" op="lte"/>
          <dgm:constr type="primFontSz" for="des" forName="childText1_2" refType="primFontSz" refFor="des" refForName="childText1_1" op="equ"/>
          <dgm:constr type="primFontSz" for="des" forName="childText1_3" refType="primFontSz" refFor="des" refForName="childText1_1" op="equ"/>
          <dgm:constr type="primFontSz" for="des" forName="childText1_4" refType="primFontSz" refFor="des" refForName="childText1_1" op="equ"/>
          <dgm:constr type="l" for="ch" forName="leftComposite" refType="w" fact="0"/>
          <dgm:constr type="t" for="ch" forName="leftComposite" refType="h" fact="0.1159"/>
          <dgm:constr type="w" for="ch" forName="leftComposite" refType="w"/>
          <dgm:constr type="h" for="ch" forName="leftComposite" refType="h" fact="0.6953"/>
          <dgm:constr type="l" for="ch" forName="parentText1" refType="w" fact="0"/>
          <dgm:constr type="t" for="ch" forName="parentText1" refType="h" fact="0.8128"/>
          <dgm:constr type="w" for="ch" forName="parentText1" refType="w"/>
          <dgm:constr type="h" for="ch" forName="parentText1" refType="h" fact="0.1872"/>
        </dgm:constrLst>
      </dgm:else>
    </dgm:choose>
    <dgm:choose name="Name11">
      <dgm:if name="Name12" axis="ch" ptType="node" func="cnt" op="gte" val="1">
        <dgm:choose name="Name13">
          <dgm:if name="Name14" axis="ch" ptType="node" func="cnt" op="gte" val="2">
            <dgm:layoutNode name="arc1">
              <dgm:alg type="sp"/>
              <dgm:shape xmlns:r="http://schemas.openxmlformats.org/officeDocument/2006/relationships" rot="90" type="blockArc" r:blip="">
                <dgm:adjLst>
                  <dgm:adj idx="1" val="-135"/>
                  <dgm:adj idx="2" val="-45"/>
                  <dgm:adj idx="3" val="0.0496"/>
                </dgm:adjLst>
              </dgm:shape>
              <dgm:presOf/>
            </dgm:layoutNode>
            <dgm:layoutNode name="arc3">
              <dgm:alg type="sp"/>
              <dgm:shape xmlns:r="http://schemas.openxmlformats.org/officeDocument/2006/relationships" rot="270" type="blockArc" r:blip="">
                <dgm:adjLst>
                  <dgm:adj idx="1" val="-135"/>
                  <dgm:adj idx="2" val="-45"/>
                  <dgm:adj idx="3" val="0.0496"/>
                </dgm:adjLst>
              </dgm:shape>
              <dgm:presOf/>
            </dgm:layoutNode>
            <dgm:layoutNode name="parentText2" styleLbl="revTx">
              <dgm:varLst>
                <dgm:chMax val="4"/>
                <dgm:chPref val="3"/>
                <dgm:bulletEnabled val="1"/>
              </dgm:varLst>
              <dgm:alg type="tx"/>
              <dgm:shape xmlns:r="http://schemas.openxmlformats.org/officeDocument/2006/relationships" type="rect" r:blip="">
                <dgm:adjLst/>
              </dgm:shape>
              <dgm:presOf axis="ch 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5"/>
        </dgm:choose>
        <dgm:choose name="Name16">
          <dgm:if name="Name17" axis="ch" ptType="node" func="cnt" op="gte" val="3">
            <dgm:layoutNode name="arc2">
              <dgm:alg type="sp"/>
              <dgm:shape xmlns:r="http://schemas.openxmlformats.org/officeDocument/2006/relationships" rot="90" type="blockArc" r:blip="">
                <dgm:adjLst>
                  <dgm:adj idx="1" val="-135"/>
                  <dgm:adj idx="2" val="-45"/>
                  <dgm:adj idx="3" val="0.0496"/>
                </dgm:adjLst>
              </dgm:shape>
              <dgm:presOf/>
            </dgm:layoutNode>
            <dgm:layoutNode name="arc4">
              <dgm:alg type="sp"/>
              <dgm:shape xmlns:r="http://schemas.openxmlformats.org/officeDocument/2006/relationships" rot="270" type="blockArc" r:blip="">
                <dgm:adjLst>
                  <dgm:adj idx="1" val="-135"/>
                  <dgm:adj idx="2" val="-45"/>
                  <dgm:adj idx="3" val="0.0496"/>
                </dgm:adjLst>
              </dgm:shape>
              <dgm:presOf/>
            </dgm:layoutNode>
            <dgm:layoutNode name="parentText3" styleLbl="revTx">
              <dgm:varLst>
                <dgm:chMax val="1"/>
                <dgm:chPref val="1"/>
                <dgm:bulletEnabled val="1"/>
              </dgm:varLst>
              <dgm:alg type="tx"/>
              <dgm:shape xmlns:r="http://schemas.openxmlformats.org/officeDocument/2006/relationships" type="rect" r:blip="">
                <dgm:adjLst/>
              </dgm:shape>
              <dgm:presOf axis="ch 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8"/>
        </dgm:choose>
      </dgm:if>
      <dgm:else name="Name19"/>
    </dgm:choose>
    <dgm:layoutNode name="middleComposite">
      <dgm:choose name="Name20">
        <dgm:if name="Name21" axis="ch ch" ptType="node node" st="2 1" cnt="1 0" func="cnt" op="lte" val="1">
          <dgm:alg type="composite">
            <dgm:param type="ar" val="1"/>
          </dgm:alg>
        </dgm:if>
        <dgm:if name="Name22" axis="ch ch" ptType="node node" st="2 1" cnt="1 0" func="cnt" op="equ" val="2">
          <dgm:alg type="composite">
            <dgm:param type="ar" val="1.792"/>
          </dgm:alg>
        </dgm:if>
        <dgm:if name="Name23" axis="ch ch" ptType="node node" st="2 1" cnt="1 0" func="cnt" op="equ" val="3">
          <dgm:alg type="composite">
            <dgm:param type="ar" val="1"/>
          </dgm:alg>
        </dgm:if>
        <dgm:else name="Name24">
          <dgm:alg type="composite">
            <dgm:param type="ar" val="1"/>
          </dgm:alg>
        </dgm:else>
      </dgm:choose>
      <dgm:shape xmlns:r="http://schemas.openxmlformats.org/officeDocument/2006/relationships" r:blip="">
        <dgm:adjLst/>
      </dgm:shape>
      <dgm:presOf/>
      <dgm:choose name="Name25">
        <dgm:if name="Name26" axis="ch ch" ptType="node node" st="2 1" cnt="1 0" func="cnt" op="lte" val="1">
          <dgm:constrLst>
            <dgm:constr type="ctrX" for="ch" forName="circ1" refType="w" fact="0.5"/>
            <dgm:constr type="ctrY" for="ch" forName="circ1" refType="h" fact="0.5"/>
            <dgm:constr type="w" for="ch" forName="circ1" refType="w"/>
            <dgm:constr type="h" for="ch" forName="circ1" refType="h"/>
            <dgm:constr type="l" for="ch" forName="circ1Tx" refType="w" fact="0.2"/>
            <dgm:constr type="t" for="ch" forName="circ1Tx" refType="h" fact="0.1"/>
            <dgm:constr type="w" for="ch" forName="circ1Tx" refType="w" fact="0.6"/>
            <dgm:constr type="h" for="ch" forName="circ1Tx" refType="h" fact="0.8"/>
          </dgm:constrLst>
        </dgm:if>
        <dgm:if name="Name27" axis="ch ch" ptType="node node" st="2 1" cnt="1 0"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Lst>
        </dgm:if>
        <dgm:if name="Name28" axis="ch ch" ptType="node node" st="2 1" cnt="1 0"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Lst>
        </dgm:if>
        <dgm:else name="Name29">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Lst>
        </dgm:else>
      </dgm:choose>
      <dgm:ruleLst/>
      <dgm:forEach name="Name30" axis="ch ch" ptType="node node" st="2 1" cnt="1 1">
        <dgm:layoutNode name="circ1" styleLbl="vennNode1">
          <dgm:alg type="sp"/>
          <dgm:shape xmlns:r="http://schemas.openxmlformats.org/officeDocument/2006/relationships" type="ellipse" r:blip="">
            <dgm:adjLst/>
          </dgm:shape>
          <dgm:presOf axis="desOrSelf" ptType="node"/>
          <dgm:constrLst/>
          <dgm:ruleLst/>
        </dgm:layoutNode>
        <dgm:layoutNode name="circ1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1" axis="ch ch" ptType="node node" st="2 2" cnt="1 1">
        <dgm:layoutNode name="circ2" styleLbl="vennNode1">
          <dgm:alg type="sp"/>
          <dgm:shape xmlns:r="http://schemas.openxmlformats.org/officeDocument/2006/relationships" type="ellipse" r:blip="">
            <dgm:adjLst/>
          </dgm:shape>
          <dgm:presOf axis="desOrSelf" ptType="node"/>
          <dgm:constrLst/>
          <dgm:ruleLst/>
        </dgm:layoutNode>
        <dgm:layoutNode name="circ2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2" axis="ch ch" ptType="node node" st="2 3" cnt="1 1">
        <dgm:layoutNode name="circ3" styleLbl="vennNode1">
          <dgm:alg type="sp"/>
          <dgm:shape xmlns:r="http://schemas.openxmlformats.org/officeDocument/2006/relationships" type="ellipse" r:blip="">
            <dgm:adjLst/>
          </dgm:shape>
          <dgm:presOf axis="desOrSelf" ptType="node"/>
          <dgm:constrLst/>
          <dgm:ruleLst/>
        </dgm:layoutNode>
        <dgm:layoutNode name="circ3Tx" styleLbl="revTx">
          <dgm:varLst>
            <dgm:chMax val="0"/>
            <dgm:chPref val="0"/>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forEach name="Name33" axis="ch ch" ptType="node node" st="2 4" cnt="1 1">
        <dgm:layoutNode name="circ4" styleLbl="vennNode1">
          <dgm:alg type="sp"/>
          <dgm:shape xmlns:r="http://schemas.openxmlformats.org/officeDocument/2006/relationships" type="ellipse" r:blip="">
            <dgm:adjLst/>
          </dgm:shape>
          <dgm:presOf axis="desOrSelf" ptType="nod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presOf axis="desOrSelf" ptType="node"/>
          <dgm:constrLst>
            <dgm:constr type="tMarg"/>
            <dgm:constr type="bMarg"/>
            <dgm:constr type="lMarg"/>
            <dgm:constr type="rMarg"/>
            <dgm:constr type="primFontSz" val="20"/>
          </dgm:constrLst>
          <dgm:ruleLst>
            <dgm:rule type="primFontSz" val="5" fact="NaN" max="NaN"/>
          </dgm:ruleLst>
        </dgm:layoutNode>
      </dgm:forEach>
    </dgm:layoutNode>
    <dgm:layoutNode name="leftComposite">
      <dgm:choose name="Name34">
        <dgm:if name="Name35" axis="ch ch" ptType="node node" st="1 1" cnt="1 0" func="cnt" op="lte" val="1">
          <dgm:alg type="composite">
            <dgm:param type="ar" val="1.3085"/>
          </dgm:alg>
          <dgm:constrLst>
            <dgm:constr type="l" for="ch" forName="childText1_1" refType="w" fact="0.2124"/>
            <dgm:constr type="t" for="ch" forName="childText1_1" refType="h" fact="0"/>
            <dgm:constr type="w" for="ch" forName="childText1_1" refType="w" fact="0.5759"/>
            <dgm:constr type="h" for="ch" forName="childText1_1" refType="h" fact="0.7535"/>
            <dgm:constr type="l" for="ch" forName="ellipse1" refType="w" fact="0"/>
            <dgm:constr type="t" for="ch" forName="ellipse1" refType="h" fact="0.63"/>
            <dgm:constr type="w" for="ch" forName="ellipse1" refType="w" fact="0.2828"/>
            <dgm:constr type="h" for="ch" forName="ellipse1" refType="h" fact="0.37"/>
            <dgm:constr type="l" for="ch" forName="ellipse2" refType="w" fact="0.82"/>
            <dgm:constr type="t" for="ch" forName="ellipse2" refType="h" fact="0.17"/>
            <dgm:constr type="w" for="ch" forName="ellipse2" refType="w" fact="0.1645"/>
            <dgm:constr type="h" for="ch" forName="ellipse2" refType="h" fact="0.2153"/>
          </dgm:constrLst>
        </dgm:if>
        <dgm:if name="Name36" axis="ch ch" ptType="node node" st="1 1" cnt="1 0" func="cnt" op="equ" val="2">
          <dgm:alg type="composite">
            <dgm:param type="ar" val="0.8917"/>
          </dgm:alg>
          <dgm:constrLst>
            <dgm:constr type="l" for="ch" forName="childText1_1" refType="w" fact="0.1864"/>
            <dgm:constr type="t" for="ch" forName="childText1_1" refType="h" fact="0"/>
            <dgm:constr type="w" for="ch" forName="childText1_1" refType="w" fact="0.5055"/>
            <dgm:constr type="h" for="ch" forName="childText1_1" refType="h" fact="0.4507"/>
            <dgm:constr type="l" for="ch" forName="childText1_2" refType="w" fact="0.4945"/>
            <dgm:constr type="t" for="ch" forName="childText1_2" refType="h" fact="0.3929"/>
            <dgm:constr type="w" for="ch" forName="childText1_2" refType="w" fact="0.5055"/>
            <dgm:constr type="h" for="ch" forName="childText1_2" refType="h" fact="0.4507"/>
            <dgm:constr type="l" for="ch" forName="ellipse1" refType="w" fact="0"/>
            <dgm:constr type="t" for="ch" forName="ellipse1" refType="h" fact="0.3768"/>
            <dgm:constr type="w" for="ch" forName="ellipse1" refType="w" fact="0.2482"/>
            <dgm:constr type="h" for="ch" forName="ellipse1" refType="h" fact="0.2213"/>
            <dgm:constr type="l" for="ch" forName="ellipse3" refType="w" fact="0.5474"/>
            <dgm:constr type="t" for="ch" forName="ellipse3" refType="h" fact="0.8712"/>
            <dgm:constr type="w" for="ch" forName="ellipse3" refType="w" fact="0.1444"/>
            <dgm:constr type="h" for="ch" forName="ellipse3" refType="h" fact="0.1288"/>
            <dgm:constr type="l" for="ch" forName="ellipse2" refType="w" fact="0.7333"/>
            <dgm:constr type="t" for="ch" forName="ellipse2" refType="h" fact="0.0887"/>
            <dgm:constr type="w" for="ch" forName="ellipse2" refType="w" fact="0.1444"/>
            <dgm:constr type="h" for="ch" forName="ellipse2" refType="h" fact="0.1288"/>
          </dgm:constrLst>
        </dgm:if>
        <dgm:if name="Name37" axis="ch ch" ptType="node node" st="1 1" cnt="1 0" func="cnt" op="equ" val="3">
          <dgm:alg type="composite">
            <dgm:param type="ar" val="1.0811"/>
          </dgm:alg>
          <dgm:constrLst>
            <dgm:constr type="l" for="ch" forName="childText1_3" refType="w" fact="0.1649"/>
            <dgm:constr type="t" for="ch" forName="childText1_3" refType="h" fact="0.5389"/>
            <dgm:constr type="w" for="ch" forName="childText1_3" refType="w" fact="0.4265"/>
            <dgm:constr type="h" for="ch" forName="childText1_3" refType="h" fact="0.4611"/>
            <dgm:constr type="l" for="ch" forName="childText1_1" refType="w" fact="0.1573"/>
            <dgm:constr type="t" for="ch" forName="childText1_1" refType="h" fact="0"/>
            <dgm:constr type="w" for="ch" forName="childText1_1" refType="w" fact="0.4265"/>
            <dgm:constr type="h" for="ch" forName="childText1_1" refType="h" fact="0.4611"/>
            <dgm:constr type="l" for="ch" forName="childText1_2" refType="w" fact="0.5735"/>
            <dgm:constr type="t" for="ch" forName="childText1_2" refType="h" fact="0.2754"/>
            <dgm:constr type="w" for="ch" forName="childText1_2" refType="w" fact="0.4265"/>
            <dgm:constr type="h" for="ch" forName="childText1_2" refType="h" fact="0.4611"/>
            <dgm:constr type="l" for="ch" forName="ellipse1" refType="w" fact="0"/>
            <dgm:constr type="t" for="ch" forName="ellipse1" refType="h" fact="0.3855"/>
            <dgm:constr type="w" for="ch" forName="ellipse1" refType="w" fact="0.2095"/>
            <dgm:constr type="h" for="ch" forName="ellipse1" refType="h" fact="0.2264"/>
            <dgm:constr type="l" for="ch" forName="ellipse3" refType="w" fact="0.6181"/>
            <dgm:constr type="t" for="ch" forName="ellipse3" refType="h" fact="0.7647"/>
            <dgm:constr type="w" for="ch" forName="ellipse3" refType="w" fact="0.1219"/>
            <dgm:constr type="h" for="ch" forName="ellipse3" refType="h" fact="0.1317"/>
            <dgm:constr type="l" for="ch" forName="ellipse2" refType="w" fact="0.6188"/>
            <dgm:constr type="t" for="ch" forName="ellipse2" refType="h" fact="0.0907"/>
            <dgm:constr type="w" for="ch" forName="ellipse2" refType="w" fact="0.1219"/>
            <dgm:constr type="h" for="ch" forName="ellipse2" refType="h" fact="0.1317"/>
          </dgm:constrLst>
        </dgm:if>
        <dgm:else name="Name38">
          <dgm:alg type="composite">
            <dgm:param type="ar" val="0.9472"/>
          </dgm:alg>
          <dgm:constrLst>
            <dgm:constr type="l" for="ch" forName="childText1_3" refType="w" fact="0"/>
            <dgm:constr type="t" for="ch" forName="childText1_3" refType="h" fact="0.6035"/>
            <dgm:constr type="w" for="ch" forName="childText1_3" refType="w" fact="0.4186"/>
            <dgm:constr type="h" for="ch" forName="childText1_3" refType="h" fact="0.3965"/>
            <dgm:constr type="l" for="ch" forName="childText1_1" refType="w" fact="0.0981"/>
            <dgm:constr type="t" for="ch" forName="childText1_1" refType="h" fact="0"/>
            <dgm:constr type="w" for="ch" forName="childText1_1" refType="w" fact="0.4186"/>
            <dgm:constr type="h" for="ch" forName="childText1_1" refType="h" fact="0.3965"/>
            <dgm:constr type="l" for="ch" forName="childText1_2" refType="w" fact="0.5385"/>
            <dgm:constr type="t" for="ch" forName="childText1_2" refType="h" fact="0.1304"/>
            <dgm:constr type="w" for="ch" forName="childText1_2" refType="w" fact="0.4186"/>
            <dgm:constr type="h" for="ch" forName="childText1_2" refType="h" fact="0.3965"/>
            <dgm:constr type="l" for="ch" forName="ellipse4" refType="w" fact="0.3222"/>
            <dgm:constr type="t" for="ch" forName="ellipse4" refType="h" fact="0.4232"/>
            <dgm:constr type="w" for="ch" forName="ellipse4" refType="w" fact="0.2056"/>
            <dgm:constr type="h" for="ch" forName="ellipse4" refType="h" fact="0.1947"/>
            <dgm:constr type="l" for="ch" forName="ellipse1" refType="w" fact="0.1489"/>
            <dgm:constr type="t" for="ch" forName="ellipse1" refType="h" fact="0.4502"/>
            <dgm:constr type="w" for="ch" forName="ellipse1" refType="w" fact="0.1196"/>
            <dgm:constr type="h" for="ch" forName="ellipse1" refType="h" fact="0.1133"/>
            <dgm:constr type="l" for="ch" forName="ellipse2" refType="w" fact="0.5384"/>
            <dgm:constr type="t" for="ch" forName="ellipse2" refType="h" fact="0.0124"/>
            <dgm:constr type="w" for="ch" forName="ellipse2" refType="w" fact="0.1196"/>
            <dgm:constr type="h" for="ch" forName="ellipse2" refType="h" fact="0.1133"/>
            <dgm:constr type="l" for="ch" forName="childText1_4" refType="w" fact="0.4625"/>
            <dgm:constr type="t" for="ch" forName="childText1_4" refType="h" fact="0.5719"/>
            <dgm:constr type="w" for="ch" forName="childText1_4" refType="w" fact="0.4186"/>
            <dgm:constr type="h" for="ch" forName="childText1_4" refType="h" fact="0.3965"/>
            <dgm:constr type="l" for="ch" forName="ellipse3" refType="w" fact="0.8804"/>
            <dgm:constr type="t" for="ch" forName="ellipse3" refType="h" fact="0.5329"/>
            <dgm:constr type="w" for="ch" forName="ellipse3" refType="w" fact="0.1196"/>
            <dgm:constr type="h" for="ch" forName="ellipse3" refType="h" fact="0.1133"/>
            <dgm:constr type="l" for="ch" forName="ellipse5" refType="w" fact="0.0146"/>
            <dgm:constr type="t" for="ch" forName="ellipse5" refType="h" fact="0.5228"/>
            <dgm:constr type="w" for="ch" forName="ellipse5" refType="w" fact="0.0899"/>
            <dgm:constr type="h" for="ch" forName="ellipse5" refType="h" fact="0.0851"/>
          </dgm:constrLst>
        </dgm:else>
      </dgm:choose>
      <dgm:forEach name="Name39" axis="ch ch" ptType="node node" st="1 1" cnt="1 1">
        <dgm:layoutNode name="childText1_1"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1" styleLbl="vennNode1">
          <dgm:alg type="sp"/>
          <dgm:shape xmlns:r="http://schemas.openxmlformats.org/officeDocument/2006/relationships" type="ellipse" r:blip="">
            <dgm:adjLst/>
          </dgm:shape>
          <dgm:presOf/>
        </dgm:layoutNode>
        <dgm:layoutNode name="ellipse2" styleLbl="vennNode1">
          <dgm:alg type="sp"/>
          <dgm:shape xmlns:r="http://schemas.openxmlformats.org/officeDocument/2006/relationships" type="ellipse" r:blip="">
            <dgm:adjLst/>
          </dgm:shape>
          <dgm:presOf/>
        </dgm:layoutNode>
      </dgm:forEach>
      <dgm:forEach name="Name40" axis="ch ch" ptType="node node" st="1 2" cnt="1 1">
        <dgm:layoutNode name="childText1_2"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3" styleLbl="vennNode1">
          <dgm:alg type="sp"/>
          <dgm:shape xmlns:r="http://schemas.openxmlformats.org/officeDocument/2006/relationships" type="ellipse" r:blip="">
            <dgm:adjLst/>
          </dgm:shape>
          <dgm:presOf/>
        </dgm:layoutNode>
      </dgm:forEach>
      <dgm:forEach name="Name41" axis="ch ch" ptType="node node" st="1 3" cnt="1 1">
        <dgm:layoutNode name="childText1_3"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forEach name="Name42" axis="ch ch" ptType="node node" st="1 4" cnt="1 1">
        <dgm:layoutNode name="childText1_4" styleLbl="vennNode1">
          <dgm:varLst>
            <dgm:chMax val="0"/>
            <dgm:chPref val="0"/>
          </dgm:varLst>
          <dgm:alg type="tx"/>
          <dgm:shape xmlns:r="http://schemas.openxmlformats.org/officeDocument/2006/relationships" type="ellipse"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ellipse4" styleLbl="vennNode1">
          <dgm:alg type="sp"/>
          <dgm:shape xmlns:r="http://schemas.openxmlformats.org/officeDocument/2006/relationships" type="ellipse" r:blip="">
            <dgm:adjLst/>
          </dgm:shape>
          <dgm:presOf/>
        </dgm:layoutNode>
        <dgm:layoutNode name="ellipse5" styleLbl="vennNode1">
          <dgm:alg type="sp"/>
          <dgm:shape xmlns:r="http://schemas.openxmlformats.org/officeDocument/2006/relationships" type="ellipse" r:blip="">
            <dgm:adjLst/>
          </dgm:shape>
          <dgm:presOf/>
        </dgm:layoutNode>
      </dgm:forEach>
    </dgm:layoutNode>
    <dgm:choose name="Name43">
      <dgm:if name="Name44" axis="ch ch" ptType="node node" st="3 1" cnt="1 0" func="cnt" op="gte" val="1">
        <dgm:layoutNode name="rightChild">
          <dgm:varLst>
            <dgm:chMax val="0"/>
            <dgm:chPref val="0"/>
          </dgm:varLst>
          <dgm:alg type="tx"/>
          <dgm:shape xmlns:r="http://schemas.openxmlformats.org/officeDocument/2006/relationships" type="ellipse" r:blip="">
            <dgm:adjLst/>
          </dgm:shape>
          <dgm:presOf axis="ch des"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5"/>
    </dgm:choose>
    <dgm:layoutNode name="parentText1" styleLbl="revTx">
      <dgm:varLst>
        <dgm:chMax val="4"/>
        <dgm:chPref val="3"/>
        <dgm:bulletEnabled val="1"/>
      </dgm:varLst>
      <dgm:alg type="tx"/>
      <dgm:shape xmlns:r="http://schemas.openxmlformats.org/officeDocument/2006/relationships" type="rect" r:blip="">
        <dgm:adjLst/>
      </dgm:shape>
      <dgm:presOf axis="ch 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B346E1F-0116-4253-BE01-AB6363ADFA6A}" type="datetimeFigureOut">
              <a:rPr lang="en-IN" smtClean="0"/>
              <a:t>27/07/17</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627D4F-841F-4DD0-99B1-DAF05FBF3AF8}" type="slidenum">
              <a:rPr lang="en-IN" smtClean="0"/>
              <a:t>‹#›</a:t>
            </a:fld>
            <a:endParaRPr lang="en-IN"/>
          </a:p>
        </p:txBody>
      </p:sp>
    </p:spTree>
    <p:extLst>
      <p:ext uri="{BB962C8B-B14F-4D97-AF65-F5344CB8AC3E}">
        <p14:creationId xmlns:p14="http://schemas.microsoft.com/office/powerpoint/2010/main" val="213580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B5CD72-EC3A-4D22-95AA-8542E975CB8F}" type="datetimeFigureOut">
              <a:rPr lang="en-IN" smtClean="0"/>
              <a:t>27/07/17</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88AFE4-65E3-4235-B09C-893C22CCEA22}" type="slidenum">
              <a:rPr lang="en-IN" smtClean="0"/>
              <a:t>‹#›</a:t>
            </a:fld>
            <a:endParaRPr lang="en-IN"/>
          </a:p>
        </p:txBody>
      </p:sp>
    </p:spTree>
    <p:extLst>
      <p:ext uri="{BB962C8B-B14F-4D97-AF65-F5344CB8AC3E}">
        <p14:creationId xmlns:p14="http://schemas.microsoft.com/office/powerpoint/2010/main" val="645090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How presentation will benefit audience: Adult learners are more interested in a subject if they know how or why it is important to them.</a:t>
            </a:r>
          </a:p>
          <a:p>
            <a:pPr marL="171450" indent="-171450">
              <a:buFont typeface="Arial" panose="020B0604020202020204" pitchFamily="34" charset="0"/>
              <a:buChar char="•"/>
            </a:pPr>
            <a:r>
              <a:rPr lang="en-US" dirty="0"/>
              <a:t>Presenter’s level of expertise in the subject: Briefly state your credentials in this area, or explain why participants should listen to you.</a:t>
            </a:r>
          </a:p>
        </p:txBody>
      </p:sp>
      <p:sp>
        <p:nvSpPr>
          <p:cNvPr id="4" name="Slide Number Placeholder 3"/>
          <p:cNvSpPr>
            <a:spLocks noGrp="1"/>
          </p:cNvSpPr>
          <p:nvPr>
            <p:ph type="sldNum" sz="quarter" idx="10"/>
          </p:nvPr>
        </p:nvSpPr>
        <p:spPr/>
        <p:txBody>
          <a:bodyPr/>
          <a:lstStyle/>
          <a:p>
            <a:fld id="{CF2FD335-6D8E-486A-8F5F-DFC7325903FF}" type="slidenum">
              <a:rPr lang="en-US" smtClean="0"/>
              <a:t>2</a:t>
            </a:fld>
            <a:endParaRPr lang="en-US" dirty="0"/>
          </a:p>
        </p:txBody>
      </p:sp>
    </p:spTree>
    <p:extLst>
      <p:ext uri="{BB962C8B-B14F-4D97-AF65-F5344CB8AC3E}">
        <p14:creationId xmlns:p14="http://schemas.microsoft.com/office/powerpoint/2010/main" val="28161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E203D09-5926-4F66-AE61-F8BC0C32CF3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14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5BAD6030-0B39-41B2-A9A5-6CB76F212BA5}"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22334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564D9CB-0140-4B57-B7CA-5609255333A2}" type="datetime1">
              <a:rPr lang="en-IN" smtClean="0">
                <a:solidFill>
                  <a:prstClr val="black">
                    <a:tint val="75000"/>
                  </a:prstClr>
                </a:solidFill>
              </a:rPr>
              <a:t>27/07/17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3809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8F29E505-92F8-44EC-AE05-C6FBFFA3C1BF}"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8775433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B99AEBB4-3E45-4B16-BD62-B81B82D5594E}"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6607291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5225"/>
            <a:ext cx="2844800" cy="476250"/>
          </a:xfrm>
        </p:spPr>
        <p:txBody>
          <a:bodyPr/>
          <a:lstStyle>
            <a:lvl1pPr>
              <a:defRPr/>
            </a:lvl1pPr>
          </a:lstStyle>
          <a:p>
            <a:endParaRPr lang="en-US" altLang="en-US"/>
          </a:p>
        </p:txBody>
      </p:sp>
      <p:sp>
        <p:nvSpPr>
          <p:cNvPr id="6" name="Footer Placeholder 5"/>
          <p:cNvSpPr>
            <a:spLocks noGrp="1"/>
          </p:cNvSpPr>
          <p:nvPr>
            <p:ph type="ftr" sz="quarter" idx="11"/>
          </p:nvPr>
        </p:nvSpPr>
        <p:spPr>
          <a:xfrm>
            <a:off x="4165600" y="6245225"/>
            <a:ext cx="3860800" cy="476250"/>
          </a:xfrm>
        </p:spPr>
        <p:txBody>
          <a:bodyPr/>
          <a:lstStyle>
            <a:lvl1pPr>
              <a:defRPr/>
            </a:lvl1pPr>
          </a:lstStyle>
          <a:p>
            <a:endParaRPr lang="en-US" altLang="en-US"/>
          </a:p>
        </p:txBody>
      </p:sp>
      <p:sp>
        <p:nvSpPr>
          <p:cNvPr id="7" name="Slide Number Placeholder 6"/>
          <p:cNvSpPr>
            <a:spLocks noGrp="1"/>
          </p:cNvSpPr>
          <p:nvPr>
            <p:ph type="sldNum" sz="quarter" idx="12"/>
          </p:nvPr>
        </p:nvSpPr>
        <p:spPr>
          <a:xfrm>
            <a:off x="8737600" y="6245225"/>
            <a:ext cx="2844800" cy="476250"/>
          </a:xfrm>
        </p:spPr>
        <p:txBody>
          <a:bodyPr/>
          <a:lstStyle>
            <a:lvl1pPr>
              <a:defRPr/>
            </a:lvl1pPr>
          </a:lstStyle>
          <a:p>
            <a:fld id="{697C30C2-930E-43C4-9883-B845A6F6EC31}" type="slidenum">
              <a:rPr lang="en-US" altLang="en-US"/>
              <a:pPr/>
              <a:t>‹#›</a:t>
            </a:fld>
            <a:endParaRPr lang="en-US" altLang="en-US"/>
          </a:p>
        </p:txBody>
      </p:sp>
    </p:spTree>
    <p:extLst>
      <p:ext uri="{BB962C8B-B14F-4D97-AF65-F5344CB8AC3E}">
        <p14:creationId xmlns:p14="http://schemas.microsoft.com/office/powerpoint/2010/main" val="3956286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able Placeholder 2"/>
          <p:cNvSpPr>
            <a:spLocks noGrp="1"/>
          </p:cNvSpPr>
          <p:nvPr>
            <p:ph type="tbl" idx="1"/>
          </p:nvPr>
        </p:nvSpPr>
        <p:spPr>
          <a:xfrm>
            <a:off x="609600" y="1719263"/>
            <a:ext cx="10972800" cy="4411662"/>
          </a:xfrm>
        </p:spPr>
        <p:txBody>
          <a:bodyPr/>
          <a:lstStyle/>
          <a:p>
            <a:endParaRPr lang="en-US"/>
          </a:p>
        </p:txBody>
      </p:sp>
      <p:sp>
        <p:nvSpPr>
          <p:cNvPr id="4" name="Date Placeholder 3"/>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5" name="Footer Placeholder 4"/>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6" name="Slide Number Placeholder 5"/>
          <p:cNvSpPr>
            <a:spLocks noGrp="1"/>
          </p:cNvSpPr>
          <p:nvPr>
            <p:ph type="sldNum" sz="quarter" idx="12"/>
          </p:nvPr>
        </p:nvSpPr>
        <p:spPr>
          <a:xfrm>
            <a:off x="8737600" y="6248400"/>
            <a:ext cx="2844800" cy="457200"/>
          </a:xfrm>
        </p:spPr>
        <p:txBody>
          <a:bodyPr/>
          <a:lstStyle>
            <a:lvl1pPr>
              <a:defRPr/>
            </a:lvl1pPr>
          </a:lstStyle>
          <a:p>
            <a:fld id="{5D650B07-CD5D-4194-B2C4-21844AD2FA1F}" type="slidenum">
              <a:rPr lang="en-US" altLang="en-US"/>
              <a:pPr/>
              <a:t>‹#›</a:t>
            </a:fld>
            <a:endParaRPr lang="en-US" altLang="en-US"/>
          </a:p>
        </p:txBody>
      </p:sp>
    </p:spTree>
    <p:extLst>
      <p:ext uri="{BB962C8B-B14F-4D97-AF65-F5344CB8AC3E}">
        <p14:creationId xmlns:p14="http://schemas.microsoft.com/office/powerpoint/2010/main" val="2181293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22238"/>
            <a:ext cx="10058400" cy="1295400"/>
          </a:xfrm>
        </p:spPr>
        <p:txBody>
          <a:bodyPr/>
          <a:lstStyle/>
          <a:p>
            <a:r>
              <a:rPr lang="en-US"/>
              <a:t>Click to edit Master title style</a:t>
            </a:r>
          </a:p>
        </p:txBody>
      </p:sp>
      <p:sp>
        <p:nvSpPr>
          <p:cNvPr id="3" name="Text Placeholder 2"/>
          <p:cNvSpPr>
            <a:spLocks noGrp="1"/>
          </p:cNvSpPr>
          <p:nvPr>
            <p:ph type="body" sz="half" idx="1"/>
          </p:nvPr>
        </p:nvSpPr>
        <p:spPr>
          <a:xfrm>
            <a:off x="609600" y="1719263"/>
            <a:ext cx="5384800" cy="44116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719264"/>
            <a:ext cx="5384800" cy="212883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4000501"/>
            <a:ext cx="5384800" cy="21304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8400"/>
            <a:ext cx="2844800" cy="457200"/>
          </a:xfrm>
        </p:spPr>
        <p:txBody>
          <a:bodyPr/>
          <a:lstStyle>
            <a:lvl1pPr>
              <a:defRPr/>
            </a:lvl1pPr>
          </a:lstStyle>
          <a:p>
            <a:endParaRPr lang="en-US" alt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ltLang="en-US"/>
          </a:p>
        </p:txBody>
      </p:sp>
      <p:sp>
        <p:nvSpPr>
          <p:cNvPr id="8" name="Slide Number Placeholder 7"/>
          <p:cNvSpPr>
            <a:spLocks noGrp="1"/>
          </p:cNvSpPr>
          <p:nvPr>
            <p:ph type="sldNum" sz="quarter" idx="12"/>
          </p:nvPr>
        </p:nvSpPr>
        <p:spPr>
          <a:xfrm>
            <a:off x="8737600" y="6248400"/>
            <a:ext cx="2844800" cy="457200"/>
          </a:xfrm>
        </p:spPr>
        <p:txBody>
          <a:bodyPr/>
          <a:lstStyle>
            <a:lvl1pPr>
              <a:defRPr/>
            </a:lvl1pPr>
          </a:lstStyle>
          <a:p>
            <a:fld id="{D6E91EA5-A489-4AE0-BC25-87108DE05C66}" type="slidenum">
              <a:rPr lang="en-US" altLang="en-US"/>
              <a:pPr/>
              <a:t>‹#›</a:t>
            </a:fld>
            <a:endParaRPr lang="en-US" altLang="en-US"/>
          </a:p>
        </p:txBody>
      </p:sp>
    </p:spTree>
    <p:extLst>
      <p:ext uri="{BB962C8B-B14F-4D97-AF65-F5344CB8AC3E}">
        <p14:creationId xmlns:p14="http://schemas.microsoft.com/office/powerpoint/2010/main" val="465303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p:cNvSpPr>
            <a:spLocks noGrp="1"/>
          </p:cNvSpPr>
          <p:nvPr>
            <p:ph type="dt" sz="half" idx="10"/>
          </p:nvPr>
        </p:nvSpPr>
        <p:spPr/>
        <p:txBody>
          <a:bodyPr/>
          <a:lstStyle/>
          <a:p>
            <a:fld id="{DC7D46CC-EEF8-4B75-92C8-B472F9CB76F4}"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442985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37764860-B04C-470C-BB7E-2199C7691FF9}"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959553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943E4B-5100-4C90-8963-58730DCE0348}"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332324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5C7852AC-2167-483E-BA74-60D6753FB778}" type="datetime1">
              <a:rPr lang="en-US" smtClean="0">
                <a:solidFill>
                  <a:prstClr val="black">
                    <a:tint val="75000"/>
                  </a:prstClr>
                </a:solidFill>
              </a:rPr>
              <a:pPr/>
              <a:t>7/27/17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37621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AE7279E7-E95B-44D5-AD15-79A92C880A4B}"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7361165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7B624758-03ED-40BD-B2BB-FD8724BE6C7F}" type="datetime1">
              <a:rPr lang="en-US" smtClean="0">
                <a:solidFill>
                  <a:prstClr val="black">
                    <a:tint val="75000"/>
                  </a:prstClr>
                </a:solidFill>
              </a:rPr>
              <a:pPr/>
              <a:t>7/27/17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34126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121034999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2887631680"/>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08BAC-4DF5-4505-B591-BEAB2A788B93}" type="datetime1">
              <a:rPr lang="en-US" smtClean="0">
                <a:solidFill>
                  <a:prstClr val="black">
                    <a:tint val="75000"/>
                  </a:prstClr>
                </a:solidFill>
              </a:rPr>
              <a:pPr/>
              <a:t>7/27/17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dirty="0">
                <a:solidFill>
                  <a:prstClr val="black">
                    <a:tint val="75000"/>
                  </a:prstClr>
                </a:solidFill>
              </a:rPr>
              <a:t>Confidential</a:t>
            </a: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7642246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6E3E5F-4659-4FF7-A7F7-A8E6BA2C0813}" type="datetime1">
              <a:rPr lang="en-US" smtClean="0">
                <a:solidFill>
                  <a:prstClr val="black">
                    <a:tint val="75000"/>
                  </a:prstClr>
                </a:solidFill>
              </a:rPr>
              <a:pPr/>
              <a:t>7/27/17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5098462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99BBFD3-83E5-4EE1-B44C-BD324F172E11}" type="datetime1">
              <a:rPr lang="en-US" smtClean="0">
                <a:solidFill>
                  <a:prstClr val="black">
                    <a:tint val="75000"/>
                  </a:prstClr>
                </a:solidFill>
              </a:rPr>
              <a:pPr/>
              <a:t>7/27/17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9259187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038345A-BF8C-4491-98EA-5625FE184381}"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2586846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p>
            <a:fld id="{1F462C42-554E-49D8-BD9C-2055D490F3D3}"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00369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9FEEAA-4DCC-4F27-A885-5A6F262774D3}"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69412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p>
            <a:fld id="{E6A8D543-3283-4640-B68B-EA122DEFF41D}" type="datetime1">
              <a:rPr lang="en-IN" smtClean="0">
                <a:solidFill>
                  <a:prstClr val="black">
                    <a:tint val="75000"/>
                  </a:prstClr>
                </a:solidFill>
              </a:rPr>
              <a:t>27/07/17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222034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p>
            <a:fld id="{B29DA8FF-BE34-420C-8502-4008A8C23E80}" type="datetime1">
              <a:rPr lang="en-IN" smtClean="0">
                <a:solidFill>
                  <a:prstClr val="black">
                    <a:tint val="75000"/>
                  </a:prstClr>
                </a:solidFill>
              </a:rPr>
              <a:t>27/07/17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862645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4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grpSp>
        <p:nvGrpSpPr>
          <p:cNvPr id="3" name="Group 2"/>
          <p:cNvGrpSpPr/>
          <p:nvPr/>
        </p:nvGrpSpPr>
        <p:grpSpPr>
          <a:xfrm>
            <a:off x="0" y="6725537"/>
            <a:ext cx="12192000" cy="132463"/>
            <a:chOff x="0" y="6725537"/>
            <a:chExt cx="12192000" cy="132463"/>
          </a:xfrm>
        </p:grpSpPr>
        <p:sp>
          <p:nvSpPr>
            <p:cNvPr id="7" name="Rectangle 6"/>
            <p:cNvSpPr/>
            <p:nvPr/>
          </p:nvSpPr>
          <p:spPr>
            <a:xfrm>
              <a:off x="0" y="6725538"/>
              <a:ext cx="2418460" cy="1324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8" name="Rectangle 7"/>
            <p:cNvSpPr/>
            <p:nvPr/>
          </p:nvSpPr>
          <p:spPr>
            <a:xfrm>
              <a:off x="4836919" y="6725537"/>
              <a:ext cx="2596813" cy="13246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9" name="Rectangle 8"/>
            <p:cNvSpPr/>
            <p:nvPr/>
          </p:nvSpPr>
          <p:spPr>
            <a:xfrm>
              <a:off x="9773540" y="6725537"/>
              <a:ext cx="2418460" cy="13246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0" name="Rectangle 9"/>
            <p:cNvSpPr/>
            <p:nvPr/>
          </p:nvSpPr>
          <p:spPr>
            <a:xfrm>
              <a:off x="7355080" y="6725537"/>
              <a:ext cx="2418460" cy="13246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sp>
          <p:nvSpPr>
            <p:cNvPr id="11" name="Rectangle 10"/>
            <p:cNvSpPr/>
            <p:nvPr/>
          </p:nvSpPr>
          <p:spPr>
            <a:xfrm>
              <a:off x="2418460" y="6725538"/>
              <a:ext cx="2418460" cy="1324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solidFill>
                  <a:prstClr val="white"/>
                </a:solidFill>
              </a:endParaRPr>
            </a:p>
          </p:txBody>
        </p:sp>
      </p:grpSp>
      <p:sp>
        <p:nvSpPr>
          <p:cNvPr id="16" name="Rectangle 15"/>
          <p:cNvSpPr/>
          <p:nvPr userDrawn="1"/>
        </p:nvSpPr>
        <p:spPr>
          <a:xfrm>
            <a:off x="-2" y="53698"/>
            <a:ext cx="11795760" cy="116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Tree>
    <p:extLst>
      <p:ext uri="{BB962C8B-B14F-4D97-AF65-F5344CB8AC3E}">
        <p14:creationId xmlns:p14="http://schemas.microsoft.com/office/powerpoint/2010/main" val="2862273257"/>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800100" y="515380"/>
            <a:ext cx="10696574" cy="735541"/>
          </a:xfrm>
        </p:spPr>
        <p:txBody>
          <a:bodyPr>
            <a:normAutofit/>
          </a:bodyPr>
          <a:lstStyle>
            <a:lvl1pPr>
              <a:defRPr sz="4000">
                <a:solidFill>
                  <a:schemeClr val="tx1">
                    <a:lumMod val="65000"/>
                    <a:lumOff val="35000"/>
                  </a:schemeClr>
                </a:solidFill>
              </a:defRPr>
            </a:lvl1pPr>
          </a:lstStyle>
          <a:p>
            <a:r>
              <a:rPr lang="en-US" dirty="0"/>
              <a:t>Click to edit Master title style</a:t>
            </a:r>
            <a:endParaRPr lang="vi-VN" dirty="0"/>
          </a:p>
        </p:txBody>
      </p:sp>
      <p:sp>
        <p:nvSpPr>
          <p:cNvPr id="5" name="Slide Number Placeholder 4"/>
          <p:cNvSpPr>
            <a:spLocks noGrp="1"/>
          </p:cNvSpPr>
          <p:nvPr>
            <p:ph type="sldNum" sz="quarter" idx="12"/>
          </p:nvPr>
        </p:nvSpPr>
        <p:spPr>
          <a:xfrm>
            <a:off x="11748096" y="-11063"/>
            <a:ext cx="505517" cy="266186"/>
          </a:xfrm>
        </p:spPr>
        <p:txBody>
          <a:bodyPr/>
          <a:lstStyle>
            <a:lvl1pPr algn="ctr">
              <a:defRPr sz="1100">
                <a:solidFill>
                  <a:schemeClr val="tx1"/>
                </a:solidFill>
                <a:latin typeface="Arial" panose="020B0604020202020204" pitchFamily="34" charset="0"/>
                <a:cs typeface="Arial" panose="020B0604020202020204" pitchFamily="34" charset="0"/>
              </a:defRPr>
            </a:lvl1pPr>
          </a:lstStyle>
          <a:p>
            <a:fld id="{5DE872C3-2ED1-43FB-B3C4-BA6F078D7CD3}" type="slidenum">
              <a:rPr lang="en-US" smtClean="0">
                <a:solidFill>
                  <a:prstClr val="black"/>
                </a:solidFill>
              </a:rPr>
              <a:pPr/>
              <a:t>‹#›</a:t>
            </a:fld>
            <a:endParaRPr lang="en-US" dirty="0">
              <a:solidFill>
                <a:prstClr val="black"/>
              </a:solidFill>
            </a:endParaRPr>
          </a:p>
        </p:txBody>
      </p:sp>
      <p:sp>
        <p:nvSpPr>
          <p:cNvPr id="16" name="Rectangle 15"/>
          <p:cNvSpPr/>
          <p:nvPr userDrawn="1"/>
        </p:nvSpPr>
        <p:spPr>
          <a:xfrm>
            <a:off x="-2" y="42268"/>
            <a:ext cx="11795760" cy="91440"/>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sp>
        <p:nvSpPr>
          <p:cNvPr id="12" name="Rectangle 11"/>
          <p:cNvSpPr/>
          <p:nvPr userDrawn="1"/>
        </p:nvSpPr>
        <p:spPr>
          <a:xfrm>
            <a:off x="3808" y="6721198"/>
            <a:ext cx="11795760" cy="9144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prstClr val="white"/>
              </a:solidFill>
            </a:endParaRPr>
          </a:p>
        </p:txBody>
      </p:sp>
      <p:pic>
        <p:nvPicPr>
          <p:cNvPr id="14" name="Picture 13"/>
          <p:cNvPicPr>
            <a:picLocks noChangeAspect="1"/>
          </p:cNvPicPr>
          <p:nvPr userDrawn="1"/>
        </p:nvPicPr>
        <p:blipFill>
          <a:blip r:embed="rId2">
            <a:clrChange>
              <a:clrFrom>
                <a:srgbClr val="FFFFFF"/>
              </a:clrFrom>
              <a:clrTo>
                <a:srgbClr val="FFFFFF">
                  <a:alpha val="0"/>
                </a:srgbClr>
              </a:clrTo>
            </a:clrChange>
          </a:blip>
          <a:stretch>
            <a:fillRect/>
          </a:stretch>
        </p:blipFill>
        <p:spPr>
          <a:xfrm>
            <a:off x="11861987" y="6512538"/>
            <a:ext cx="276673" cy="356892"/>
          </a:xfrm>
          <a:prstGeom prst="rect">
            <a:avLst/>
          </a:prstGeom>
        </p:spPr>
      </p:pic>
    </p:spTree>
    <p:extLst>
      <p:ext uri="{BB962C8B-B14F-4D97-AF65-F5344CB8AC3E}">
        <p14:creationId xmlns:p14="http://schemas.microsoft.com/office/powerpoint/2010/main" val="3333292019"/>
      </p:ext>
    </p:extLst>
  </p:cSld>
  <p:clrMapOvr>
    <a:masterClrMapping/>
  </p:clrMapOvr>
  <p:extLst mod="1">
    <p:ext uri="{DCECCB84-F9BA-43D5-87BE-67443E8EF086}">
      <p15:sldGuideLst xmlns:p15="http://schemas.microsoft.com/office/powerpoint/2012/main">
        <p15:guide id="1" orient="horz" pos="2160">
          <p15:clr>
            <a:srgbClr val="FBAE40"/>
          </p15:clr>
        </p15:guide>
        <p15:guide id="2" orient="horz" pos="391">
          <p15:clr>
            <a:srgbClr val="FBAE40"/>
          </p15:clr>
        </p15:guide>
        <p15:guide id="3" pos="504">
          <p15:clr>
            <a:srgbClr val="FBAE40"/>
          </p15:clr>
        </p15:guide>
        <p15:guide id="4" pos="7176">
          <p15:clr>
            <a:srgbClr val="FBAE40"/>
          </p15:clr>
        </p15:guide>
        <p15:guide id="5"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983346-F74C-4908-A651-DE50A4F7D7C0}" type="datetime1">
              <a:rPr lang="en-IN" smtClean="0">
                <a:solidFill>
                  <a:prstClr val="black">
                    <a:tint val="75000"/>
                  </a:prstClr>
                </a:solidFill>
              </a:rPr>
              <a:t>27/07/17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11382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9D511FA-7271-41CA-A949-B1AA0FE66208}" type="datetime1">
              <a:rPr lang="en-IN" smtClean="0">
                <a:solidFill>
                  <a:prstClr val="black">
                    <a:tint val="75000"/>
                  </a:prstClr>
                </a:solidFill>
              </a:rPr>
              <a:t>27/07/17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Karthikeyan Dhayalan</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6644564"/>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6.xml"/><Relationship Id="rId12" Type="http://schemas.openxmlformats.org/officeDocument/2006/relationships/slideLayout" Target="../slideLayouts/slideLayout27.xml"/><Relationship Id="rId13" Type="http://schemas.openxmlformats.org/officeDocument/2006/relationships/theme" Target="../theme/theme2.xml"/><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 Id="rId9" Type="http://schemas.openxmlformats.org/officeDocument/2006/relationships/slideLayout" Target="../slideLayouts/slideLayout24.xml"/><Relationship Id="rId10"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19310E-4899-407D-9ED4-AF5243BDE1AC}" type="datetime1">
              <a:rPr lang="en-IN" smtClean="0">
                <a:solidFill>
                  <a:prstClr val="black">
                    <a:tint val="75000"/>
                  </a:prstClr>
                </a:solidFill>
              </a:rPr>
              <a:t>27/07/17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solidFill>
                  <a:prstClr val="black">
                    <a:tint val="75000"/>
                  </a:prstClr>
                </a:solidFill>
              </a:rPr>
              <a:t>Karthikeyan Dhayalan</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536700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708" r:id="rId7"/>
    <p:sldLayoutId id="2147483679" r:id="rId8"/>
    <p:sldLayoutId id="2147483680" r:id="rId9"/>
    <p:sldLayoutId id="2147483681" r:id="rId10"/>
    <p:sldLayoutId id="2147483682" r:id="rId11"/>
    <p:sldLayoutId id="2147483683" r:id="rId12"/>
    <p:sldLayoutId id="2147483709" r:id="rId13"/>
    <p:sldLayoutId id="2147483710" r:id="rId14"/>
    <p:sldLayoutId id="2147483711"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1000">
              <a:schemeClr val="bg1">
                <a:lumMod val="95000"/>
              </a:schemeClr>
            </a:gs>
            <a:gs pos="0">
              <a:schemeClr val="bg1"/>
            </a:gs>
            <a:gs pos="100000">
              <a:schemeClr val="bg1">
                <a:lumMod val="9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3F13FE-5836-4F47-A3B0-18D9628960F4}" type="datetime1">
              <a:rPr lang="en-US" smtClean="0">
                <a:solidFill>
                  <a:prstClr val="black">
                    <a:tint val="75000"/>
                  </a:prstClr>
                </a:solidFill>
              </a:rPr>
              <a:pPr/>
              <a:t>7/27/17</a:t>
            </a:fld>
            <a:endParaRPr lang="en-US" dirty="0">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E872C3-2ED1-43FB-B3C4-BA6F078D7CD3}"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064525831"/>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gif"/><Relationship Id="rId3" Type="http://schemas.openxmlformats.org/officeDocument/2006/relationships/hyperlink" Target="https://www.google.co.in/url?sa=i&amp;rct=j&amp;q=&amp;esrc=s&amp;source=images&amp;cd=&amp;ved=0ahUKEwjR2OC3we3QAhVHs48KHToTCgAQjB0IBg&amp;url=http://cse.csusb.edu/tongyu/courses/cs460/notes/process.php&amp;psig=AFQjCNHinNiMMF2QSQKz-Eilq6xlCtRKfg&amp;ust=148159273682913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1.xml"/><Relationship Id="rId4" Type="http://schemas.openxmlformats.org/officeDocument/2006/relationships/diagramQuickStyle" Target="../diagrams/quickStyle1.xml"/><Relationship Id="rId5" Type="http://schemas.openxmlformats.org/officeDocument/2006/relationships/diagramColors" Target="../diagrams/colors1.xml"/><Relationship Id="rId6" Type="http://schemas.microsoft.com/office/2007/relationships/diagramDrawing" Target="../diagrams/drawing1.xml"/><Relationship Id="rId1" Type="http://schemas.openxmlformats.org/officeDocument/2006/relationships/slideLayout" Target="../slideLayouts/slideLayout7.xml"/><Relationship Id="rId2" Type="http://schemas.openxmlformats.org/officeDocument/2006/relationships/diagramData" Target="../diagrams/data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p:nvSpPr>
        <p:spPr>
          <a:xfrm>
            <a:off x="5924991" y="3252258"/>
            <a:ext cx="6219873" cy="653760"/>
          </a:xfrm>
          <a:prstGeom prst="rect">
            <a:avLst/>
          </a:prstGeom>
        </p:spPr>
        <p:txBody>
          <a:bodyPr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bg1"/>
                </a:solidFill>
                <a:latin typeface="Arial" panose="020B0604020202020204" pitchFamily="34" charset="0"/>
                <a:cs typeface="Arial" panose="020B0604020202020204" pitchFamily="34" charset="0"/>
              </a:rPr>
              <a:t>Security Engineering</a:t>
            </a:r>
            <a:endParaRPr lang="en-IN"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39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CPU Modes</a:t>
            </a:r>
          </a:p>
        </p:txBody>
      </p:sp>
      <p:sp>
        <p:nvSpPr>
          <p:cNvPr id="3" name="Content Placeholder 2"/>
          <p:cNvSpPr>
            <a:spLocks noGrp="1"/>
          </p:cNvSpPr>
          <p:nvPr>
            <p:ph idx="4294967295"/>
          </p:nvPr>
        </p:nvSpPr>
        <p:spPr>
          <a:xfrm>
            <a:off x="800100" y="1428136"/>
            <a:ext cx="10306050" cy="4245077"/>
          </a:xfrm>
        </p:spPr>
        <p:txBody>
          <a:bodyPr/>
          <a:lstStyle/>
          <a:p>
            <a:pPr>
              <a:lnSpc>
                <a:spcPct val="100000"/>
              </a:lnSpc>
            </a:pPr>
            <a:r>
              <a:rPr lang="en-US" dirty="0">
                <a:latin typeface="Arial" panose="020B0604020202020204" pitchFamily="34" charset="0"/>
                <a:cs typeface="Arial" panose="020B0604020202020204" pitchFamily="34" charset="0"/>
              </a:rPr>
              <a:t>User Mode</a:t>
            </a:r>
          </a:p>
          <a:p>
            <a:pPr lvl="1">
              <a:lnSpc>
                <a:spcPct val="100000"/>
              </a:lnSpc>
            </a:pPr>
            <a:r>
              <a:rPr lang="en-US" dirty="0">
                <a:latin typeface="Arial" panose="020B0604020202020204" pitchFamily="34" charset="0"/>
                <a:cs typeface="Arial" panose="020B0604020202020204" pitchFamily="34" charset="0"/>
              </a:rPr>
              <a:t>When an application needs the CPU to carry out its instructions, CPU operates in USER mode</a:t>
            </a:r>
          </a:p>
          <a:p>
            <a:pPr lvl="1">
              <a:lnSpc>
                <a:spcPct val="100000"/>
              </a:lnSpc>
            </a:pPr>
            <a:r>
              <a:rPr lang="en-US" dirty="0">
                <a:latin typeface="Arial" panose="020B0604020202020204" pitchFamily="34" charset="0"/>
                <a:cs typeface="Arial" panose="020B0604020202020204" pitchFamily="34" charset="0"/>
              </a:rPr>
              <a:t>This mode has lower privilege level</a:t>
            </a:r>
          </a:p>
          <a:p>
            <a:pPr lvl="1">
              <a:lnSpc>
                <a:spcPct val="100000"/>
              </a:lnSpc>
            </a:pPr>
            <a:r>
              <a:rPr lang="en-US" dirty="0">
                <a:latin typeface="Arial" panose="020B0604020202020204" pitchFamily="34" charset="0"/>
                <a:cs typeface="Arial" panose="020B0604020202020204" pitchFamily="34" charset="0"/>
              </a:rPr>
              <a:t>Many of CPU instructions and functions would not be available</a:t>
            </a:r>
          </a:p>
          <a:p>
            <a:pPr>
              <a:lnSpc>
                <a:spcPct val="100000"/>
              </a:lnSpc>
            </a:pPr>
            <a:r>
              <a:rPr lang="en-US" dirty="0">
                <a:latin typeface="Arial" panose="020B0604020202020204" pitchFamily="34" charset="0"/>
                <a:cs typeface="Arial" panose="020B0604020202020204" pitchFamily="34" charset="0"/>
              </a:rPr>
              <a:t>Privileged Mode</a:t>
            </a:r>
          </a:p>
          <a:p>
            <a:pPr lvl="1">
              <a:lnSpc>
                <a:spcPct val="100000"/>
              </a:lnSpc>
            </a:pPr>
            <a:r>
              <a:rPr lang="en-US" dirty="0">
                <a:latin typeface="Arial" panose="020B0604020202020204" pitchFamily="34" charset="0"/>
                <a:cs typeface="Arial" panose="020B0604020202020204" pitchFamily="34" charset="0"/>
              </a:rPr>
              <a:t>Trusted processes operate in this mode</a:t>
            </a:r>
          </a:p>
          <a:p>
            <a:pPr lvl="1">
              <a:lnSpc>
                <a:spcPct val="100000"/>
              </a:lnSpc>
            </a:pPr>
            <a:r>
              <a:rPr lang="en-US" dirty="0">
                <a:latin typeface="Arial" panose="020B0604020202020204" pitchFamily="34" charset="0"/>
                <a:cs typeface="Arial" panose="020B0604020202020204" pitchFamily="34" charset="0"/>
              </a:rPr>
              <a:t>Has all available functions at its disposal</a:t>
            </a:r>
          </a:p>
          <a:p>
            <a:pPr lvl="1">
              <a:lnSpc>
                <a:spcPct val="100000"/>
              </a:lnSpc>
            </a:pPr>
            <a:r>
              <a:rPr lang="en-US" dirty="0">
                <a:latin typeface="Arial" panose="020B0604020202020204" pitchFamily="34" charset="0"/>
                <a:cs typeface="Arial" panose="020B0604020202020204" pitchFamily="34" charset="0"/>
              </a:rPr>
              <a:t>This mode has higher privilege level</a:t>
            </a:r>
          </a:p>
        </p:txBody>
      </p:sp>
    </p:spTree>
    <p:extLst>
      <p:ext uri="{BB962C8B-B14F-4D97-AF65-F5344CB8AC3E}">
        <p14:creationId xmlns:p14="http://schemas.microsoft.com/office/powerpoint/2010/main" val="3975679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742" y="141327"/>
            <a:ext cx="8077200" cy="1143000"/>
          </a:xfrm>
        </p:spPr>
        <p:txBody>
          <a:bodyPr vert="horz" lIns="91440" tIns="45720" rIns="91440" bIns="45720" rtlCol="0" anchor="ctr">
            <a:normAutofit/>
          </a:bodyPr>
          <a:lstStyle/>
          <a:p>
            <a:r>
              <a:rPr lang="en-US" sz="4000" dirty="0">
                <a:solidFill>
                  <a:schemeClr val="tx1">
                    <a:lumMod val="65000"/>
                    <a:lumOff val="35000"/>
                  </a:schemeClr>
                </a:solidFill>
              </a:rPr>
              <a:t>Memory Bus</a:t>
            </a:r>
          </a:p>
        </p:txBody>
      </p:sp>
      <p:sp>
        <p:nvSpPr>
          <p:cNvPr id="3" name="Content Placeholder 2"/>
          <p:cNvSpPr>
            <a:spLocks noGrp="1"/>
          </p:cNvSpPr>
          <p:nvPr>
            <p:ph idx="1"/>
          </p:nvPr>
        </p:nvSpPr>
        <p:spPr>
          <a:xfrm>
            <a:off x="171804" y="1284327"/>
            <a:ext cx="11766885" cy="6019799"/>
          </a:xfrm>
        </p:spPr>
        <p:txBody>
          <a:bodyPr>
            <a:normAutofit/>
          </a:bodyPr>
          <a:lstStyle/>
          <a:p>
            <a:pPr>
              <a:lnSpc>
                <a:spcPct val="100000"/>
              </a:lnSpc>
            </a:pPr>
            <a:r>
              <a:rPr lang="en-US" sz="2400" b="1" dirty="0">
                <a:latin typeface="Arial" panose="020B0604020202020204" pitchFamily="34" charset="0"/>
                <a:cs typeface="Arial" panose="020B0604020202020204" pitchFamily="34" charset="0"/>
              </a:rPr>
              <a:t>Address Bus</a:t>
            </a:r>
            <a:r>
              <a:rPr lang="en-US" sz="2400" dirty="0">
                <a:latin typeface="Arial" panose="020B0604020202020204" pitchFamily="34" charset="0"/>
                <a:cs typeface="Arial" panose="020B0604020202020204" pitchFamily="34" charset="0"/>
              </a:rPr>
              <a:t>:</a:t>
            </a:r>
          </a:p>
          <a:p>
            <a:pPr lvl="1">
              <a:lnSpc>
                <a:spcPct val="100000"/>
              </a:lnSpc>
            </a:pPr>
            <a:r>
              <a:rPr lang="en-US" dirty="0">
                <a:latin typeface="Arial" panose="020B0604020202020204" pitchFamily="34" charset="0"/>
                <a:cs typeface="Arial" panose="020B0604020202020204" pitchFamily="34" charset="0"/>
              </a:rPr>
              <a:t>A collection of wires connecting the CPU with main memory that is used to identify particular locations (addresses) in main memory</a:t>
            </a:r>
          </a:p>
          <a:p>
            <a:pPr lvl="1">
              <a:lnSpc>
                <a:spcPct val="100000"/>
              </a:lnSpc>
            </a:pPr>
            <a:r>
              <a:rPr lang="en-US" dirty="0">
                <a:latin typeface="Arial" panose="020B0604020202020204" pitchFamily="34" charset="0"/>
                <a:cs typeface="Arial" panose="020B0604020202020204" pitchFamily="34" charset="0"/>
              </a:rPr>
              <a:t>Used by CPU to indicate the location of the instructions to be processed</a:t>
            </a:r>
          </a:p>
          <a:p>
            <a:pPr>
              <a:lnSpc>
                <a:spcPct val="100000"/>
              </a:lnSpc>
            </a:pPr>
            <a:r>
              <a:rPr lang="en-US" sz="2400" b="1" dirty="0">
                <a:latin typeface="Arial" panose="020B0604020202020204" pitchFamily="34" charset="0"/>
                <a:cs typeface="Arial" panose="020B0604020202020204" pitchFamily="34" charset="0"/>
              </a:rPr>
              <a:t>Data bus</a:t>
            </a:r>
            <a:r>
              <a:rPr lang="en-US" sz="2400" dirty="0">
                <a:latin typeface="Arial" panose="020B0604020202020204" pitchFamily="34" charset="0"/>
                <a:cs typeface="Arial" panose="020B0604020202020204" pitchFamily="34" charset="0"/>
              </a:rPr>
              <a:t>:</a:t>
            </a:r>
          </a:p>
          <a:p>
            <a:pPr lvl="1">
              <a:lnSpc>
                <a:spcPct val="100000"/>
              </a:lnSpc>
            </a:pPr>
            <a:r>
              <a:rPr lang="en-US" dirty="0">
                <a:latin typeface="Arial" panose="020B0604020202020204" pitchFamily="34" charset="0"/>
                <a:cs typeface="Arial" panose="020B0604020202020204" pitchFamily="34" charset="0"/>
              </a:rPr>
              <a:t>Memory or I/O devices respond by sending data through data bus</a:t>
            </a:r>
          </a:p>
          <a:p>
            <a:pPr marL="0" indent="0">
              <a:lnSpc>
                <a:spcPct val="100000"/>
              </a:lnSpc>
              <a:buNone/>
            </a:pPr>
            <a:r>
              <a:rPr lang="en-US" sz="2000" dirty="0">
                <a:latin typeface="Arial" panose="020B0604020202020204" pitchFamily="34" charset="0"/>
                <a:cs typeface="Arial" panose="020B0604020202020204" pitchFamily="34" charset="0"/>
              </a:rPr>
              <a:t>Address/data bus can be 8,16,32 or 64 bits wide. – meaning system can move data between components of this size</a:t>
            </a:r>
            <a:endParaRPr lang="en-US" sz="2400" dirty="0">
              <a:latin typeface="Arial" panose="020B0604020202020204" pitchFamily="34" charset="0"/>
              <a:cs typeface="Arial" panose="020B0604020202020204" pitchFamily="34" charset="0"/>
            </a:endParaRPr>
          </a:p>
        </p:txBody>
      </p:sp>
      <p:pic>
        <p:nvPicPr>
          <p:cNvPr id="6" name="Picture 6" descr="17606_02_0065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857" y="4544948"/>
            <a:ext cx="7315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6745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asymmetric multi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86270" y="847799"/>
            <a:ext cx="6269755" cy="4947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85468" y="387561"/>
            <a:ext cx="10696574" cy="735541"/>
          </a:xfrm>
        </p:spPr>
        <p:txBody>
          <a:bodyPr/>
          <a:lstStyle/>
          <a:p>
            <a:r>
              <a:rPr lang="en-US" dirty="0"/>
              <a:t>Multiprocessing</a:t>
            </a:r>
          </a:p>
        </p:txBody>
      </p:sp>
      <p:sp>
        <p:nvSpPr>
          <p:cNvPr id="3" name="Content Placeholder 2"/>
          <p:cNvSpPr>
            <a:spLocks noGrp="1"/>
          </p:cNvSpPr>
          <p:nvPr>
            <p:ph idx="4294967295"/>
          </p:nvPr>
        </p:nvSpPr>
        <p:spPr>
          <a:xfrm>
            <a:off x="135500" y="1560154"/>
            <a:ext cx="6481610" cy="4624336"/>
          </a:xfrm>
        </p:spPr>
        <p:txBody>
          <a:bodyPr>
            <a:normAutofit fontScale="92500" lnSpcReduction="10000"/>
          </a:bodyPr>
          <a:lstStyle/>
          <a:p>
            <a:pPr>
              <a:lnSpc>
                <a:spcPct val="100000"/>
              </a:lnSpc>
            </a:pPr>
            <a:r>
              <a:rPr lang="en-US" dirty="0">
                <a:latin typeface="Arial" panose="020B0604020202020204" pitchFamily="34" charset="0"/>
                <a:cs typeface="Arial" panose="020B0604020202020204" pitchFamily="34" charset="0"/>
              </a:rPr>
              <a:t>More than 1 CPU for increased performance</a:t>
            </a:r>
          </a:p>
          <a:p>
            <a:pPr>
              <a:lnSpc>
                <a:spcPct val="100000"/>
              </a:lnSpc>
            </a:pPr>
            <a:r>
              <a:rPr lang="en-US" b="1" dirty="0">
                <a:latin typeface="Arial" panose="020B0604020202020204" pitchFamily="34" charset="0"/>
                <a:cs typeface="Arial" panose="020B0604020202020204" pitchFamily="34" charset="0"/>
              </a:rPr>
              <a:t>Symmetric mode</a:t>
            </a:r>
            <a:r>
              <a:rPr lang="en-US" dirty="0">
                <a:latin typeface="Arial" panose="020B0604020202020204" pitchFamily="34" charset="0"/>
                <a:cs typeface="Arial" panose="020B0604020202020204" pitchFamily="34" charset="0"/>
              </a:rPr>
              <a:t>:</a:t>
            </a:r>
          </a:p>
          <a:p>
            <a:pPr lvl="1">
              <a:lnSpc>
                <a:spcPct val="100000"/>
              </a:lnSpc>
            </a:pPr>
            <a:r>
              <a:rPr lang="en-US" dirty="0">
                <a:latin typeface="Arial" panose="020B0604020202020204" pitchFamily="34" charset="0"/>
                <a:cs typeface="Arial" panose="020B0604020202020204" pitchFamily="34" charset="0"/>
              </a:rPr>
              <a:t>Processors are handled work as needed</a:t>
            </a:r>
          </a:p>
          <a:p>
            <a:pPr lvl="1">
              <a:lnSpc>
                <a:spcPct val="100000"/>
              </a:lnSpc>
            </a:pPr>
            <a:r>
              <a:rPr lang="en-US" dirty="0">
                <a:latin typeface="Arial" panose="020B0604020202020204" pitchFamily="34" charset="0"/>
                <a:cs typeface="Arial" panose="020B0604020202020204" pitchFamily="34" charset="0"/>
              </a:rPr>
              <a:t>Like load-balancing</a:t>
            </a:r>
          </a:p>
          <a:p>
            <a:pPr lvl="1">
              <a:lnSpc>
                <a:spcPct val="100000"/>
              </a:lnSpc>
            </a:pPr>
            <a:r>
              <a:rPr lang="en-US" dirty="0">
                <a:latin typeface="Arial" panose="020B0604020202020204" pitchFamily="34" charset="0"/>
                <a:cs typeface="Arial" panose="020B0604020202020204" pitchFamily="34" charset="0"/>
              </a:rPr>
              <a:t>A scheduler decides which processor should handle the instructions</a:t>
            </a:r>
          </a:p>
          <a:p>
            <a:pPr>
              <a:lnSpc>
                <a:spcPct val="100000"/>
              </a:lnSpc>
            </a:pPr>
            <a:r>
              <a:rPr lang="en-US" b="1" dirty="0">
                <a:latin typeface="Arial" panose="020B0604020202020204" pitchFamily="34" charset="0"/>
                <a:cs typeface="Arial" panose="020B0604020202020204" pitchFamily="34" charset="0"/>
              </a:rPr>
              <a:t>Asymmetric mode</a:t>
            </a:r>
            <a:r>
              <a:rPr lang="en-US" dirty="0">
                <a:latin typeface="Arial" panose="020B0604020202020204" pitchFamily="34" charset="0"/>
                <a:cs typeface="Arial" panose="020B0604020202020204" pitchFamily="34" charset="0"/>
              </a:rPr>
              <a:t>:</a:t>
            </a:r>
          </a:p>
          <a:p>
            <a:pPr lvl="1">
              <a:lnSpc>
                <a:spcPct val="100000"/>
              </a:lnSpc>
            </a:pPr>
            <a:r>
              <a:rPr lang="en-US" dirty="0">
                <a:latin typeface="Arial" panose="020B0604020202020204" pitchFamily="34" charset="0"/>
                <a:cs typeface="Arial" panose="020B0604020202020204" pitchFamily="34" charset="0"/>
              </a:rPr>
              <a:t>When a processor is dedicated it is called Asymmetric mode</a:t>
            </a:r>
          </a:p>
          <a:p>
            <a:pPr lvl="1">
              <a:lnSpc>
                <a:spcPct val="100000"/>
              </a:lnSpc>
            </a:pPr>
            <a:r>
              <a:rPr lang="en-US" dirty="0">
                <a:latin typeface="Arial" panose="020B0604020202020204" pitchFamily="34" charset="0"/>
                <a:cs typeface="Arial" panose="020B0604020202020204" pitchFamily="34" charset="0"/>
              </a:rPr>
              <a:t>One CPU is dedicated while other[s] are used as general purpose</a:t>
            </a:r>
          </a:p>
        </p:txBody>
      </p:sp>
      <p:sp>
        <p:nvSpPr>
          <p:cNvPr id="4" name="Rectangle 3"/>
          <p:cNvSpPr/>
          <p:nvPr/>
        </p:nvSpPr>
        <p:spPr>
          <a:xfrm>
            <a:off x="-36104" y="6449649"/>
            <a:ext cx="1085554" cy="261610"/>
          </a:xfrm>
          <a:prstGeom prst="rect">
            <a:avLst/>
          </a:prstGeom>
        </p:spPr>
        <p:txBody>
          <a:bodyPr wrap="none">
            <a:spAutoFit/>
          </a:bodyPr>
          <a:lstStyle/>
          <a:p>
            <a:r>
              <a:rPr lang="en-IN" sz="1100" dirty="0">
                <a:solidFill>
                  <a:srgbClr val="7D7D7D"/>
                </a:solidFill>
                <a:latin typeface="arial" panose="020B0604020202020204" pitchFamily="34" charset="0"/>
                <a:hlinkClick r:id="rId3"/>
              </a:rPr>
              <a:t>cse.csusb.edu</a:t>
            </a:r>
            <a:endParaRPr lang="en-IN" sz="1100" dirty="0"/>
          </a:p>
        </p:txBody>
      </p:sp>
    </p:spTree>
    <p:extLst>
      <p:ext uri="{BB962C8B-B14F-4D97-AF65-F5344CB8AC3E}">
        <p14:creationId xmlns:p14="http://schemas.microsoft.com/office/powerpoint/2010/main" val="225906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Processor – Key Security features</a:t>
            </a:r>
          </a:p>
        </p:txBody>
      </p:sp>
      <p:sp>
        <p:nvSpPr>
          <p:cNvPr id="3" name="Rectangle 2"/>
          <p:cNvSpPr/>
          <p:nvPr/>
        </p:nvSpPr>
        <p:spPr>
          <a:xfrm>
            <a:off x="800100" y="1250921"/>
            <a:ext cx="10696574" cy="5009833"/>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Key features processor should have to address security concerns are</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Tamper detection sensors</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Crypto acceleration</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Battery backed logic with a physical mesh</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Ability to customize a device with secure boot capabilities</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Secure memory access controller with on-the-fly encrypt and decrypt capabilities</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Static and differential power analysis</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Smart card UART controllers</a:t>
            </a:r>
          </a:p>
        </p:txBody>
      </p:sp>
    </p:spTree>
    <p:extLst>
      <p:ext uri="{BB962C8B-B14F-4D97-AF65-F5344CB8AC3E}">
        <p14:creationId xmlns:p14="http://schemas.microsoft.com/office/powerpoint/2010/main" val="30525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solidFill>
            <a:schemeClr val="bg1"/>
          </a:solidFill>
          <a:ln>
            <a:noFill/>
          </a:ln>
          <a:effectLst/>
        </p:spPr>
      </p:sp>
      <p:sp>
        <p:nvSpPr>
          <p:cNvPr id="12" name="Rectangle 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8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5"/>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380588" y="965199"/>
            <a:ext cx="6766078" cy="4927601"/>
          </a:xfrm>
        </p:spPr>
        <p:txBody>
          <a:bodyPr vert="horz" lIns="91440" tIns="45720" rIns="91440" bIns="45720" rtlCol="0" anchor="ctr">
            <a:normAutofit/>
          </a:bodyPr>
          <a:lstStyle/>
          <a:p>
            <a:r>
              <a:rPr lang="en-US" sz="5400" dirty="0">
                <a:solidFill>
                  <a:schemeClr val="tx1">
                    <a:lumMod val="85000"/>
                    <a:lumOff val="15000"/>
                  </a:schemeClr>
                </a:solidFill>
              </a:rPr>
              <a:t>Memory Types</a:t>
            </a:r>
          </a:p>
        </p:txBody>
      </p:sp>
    </p:spTree>
    <p:extLst>
      <p:ext uri="{BB962C8B-B14F-4D97-AF65-F5344CB8AC3E}">
        <p14:creationId xmlns:p14="http://schemas.microsoft.com/office/powerpoint/2010/main" val="1236083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Performance Components</a:t>
            </a:r>
          </a:p>
        </p:txBody>
      </p:sp>
      <p:sp>
        <p:nvSpPr>
          <p:cNvPr id="3" name="Content Placeholder 2"/>
          <p:cNvSpPr>
            <a:spLocks noGrp="1"/>
          </p:cNvSpPr>
          <p:nvPr>
            <p:ph idx="4294967295"/>
          </p:nvPr>
        </p:nvSpPr>
        <p:spPr>
          <a:xfrm>
            <a:off x="890587" y="1805960"/>
            <a:ext cx="10515600" cy="4351338"/>
          </a:xfrm>
        </p:spPr>
        <p:txBody>
          <a:bodyPr/>
          <a:lstStyle/>
          <a:p>
            <a:pPr>
              <a:lnSpc>
                <a:spcPct val="100000"/>
              </a:lnSpc>
            </a:pPr>
            <a:r>
              <a:rPr lang="en-US" dirty="0">
                <a:latin typeface="Arial" panose="020B0604020202020204" pitchFamily="34" charset="0"/>
                <a:cs typeface="Arial" panose="020B0604020202020204" pitchFamily="34" charset="0"/>
              </a:rPr>
              <a:t>Processor</a:t>
            </a:r>
          </a:p>
          <a:p>
            <a:pPr>
              <a:lnSpc>
                <a:spcPct val="100000"/>
              </a:lnSpc>
            </a:pPr>
            <a:r>
              <a:rPr lang="en-US" dirty="0">
                <a:latin typeface="Arial" panose="020B0604020202020204" pitchFamily="34" charset="0"/>
                <a:cs typeface="Arial" panose="020B0604020202020204" pitchFamily="34" charset="0"/>
              </a:rPr>
              <a:t>Memory type and size</a:t>
            </a:r>
          </a:p>
          <a:p>
            <a:pPr>
              <a:lnSpc>
                <a:spcPct val="100000"/>
              </a:lnSpc>
            </a:pPr>
            <a:r>
              <a:rPr lang="en-US" dirty="0">
                <a:latin typeface="Arial" panose="020B0604020202020204" pitchFamily="34" charset="0"/>
                <a:cs typeface="Arial" panose="020B0604020202020204" pitchFamily="34" charset="0"/>
              </a:rPr>
              <a:t>Memory addressing size</a:t>
            </a:r>
          </a:p>
          <a:p>
            <a:pPr>
              <a:lnSpc>
                <a:spcPct val="100000"/>
              </a:lnSpc>
            </a:pPr>
            <a:r>
              <a:rPr lang="en-US" dirty="0">
                <a:latin typeface="Arial" panose="020B0604020202020204" pitchFamily="34" charset="0"/>
                <a:cs typeface="Arial" panose="020B0604020202020204" pitchFamily="34" charset="0"/>
              </a:rPr>
              <a:t>Data bus size</a:t>
            </a:r>
          </a:p>
          <a:p>
            <a:pPr marL="0" indent="0">
              <a:lnSpc>
                <a:spcPct val="10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08982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Random Access Memory (RAM)</a:t>
            </a:r>
          </a:p>
        </p:txBody>
      </p:sp>
      <p:sp>
        <p:nvSpPr>
          <p:cNvPr id="3" name="TextBox 2"/>
          <p:cNvSpPr txBox="1"/>
          <p:nvPr/>
        </p:nvSpPr>
        <p:spPr>
          <a:xfrm>
            <a:off x="800100" y="1250921"/>
            <a:ext cx="10113706" cy="5170646"/>
          </a:xfrm>
          <a:prstGeom prst="rect">
            <a:avLst/>
          </a:prstGeom>
          <a:noFill/>
        </p:spPr>
        <p:txBody>
          <a:bodyPr wrap="square" rtlCol="0">
            <a:spAutoFit/>
          </a:bodyPr>
          <a:lstStyle/>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Temporary storage facility for data and program instructions</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It is used for read/write activities of the OS and applications</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RAM directly affects the speed of the computer </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RAM is made up of Transistors and Capacitors</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Capacitors:</a:t>
            </a:r>
          </a:p>
          <a:p>
            <a:pPr marL="800100" lvl="1"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It where the actual charge is stored</a:t>
            </a:r>
          </a:p>
          <a:p>
            <a:pPr marL="800100" lvl="1"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It is represented as binary value 1 ~ several electrons are stored ; binary value 0 ~ no electrons are stored</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Memory controllers are used to energize (read and refresh) the capacitors. This is needed to ensure capacitors do not loose charge and erase the values</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Transistor:</a:t>
            </a:r>
          </a:p>
          <a:p>
            <a:pPr marL="800100" lvl="1"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acts as a switch that lets the Memory controller on the chip to read the capacitor or change its state</a:t>
            </a:r>
          </a:p>
          <a:p>
            <a:pPr marL="342900" indent="-342900">
              <a:buFont typeface="Arial" panose="020B0604020202020204" pitchFamily="34" charset="0"/>
              <a:buChar char="•"/>
            </a:pPr>
            <a:r>
              <a:rPr lang="en-IN" sz="2200" dirty="0">
                <a:latin typeface="Arial" panose="020B0604020202020204" pitchFamily="34" charset="0"/>
                <a:cs typeface="Arial" panose="020B0604020202020204" pitchFamily="34" charset="0"/>
              </a:rPr>
              <a:t>It is volatile meaning if the CPU power is lost, the data in RAM gets wiped</a:t>
            </a:r>
          </a:p>
        </p:txBody>
      </p:sp>
    </p:spTree>
    <p:extLst>
      <p:ext uri="{BB962C8B-B14F-4D97-AF65-F5344CB8AC3E}">
        <p14:creationId xmlns:p14="http://schemas.microsoft.com/office/powerpoint/2010/main" val="1409582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4797" y="259741"/>
            <a:ext cx="10696574" cy="735541"/>
          </a:xfrm>
        </p:spPr>
        <p:txBody>
          <a:bodyPr/>
          <a:lstStyle/>
          <a:p>
            <a:r>
              <a:rPr lang="en-IN" dirty="0"/>
              <a:t>Memory Types</a:t>
            </a:r>
          </a:p>
        </p:txBody>
      </p:sp>
      <p:graphicFrame>
        <p:nvGraphicFramePr>
          <p:cNvPr id="3" name="Table 2"/>
          <p:cNvGraphicFramePr>
            <a:graphicFrameLocks noGrp="1"/>
          </p:cNvGraphicFramePr>
          <p:nvPr>
            <p:extLst>
              <p:ext uri="{D42A27DB-BD31-4B8C-83A1-F6EECF244321}">
                <p14:modId xmlns:p14="http://schemas.microsoft.com/office/powerpoint/2010/main" val="2464956762"/>
              </p:ext>
            </p:extLst>
          </p:nvPr>
        </p:nvGraphicFramePr>
        <p:xfrm>
          <a:off x="235974" y="995282"/>
          <a:ext cx="11425084" cy="5582920"/>
        </p:xfrm>
        <a:graphic>
          <a:graphicData uri="http://schemas.openxmlformats.org/drawingml/2006/table">
            <a:tbl>
              <a:tblPr firstRow="1" bandRow="1">
                <a:tableStyleId>{3B4B98B0-60AC-42C2-AFA5-B58CD77FA1E5}</a:tableStyleId>
              </a:tblPr>
              <a:tblGrid>
                <a:gridCol w="3781680">
                  <a:extLst>
                    <a:ext uri="{9D8B030D-6E8A-4147-A177-3AD203B41FA5}">
                      <a16:colId xmlns:a16="http://schemas.microsoft.com/office/drawing/2014/main" xmlns="" val="3418443624"/>
                    </a:ext>
                  </a:extLst>
                </a:gridCol>
                <a:gridCol w="7643404">
                  <a:extLst>
                    <a:ext uri="{9D8B030D-6E8A-4147-A177-3AD203B41FA5}">
                      <a16:colId xmlns:a16="http://schemas.microsoft.com/office/drawing/2014/main" xmlns="" val="2243698342"/>
                    </a:ext>
                  </a:extLst>
                </a:gridCol>
              </a:tblGrid>
              <a:tr h="370840">
                <a:tc>
                  <a:txBody>
                    <a:bodyPr/>
                    <a:lstStyle/>
                    <a:p>
                      <a:r>
                        <a:rPr lang="en-IN" dirty="0">
                          <a:latin typeface="Arial" panose="020B0604020202020204" pitchFamily="34" charset="0"/>
                          <a:cs typeface="Arial" panose="020B0604020202020204" pitchFamily="34" charset="0"/>
                        </a:rPr>
                        <a:t>Memory Type</a:t>
                      </a:r>
                    </a:p>
                  </a:txBody>
                  <a:tcPr/>
                </a:tc>
                <a:tc>
                  <a:txBody>
                    <a:bodyPr/>
                    <a:lstStyle/>
                    <a:p>
                      <a:r>
                        <a:rPr lang="en-I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xmlns="" val="3550554776"/>
                  </a:ext>
                </a:extLst>
              </a:tr>
              <a:tr h="914400">
                <a:tc>
                  <a:txBody>
                    <a:bodyPr/>
                    <a:lstStyle/>
                    <a:p>
                      <a:r>
                        <a:rPr lang="en-IN" dirty="0">
                          <a:latin typeface="Arial" panose="020B0604020202020204" pitchFamily="34" charset="0"/>
                          <a:cs typeface="Arial" panose="020B0604020202020204" pitchFamily="34" charset="0"/>
                        </a:rPr>
                        <a:t>Dynamic RAM (</a:t>
                      </a:r>
                      <a:r>
                        <a:rPr lang="en-IN" b="1" dirty="0">
                          <a:latin typeface="Arial" panose="020B0604020202020204" pitchFamily="34" charset="0"/>
                          <a:cs typeface="Arial" panose="020B0604020202020204" pitchFamily="34" charset="0"/>
                        </a:rPr>
                        <a:t>DRAM</a:t>
                      </a:r>
                      <a:r>
                        <a:rPr lang="en-IN" dirty="0">
                          <a:latin typeface="Arial" panose="020B0604020202020204" pitchFamily="34" charset="0"/>
                          <a:cs typeface="Arial" panose="020B0604020202020204" pitchFamily="34" charset="0"/>
                        </a:rPr>
                        <a:t>)</a:t>
                      </a:r>
                    </a:p>
                  </a:txBody>
                  <a:tcPr/>
                </a:tc>
                <a:tc>
                  <a:txBody>
                    <a:bodyPr/>
                    <a:lstStyle/>
                    <a:p>
                      <a:r>
                        <a:rPr lang="en-IN" dirty="0">
                          <a:latin typeface="Arial" panose="020B0604020202020204" pitchFamily="34" charset="0"/>
                          <a:cs typeface="Arial" panose="020B0604020202020204" pitchFamily="34" charset="0"/>
                        </a:rPr>
                        <a:t>Capacitors loose</a:t>
                      </a:r>
                      <a:r>
                        <a:rPr lang="en-IN" baseline="0" dirty="0">
                          <a:latin typeface="Arial" panose="020B0604020202020204" pitchFamily="34" charset="0"/>
                          <a:cs typeface="Arial" panose="020B0604020202020204" pitchFamily="34" charset="0"/>
                        </a:rPr>
                        <a:t> electrons quickly; hence memory controls constantly refreshes the electrons; slower RAM used in general RAM chips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248675751"/>
                  </a:ext>
                </a:extLst>
              </a:tr>
              <a:tr h="914400">
                <a:tc>
                  <a:txBody>
                    <a:bodyPr/>
                    <a:lstStyle/>
                    <a:p>
                      <a:r>
                        <a:rPr lang="en-IN" dirty="0">
                          <a:latin typeface="Arial" panose="020B0604020202020204" pitchFamily="34" charset="0"/>
                          <a:cs typeface="Arial" panose="020B0604020202020204" pitchFamily="34" charset="0"/>
                        </a:rPr>
                        <a:t>Static RAM (</a:t>
                      </a:r>
                      <a:r>
                        <a:rPr lang="en-IN" b="1" dirty="0">
                          <a:latin typeface="Arial" panose="020B0604020202020204" pitchFamily="34" charset="0"/>
                          <a:cs typeface="Arial" panose="020B0604020202020204" pitchFamily="34" charset="0"/>
                        </a:rPr>
                        <a:t>SRAM</a:t>
                      </a:r>
                      <a:r>
                        <a:rPr lang="en-IN" dirty="0">
                          <a:latin typeface="Arial" panose="020B0604020202020204" pitchFamily="34" charset="0"/>
                          <a:cs typeface="Arial" panose="020B0604020202020204" pitchFamily="34" charset="0"/>
                        </a:rPr>
                        <a:t>)</a:t>
                      </a:r>
                    </a:p>
                  </a:txBody>
                  <a:tcPr/>
                </a:tc>
                <a:tc>
                  <a:txBody>
                    <a:bodyPr/>
                    <a:lstStyle/>
                    <a:p>
                      <a:r>
                        <a:rPr lang="en-IN" dirty="0">
                          <a:latin typeface="Arial" panose="020B0604020202020204" pitchFamily="34" charset="0"/>
                          <a:cs typeface="Arial" panose="020B0604020202020204" pitchFamily="34" charset="0"/>
                        </a:rPr>
                        <a:t>Bits are held in memory cells</a:t>
                      </a:r>
                      <a:r>
                        <a:rPr lang="en-IN" baseline="0" dirty="0">
                          <a:latin typeface="Arial" panose="020B0604020202020204" pitchFamily="34" charset="0"/>
                          <a:cs typeface="Arial" panose="020B0604020202020204" pitchFamily="34" charset="0"/>
                        </a:rPr>
                        <a:t> without the use of capacitors; hence the bits do not require to be refreshed; but needs more transistors than DRAM; very fast and is used in Cache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686614299"/>
                  </a:ext>
                </a:extLst>
              </a:tr>
              <a:tr h="640080">
                <a:tc>
                  <a:txBody>
                    <a:bodyPr/>
                    <a:lstStyle/>
                    <a:p>
                      <a:r>
                        <a:rPr lang="en-IN" dirty="0">
                          <a:latin typeface="Arial" panose="020B0604020202020204" pitchFamily="34" charset="0"/>
                          <a:cs typeface="Arial" panose="020B0604020202020204" pitchFamily="34" charset="0"/>
                        </a:rPr>
                        <a:t>Extended</a:t>
                      </a:r>
                      <a:r>
                        <a:rPr lang="en-IN" baseline="0" dirty="0">
                          <a:latin typeface="Arial" panose="020B0604020202020204" pitchFamily="34" charset="0"/>
                          <a:cs typeface="Arial" panose="020B0604020202020204" pitchFamily="34" charset="0"/>
                        </a:rPr>
                        <a:t> Data out DRAM (</a:t>
                      </a:r>
                      <a:r>
                        <a:rPr lang="en-IN" b="1" baseline="0" dirty="0">
                          <a:latin typeface="Arial" panose="020B0604020202020204" pitchFamily="34" charset="0"/>
                          <a:cs typeface="Arial" panose="020B0604020202020204" pitchFamily="34" charset="0"/>
                        </a:rPr>
                        <a:t>EDO DRAM</a:t>
                      </a:r>
                      <a:r>
                        <a:rPr lang="en-IN" baseline="0"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Can</a:t>
                      </a:r>
                      <a:r>
                        <a:rPr lang="en-IN" baseline="0" dirty="0">
                          <a:latin typeface="Arial" panose="020B0604020202020204" pitchFamily="34" charset="0"/>
                          <a:cs typeface="Arial" panose="020B0604020202020204" pitchFamily="34" charset="0"/>
                        </a:rPr>
                        <a:t> capture the next block of data while the first block is sent across to CPU for processing; hence faster than DRAM.</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321365259"/>
                  </a:ext>
                </a:extLst>
              </a:tr>
              <a:tr h="914400">
                <a:tc>
                  <a:txBody>
                    <a:bodyPr/>
                    <a:lstStyle/>
                    <a:p>
                      <a:r>
                        <a:rPr lang="en-IN" dirty="0">
                          <a:latin typeface="Arial" panose="020B0604020202020204" pitchFamily="34" charset="0"/>
                          <a:cs typeface="Arial" panose="020B0604020202020204" pitchFamily="34" charset="0"/>
                        </a:rPr>
                        <a:t>Burst</a:t>
                      </a:r>
                      <a:r>
                        <a:rPr lang="en-IN" baseline="0" dirty="0">
                          <a:latin typeface="Arial" panose="020B0604020202020204" pitchFamily="34" charset="0"/>
                          <a:cs typeface="Arial" panose="020B0604020202020204" pitchFamily="34" charset="0"/>
                        </a:rPr>
                        <a:t> EDO DRAM </a:t>
                      </a:r>
                    </a:p>
                    <a:p>
                      <a:r>
                        <a:rPr lang="en-IN" baseline="0" dirty="0">
                          <a:latin typeface="Arial" panose="020B0604020202020204" pitchFamily="34" charset="0"/>
                          <a:cs typeface="Arial" panose="020B0604020202020204" pitchFamily="34" charset="0"/>
                        </a:rPr>
                        <a:t>(</a:t>
                      </a:r>
                      <a:r>
                        <a:rPr lang="en-IN" b="1" baseline="0" dirty="0">
                          <a:latin typeface="Arial" panose="020B0604020202020204" pitchFamily="34" charset="0"/>
                          <a:cs typeface="Arial" panose="020B0604020202020204" pitchFamily="34" charset="0"/>
                        </a:rPr>
                        <a:t>BEDO DRAM</a:t>
                      </a:r>
                      <a:r>
                        <a:rPr lang="en-IN" baseline="0"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Similar</a:t>
                      </a:r>
                      <a:r>
                        <a:rPr lang="en-IN" baseline="0" dirty="0">
                          <a:latin typeface="Arial" panose="020B0604020202020204" pitchFamily="34" charset="0"/>
                          <a:cs typeface="Arial" panose="020B0604020202020204" pitchFamily="34" charset="0"/>
                        </a:rPr>
                        <a:t> to EDODRAM, but sends more data to CPU; it can send up to 4 memory address in a smaller number of clock cycles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50770238"/>
                  </a:ext>
                </a:extLst>
              </a:tr>
              <a:tr h="914400">
                <a:tc>
                  <a:txBody>
                    <a:bodyPr/>
                    <a:lstStyle/>
                    <a:p>
                      <a:r>
                        <a:rPr lang="en-IN" dirty="0">
                          <a:latin typeface="Arial" panose="020B0604020202020204" pitchFamily="34" charset="0"/>
                          <a:cs typeface="Arial" panose="020B0604020202020204" pitchFamily="34" charset="0"/>
                        </a:rPr>
                        <a:t>Synchronous</a:t>
                      </a:r>
                      <a:r>
                        <a:rPr lang="en-IN" baseline="0" dirty="0">
                          <a:latin typeface="Arial" panose="020B0604020202020204" pitchFamily="34" charset="0"/>
                          <a:cs typeface="Arial" panose="020B0604020202020204" pitchFamily="34" charset="0"/>
                        </a:rPr>
                        <a:t> DRAM (</a:t>
                      </a:r>
                      <a:r>
                        <a:rPr lang="en-IN" b="1" baseline="0" dirty="0">
                          <a:latin typeface="Arial" panose="020B0604020202020204" pitchFamily="34" charset="0"/>
                          <a:cs typeface="Arial" panose="020B0604020202020204" pitchFamily="34" charset="0"/>
                        </a:rPr>
                        <a:t>SDRAM</a:t>
                      </a:r>
                      <a:r>
                        <a:rPr lang="en-IN" baseline="0"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Synchronizes</a:t>
                      </a:r>
                      <a:r>
                        <a:rPr lang="en-IN" baseline="0" dirty="0">
                          <a:latin typeface="Arial" panose="020B0604020202020204" pitchFamily="34" charset="0"/>
                          <a:cs typeface="Arial" panose="020B0604020202020204" pitchFamily="34" charset="0"/>
                        </a:rPr>
                        <a:t> itself with the CPU clock. SDRAM is about five percent faster than EDO RAM and is the most common form in desktops today</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924797902"/>
                  </a:ext>
                </a:extLst>
              </a:tr>
              <a:tr h="914400">
                <a:tc>
                  <a:txBody>
                    <a:bodyPr/>
                    <a:lstStyle/>
                    <a:p>
                      <a:r>
                        <a:rPr lang="en-IN" dirty="0">
                          <a:latin typeface="Arial" panose="020B0604020202020204" pitchFamily="34" charset="0"/>
                          <a:cs typeface="Arial" panose="020B0604020202020204" pitchFamily="34" charset="0"/>
                        </a:rPr>
                        <a:t>Double Data Rate SDRAM </a:t>
                      </a:r>
                    </a:p>
                    <a:p>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DDR SDRAM</a:t>
                      </a:r>
                      <a:r>
                        <a:rPr lang="en-IN" dirty="0">
                          <a:latin typeface="Arial" panose="020B0604020202020204" pitchFamily="34" charset="0"/>
                          <a:cs typeface="Arial" panose="020B0604020202020204" pitchFamily="34" charset="0"/>
                        </a:rPr>
                        <a:t>)</a:t>
                      </a:r>
                    </a:p>
                  </a:txBody>
                  <a:tcPr/>
                </a:tc>
                <a:tc>
                  <a:txBody>
                    <a:bodyPr/>
                    <a:lstStyle/>
                    <a:p>
                      <a:r>
                        <a:rPr lang="en-IN" dirty="0">
                          <a:latin typeface="Arial" panose="020B0604020202020204" pitchFamily="34" charset="0"/>
                          <a:cs typeface="Arial" panose="020B0604020202020204" pitchFamily="34" charset="0"/>
                        </a:rPr>
                        <a:t>Instead</a:t>
                      </a:r>
                      <a:r>
                        <a:rPr lang="en-IN" baseline="0" dirty="0">
                          <a:latin typeface="Arial" panose="020B0604020202020204" pitchFamily="34" charset="0"/>
                          <a:cs typeface="Arial" panose="020B0604020202020204" pitchFamily="34" charset="0"/>
                        </a:rPr>
                        <a:t> of carrying out one operation per clock cycle, it carries out two operations and hence can deliver twice the throughput of SDRAM.</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757638138"/>
                  </a:ext>
                </a:extLst>
              </a:tr>
            </a:tbl>
          </a:graphicData>
        </a:graphic>
      </p:graphicFrame>
    </p:spTree>
    <p:extLst>
      <p:ext uri="{BB962C8B-B14F-4D97-AF65-F5344CB8AC3E}">
        <p14:creationId xmlns:p14="http://schemas.microsoft.com/office/powerpoint/2010/main" val="4109229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Read-Only Memory</a:t>
            </a:r>
          </a:p>
        </p:txBody>
      </p:sp>
      <p:sp>
        <p:nvSpPr>
          <p:cNvPr id="3" name="Content Placeholder 2"/>
          <p:cNvSpPr>
            <a:spLocks noGrp="1"/>
          </p:cNvSpPr>
          <p:nvPr>
            <p:ph idx="4294967295"/>
          </p:nvPr>
        </p:nvSpPr>
        <p:spPr>
          <a:xfrm>
            <a:off x="550606" y="1355008"/>
            <a:ext cx="10785988" cy="5281765"/>
          </a:xfrm>
        </p:spPr>
        <p:txBody>
          <a:bodyPr>
            <a:normAutofit fontScale="62500" lnSpcReduction="20000"/>
          </a:bodyPr>
          <a:lstStyle/>
          <a:p>
            <a:pPr>
              <a:lnSpc>
                <a:spcPct val="120000"/>
              </a:lnSpc>
            </a:pPr>
            <a:r>
              <a:rPr lang="en-US" dirty="0">
                <a:latin typeface="Arial" panose="020B0604020202020204" pitchFamily="34" charset="0"/>
                <a:cs typeface="Arial" panose="020B0604020202020204" pitchFamily="34" charset="0"/>
              </a:rPr>
              <a:t>Non-Volatile memory type</a:t>
            </a:r>
          </a:p>
          <a:p>
            <a:pPr>
              <a:lnSpc>
                <a:spcPct val="120000"/>
              </a:lnSpc>
            </a:pPr>
            <a:r>
              <a:rPr lang="en-US" dirty="0">
                <a:latin typeface="Arial" panose="020B0604020202020204" pitchFamily="34" charset="0"/>
                <a:cs typeface="Arial" panose="020B0604020202020204" pitchFamily="34" charset="0"/>
              </a:rPr>
              <a:t>Data once written cannot be modified</a:t>
            </a:r>
          </a:p>
          <a:p>
            <a:pPr>
              <a:lnSpc>
                <a:spcPct val="120000"/>
              </a:lnSpc>
            </a:pPr>
            <a:r>
              <a:rPr lang="en-US" dirty="0">
                <a:latin typeface="Arial" panose="020B0604020202020204" pitchFamily="34" charset="0"/>
                <a:cs typeface="Arial" panose="020B0604020202020204" pitchFamily="34" charset="0"/>
              </a:rPr>
              <a:t>Software that is stored within ROM is called</a:t>
            </a:r>
          </a:p>
          <a:p>
            <a:pPr lvl="1">
              <a:lnSpc>
                <a:spcPct val="120000"/>
              </a:lnSpc>
            </a:pPr>
            <a:r>
              <a:rPr lang="en-US" dirty="0">
                <a:latin typeface="Arial" panose="020B0604020202020204" pitchFamily="34" charset="0"/>
                <a:cs typeface="Arial" panose="020B0604020202020204" pitchFamily="34" charset="0"/>
              </a:rPr>
              <a:t>Firmware</a:t>
            </a:r>
          </a:p>
          <a:p>
            <a:pPr>
              <a:lnSpc>
                <a:spcPct val="120000"/>
              </a:lnSpc>
            </a:pPr>
            <a:r>
              <a:rPr lang="en-US" dirty="0">
                <a:latin typeface="Arial" panose="020B0604020202020204" pitchFamily="34" charset="0"/>
                <a:cs typeface="Arial" panose="020B0604020202020204" pitchFamily="34" charset="0"/>
              </a:rPr>
              <a:t>Programmable Read-only memory [PROM]</a:t>
            </a:r>
          </a:p>
          <a:p>
            <a:pPr lvl="1">
              <a:lnSpc>
                <a:spcPct val="120000"/>
              </a:lnSpc>
            </a:pPr>
            <a:r>
              <a:rPr lang="en-US" dirty="0">
                <a:latin typeface="Arial" panose="020B0604020202020204" pitchFamily="34" charset="0"/>
                <a:cs typeface="Arial" panose="020B0604020202020204" pitchFamily="34" charset="0"/>
              </a:rPr>
              <a:t>Can be programmed only one time; the instructions are burned-into PROM</a:t>
            </a:r>
          </a:p>
          <a:p>
            <a:pPr lvl="1">
              <a:lnSpc>
                <a:spcPct val="120000"/>
              </a:lnSpc>
            </a:pPr>
            <a:r>
              <a:rPr lang="en-US" dirty="0">
                <a:latin typeface="Arial" panose="020B0604020202020204" pitchFamily="34" charset="0"/>
                <a:cs typeface="Arial" panose="020B0604020202020204" pitchFamily="34" charset="0"/>
              </a:rPr>
              <a:t>Commonly used for hardware applications where some custom functionality is necessary</a:t>
            </a:r>
          </a:p>
          <a:p>
            <a:pPr>
              <a:lnSpc>
                <a:spcPct val="120000"/>
              </a:lnSpc>
            </a:pPr>
            <a:r>
              <a:rPr lang="en-US" dirty="0">
                <a:latin typeface="Arial" panose="020B0604020202020204" pitchFamily="34" charset="0"/>
                <a:cs typeface="Arial" panose="020B0604020202020204" pitchFamily="34" charset="0"/>
              </a:rPr>
              <a:t>Erasable programmable read-only memory (EPROM)</a:t>
            </a:r>
          </a:p>
          <a:p>
            <a:pPr lvl="1">
              <a:lnSpc>
                <a:spcPct val="120000"/>
              </a:lnSpc>
            </a:pPr>
            <a:r>
              <a:rPr lang="en-US" dirty="0">
                <a:latin typeface="Arial" panose="020B0604020202020204" pitchFamily="34" charset="0"/>
                <a:cs typeface="Arial" panose="020B0604020202020204" pitchFamily="34" charset="0"/>
              </a:rPr>
              <a:t>can be electrically erased, modified, and upgraded</a:t>
            </a:r>
          </a:p>
          <a:p>
            <a:pPr lvl="1">
              <a:lnSpc>
                <a:spcPct val="120000"/>
              </a:lnSpc>
            </a:pPr>
            <a:r>
              <a:rPr lang="en-US" dirty="0">
                <a:latin typeface="Arial" panose="020B0604020202020204" pitchFamily="34" charset="0"/>
                <a:cs typeface="Arial" panose="020B0604020202020204" pitchFamily="34" charset="0"/>
              </a:rPr>
              <a:t>UV light device that provides the right energy can be used to erase data on the chip</a:t>
            </a:r>
          </a:p>
          <a:p>
            <a:pPr lvl="1">
              <a:lnSpc>
                <a:spcPct val="120000"/>
              </a:lnSpc>
            </a:pPr>
            <a:r>
              <a:rPr lang="en-US" dirty="0">
                <a:latin typeface="Arial" panose="020B0604020202020204" pitchFamily="34" charset="0"/>
                <a:cs typeface="Arial" panose="020B0604020202020204" pitchFamily="34" charset="0"/>
              </a:rPr>
              <a:t>To erase the chip must be removed ~ key point, </a:t>
            </a:r>
            <a:r>
              <a:rPr lang="en-US" u="sng" dirty="0">
                <a:latin typeface="Arial" panose="020B0604020202020204" pitchFamily="34" charset="0"/>
                <a:cs typeface="Arial" panose="020B0604020202020204" pitchFamily="34" charset="0"/>
              </a:rPr>
              <a:t>all data will be erased</a:t>
            </a:r>
          </a:p>
          <a:p>
            <a:pPr>
              <a:lnSpc>
                <a:spcPct val="120000"/>
              </a:lnSpc>
            </a:pPr>
            <a:r>
              <a:rPr lang="en-US" dirty="0">
                <a:latin typeface="Arial" panose="020B0604020202020204" pitchFamily="34" charset="0"/>
                <a:cs typeface="Arial" panose="020B0604020202020204" pitchFamily="34" charset="0"/>
              </a:rPr>
              <a:t>Electrically erasable programmable read-only memory (EEPROM)</a:t>
            </a:r>
          </a:p>
          <a:p>
            <a:pPr lvl="1">
              <a:lnSpc>
                <a:spcPct val="120000"/>
              </a:lnSpc>
            </a:pPr>
            <a:r>
              <a:rPr lang="en-US" dirty="0">
                <a:latin typeface="Arial" panose="020B0604020202020204" pitchFamily="34" charset="0"/>
                <a:cs typeface="Arial" panose="020B0604020202020204" pitchFamily="34" charset="0"/>
              </a:rPr>
              <a:t>Similar to EPROM, but its data storage can be erased and modified electrically by onboard programming circuitry and signals.</a:t>
            </a:r>
          </a:p>
          <a:p>
            <a:pPr lvl="1">
              <a:lnSpc>
                <a:spcPct val="120000"/>
              </a:lnSpc>
            </a:pPr>
            <a:r>
              <a:rPr lang="en-US" dirty="0">
                <a:latin typeface="Arial" panose="020B0604020202020204" pitchFamily="34" charset="0"/>
                <a:cs typeface="Arial" panose="020B0604020202020204" pitchFamily="34" charset="0"/>
              </a:rPr>
              <a:t>Erases only one byte at a time, hence it is slow</a:t>
            </a:r>
          </a:p>
          <a:p>
            <a:pPr lvl="1">
              <a:lnSpc>
                <a:spcPct val="120000"/>
              </a:lnSpc>
            </a:pPr>
            <a:r>
              <a:rPr lang="en-US" dirty="0">
                <a:latin typeface="Arial" panose="020B0604020202020204" pitchFamily="34" charset="0"/>
                <a:cs typeface="Arial" panose="020B0604020202020204" pitchFamily="34" charset="0"/>
              </a:rPr>
              <a:t>Motherboard BIOS is stored to facilitate version updates</a:t>
            </a:r>
          </a:p>
        </p:txBody>
      </p:sp>
    </p:spTree>
    <p:extLst>
      <p:ext uri="{BB962C8B-B14F-4D97-AF65-F5344CB8AC3E}">
        <p14:creationId xmlns:p14="http://schemas.microsoft.com/office/powerpoint/2010/main" val="2421152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Read-Only Memory</a:t>
            </a:r>
          </a:p>
        </p:txBody>
      </p:sp>
      <p:sp>
        <p:nvSpPr>
          <p:cNvPr id="3" name="Content Placeholder 2"/>
          <p:cNvSpPr>
            <a:spLocks noGrp="1"/>
          </p:cNvSpPr>
          <p:nvPr>
            <p:ph idx="4294967295"/>
          </p:nvPr>
        </p:nvSpPr>
        <p:spPr>
          <a:xfrm>
            <a:off x="658762" y="1253145"/>
            <a:ext cx="10672763" cy="5283200"/>
          </a:xfrm>
        </p:spPr>
        <p:txBody>
          <a:bodyPr>
            <a:normAutofit/>
          </a:bodyPr>
          <a:lstStyle/>
          <a:p>
            <a:pPr>
              <a:lnSpc>
                <a:spcPct val="110000"/>
              </a:lnSpc>
            </a:pPr>
            <a:r>
              <a:rPr lang="en-US" dirty="0">
                <a:latin typeface="Arial" panose="020B0604020202020204" pitchFamily="34" charset="0"/>
                <a:cs typeface="Arial" panose="020B0604020202020204" pitchFamily="34" charset="0"/>
              </a:rPr>
              <a:t>Flash Memory</a:t>
            </a:r>
          </a:p>
          <a:p>
            <a:pPr lvl="1">
              <a:lnSpc>
                <a:spcPct val="110000"/>
              </a:lnSpc>
            </a:pPr>
            <a:r>
              <a:rPr lang="en-US" dirty="0">
                <a:latin typeface="Arial" panose="020B0604020202020204" pitchFamily="34" charset="0"/>
                <a:cs typeface="Arial" panose="020B0604020202020204" pitchFamily="34" charset="0"/>
              </a:rPr>
              <a:t>Solid state technology</a:t>
            </a:r>
          </a:p>
          <a:p>
            <a:pPr lvl="2">
              <a:lnSpc>
                <a:spcPct val="110000"/>
              </a:lnSpc>
            </a:pPr>
            <a:r>
              <a:rPr lang="en-US" dirty="0">
                <a:latin typeface="Arial" panose="020B0604020202020204" pitchFamily="34" charset="0"/>
                <a:cs typeface="Arial" panose="020B0604020202020204" pitchFamily="34" charset="0"/>
              </a:rPr>
              <a:t>Does not have moving parts</a:t>
            </a:r>
          </a:p>
          <a:p>
            <a:pPr lvl="1">
              <a:lnSpc>
                <a:spcPct val="110000"/>
              </a:lnSpc>
            </a:pPr>
            <a:r>
              <a:rPr lang="en-US" dirty="0">
                <a:latin typeface="Arial" panose="020B0604020202020204" pitchFamily="34" charset="0"/>
                <a:cs typeface="Arial" panose="020B0604020202020204" pitchFamily="34" charset="0"/>
              </a:rPr>
              <a:t>Acts more like a ROM than a RAM</a:t>
            </a:r>
          </a:p>
          <a:p>
            <a:pPr lvl="1">
              <a:lnSpc>
                <a:spcPct val="110000"/>
              </a:lnSpc>
            </a:pPr>
            <a:r>
              <a:rPr lang="en-US" dirty="0">
                <a:latin typeface="Arial" panose="020B0604020202020204" pitchFamily="34" charset="0"/>
                <a:cs typeface="Arial" panose="020B0604020202020204" pitchFamily="34" charset="0"/>
              </a:rPr>
              <a:t>It is used more as a type of Hard drive than memory</a:t>
            </a:r>
          </a:p>
          <a:p>
            <a:pPr lvl="1">
              <a:lnSpc>
                <a:spcPct val="110000"/>
              </a:lnSpc>
            </a:pPr>
            <a:r>
              <a:rPr lang="en-US" dirty="0">
                <a:latin typeface="Arial" panose="020B0604020202020204" pitchFamily="34" charset="0"/>
                <a:cs typeface="Arial" panose="020B0604020202020204" pitchFamily="34" charset="0"/>
              </a:rPr>
              <a:t>Erasing function takes place in blocks or entire chip instead of one byte at a time</a:t>
            </a:r>
          </a:p>
          <a:p>
            <a:pPr lvl="1">
              <a:lnSpc>
                <a:spcPct val="110000"/>
              </a:lnSpc>
            </a:pPr>
            <a:r>
              <a:rPr lang="en-US" dirty="0">
                <a:latin typeface="Arial" panose="020B0604020202020204" pitchFamily="34" charset="0"/>
                <a:cs typeface="Arial" panose="020B0604020202020204" pitchFamily="34" charset="0"/>
              </a:rPr>
              <a:t>Its smaller, faster and lighter</a:t>
            </a:r>
          </a:p>
        </p:txBody>
      </p:sp>
    </p:spTree>
    <p:extLst>
      <p:ext uri="{BB962C8B-B14F-4D97-AF65-F5344CB8AC3E}">
        <p14:creationId xmlns:p14="http://schemas.microsoft.com/office/powerpoint/2010/main" val="129622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09" y="171251"/>
            <a:ext cx="10696574" cy="735541"/>
          </a:xfrm>
        </p:spPr>
        <p:txBody>
          <a:bodyPr/>
          <a:lstStyle/>
          <a:p>
            <a:r>
              <a:rPr lang="en-IN" dirty="0"/>
              <a:t>Trusted System</a:t>
            </a:r>
            <a:endParaRPr lang="en-US" dirty="0"/>
          </a:p>
        </p:txBody>
      </p:sp>
      <p:sp>
        <p:nvSpPr>
          <p:cNvPr id="6" name="Content Placeholder 2"/>
          <p:cNvSpPr txBox="1">
            <a:spLocks/>
          </p:cNvSpPr>
          <p:nvPr/>
        </p:nvSpPr>
        <p:spPr>
          <a:xfrm>
            <a:off x="373906" y="1139213"/>
            <a:ext cx="10528663" cy="480438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Trusted Systems:</a:t>
            </a:r>
          </a:p>
          <a:p>
            <a:pPr lvl="1"/>
            <a:r>
              <a:rPr lang="en-US" dirty="0">
                <a:latin typeface="Arial" panose="020B0604020202020204" pitchFamily="34" charset="0"/>
                <a:cs typeface="Arial" panose="020B0604020202020204" pitchFamily="34" charset="0"/>
              </a:rPr>
              <a:t>Those that are built with security as one of the fundamental core of the operating System</a:t>
            </a:r>
          </a:p>
          <a:p>
            <a:pPr lvl="1"/>
            <a:r>
              <a:rPr lang="en-US" dirty="0">
                <a:latin typeface="Arial" panose="020B0604020202020204" pitchFamily="34" charset="0"/>
                <a:cs typeface="Arial" panose="020B0604020202020204" pitchFamily="34" charset="0"/>
              </a:rPr>
              <a:t>Have specific functions</a:t>
            </a:r>
          </a:p>
          <a:p>
            <a:pPr lvl="1"/>
            <a:r>
              <a:rPr lang="en-US" dirty="0">
                <a:latin typeface="Arial" panose="020B0604020202020204" pitchFamily="34" charset="0"/>
                <a:cs typeface="Arial" panose="020B0604020202020204" pitchFamily="34" charset="0"/>
              </a:rPr>
              <a:t>Expensive</a:t>
            </a:r>
          </a:p>
          <a:p>
            <a:pPr lvl="1"/>
            <a:r>
              <a:rPr lang="en-US" dirty="0">
                <a:latin typeface="Arial" panose="020B0604020202020204" pitchFamily="34" charset="0"/>
                <a:cs typeface="Arial" panose="020B0604020202020204" pitchFamily="34" charset="0"/>
              </a:rPr>
              <a:t>Difficult to manage</a:t>
            </a:r>
          </a:p>
          <a:p>
            <a:pPr lvl="1"/>
            <a:r>
              <a:rPr lang="en-US" dirty="0">
                <a:latin typeface="Arial" panose="020B0604020202020204" pitchFamily="34" charset="0"/>
                <a:cs typeface="Arial" panose="020B0604020202020204" pitchFamily="34" charset="0"/>
              </a:rPr>
              <a:t>Commonly used in Government and Military Environments</a:t>
            </a:r>
          </a:p>
          <a:p>
            <a:pPr marL="457200" lvl="1" indent="0">
              <a:buFont typeface="Arial" panose="020B0604020202020204" pitchFamily="34" charset="0"/>
              <a:buNone/>
            </a:pPr>
            <a:endParaRPr lang="en-US" sz="3600" b="1" dirty="0">
              <a:latin typeface="Arial" panose="020B0604020202020204" pitchFamily="34" charset="0"/>
              <a:cs typeface="Arial" panose="020B0604020202020204" pitchFamily="34" charset="0"/>
            </a:endParaRPr>
          </a:p>
          <a:p>
            <a:pPr marL="457200" lvl="1" indent="0">
              <a:buFont typeface="Arial" panose="020B0604020202020204" pitchFamily="34" charset="0"/>
              <a:buNone/>
            </a:pPr>
            <a:r>
              <a:rPr lang="en-US" b="1" dirty="0">
                <a:latin typeface="Arial" panose="020B0604020202020204" pitchFamily="34" charset="0"/>
                <a:cs typeface="Arial" panose="020B0604020202020204" pitchFamily="34" charset="0"/>
              </a:rPr>
              <a:t>Security is best if it is designed and built into the foundation of the OS [Architecture and Design phase]</a:t>
            </a:r>
          </a:p>
        </p:txBody>
      </p:sp>
    </p:spTree>
    <p:extLst>
      <p:ext uri="{BB962C8B-B14F-4D97-AF65-F5344CB8AC3E}">
        <p14:creationId xmlns:p14="http://schemas.microsoft.com/office/powerpoint/2010/main" val="104070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Chace Memory</a:t>
            </a:r>
          </a:p>
        </p:txBody>
      </p:sp>
      <p:sp>
        <p:nvSpPr>
          <p:cNvPr id="3" name="Rectangle 2"/>
          <p:cNvSpPr/>
          <p:nvPr/>
        </p:nvSpPr>
        <p:spPr>
          <a:xfrm>
            <a:off x="904567" y="1471016"/>
            <a:ext cx="9743768" cy="445583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Type of memory used for high-speed writing and reading activities</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Can be described as a high-speed RAM on the same chip as the processor</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Improves overall speed of the computer</a:t>
            </a:r>
          </a:p>
          <a:p>
            <a:pPr marL="285750"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Different motherboards have different types of cache. </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Level 1 (L1) is faster than Level 2 (L2), </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L2 is faster than L3</a:t>
            </a:r>
          </a:p>
          <a:p>
            <a:pPr marL="742950" lvl="1" indent="-28575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L1 and L2 are usually built into the processors and the controllers</a:t>
            </a:r>
          </a:p>
        </p:txBody>
      </p:sp>
    </p:spTree>
    <p:extLst>
      <p:ext uri="{BB962C8B-B14F-4D97-AF65-F5344CB8AC3E}">
        <p14:creationId xmlns:p14="http://schemas.microsoft.com/office/powerpoint/2010/main" val="37441928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Memory Mapping</a:t>
            </a:r>
          </a:p>
        </p:txBody>
      </p:sp>
      <p:sp>
        <p:nvSpPr>
          <p:cNvPr id="3" name="Content Placeholder 2"/>
          <p:cNvSpPr txBox="1">
            <a:spLocks/>
          </p:cNvSpPr>
          <p:nvPr/>
        </p:nvSpPr>
        <p:spPr>
          <a:xfrm>
            <a:off x="658762" y="1253145"/>
            <a:ext cx="10672763" cy="5283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CPU, the most trusted component in the system, has direct access to memory</a:t>
            </a:r>
          </a:p>
          <a:p>
            <a:pPr>
              <a:lnSpc>
                <a:spcPct val="110000"/>
              </a:lnSpc>
            </a:pPr>
            <a:r>
              <a:rPr lang="en-US" dirty="0">
                <a:latin typeface="Arial" panose="020B0604020202020204" pitchFamily="34" charset="0"/>
                <a:cs typeface="Arial" panose="020B0604020202020204" pitchFamily="34" charset="0"/>
              </a:rPr>
              <a:t>It is connected physically to the memory chips</a:t>
            </a:r>
          </a:p>
          <a:p>
            <a:pPr>
              <a:lnSpc>
                <a:spcPct val="110000"/>
              </a:lnSpc>
            </a:pPr>
            <a:r>
              <a:rPr lang="en-US" dirty="0">
                <a:latin typeface="Arial" panose="020B0604020202020204" pitchFamily="34" charset="0"/>
                <a:cs typeface="Arial" panose="020B0604020202020204" pitchFamily="34" charset="0"/>
              </a:rPr>
              <a:t>Software/Applications do not have physical connection to memory segments; they are connected logically</a:t>
            </a:r>
          </a:p>
          <a:p>
            <a:pPr>
              <a:lnSpc>
                <a:spcPct val="110000"/>
              </a:lnSpc>
            </a:pPr>
            <a:r>
              <a:rPr lang="en-US" dirty="0">
                <a:latin typeface="Arial" panose="020B0604020202020204" pitchFamily="34" charset="0"/>
                <a:cs typeface="Arial" panose="020B0604020202020204" pitchFamily="34" charset="0"/>
              </a:rPr>
              <a:t>Memory manager is used to connect an application to the memory segment on need basis</a:t>
            </a:r>
          </a:p>
          <a:p>
            <a:pPr>
              <a:lnSpc>
                <a:spcPct val="110000"/>
              </a:lnSpc>
            </a:pPr>
            <a:r>
              <a:rPr lang="en-US" dirty="0">
                <a:latin typeface="Arial" panose="020B0604020202020204" pitchFamily="34" charset="0"/>
                <a:cs typeface="Arial" panose="020B0604020202020204" pitchFamily="34" charset="0"/>
              </a:rPr>
              <a:t>Memory manager allows application to access memory via index tables and pointers.</a:t>
            </a:r>
          </a:p>
        </p:txBody>
      </p:sp>
    </p:spTree>
    <p:extLst>
      <p:ext uri="{BB962C8B-B14F-4D97-AF65-F5344CB8AC3E}">
        <p14:creationId xmlns:p14="http://schemas.microsoft.com/office/powerpoint/2010/main" val="2997783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Memory Address types</a:t>
            </a:r>
          </a:p>
        </p:txBody>
      </p:sp>
      <p:sp>
        <p:nvSpPr>
          <p:cNvPr id="3" name="Content Placeholder 2"/>
          <p:cNvSpPr txBox="1">
            <a:spLocks/>
          </p:cNvSpPr>
          <p:nvPr/>
        </p:nvSpPr>
        <p:spPr>
          <a:xfrm>
            <a:off x="678427" y="1574800"/>
            <a:ext cx="10672763" cy="5042310"/>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b="1" dirty="0">
                <a:latin typeface="Arial" panose="020B0604020202020204" pitchFamily="34" charset="0"/>
                <a:cs typeface="Arial" panose="020B0604020202020204" pitchFamily="34" charset="0"/>
              </a:rPr>
              <a:t>Immediate Address</a:t>
            </a:r>
          </a:p>
          <a:p>
            <a:pPr lvl="1">
              <a:lnSpc>
                <a:spcPct val="150000"/>
              </a:lnSpc>
            </a:pPr>
            <a:r>
              <a:rPr lang="en-US" dirty="0">
                <a:latin typeface="Arial" panose="020B0604020202020204" pitchFamily="34" charset="0"/>
                <a:cs typeface="Arial" panose="020B0604020202020204" pitchFamily="34" charset="0"/>
              </a:rPr>
              <a:t>Way of referring to data that is supplied to CPU as part of an instruction; not a memory addressing scheme per se.</a:t>
            </a:r>
          </a:p>
          <a:p>
            <a:pPr lvl="1">
              <a:lnSpc>
                <a:spcPct val="150000"/>
              </a:lnSpc>
            </a:pPr>
            <a:r>
              <a:rPr lang="en-US" dirty="0">
                <a:latin typeface="Arial" panose="020B0604020202020204" pitchFamily="34" charset="0"/>
                <a:cs typeface="Arial" panose="020B0604020202020204" pitchFamily="34" charset="0"/>
              </a:rPr>
              <a:t>It is the fastest method of addressing</a:t>
            </a:r>
          </a:p>
          <a:p>
            <a:pPr>
              <a:lnSpc>
                <a:spcPct val="150000"/>
              </a:lnSpc>
            </a:pPr>
            <a:r>
              <a:rPr lang="en-US" b="1" dirty="0">
                <a:latin typeface="Arial" panose="020B0604020202020204" pitchFamily="34" charset="0"/>
                <a:cs typeface="Arial" panose="020B0604020202020204" pitchFamily="34" charset="0"/>
              </a:rPr>
              <a:t>Absolute address</a:t>
            </a:r>
          </a:p>
          <a:p>
            <a:pPr lvl="1">
              <a:lnSpc>
                <a:spcPct val="150000"/>
              </a:lnSpc>
            </a:pPr>
            <a:r>
              <a:rPr lang="en-US" dirty="0">
                <a:latin typeface="Arial" panose="020B0604020202020204" pitchFamily="34" charset="0"/>
                <a:cs typeface="Arial" panose="020B0604020202020204" pitchFamily="34" charset="0"/>
              </a:rPr>
              <a:t>Physical memory address that </a:t>
            </a:r>
            <a:r>
              <a:rPr lang="en-US" u="sng" dirty="0">
                <a:latin typeface="Arial" panose="020B0604020202020204" pitchFamily="34" charset="0"/>
                <a:cs typeface="Arial" panose="020B0604020202020204" pitchFamily="34" charset="0"/>
              </a:rPr>
              <a:t>CPU uses</a:t>
            </a:r>
          </a:p>
          <a:p>
            <a:pPr lvl="1">
              <a:lnSpc>
                <a:spcPct val="150000"/>
              </a:lnSpc>
            </a:pPr>
            <a:r>
              <a:rPr lang="en-US" dirty="0">
                <a:latin typeface="Arial" panose="020B0604020202020204" pitchFamily="34" charset="0"/>
                <a:cs typeface="Arial" panose="020B0604020202020204" pitchFamily="34" charset="0"/>
              </a:rPr>
              <a:t>Also called direct addressing; direct addressing is flexible than immediate addressing</a:t>
            </a:r>
          </a:p>
          <a:p>
            <a:pPr lvl="1">
              <a:lnSpc>
                <a:spcPct val="150000"/>
              </a:lnSpc>
            </a:pPr>
            <a:r>
              <a:rPr lang="en-US" dirty="0">
                <a:latin typeface="Arial" panose="020B0604020202020204" pitchFamily="34" charset="0"/>
                <a:cs typeface="Arial" panose="020B0604020202020204" pitchFamily="34" charset="0"/>
              </a:rPr>
              <a:t>The address must be located in the same memory page as the instruction being executed</a:t>
            </a:r>
          </a:p>
          <a:p>
            <a:pPr>
              <a:lnSpc>
                <a:spcPct val="150000"/>
              </a:lnSpc>
            </a:pPr>
            <a:r>
              <a:rPr lang="en-US" b="1" dirty="0">
                <a:latin typeface="Arial" panose="020B0604020202020204" pitchFamily="34" charset="0"/>
                <a:cs typeface="Arial" panose="020B0604020202020204" pitchFamily="34" charset="0"/>
              </a:rPr>
              <a:t>Logical Address (Indirect address)</a:t>
            </a:r>
          </a:p>
          <a:p>
            <a:pPr lvl="1">
              <a:lnSpc>
                <a:spcPct val="150000"/>
              </a:lnSpc>
            </a:pPr>
            <a:r>
              <a:rPr lang="en-US" dirty="0">
                <a:latin typeface="Arial" panose="020B0604020202020204" pitchFamily="34" charset="0"/>
                <a:cs typeface="Arial" panose="020B0604020202020204" pitchFamily="34" charset="0"/>
              </a:rPr>
              <a:t>Indexed memory address that </a:t>
            </a:r>
            <a:r>
              <a:rPr lang="en-US" u="sng" dirty="0">
                <a:latin typeface="Arial" panose="020B0604020202020204" pitchFamily="34" charset="0"/>
                <a:cs typeface="Arial" panose="020B0604020202020204" pitchFamily="34" charset="0"/>
              </a:rPr>
              <a:t>software/application use</a:t>
            </a:r>
            <a:endParaRPr lang="en-US" dirty="0">
              <a:latin typeface="Arial" panose="020B0604020202020204" pitchFamily="34" charset="0"/>
              <a:cs typeface="Arial" panose="020B0604020202020204" pitchFamily="34" charset="0"/>
            </a:endParaRPr>
          </a:p>
          <a:p>
            <a:pPr>
              <a:lnSpc>
                <a:spcPct val="150000"/>
              </a:lnSpc>
            </a:pPr>
            <a:r>
              <a:rPr lang="en-US" b="1" dirty="0">
                <a:latin typeface="Arial" panose="020B0604020202020204" pitchFamily="34" charset="0"/>
                <a:cs typeface="Arial" panose="020B0604020202020204" pitchFamily="34" charset="0"/>
              </a:rPr>
              <a:t>Relative Address</a:t>
            </a:r>
          </a:p>
          <a:p>
            <a:pPr lvl="1">
              <a:lnSpc>
                <a:spcPct val="150000"/>
              </a:lnSpc>
            </a:pPr>
            <a:r>
              <a:rPr lang="en-US" dirty="0">
                <a:latin typeface="Arial" panose="020B0604020202020204" pitchFamily="34" charset="0"/>
                <a:cs typeface="Arial" panose="020B0604020202020204" pitchFamily="34" charset="0"/>
              </a:rPr>
              <a:t>are based on a known address with an offset value applied</a:t>
            </a:r>
          </a:p>
          <a:p>
            <a:pPr lvl="1">
              <a:lnSpc>
                <a:spcPct val="150000"/>
              </a:lnSpc>
            </a:pPr>
            <a:r>
              <a:rPr lang="en-IN" dirty="0">
                <a:latin typeface="Arial" panose="020B0604020202020204" pitchFamily="34" charset="0"/>
                <a:cs typeface="Arial" panose="020B0604020202020204" pitchFamily="34" charset="0"/>
              </a:rPr>
              <a:t>Relative address means an address specified by indicating its distance from another address, called the base address.</a:t>
            </a:r>
            <a:endParaRPr lang="en-US" dirty="0">
              <a:latin typeface="Arial" panose="020B0604020202020204" pitchFamily="34" charset="0"/>
              <a:cs typeface="Arial" panose="020B0604020202020204" pitchFamily="34" charset="0"/>
            </a:endParaRPr>
          </a:p>
          <a:p>
            <a:pPr lvl="1">
              <a:lnSpc>
                <a:spcPct val="150000"/>
              </a:lnSpc>
            </a:pPr>
            <a:r>
              <a:rPr lang="en-US" dirty="0">
                <a:latin typeface="Arial" panose="020B0604020202020204" pitchFamily="34" charset="0"/>
                <a:cs typeface="Arial" panose="020B0604020202020204" pitchFamily="34" charset="0"/>
              </a:rPr>
              <a:t>Memory manager uses the value stored in one of the CPUs registers as the base location from which to begin counting.</a:t>
            </a:r>
          </a:p>
          <a:p>
            <a:pPr lvl="1">
              <a:lnSpc>
                <a:spcPct val="150000"/>
              </a:lnSpc>
            </a:pPr>
            <a:r>
              <a:rPr lang="en-IN" dirty="0">
                <a:latin typeface="Arial" panose="020B0604020202020204" pitchFamily="34" charset="0"/>
                <a:cs typeface="Arial" panose="020B0604020202020204" pitchFamily="34" charset="0"/>
              </a:rPr>
              <a:t>Relative addressing is always in bytes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722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Buffer Overflow</a:t>
            </a:r>
          </a:p>
        </p:txBody>
      </p:sp>
      <p:sp>
        <p:nvSpPr>
          <p:cNvPr id="3" name="Content Placeholder 2"/>
          <p:cNvSpPr txBox="1">
            <a:spLocks/>
          </p:cNvSpPr>
          <p:nvPr/>
        </p:nvSpPr>
        <p:spPr>
          <a:xfrm>
            <a:off x="658762" y="1253145"/>
            <a:ext cx="10672763" cy="528320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Buffer:</a:t>
            </a:r>
          </a:p>
          <a:p>
            <a:pPr lvl="1">
              <a:lnSpc>
                <a:spcPct val="110000"/>
              </a:lnSpc>
            </a:pPr>
            <a:r>
              <a:rPr lang="en-US" dirty="0">
                <a:latin typeface="Arial" panose="020B0604020202020204" pitchFamily="34" charset="0"/>
                <a:cs typeface="Arial" panose="020B0604020202020204" pitchFamily="34" charset="0"/>
              </a:rPr>
              <a:t>An allocated segment of memory</a:t>
            </a:r>
          </a:p>
          <a:p>
            <a:pPr>
              <a:lnSpc>
                <a:spcPct val="110000"/>
              </a:lnSpc>
            </a:pPr>
            <a:r>
              <a:rPr lang="en-US" dirty="0">
                <a:latin typeface="Arial" panose="020B0604020202020204" pitchFamily="34" charset="0"/>
                <a:cs typeface="Arial" panose="020B0604020202020204" pitchFamily="34" charset="0"/>
              </a:rPr>
              <a:t>Buffers make up the stack</a:t>
            </a:r>
          </a:p>
          <a:p>
            <a:pPr>
              <a:lnSpc>
                <a:spcPct val="110000"/>
              </a:lnSpc>
            </a:pPr>
            <a:r>
              <a:rPr lang="en-US" dirty="0">
                <a:latin typeface="Arial" panose="020B0604020202020204" pitchFamily="34" charset="0"/>
                <a:cs typeface="Arial" panose="020B0604020202020204" pitchFamily="34" charset="0"/>
              </a:rPr>
              <a:t>Stack</a:t>
            </a:r>
          </a:p>
          <a:p>
            <a:pPr lvl="1">
              <a:lnSpc>
                <a:spcPct val="110000"/>
              </a:lnSpc>
            </a:pPr>
            <a:r>
              <a:rPr lang="en-US" dirty="0">
                <a:latin typeface="Arial" panose="020B0604020202020204" pitchFamily="34" charset="0"/>
                <a:cs typeface="Arial" panose="020B0604020202020204" pitchFamily="34" charset="0"/>
              </a:rPr>
              <a:t>A segment in memory that allows for communication between the requesting application and the procedure or subroutine.</a:t>
            </a:r>
          </a:p>
          <a:p>
            <a:pPr lvl="1">
              <a:lnSpc>
                <a:spcPct val="110000"/>
              </a:lnSpc>
            </a:pPr>
            <a:r>
              <a:rPr lang="en-US" dirty="0">
                <a:latin typeface="Arial" panose="020B0604020202020204" pitchFamily="34" charset="0"/>
                <a:cs typeface="Arial" panose="020B0604020202020204" pitchFamily="34" charset="0"/>
              </a:rPr>
              <a:t>An important issue in stack is that it grows downward</a:t>
            </a:r>
          </a:p>
          <a:p>
            <a:pPr lvl="1">
              <a:lnSpc>
                <a:spcPct val="110000"/>
              </a:lnSpc>
            </a:pPr>
            <a:r>
              <a:rPr lang="en-US" i="1" dirty="0">
                <a:latin typeface="Arial" panose="020B0604020202020204" pitchFamily="34" charset="0"/>
                <a:cs typeface="Arial" panose="020B0604020202020204" pitchFamily="34" charset="0"/>
              </a:rPr>
              <a:t>Stack pointer </a:t>
            </a:r>
            <a:r>
              <a:rPr lang="en-US" dirty="0">
                <a:latin typeface="Arial" panose="020B0604020202020204" pitchFamily="34" charset="0"/>
                <a:cs typeface="Arial" panose="020B0604020202020204" pitchFamily="34" charset="0"/>
              </a:rPr>
              <a:t>keeps track of where the CPU is in the stack. It tells the CPU where the next piece of data/instruction is located</a:t>
            </a:r>
          </a:p>
          <a:p>
            <a:pPr>
              <a:lnSpc>
                <a:spcPct val="110000"/>
              </a:lnSpc>
            </a:pPr>
            <a:r>
              <a:rPr lang="en-US" dirty="0">
                <a:latin typeface="Arial" panose="020B0604020202020204" pitchFamily="34" charset="0"/>
                <a:cs typeface="Arial" panose="020B0604020202020204" pitchFamily="34" charset="0"/>
              </a:rPr>
              <a:t>Procedure is a code that carries out specific function on the data and returns the result to the requesting application</a:t>
            </a:r>
          </a:p>
          <a:p>
            <a:pPr lvl="1">
              <a:lnSpc>
                <a:spcPct val="110000"/>
              </a:lnSpc>
            </a:pPr>
            <a:r>
              <a:rPr lang="en-US" dirty="0">
                <a:latin typeface="Arial" panose="020B0604020202020204" pitchFamily="34" charset="0"/>
                <a:cs typeface="Arial" panose="020B0604020202020204" pitchFamily="34" charset="0"/>
              </a:rPr>
              <a:t>Procedure takes the data off the stack starting at the top, so they are First In, Last out (FILO)</a:t>
            </a:r>
          </a:p>
          <a:p>
            <a:pPr>
              <a:lnSpc>
                <a:spcPct val="110000"/>
              </a:lnSpc>
            </a:pPr>
            <a:r>
              <a:rPr lang="en-US" dirty="0">
                <a:latin typeface="Arial" panose="020B0604020202020204" pitchFamily="34" charset="0"/>
                <a:cs typeface="Arial" panose="020B0604020202020204" pitchFamily="34" charset="0"/>
              </a:rPr>
              <a:t>Return Pointer is a pointer to the requesting application memory address</a:t>
            </a:r>
          </a:p>
          <a:p>
            <a:pPr>
              <a:lnSpc>
                <a:spcPct val="11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3349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Buffer Overflow</a:t>
            </a:r>
          </a:p>
        </p:txBody>
      </p:sp>
      <p:sp>
        <p:nvSpPr>
          <p:cNvPr id="3" name="Content Placeholder 2"/>
          <p:cNvSpPr txBox="1">
            <a:spLocks/>
          </p:cNvSpPr>
          <p:nvPr/>
        </p:nvSpPr>
        <p:spPr>
          <a:xfrm>
            <a:off x="658762" y="1253144"/>
            <a:ext cx="10837912" cy="544262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Buffer overflow takes place when too much data is input to a specific process</a:t>
            </a:r>
          </a:p>
          <a:p>
            <a:pPr>
              <a:lnSpc>
                <a:spcPct val="110000"/>
              </a:lnSpc>
            </a:pPr>
            <a:r>
              <a:rPr lang="en-US" dirty="0">
                <a:latin typeface="Arial" panose="020B0604020202020204" pitchFamily="34" charset="0"/>
                <a:cs typeface="Arial" panose="020B0604020202020204" pitchFamily="34" charset="0"/>
              </a:rPr>
              <a:t>For Buffer overflow use, the attacker must insert code that must be of specific length and followed up by command(s) the attacker wants to execute</a:t>
            </a:r>
          </a:p>
          <a:p>
            <a:pPr>
              <a:lnSpc>
                <a:spcPct val="110000"/>
              </a:lnSpc>
            </a:pPr>
            <a:r>
              <a:rPr lang="en-US" dirty="0">
                <a:latin typeface="Arial" panose="020B0604020202020204" pitchFamily="34" charset="0"/>
                <a:cs typeface="Arial" panose="020B0604020202020204" pitchFamily="34" charset="0"/>
              </a:rPr>
              <a:t>Proper bounds checking to ensure input data is of an acceptable length helps prevent BO</a:t>
            </a:r>
          </a:p>
          <a:p>
            <a:pPr>
              <a:lnSpc>
                <a:spcPct val="110000"/>
              </a:lnSpc>
            </a:pPr>
            <a:r>
              <a:rPr lang="en-US" dirty="0">
                <a:latin typeface="Arial" panose="020B0604020202020204" pitchFamily="34" charset="0"/>
                <a:cs typeface="Arial" panose="020B0604020202020204" pitchFamily="34" charset="0"/>
              </a:rPr>
              <a:t>Secure programming practice and code reviews can help identify and prevent Buffer overflow attacks</a:t>
            </a:r>
          </a:p>
          <a:p>
            <a:pPr>
              <a:lnSpc>
                <a:spcPct val="110000"/>
              </a:lnSpc>
            </a:pPr>
            <a:r>
              <a:rPr lang="en-US" dirty="0">
                <a:latin typeface="Arial" panose="020B0604020202020204" pitchFamily="34" charset="0"/>
                <a:cs typeface="Arial" panose="020B0604020202020204" pitchFamily="34" charset="0"/>
              </a:rPr>
              <a:t>Some other techniques to prevent BO are:</a:t>
            </a:r>
          </a:p>
          <a:p>
            <a:pPr lvl="1">
              <a:lnSpc>
                <a:spcPct val="120000"/>
              </a:lnSpc>
            </a:pPr>
            <a:r>
              <a:rPr lang="en-US" dirty="0">
                <a:latin typeface="Arial" panose="020B0604020202020204" pitchFamily="34" charset="0"/>
                <a:cs typeface="Arial" panose="020B0604020202020204" pitchFamily="34" charset="0"/>
              </a:rPr>
              <a:t>Black-box testing</a:t>
            </a:r>
          </a:p>
          <a:p>
            <a:pPr lvl="1">
              <a:lnSpc>
                <a:spcPct val="120000"/>
              </a:lnSpc>
            </a:pPr>
            <a:r>
              <a:rPr lang="en-US" dirty="0">
                <a:latin typeface="Arial" panose="020B0604020202020204" pitchFamily="34" charset="0"/>
                <a:cs typeface="Arial" panose="020B0604020202020204" pitchFamily="34" charset="0"/>
              </a:rPr>
              <a:t>Mark stack as non-executable</a:t>
            </a:r>
          </a:p>
          <a:p>
            <a:pPr lvl="1">
              <a:lnSpc>
                <a:spcPct val="120000"/>
              </a:lnSpc>
            </a:pPr>
            <a:r>
              <a:rPr lang="en-US" dirty="0">
                <a:latin typeface="Arial" panose="020B0604020202020204" pitchFamily="34" charset="0"/>
                <a:cs typeface="Arial" panose="020B0604020202020204" pitchFamily="34" charset="0"/>
              </a:rPr>
              <a:t>Randomize stack location or encrypt return address on stack </a:t>
            </a:r>
          </a:p>
          <a:p>
            <a:pPr lvl="1">
              <a:lnSpc>
                <a:spcPct val="120000"/>
              </a:lnSpc>
            </a:pPr>
            <a:r>
              <a:rPr lang="en-US" dirty="0">
                <a:latin typeface="Arial" panose="020B0604020202020204" pitchFamily="34" charset="0"/>
                <a:cs typeface="Arial" panose="020B0604020202020204" pitchFamily="34" charset="0"/>
              </a:rPr>
              <a:t>Run-time checking of array and buffer bounds</a:t>
            </a:r>
            <a:endParaRPr lang="en-US" sz="4000" dirty="0">
              <a:latin typeface="Arial" panose="020B0604020202020204" pitchFamily="34" charset="0"/>
              <a:cs typeface="Arial" panose="020B0604020202020204" pitchFamily="34" charset="0"/>
            </a:endParaRPr>
          </a:p>
          <a:p>
            <a:pPr lvl="1">
              <a:lnSpc>
                <a:spcPct val="110000"/>
              </a:lnSpc>
            </a:pPr>
            <a:r>
              <a:rPr lang="en-IN" dirty="0">
                <a:latin typeface="Arial" panose="020B0604020202020204" pitchFamily="34" charset="0"/>
                <a:cs typeface="Arial" panose="020B0604020202020204" pitchFamily="34" charset="0"/>
              </a:rPr>
              <a:t>Static analysis of source code to find overflows</a:t>
            </a:r>
          </a:p>
          <a:p>
            <a:pPr lvl="1">
              <a:lnSpc>
                <a:spcPct val="110000"/>
              </a:lnSpc>
            </a:pPr>
            <a:endParaRPr lang="en-US"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92604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Leak</a:t>
            </a:r>
          </a:p>
        </p:txBody>
      </p:sp>
      <p:sp>
        <p:nvSpPr>
          <p:cNvPr id="3" name="Content Placeholder 2"/>
          <p:cNvSpPr txBox="1">
            <a:spLocks/>
          </p:cNvSpPr>
          <p:nvPr/>
        </p:nvSpPr>
        <p:spPr>
          <a:xfrm>
            <a:off x="658762" y="1253145"/>
            <a:ext cx="10672763" cy="52832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It is caused when the operating system does not release the memory after the use of an application</a:t>
            </a:r>
          </a:p>
          <a:p>
            <a:pPr>
              <a:lnSpc>
                <a:spcPct val="110000"/>
              </a:lnSpc>
            </a:pPr>
            <a:r>
              <a:rPr lang="en-US" dirty="0">
                <a:latin typeface="Arial" panose="020B0604020202020204" pitchFamily="34" charset="0"/>
                <a:cs typeface="Arial" panose="020B0604020202020204" pitchFamily="34" charset="0"/>
              </a:rPr>
              <a:t>Memory leaks can take place in OS, Applications, and software drivers</a:t>
            </a:r>
          </a:p>
          <a:p>
            <a:pPr>
              <a:lnSpc>
                <a:spcPct val="110000"/>
              </a:lnSpc>
            </a:pPr>
            <a:r>
              <a:rPr lang="en-US" dirty="0">
                <a:latin typeface="Arial" panose="020B0604020202020204" pitchFamily="34" charset="0"/>
                <a:cs typeface="Arial" panose="020B0604020202020204" pitchFamily="34" charset="0"/>
              </a:rPr>
              <a:t>It is also </a:t>
            </a:r>
            <a:r>
              <a:rPr lang="en-IN" dirty="0">
                <a:latin typeface="Arial" panose="020B0604020202020204" pitchFamily="34" charset="0"/>
                <a:cs typeface="Arial" panose="020B0604020202020204" pitchFamily="34" charset="0"/>
              </a:rPr>
              <a:t>known as space leak</a:t>
            </a:r>
            <a:endParaRPr lang="en-US" dirty="0">
              <a:latin typeface="Arial" panose="020B0604020202020204" pitchFamily="34" charset="0"/>
              <a:cs typeface="Arial" panose="020B0604020202020204" pitchFamily="34" charset="0"/>
            </a:endParaRPr>
          </a:p>
          <a:p>
            <a:pPr>
              <a:lnSpc>
                <a:spcPct val="110000"/>
              </a:lnSpc>
            </a:pPr>
            <a:r>
              <a:rPr lang="en-US" dirty="0">
                <a:latin typeface="Arial" panose="020B0604020202020204" pitchFamily="34" charset="0"/>
                <a:cs typeface="Arial" panose="020B0604020202020204" pitchFamily="34" charset="0"/>
              </a:rPr>
              <a:t>Two fundamental countermeasures to memory leak are:</a:t>
            </a:r>
          </a:p>
          <a:p>
            <a:pPr>
              <a:lnSpc>
                <a:spcPct val="110000"/>
              </a:lnSpc>
            </a:pPr>
            <a:r>
              <a:rPr lang="en-US" dirty="0">
                <a:latin typeface="Arial" panose="020B0604020202020204" pitchFamily="34" charset="0"/>
                <a:cs typeface="Arial" panose="020B0604020202020204" pitchFamily="34" charset="0"/>
              </a:rPr>
              <a:t>Programming:</a:t>
            </a:r>
          </a:p>
          <a:p>
            <a:pPr lvl="1">
              <a:lnSpc>
                <a:spcPct val="110000"/>
              </a:lnSpc>
            </a:pPr>
            <a:r>
              <a:rPr lang="en-US" dirty="0">
                <a:latin typeface="Arial" panose="020B0604020202020204" pitchFamily="34" charset="0"/>
                <a:cs typeface="Arial" panose="020B0604020202020204" pitchFamily="34" charset="0"/>
              </a:rPr>
              <a:t>Secure coding practices that ensure these memory releases are properly handled</a:t>
            </a:r>
          </a:p>
          <a:p>
            <a:pPr>
              <a:lnSpc>
                <a:spcPct val="110000"/>
              </a:lnSpc>
            </a:pPr>
            <a:r>
              <a:rPr lang="en-US" dirty="0">
                <a:latin typeface="Arial" panose="020B0604020202020204" pitchFamily="34" charset="0"/>
                <a:cs typeface="Arial" panose="020B0604020202020204" pitchFamily="34" charset="0"/>
              </a:rPr>
              <a:t>Implement garbage collector</a:t>
            </a:r>
          </a:p>
          <a:p>
            <a:pPr lvl="1">
              <a:lnSpc>
                <a:spcPct val="110000"/>
              </a:lnSpc>
            </a:pPr>
            <a:r>
              <a:rPr lang="en-US" dirty="0">
                <a:latin typeface="Arial" panose="020B0604020202020204" pitchFamily="34" charset="0"/>
                <a:cs typeface="Arial" panose="020B0604020202020204" pitchFamily="34" charset="0"/>
              </a:rPr>
              <a:t>Software that runs an algorithm to identify unused committed memory and instructs OS to mark that memory as available</a:t>
            </a:r>
          </a:p>
          <a:p>
            <a:pPr lvl="1">
              <a:lnSpc>
                <a:spcPct val="110000"/>
              </a:lnSpc>
            </a:pPr>
            <a:r>
              <a:rPr lang="en-US" dirty="0">
                <a:latin typeface="Arial" panose="020B0604020202020204" pitchFamily="34" charset="0"/>
                <a:cs typeface="Arial" panose="020B0604020202020204" pitchFamily="34" charset="0"/>
              </a:rPr>
              <a:t>Different types of garbage collectors work with different OS and Programming languages</a:t>
            </a:r>
          </a:p>
        </p:txBody>
      </p:sp>
    </p:spTree>
    <p:extLst>
      <p:ext uri="{BB962C8B-B14F-4D97-AF65-F5344CB8AC3E}">
        <p14:creationId xmlns:p14="http://schemas.microsoft.com/office/powerpoint/2010/main" val="969401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Operating Systems</a:t>
            </a:r>
          </a:p>
        </p:txBody>
      </p:sp>
      <p:sp>
        <p:nvSpPr>
          <p:cNvPr id="3" name="Content Placeholder 2"/>
          <p:cNvSpPr txBox="1">
            <a:spLocks/>
          </p:cNvSpPr>
          <p:nvPr/>
        </p:nvSpPr>
        <p:spPr>
          <a:xfrm>
            <a:off x="609601" y="1666100"/>
            <a:ext cx="10672763" cy="42332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It provides an environment for applications and users to work within</a:t>
            </a:r>
          </a:p>
          <a:p>
            <a:pPr>
              <a:lnSpc>
                <a:spcPct val="110000"/>
              </a:lnSpc>
            </a:pPr>
            <a:r>
              <a:rPr lang="en-US" dirty="0">
                <a:latin typeface="Arial" panose="020B0604020202020204" pitchFamily="34" charset="0"/>
                <a:cs typeface="Arial" panose="020B0604020202020204" pitchFamily="34" charset="0"/>
              </a:rPr>
              <a:t>It is made up of various layers of functionality</a:t>
            </a:r>
          </a:p>
          <a:p>
            <a:pPr>
              <a:lnSpc>
                <a:spcPct val="110000"/>
              </a:lnSpc>
            </a:pPr>
            <a:r>
              <a:rPr lang="en-US" dirty="0">
                <a:latin typeface="Arial" panose="020B0604020202020204" pitchFamily="34" charset="0"/>
                <a:cs typeface="Arial" panose="020B0604020202020204" pitchFamily="34" charset="0"/>
              </a:rPr>
              <a:t>Responsibilities</a:t>
            </a:r>
          </a:p>
          <a:p>
            <a:pPr lvl="1">
              <a:lnSpc>
                <a:spcPct val="110000"/>
              </a:lnSpc>
            </a:pPr>
            <a:r>
              <a:rPr lang="en-US" dirty="0">
                <a:latin typeface="Arial" panose="020B0604020202020204" pitchFamily="34" charset="0"/>
                <a:cs typeface="Arial" panose="020B0604020202020204" pitchFamily="34" charset="0"/>
              </a:rPr>
              <a:t>Process management</a:t>
            </a:r>
          </a:p>
          <a:p>
            <a:pPr lvl="1">
              <a:lnSpc>
                <a:spcPct val="110000"/>
              </a:lnSpc>
            </a:pPr>
            <a:r>
              <a:rPr lang="en-US" dirty="0">
                <a:latin typeface="Arial" panose="020B0604020202020204" pitchFamily="34" charset="0"/>
                <a:cs typeface="Arial" panose="020B0604020202020204" pitchFamily="34" charset="0"/>
              </a:rPr>
              <a:t>Memory management</a:t>
            </a:r>
          </a:p>
          <a:p>
            <a:pPr lvl="1">
              <a:lnSpc>
                <a:spcPct val="110000"/>
              </a:lnSpc>
            </a:pPr>
            <a:r>
              <a:rPr lang="en-US" dirty="0">
                <a:latin typeface="Arial" panose="020B0604020202020204" pitchFamily="34" charset="0"/>
                <a:cs typeface="Arial" panose="020B0604020202020204" pitchFamily="34" charset="0"/>
              </a:rPr>
              <a:t>I/O management</a:t>
            </a:r>
          </a:p>
          <a:p>
            <a:pPr lvl="1">
              <a:lnSpc>
                <a:spcPct val="110000"/>
              </a:lnSpc>
            </a:pPr>
            <a:r>
              <a:rPr lang="en-US" dirty="0">
                <a:latin typeface="Arial" panose="020B0604020202020204" pitchFamily="34" charset="0"/>
                <a:cs typeface="Arial" panose="020B0604020202020204" pitchFamily="34" charset="0"/>
              </a:rPr>
              <a:t>CPU management</a:t>
            </a:r>
          </a:p>
        </p:txBody>
      </p:sp>
    </p:spTree>
    <p:extLst>
      <p:ext uri="{BB962C8B-B14F-4D97-AF65-F5344CB8AC3E}">
        <p14:creationId xmlns:p14="http://schemas.microsoft.com/office/powerpoint/2010/main" val="339385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Management</a:t>
            </a:r>
          </a:p>
        </p:txBody>
      </p:sp>
      <p:sp>
        <p:nvSpPr>
          <p:cNvPr id="3" name="Content Placeholder 2"/>
          <p:cNvSpPr txBox="1">
            <a:spLocks/>
          </p:cNvSpPr>
          <p:nvPr/>
        </p:nvSpPr>
        <p:spPr>
          <a:xfrm>
            <a:off x="800100" y="1250921"/>
            <a:ext cx="10107560" cy="521648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lnSpc>
                <a:spcPct val="150000"/>
              </a:lnSpc>
              <a:spcBef>
                <a:spcPts val="15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Process:</a:t>
            </a:r>
          </a:p>
          <a:p>
            <a:pPr lvl="1">
              <a:lnSpc>
                <a:spcPct val="150000"/>
              </a:lnSpc>
              <a:spcBef>
                <a:spcPts val="3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A set of instructions that are actually running</a:t>
            </a:r>
          </a:p>
          <a:p>
            <a:pPr lvl="1">
              <a:lnSpc>
                <a:spcPct val="150000"/>
              </a:lnSpc>
              <a:spcBef>
                <a:spcPts val="3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Applications work as individual units called process</a:t>
            </a:r>
          </a:p>
          <a:p>
            <a:pPr lvl="1">
              <a:lnSpc>
                <a:spcPct val="150000"/>
              </a:lnSpc>
              <a:spcBef>
                <a:spcPts val="3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A program is not considered a process unless it is loaded and allocated resources by OS</a:t>
            </a:r>
          </a:p>
          <a:p>
            <a:pPr lvl="1">
              <a:lnSpc>
                <a:spcPct val="150000"/>
              </a:lnSpc>
              <a:spcBef>
                <a:spcPts val="3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The collection of the instructions and the assigned resources is referred to process.</a:t>
            </a:r>
          </a:p>
          <a:p>
            <a:pPr lvl="1">
              <a:lnSpc>
                <a:spcPct val="150000"/>
              </a:lnSpc>
              <a:spcBef>
                <a:spcPts val="300"/>
              </a:spcBef>
              <a:buFont typeface="Wingdings" panose="05000000000000000000" pitchFamily="2" charset="2"/>
              <a:buChar char="§"/>
            </a:pPr>
            <a:r>
              <a:rPr lang="en-US" dirty="0">
                <a:solidFill>
                  <a:srgbClr val="3C4743"/>
                </a:solidFill>
                <a:latin typeface="Arial" panose="020B0604020202020204" pitchFamily="34" charset="0"/>
                <a:cs typeface="Arial" panose="020B0604020202020204" pitchFamily="34" charset="0"/>
              </a:rPr>
              <a:t>Operating system gives a process necessary tools it needs and loads it into memory</a:t>
            </a:r>
          </a:p>
        </p:txBody>
      </p:sp>
    </p:spTree>
    <p:extLst>
      <p:ext uri="{BB962C8B-B14F-4D97-AF65-F5344CB8AC3E}">
        <p14:creationId xmlns:p14="http://schemas.microsoft.com/office/powerpoint/2010/main" val="2779961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Multiprogramming vs Multitasking</a:t>
            </a:r>
          </a:p>
        </p:txBody>
      </p:sp>
      <p:graphicFrame>
        <p:nvGraphicFramePr>
          <p:cNvPr id="4" name="Table 3"/>
          <p:cNvGraphicFramePr>
            <a:graphicFrameLocks noGrp="1"/>
          </p:cNvGraphicFramePr>
          <p:nvPr>
            <p:extLst>
              <p:ext uri="{D42A27DB-BD31-4B8C-83A1-F6EECF244321}">
                <p14:modId xmlns:p14="http://schemas.microsoft.com/office/powerpoint/2010/main" val="692846005"/>
              </p:ext>
            </p:extLst>
          </p:nvPr>
        </p:nvGraphicFramePr>
        <p:xfrm>
          <a:off x="1196258" y="1634066"/>
          <a:ext cx="8128000" cy="4028440"/>
        </p:xfrm>
        <a:graphic>
          <a:graphicData uri="http://schemas.openxmlformats.org/drawingml/2006/table">
            <a:tbl>
              <a:tblPr firstRow="1" bandRow="1">
                <a:tableStyleId>{3B4B98B0-60AC-42C2-AFA5-B58CD77FA1E5}</a:tableStyleId>
              </a:tblPr>
              <a:tblGrid>
                <a:gridCol w="4064000">
                  <a:extLst>
                    <a:ext uri="{9D8B030D-6E8A-4147-A177-3AD203B41FA5}">
                      <a16:colId xmlns:a16="http://schemas.microsoft.com/office/drawing/2014/main" xmlns="" val="640137835"/>
                    </a:ext>
                  </a:extLst>
                </a:gridCol>
                <a:gridCol w="4064000">
                  <a:extLst>
                    <a:ext uri="{9D8B030D-6E8A-4147-A177-3AD203B41FA5}">
                      <a16:colId xmlns:a16="http://schemas.microsoft.com/office/drawing/2014/main" xmlns="" val="3246564557"/>
                    </a:ext>
                  </a:extLst>
                </a:gridCol>
              </a:tblGrid>
              <a:tr h="370840">
                <a:tc>
                  <a:txBody>
                    <a:bodyPr/>
                    <a:lstStyle/>
                    <a:p>
                      <a:r>
                        <a:rPr lang="en-IN" dirty="0">
                          <a:latin typeface="Arial" panose="020B0604020202020204" pitchFamily="34" charset="0"/>
                          <a:cs typeface="Arial" panose="020B0604020202020204" pitchFamily="34" charset="0"/>
                        </a:rPr>
                        <a:t>Multiprogramming</a:t>
                      </a:r>
                    </a:p>
                  </a:txBody>
                  <a:tcPr/>
                </a:tc>
                <a:tc>
                  <a:txBody>
                    <a:bodyPr/>
                    <a:lstStyle/>
                    <a:p>
                      <a:r>
                        <a:rPr lang="en-IN" dirty="0">
                          <a:latin typeface="Arial" panose="020B0604020202020204" pitchFamily="34" charset="0"/>
                          <a:cs typeface="Arial" panose="020B0604020202020204" pitchFamily="34" charset="0"/>
                        </a:rPr>
                        <a:t>Multitasking</a:t>
                      </a:r>
                    </a:p>
                  </a:txBody>
                  <a:tcPr/>
                </a:tc>
                <a:extLst>
                  <a:ext uri="{0D108BD9-81ED-4DB2-BD59-A6C34878D82A}">
                    <a16:rowId xmlns:a16="http://schemas.microsoft.com/office/drawing/2014/main" xmlns="" val="3403039764"/>
                  </a:ext>
                </a:extLst>
              </a:tr>
              <a:tr h="914400">
                <a:tc>
                  <a:txBody>
                    <a:bodyPr/>
                    <a:lstStyle/>
                    <a:p>
                      <a:r>
                        <a:rPr lang="en-IN" dirty="0">
                          <a:latin typeface="Arial" panose="020B0604020202020204" pitchFamily="34" charset="0"/>
                          <a:cs typeface="Arial" panose="020B0604020202020204" pitchFamily="34" charset="0"/>
                        </a:rPr>
                        <a:t>More than one</a:t>
                      </a:r>
                      <a:r>
                        <a:rPr lang="en-IN" baseline="0" dirty="0">
                          <a:latin typeface="Arial" panose="020B0604020202020204" pitchFamily="34" charset="0"/>
                          <a:cs typeface="Arial" panose="020B0604020202020204" pitchFamily="34" charset="0"/>
                        </a:rPr>
                        <a:t> program is loaded into memory</a:t>
                      </a:r>
                      <a:endParaRPr lang="en-IN"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Arial" panose="020B0604020202020204" pitchFamily="34" charset="0"/>
                          <a:cs typeface="Arial" panose="020B0604020202020204" pitchFamily="34" charset="0"/>
                        </a:rPr>
                        <a:t>More than one</a:t>
                      </a:r>
                      <a:r>
                        <a:rPr lang="en-IN" baseline="0" dirty="0">
                          <a:latin typeface="Arial" panose="020B0604020202020204" pitchFamily="34" charset="0"/>
                          <a:cs typeface="Arial" panose="020B0604020202020204" pitchFamily="34" charset="0"/>
                        </a:rPr>
                        <a:t> program is loaded into memory</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205827232"/>
                  </a:ext>
                </a:extLst>
              </a:tr>
              <a:tr h="914400">
                <a:tc>
                  <a:txBody>
                    <a:bodyPr/>
                    <a:lstStyle/>
                    <a:p>
                      <a:r>
                        <a:rPr lang="en-IN" dirty="0">
                          <a:latin typeface="Arial" panose="020B0604020202020204" pitchFamily="34" charset="0"/>
                          <a:cs typeface="Arial" panose="020B0604020202020204" pitchFamily="34" charset="0"/>
                        </a:rPr>
                        <a:t>Only</a:t>
                      </a:r>
                      <a:r>
                        <a:rPr lang="en-IN" baseline="0" dirty="0">
                          <a:latin typeface="Arial" panose="020B0604020202020204" pitchFamily="34" charset="0"/>
                          <a:cs typeface="Arial" panose="020B0604020202020204" pitchFamily="34" charset="0"/>
                        </a:rPr>
                        <a:t> one process can be executed at one time</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Reques</a:t>
                      </a:r>
                      <a:r>
                        <a:rPr lang="en-IN" baseline="0" dirty="0">
                          <a:latin typeface="Arial" panose="020B0604020202020204" pitchFamily="34" charset="0"/>
                          <a:cs typeface="Arial" panose="020B0604020202020204" pitchFamily="34" charset="0"/>
                        </a:rPr>
                        <a:t>t from more than one application will be processed at the same time</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82430371"/>
                  </a:ext>
                </a:extLst>
              </a:tr>
              <a:tr h="914400">
                <a:tc>
                  <a:txBody>
                    <a:bodyPr/>
                    <a:lstStyle/>
                    <a:p>
                      <a:r>
                        <a:rPr lang="en-IN" dirty="0">
                          <a:latin typeface="Arial" panose="020B0604020202020204" pitchFamily="34" charset="0"/>
                          <a:cs typeface="Arial" panose="020B0604020202020204" pitchFamily="34" charset="0"/>
                        </a:rPr>
                        <a:t>Usually takes place</a:t>
                      </a:r>
                      <a:r>
                        <a:rPr lang="en-IN" baseline="0" dirty="0">
                          <a:latin typeface="Arial" panose="020B0604020202020204" pitchFamily="34" charset="0"/>
                          <a:cs typeface="Arial" panose="020B0604020202020204" pitchFamily="34" charset="0"/>
                        </a:rPr>
                        <a:t> on large-scale systems, such as mainframes</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Maintains</a:t>
                      </a:r>
                      <a:r>
                        <a:rPr lang="en-IN" baseline="0" dirty="0">
                          <a:latin typeface="Arial" panose="020B0604020202020204" pitchFamily="34" charset="0"/>
                          <a:cs typeface="Arial" panose="020B0604020202020204" pitchFamily="34" charset="0"/>
                        </a:rPr>
                        <a:t> processes in various execution states</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73122728"/>
                  </a:ext>
                </a:extLst>
              </a:tr>
              <a:tr h="914400">
                <a:tc>
                  <a:txBody>
                    <a:bodyPr/>
                    <a:lstStyle/>
                    <a:p>
                      <a:r>
                        <a:rPr lang="en-IN" dirty="0">
                          <a:latin typeface="Arial" panose="020B0604020202020204" pitchFamily="34" charset="0"/>
                          <a:cs typeface="Arial" panose="020B0604020202020204" pitchFamily="34" charset="0"/>
                        </a:rPr>
                        <a:t>Requires</a:t>
                      </a:r>
                      <a:r>
                        <a:rPr lang="en-IN" baseline="0" dirty="0">
                          <a:latin typeface="Arial" panose="020B0604020202020204" pitchFamily="34" charset="0"/>
                          <a:cs typeface="Arial" panose="020B0604020202020204" pitchFamily="34" charset="0"/>
                        </a:rPr>
                        <a:t> specially written software that coordinates its own activities and execution through the OS</a:t>
                      </a:r>
                      <a:endParaRPr lang="en-IN" dirty="0">
                        <a:latin typeface="Arial" panose="020B0604020202020204" pitchFamily="34" charset="0"/>
                        <a:cs typeface="Arial" panose="020B0604020202020204" pitchFamily="34" charset="0"/>
                      </a:endParaRPr>
                    </a:p>
                  </a:txBody>
                  <a:tcPr/>
                </a:tc>
                <a:tc>
                  <a:txBody>
                    <a:bodyPr/>
                    <a:lstStyle/>
                    <a:p>
                      <a:r>
                        <a:rPr lang="en-IN" dirty="0">
                          <a:latin typeface="Arial" panose="020B0604020202020204" pitchFamily="34" charset="0"/>
                          <a:cs typeface="Arial" panose="020B0604020202020204" pitchFamily="34" charset="0"/>
                        </a:rPr>
                        <a:t>OS coordinates</a:t>
                      </a:r>
                      <a:r>
                        <a:rPr lang="en-IN" baseline="0" dirty="0">
                          <a:latin typeface="Arial" panose="020B0604020202020204" pitchFamily="34" charset="0"/>
                          <a:cs typeface="Arial" panose="020B0604020202020204" pitchFamily="34" charset="0"/>
                        </a:rPr>
                        <a:t> the processing</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24968018"/>
                  </a:ext>
                </a:extLst>
              </a:tr>
            </a:tbl>
          </a:graphicData>
        </a:graphic>
      </p:graphicFrame>
    </p:spTree>
    <p:extLst>
      <p:ext uri="{BB962C8B-B14F-4D97-AF65-F5344CB8AC3E}">
        <p14:creationId xmlns:p14="http://schemas.microsoft.com/office/powerpoint/2010/main" val="14408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Processing Type</a:t>
            </a:r>
          </a:p>
        </p:txBody>
      </p:sp>
      <p:sp>
        <p:nvSpPr>
          <p:cNvPr id="3" name="Content Placeholder 2"/>
          <p:cNvSpPr txBox="1">
            <a:spLocks/>
          </p:cNvSpPr>
          <p:nvPr/>
        </p:nvSpPr>
        <p:spPr>
          <a:xfrm>
            <a:off x="609601" y="1666100"/>
            <a:ext cx="10672763" cy="47740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Single State Systems:</a:t>
            </a:r>
          </a:p>
          <a:p>
            <a:pPr lvl="1">
              <a:lnSpc>
                <a:spcPct val="110000"/>
              </a:lnSpc>
            </a:pPr>
            <a:r>
              <a:rPr lang="en-US" dirty="0">
                <a:latin typeface="Arial" panose="020B0604020202020204" pitchFamily="34" charset="0"/>
                <a:cs typeface="Arial" panose="020B0604020202020204" pitchFamily="34" charset="0"/>
              </a:rPr>
              <a:t>Requires the use of security policy to manage information at different security levels</a:t>
            </a:r>
          </a:p>
          <a:p>
            <a:pPr lvl="1">
              <a:lnSpc>
                <a:spcPct val="110000"/>
              </a:lnSpc>
            </a:pPr>
            <a:r>
              <a:rPr lang="en-US" dirty="0">
                <a:latin typeface="Arial" panose="020B0604020202020204" pitchFamily="34" charset="0"/>
                <a:cs typeface="Arial" panose="020B0604020202020204" pitchFamily="34" charset="0"/>
              </a:rPr>
              <a:t>Security administrators have control over approving processor and system to handle only one security level at a time</a:t>
            </a:r>
          </a:p>
          <a:p>
            <a:pPr>
              <a:lnSpc>
                <a:spcPct val="110000"/>
              </a:lnSpc>
            </a:pPr>
            <a:r>
              <a:rPr lang="en-US" dirty="0">
                <a:latin typeface="Arial" panose="020B0604020202020204" pitchFamily="34" charset="0"/>
                <a:cs typeface="Arial" panose="020B0604020202020204" pitchFamily="34" charset="0"/>
              </a:rPr>
              <a:t>Multistate System:</a:t>
            </a:r>
          </a:p>
          <a:p>
            <a:pPr lvl="1">
              <a:lnSpc>
                <a:spcPct val="110000"/>
              </a:lnSpc>
            </a:pPr>
            <a:r>
              <a:rPr lang="en-US" dirty="0">
                <a:latin typeface="Arial" panose="020B0604020202020204" pitchFamily="34" charset="0"/>
                <a:cs typeface="Arial" panose="020B0604020202020204" pitchFamily="34" charset="0"/>
              </a:rPr>
              <a:t>They are capable of implementing a much higher level of security</a:t>
            </a:r>
          </a:p>
          <a:p>
            <a:pPr lvl="1">
              <a:lnSpc>
                <a:spcPct val="110000"/>
              </a:lnSpc>
            </a:pPr>
            <a:r>
              <a:rPr lang="en-US" dirty="0">
                <a:latin typeface="Arial" panose="020B0604020202020204" pitchFamily="34" charset="0"/>
                <a:cs typeface="Arial" panose="020B0604020202020204" pitchFamily="34" charset="0"/>
              </a:rPr>
              <a:t>Certified to handle multiple security levels simultaneously</a:t>
            </a:r>
          </a:p>
          <a:p>
            <a:pPr lvl="1">
              <a:lnSpc>
                <a:spcPct val="110000"/>
              </a:lnSpc>
            </a:pPr>
            <a:r>
              <a:rPr lang="en-US" dirty="0">
                <a:latin typeface="Arial" panose="020B0604020202020204" pitchFamily="34" charset="0"/>
                <a:cs typeface="Arial" panose="020B0604020202020204" pitchFamily="34" charset="0"/>
              </a:rPr>
              <a:t>They are designed to prevent information from crossing between security levels</a:t>
            </a:r>
          </a:p>
        </p:txBody>
      </p:sp>
    </p:spTree>
    <p:extLst>
      <p:ext uri="{BB962C8B-B14F-4D97-AF65-F5344CB8AC3E}">
        <p14:creationId xmlns:p14="http://schemas.microsoft.com/office/powerpoint/2010/main" val="898201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Architecture</a:t>
            </a:r>
          </a:p>
        </p:txBody>
      </p:sp>
      <p:sp>
        <p:nvSpPr>
          <p:cNvPr id="3" name="Content Placeholder 2"/>
          <p:cNvSpPr txBox="1">
            <a:spLocks/>
          </p:cNvSpPr>
          <p:nvPr/>
        </p:nvSpPr>
        <p:spPr>
          <a:xfrm>
            <a:off x="313509" y="1561484"/>
            <a:ext cx="11443062" cy="398621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Architecture:</a:t>
            </a:r>
          </a:p>
          <a:p>
            <a:pPr lvl="1"/>
            <a:r>
              <a:rPr lang="en-US" dirty="0">
                <a:latin typeface="Arial" panose="020B0604020202020204" pitchFamily="34" charset="0"/>
                <a:cs typeface="Arial" panose="020B0604020202020204" pitchFamily="34" charset="0"/>
              </a:rPr>
              <a:t>A tool used to understand the structure and behavior of a complex system through different views;</a:t>
            </a:r>
          </a:p>
          <a:p>
            <a:pPr lvl="1"/>
            <a:r>
              <a:rPr lang="en-US" dirty="0">
                <a:latin typeface="Arial" panose="020B0604020202020204" pitchFamily="34" charset="0"/>
                <a:cs typeface="Arial" panose="020B0604020202020204" pitchFamily="34" charset="0"/>
              </a:rPr>
              <a:t>It provides a representation of the concerns of each stakeholder </a:t>
            </a:r>
          </a:p>
          <a:p>
            <a:pPr lvl="1"/>
            <a:r>
              <a:rPr lang="en-US" dirty="0">
                <a:latin typeface="Arial" panose="020B0604020202020204" pitchFamily="34" charset="0"/>
                <a:cs typeface="Arial" panose="020B0604020202020204" pitchFamily="34" charset="0"/>
              </a:rPr>
              <a:t>Describes the major components of the system and how they interact with each other</a:t>
            </a:r>
          </a:p>
          <a:p>
            <a:pPr lvl="2"/>
            <a:r>
              <a:rPr lang="en-US" dirty="0">
                <a:latin typeface="Arial" panose="020B0604020202020204" pitchFamily="34" charset="0"/>
                <a:cs typeface="Arial" panose="020B0604020202020204" pitchFamily="34" charset="0"/>
              </a:rPr>
              <a:t>Think of a house architecture [House plan/electricity plan/plumbing plan/kitchen]</a:t>
            </a:r>
          </a:p>
          <a:p>
            <a:pPr lvl="2"/>
            <a:r>
              <a:rPr lang="en-US" dirty="0">
                <a:latin typeface="Arial" panose="020B0604020202020204" pitchFamily="34" charset="0"/>
                <a:cs typeface="Arial" panose="020B0604020202020204" pitchFamily="34" charset="0"/>
              </a:rPr>
              <a:t>Highest/First level in the development process</a:t>
            </a:r>
          </a:p>
          <a:p>
            <a:r>
              <a:rPr lang="en-US" dirty="0">
                <a:latin typeface="Arial" panose="020B0604020202020204" pitchFamily="34" charset="0"/>
                <a:cs typeface="Arial" panose="020B0604020202020204" pitchFamily="34" charset="0"/>
              </a:rPr>
              <a:t>Architecture Description:</a:t>
            </a:r>
          </a:p>
          <a:p>
            <a:pPr lvl="1"/>
            <a:r>
              <a:rPr lang="en-US" dirty="0">
                <a:latin typeface="Arial" panose="020B0604020202020204" pitchFamily="34" charset="0"/>
                <a:cs typeface="Arial" panose="020B0604020202020204" pitchFamily="34" charset="0"/>
              </a:rPr>
              <a:t>A formal description and representation of the system; its relationships, interactions, dependencies between components</a:t>
            </a:r>
          </a:p>
          <a:p>
            <a:pPr lvl="1"/>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64257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Multitasking Types</a:t>
            </a:r>
          </a:p>
        </p:txBody>
      </p:sp>
      <p:graphicFrame>
        <p:nvGraphicFramePr>
          <p:cNvPr id="4" name="Table 3"/>
          <p:cNvGraphicFramePr>
            <a:graphicFrameLocks noGrp="1"/>
          </p:cNvGraphicFramePr>
          <p:nvPr>
            <p:extLst>
              <p:ext uri="{D42A27DB-BD31-4B8C-83A1-F6EECF244321}">
                <p14:modId xmlns:p14="http://schemas.microsoft.com/office/powerpoint/2010/main" val="3667295859"/>
              </p:ext>
            </p:extLst>
          </p:nvPr>
        </p:nvGraphicFramePr>
        <p:xfrm>
          <a:off x="1048774" y="1437421"/>
          <a:ext cx="9638890" cy="2721624"/>
        </p:xfrm>
        <a:graphic>
          <a:graphicData uri="http://schemas.openxmlformats.org/drawingml/2006/table">
            <a:tbl>
              <a:tblPr firstRow="1" bandRow="1">
                <a:tableStyleId>{3B4B98B0-60AC-42C2-AFA5-B58CD77FA1E5}</a:tableStyleId>
              </a:tblPr>
              <a:tblGrid>
                <a:gridCol w="3208594">
                  <a:extLst>
                    <a:ext uri="{9D8B030D-6E8A-4147-A177-3AD203B41FA5}">
                      <a16:colId xmlns:a16="http://schemas.microsoft.com/office/drawing/2014/main" xmlns="" val="640137835"/>
                    </a:ext>
                  </a:extLst>
                </a:gridCol>
                <a:gridCol w="6430296">
                  <a:extLst>
                    <a:ext uri="{9D8B030D-6E8A-4147-A177-3AD203B41FA5}">
                      <a16:colId xmlns:a16="http://schemas.microsoft.com/office/drawing/2014/main" xmlns="" val="3246564557"/>
                    </a:ext>
                  </a:extLst>
                </a:gridCol>
              </a:tblGrid>
              <a:tr h="554990">
                <a:tc>
                  <a:txBody>
                    <a:bodyPr/>
                    <a:lstStyle/>
                    <a:p>
                      <a:pPr>
                        <a:lnSpc>
                          <a:spcPct val="100000"/>
                        </a:lnSpc>
                      </a:pPr>
                      <a:r>
                        <a:rPr lang="en-IN" dirty="0">
                          <a:latin typeface="Arial" panose="020B0604020202020204" pitchFamily="34" charset="0"/>
                          <a:cs typeface="Arial" panose="020B0604020202020204" pitchFamily="34" charset="0"/>
                        </a:rPr>
                        <a:t>Type</a:t>
                      </a:r>
                    </a:p>
                  </a:txBody>
                  <a:tcPr/>
                </a:tc>
                <a:tc>
                  <a:txBody>
                    <a:bodyPr/>
                    <a:lstStyle/>
                    <a:p>
                      <a:pPr>
                        <a:lnSpc>
                          <a:spcPct val="100000"/>
                        </a:lnSpc>
                      </a:pPr>
                      <a:r>
                        <a:rPr lang="en-IN"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xmlns="" val="3403039764"/>
                  </a:ext>
                </a:extLst>
              </a:tr>
              <a:tr h="1124415">
                <a:tc>
                  <a:txBody>
                    <a:bodyPr/>
                    <a:lstStyle/>
                    <a:p>
                      <a:pPr>
                        <a:lnSpc>
                          <a:spcPct val="100000"/>
                        </a:lnSpc>
                      </a:pPr>
                      <a:r>
                        <a:rPr lang="en-IN" dirty="0">
                          <a:latin typeface="Arial" panose="020B0604020202020204" pitchFamily="34" charset="0"/>
                          <a:cs typeface="Arial" panose="020B0604020202020204" pitchFamily="34" charset="0"/>
                        </a:rPr>
                        <a:t>Cooperative</a:t>
                      </a:r>
                      <a:r>
                        <a:rPr lang="en-IN" baseline="0" dirty="0">
                          <a:latin typeface="Arial" panose="020B0604020202020204" pitchFamily="34" charset="0"/>
                          <a:cs typeface="Arial" panose="020B0604020202020204" pitchFamily="34" charset="0"/>
                        </a:rPr>
                        <a:t> Multitasking</a:t>
                      </a:r>
                      <a:endParaRPr lang="en-IN" dirty="0">
                        <a:latin typeface="Arial" panose="020B0604020202020204" pitchFamily="34" charset="0"/>
                        <a:cs typeface="Arial" panose="020B0604020202020204" pitchFamily="34"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cs typeface="Arial" panose="020B0604020202020204" pitchFamily="34" charset="0"/>
                        </a:rPr>
                        <a:t>Legacy type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Arial" panose="020B0604020202020204" pitchFamily="34" charset="0"/>
                          <a:cs typeface="Arial" panose="020B0604020202020204" pitchFamily="34" charset="0"/>
                        </a:rPr>
                        <a:t>The application</a:t>
                      </a:r>
                      <a:r>
                        <a:rPr lang="en-IN" baseline="0" dirty="0">
                          <a:latin typeface="Arial" panose="020B0604020202020204" pitchFamily="34" charset="0"/>
                          <a:cs typeface="Arial" panose="020B0604020202020204" pitchFamily="34" charset="0"/>
                        </a:rPr>
                        <a:t> decides on releasing the resource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baseline="0" dirty="0">
                          <a:latin typeface="Arial" panose="020B0604020202020204" pitchFamily="34" charset="0"/>
                          <a:cs typeface="Arial" panose="020B0604020202020204" pitchFamily="34" charset="0"/>
                        </a:rPr>
                        <a:t>One application can negatively impact the system</a:t>
                      </a:r>
                    </a:p>
                  </a:txBody>
                  <a:tcPr/>
                </a:tc>
                <a:extLst>
                  <a:ext uri="{0D108BD9-81ED-4DB2-BD59-A6C34878D82A}">
                    <a16:rowId xmlns:a16="http://schemas.microsoft.com/office/drawing/2014/main" xmlns="" val="1205827232"/>
                  </a:ext>
                </a:extLst>
              </a:tr>
              <a:tr h="1042219">
                <a:tc>
                  <a:txBody>
                    <a:bodyPr/>
                    <a:lstStyle/>
                    <a:p>
                      <a:pPr>
                        <a:lnSpc>
                          <a:spcPct val="100000"/>
                        </a:lnSpc>
                      </a:pPr>
                      <a:r>
                        <a:rPr lang="en-IN" dirty="0">
                          <a:latin typeface="Arial" panose="020B0604020202020204" pitchFamily="34" charset="0"/>
                          <a:cs typeface="Arial" panose="020B0604020202020204" pitchFamily="34" charset="0"/>
                        </a:rPr>
                        <a:t>Pre-emptive multitasking</a:t>
                      </a:r>
                    </a:p>
                  </a:txBody>
                  <a:tcPr/>
                </a:tc>
                <a:tc>
                  <a:txBody>
                    <a:bodyPr/>
                    <a:lstStyle/>
                    <a:p>
                      <a:pPr marL="285750" indent="-285750">
                        <a:lnSpc>
                          <a:spcPct val="100000"/>
                        </a:lnSpc>
                        <a:buFont typeface="Arial" panose="020B0604020202020204" pitchFamily="34" charset="0"/>
                        <a:buChar char="•"/>
                      </a:pPr>
                      <a:r>
                        <a:rPr lang="en-IN" dirty="0">
                          <a:latin typeface="Arial" panose="020B0604020202020204" pitchFamily="34" charset="0"/>
                          <a:cs typeface="Arial" panose="020B0604020202020204" pitchFamily="34" charset="0"/>
                        </a:rPr>
                        <a:t>OS</a:t>
                      </a:r>
                      <a:r>
                        <a:rPr lang="en-IN" baseline="0" dirty="0">
                          <a:latin typeface="Arial" panose="020B0604020202020204" pitchFamily="34" charset="0"/>
                          <a:cs typeface="Arial" panose="020B0604020202020204" pitchFamily="34" charset="0"/>
                        </a:rPr>
                        <a:t> controls how long a process can use the resource</a:t>
                      </a:r>
                    </a:p>
                    <a:p>
                      <a:pPr marL="285750" indent="-285750">
                        <a:lnSpc>
                          <a:spcPct val="100000"/>
                        </a:lnSpc>
                        <a:buFont typeface="Arial" panose="020B0604020202020204" pitchFamily="34" charset="0"/>
                        <a:buChar char="•"/>
                      </a:pPr>
                      <a:r>
                        <a:rPr lang="en-IN" baseline="0" dirty="0">
                          <a:latin typeface="Arial" panose="020B0604020202020204" pitchFamily="34" charset="0"/>
                          <a:cs typeface="Arial" panose="020B0604020202020204" pitchFamily="34" charset="0"/>
                        </a:rPr>
                        <a:t>Uses time sharing to allocate resources to the applications</a:t>
                      </a:r>
                    </a:p>
                    <a:p>
                      <a:pPr marL="285750" indent="-285750">
                        <a:lnSpc>
                          <a:spcPct val="100000"/>
                        </a:lnSpc>
                        <a:buFont typeface="Arial" panose="020B0604020202020204" pitchFamily="34" charset="0"/>
                        <a:buChar char="•"/>
                      </a:pPr>
                      <a:r>
                        <a:rPr lang="en-IN" dirty="0">
                          <a:latin typeface="Arial" panose="020B0604020202020204" pitchFamily="34" charset="0"/>
                          <a:cs typeface="Arial" panose="020B0604020202020204" pitchFamily="34" charset="0"/>
                        </a:rPr>
                        <a:t>No one application</a:t>
                      </a:r>
                      <a:r>
                        <a:rPr lang="en-IN" baseline="0" dirty="0">
                          <a:latin typeface="Arial" panose="020B0604020202020204" pitchFamily="34" charset="0"/>
                          <a:cs typeface="Arial" panose="020B0604020202020204" pitchFamily="34" charset="0"/>
                        </a:rPr>
                        <a:t> can negatively impact the system</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882430371"/>
                  </a:ext>
                </a:extLst>
              </a:tr>
            </a:tbl>
          </a:graphicData>
        </a:graphic>
      </p:graphicFrame>
      <p:sp>
        <p:nvSpPr>
          <p:cNvPr id="5" name="Content Placeholder 2"/>
          <p:cNvSpPr txBox="1">
            <a:spLocks/>
          </p:cNvSpPr>
          <p:nvPr/>
        </p:nvSpPr>
        <p:spPr>
          <a:xfrm>
            <a:off x="531837" y="4217952"/>
            <a:ext cx="10672763" cy="271447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sz="2900" dirty="0">
                <a:latin typeface="Arial" panose="020B0604020202020204" pitchFamily="34" charset="0"/>
                <a:cs typeface="Arial" panose="020B0604020202020204" pitchFamily="34" charset="0"/>
              </a:rPr>
              <a:t>Spawning</a:t>
            </a:r>
          </a:p>
          <a:p>
            <a:pPr lvl="1">
              <a:lnSpc>
                <a:spcPct val="110000"/>
              </a:lnSpc>
            </a:pPr>
            <a:r>
              <a:rPr lang="en-IN" sz="2700" dirty="0">
                <a:latin typeface="Arial" panose="020B0604020202020204" pitchFamily="34" charset="0"/>
                <a:cs typeface="Arial" panose="020B0604020202020204" pitchFamily="34" charset="0"/>
              </a:rPr>
              <a:t>function that loads and executes a new child process.</a:t>
            </a:r>
          </a:p>
          <a:p>
            <a:pPr>
              <a:lnSpc>
                <a:spcPct val="110000"/>
              </a:lnSpc>
            </a:pPr>
            <a:r>
              <a:rPr lang="en-US" sz="2900" dirty="0">
                <a:latin typeface="Arial" panose="020B0604020202020204" pitchFamily="34" charset="0"/>
                <a:cs typeface="Arial" panose="020B0604020202020204" pitchFamily="34" charset="0"/>
              </a:rPr>
              <a:t>Forking:</a:t>
            </a:r>
          </a:p>
          <a:p>
            <a:pPr marL="685800" lvl="2">
              <a:lnSpc>
                <a:spcPct val="110000"/>
              </a:lnSpc>
              <a:spcBef>
                <a:spcPts val="1000"/>
              </a:spcBef>
            </a:pPr>
            <a:r>
              <a:rPr lang="en-US" sz="2700" dirty="0">
                <a:solidFill>
                  <a:srgbClr val="3C4743"/>
                </a:solidFill>
                <a:latin typeface="Arial" panose="020B0604020202020204" pitchFamily="34" charset="0"/>
                <a:cs typeface="Arial" panose="020B0604020202020204" pitchFamily="34" charset="0"/>
              </a:rPr>
              <a:t>when a process forks, it creates a copy of itself. The original process that calls fork() is the parent process, and the newly created process is the child process. Both processes return from the system call and execute the next instruction.</a:t>
            </a:r>
          </a:p>
          <a:p>
            <a:pPr lvl="1">
              <a:lnSpc>
                <a:spcPct val="100000"/>
              </a:lnSpc>
              <a:spcBef>
                <a:spcPts val="300"/>
              </a:spcBef>
              <a:buFont typeface="Wingdings" panose="05000000000000000000" pitchFamily="2" charset="2"/>
              <a:buChar char="§"/>
            </a:pPr>
            <a:r>
              <a:rPr lang="en-US" sz="2700" dirty="0">
                <a:solidFill>
                  <a:srgbClr val="3C4743"/>
                </a:solidFill>
                <a:latin typeface="Arial" panose="020B0604020202020204" pitchFamily="34" charset="0"/>
                <a:cs typeface="Arial" panose="020B0604020202020204" pitchFamily="34" charset="0"/>
              </a:rPr>
              <a:t>Both the parent and child processes possess the same code segments, but execute independently of each other.</a:t>
            </a:r>
          </a:p>
          <a:p>
            <a:pPr marL="0" indent="0">
              <a:lnSpc>
                <a:spcPct val="110000"/>
              </a:lnSpc>
              <a:buNone/>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23597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states</a:t>
            </a:r>
          </a:p>
        </p:txBody>
      </p:sp>
      <p:sp>
        <p:nvSpPr>
          <p:cNvPr id="3" name="Content Placeholder 2"/>
          <p:cNvSpPr>
            <a:spLocks noGrp="1"/>
          </p:cNvSpPr>
          <p:nvPr>
            <p:ph idx="4294967295"/>
          </p:nvPr>
        </p:nvSpPr>
        <p:spPr>
          <a:xfrm>
            <a:off x="1159949" y="1409596"/>
            <a:ext cx="9144257" cy="5020699"/>
          </a:xfrm>
        </p:spPr>
        <p:txBody>
          <a:bodyPr>
            <a:normAutofit fontScale="92500" lnSpcReduction="10000"/>
          </a:bodyPr>
          <a:lstStyle/>
          <a:p>
            <a:pPr>
              <a:lnSpc>
                <a:spcPct val="100000"/>
              </a:lnSpc>
            </a:pPr>
            <a:r>
              <a:rPr lang="en-US" sz="2800" dirty="0">
                <a:latin typeface="Arial" panose="020B0604020202020204" pitchFamily="34" charset="0"/>
                <a:cs typeface="Arial" panose="020B0604020202020204" pitchFamily="34" charset="0"/>
              </a:rPr>
              <a:t>Process can be in </a:t>
            </a:r>
          </a:p>
          <a:p>
            <a:pPr lvl="1">
              <a:lnSpc>
                <a:spcPct val="100000"/>
              </a:lnSpc>
            </a:pPr>
            <a:r>
              <a:rPr lang="en-US" sz="2800" dirty="0">
                <a:latin typeface="Arial" panose="020B0604020202020204" pitchFamily="34" charset="0"/>
                <a:cs typeface="Arial" panose="020B0604020202020204" pitchFamily="34" charset="0"/>
              </a:rPr>
              <a:t>Ready state</a:t>
            </a:r>
          </a:p>
          <a:p>
            <a:pPr lvl="2">
              <a:lnSpc>
                <a:spcPct val="100000"/>
              </a:lnSpc>
            </a:pPr>
            <a:r>
              <a:rPr lang="en-US" sz="2400" dirty="0">
                <a:latin typeface="Arial" panose="020B0604020202020204" pitchFamily="34" charset="0"/>
                <a:cs typeface="Arial" panose="020B0604020202020204" pitchFamily="34" charset="0"/>
              </a:rPr>
              <a:t>Waiting to send instructions to the CPU</a:t>
            </a:r>
          </a:p>
          <a:p>
            <a:pPr lvl="1">
              <a:lnSpc>
                <a:spcPct val="100000"/>
              </a:lnSpc>
            </a:pPr>
            <a:r>
              <a:rPr lang="en-US" sz="2800" dirty="0">
                <a:latin typeface="Arial" panose="020B0604020202020204" pitchFamily="34" charset="0"/>
                <a:cs typeface="Arial" panose="020B0604020202020204" pitchFamily="34" charset="0"/>
              </a:rPr>
              <a:t>Running state</a:t>
            </a:r>
          </a:p>
          <a:p>
            <a:pPr lvl="2">
              <a:lnSpc>
                <a:spcPct val="100000"/>
              </a:lnSpc>
            </a:pPr>
            <a:r>
              <a:rPr lang="en-US" sz="2400">
                <a:latin typeface="Arial" panose="020B0604020202020204" pitchFamily="34" charset="0"/>
                <a:cs typeface="Arial" panose="020B0604020202020204" pitchFamily="34" charset="0"/>
              </a:rPr>
              <a:t>CPU is executing its instructions and data</a:t>
            </a:r>
          </a:p>
          <a:p>
            <a:pPr lvl="1">
              <a:lnSpc>
                <a:spcPct val="100000"/>
              </a:lnSpc>
            </a:pPr>
            <a:r>
              <a:rPr lang="en-US" sz="2800">
                <a:latin typeface="Arial" panose="020B0604020202020204" pitchFamily="34" charset="0"/>
                <a:cs typeface="Arial" panose="020B0604020202020204" pitchFamily="34" charset="0"/>
              </a:rPr>
              <a:t>Blocked </a:t>
            </a:r>
            <a:r>
              <a:rPr lang="en-US" sz="2800" dirty="0">
                <a:latin typeface="Arial" panose="020B0604020202020204" pitchFamily="34" charset="0"/>
                <a:cs typeface="Arial" panose="020B0604020202020204" pitchFamily="34" charset="0"/>
              </a:rPr>
              <a:t>(waiting) state</a:t>
            </a:r>
          </a:p>
          <a:p>
            <a:pPr lvl="2">
              <a:lnSpc>
                <a:spcPct val="100000"/>
              </a:lnSpc>
            </a:pPr>
            <a:r>
              <a:rPr lang="en-US" sz="2400" dirty="0">
                <a:latin typeface="Arial" panose="020B0604020202020204" pitchFamily="34" charset="0"/>
                <a:cs typeface="Arial" panose="020B0604020202020204" pitchFamily="34" charset="0"/>
              </a:rPr>
              <a:t>Waiting for input data</a:t>
            </a:r>
          </a:p>
          <a:p>
            <a:pPr lvl="1">
              <a:lnSpc>
                <a:spcPct val="100000"/>
              </a:lnSpc>
            </a:pPr>
            <a:r>
              <a:rPr lang="en-US" sz="2800" dirty="0">
                <a:latin typeface="Arial" panose="020B0604020202020204" pitchFamily="34" charset="0"/>
                <a:cs typeface="Arial" panose="020B0604020202020204" pitchFamily="34" charset="0"/>
              </a:rPr>
              <a:t>Supervisory state</a:t>
            </a:r>
          </a:p>
          <a:p>
            <a:pPr lvl="2">
              <a:lnSpc>
                <a:spcPct val="100000"/>
              </a:lnSpc>
            </a:pPr>
            <a:r>
              <a:rPr lang="en-US" sz="2400" dirty="0">
                <a:latin typeface="Arial" panose="020B0604020202020204" pitchFamily="34" charset="0"/>
                <a:cs typeface="Arial" panose="020B0604020202020204" pitchFamily="34" charset="0"/>
              </a:rPr>
              <a:t>Process must perform actions that requires privileges greater than the current state’s privilege</a:t>
            </a:r>
          </a:p>
          <a:p>
            <a:pPr lvl="1">
              <a:lnSpc>
                <a:spcPct val="100000"/>
              </a:lnSpc>
            </a:pPr>
            <a:r>
              <a:rPr lang="en-US" sz="2800" dirty="0">
                <a:latin typeface="Arial" panose="020B0604020202020204" pitchFamily="34" charset="0"/>
                <a:cs typeface="Arial" panose="020B0604020202020204" pitchFamily="34" charset="0"/>
              </a:rPr>
              <a:t>Stopped state</a:t>
            </a:r>
          </a:p>
          <a:p>
            <a:pPr lvl="2">
              <a:lnSpc>
                <a:spcPct val="100000"/>
              </a:lnSpc>
            </a:pPr>
            <a:r>
              <a:rPr lang="en-US" sz="2400" dirty="0">
                <a:latin typeface="Arial" panose="020B0604020202020204" pitchFamily="34" charset="0"/>
                <a:cs typeface="Arial" panose="020B0604020202020204" pitchFamily="34" charset="0"/>
              </a:rPr>
              <a:t>Process is finished or terminated</a:t>
            </a:r>
          </a:p>
        </p:txBody>
      </p:sp>
    </p:spTree>
    <p:extLst>
      <p:ext uri="{BB962C8B-B14F-4D97-AF65-F5344CB8AC3E}">
        <p14:creationId xmlns:p14="http://schemas.microsoft.com/office/powerpoint/2010/main" val="267298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Process Table</a:t>
            </a:r>
          </a:p>
        </p:txBody>
      </p:sp>
      <p:sp>
        <p:nvSpPr>
          <p:cNvPr id="3" name="Content Placeholder 2"/>
          <p:cNvSpPr txBox="1">
            <a:spLocks/>
          </p:cNvSpPr>
          <p:nvPr/>
        </p:nvSpPr>
        <p:spPr>
          <a:xfrm>
            <a:off x="1169782" y="1576746"/>
            <a:ext cx="8200361" cy="39512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Operating System maintains a table having one entry per process</a:t>
            </a:r>
          </a:p>
          <a:p>
            <a:pPr>
              <a:lnSpc>
                <a:spcPct val="100000"/>
              </a:lnSpc>
            </a:pPr>
            <a:r>
              <a:rPr lang="en-US" sz="2400" dirty="0">
                <a:latin typeface="Arial" panose="020B0604020202020204" pitchFamily="34" charset="0"/>
                <a:cs typeface="Arial" panose="020B0604020202020204" pitchFamily="34" charset="0"/>
              </a:rPr>
              <a:t>It contains each individual process’s </a:t>
            </a:r>
          </a:p>
          <a:p>
            <a:pPr lvl="1">
              <a:lnSpc>
                <a:spcPct val="100000"/>
              </a:lnSpc>
            </a:pPr>
            <a:r>
              <a:rPr lang="en-US" sz="2000" dirty="0">
                <a:latin typeface="Arial" panose="020B0604020202020204" pitchFamily="34" charset="0"/>
                <a:cs typeface="Arial" panose="020B0604020202020204" pitchFamily="34" charset="0"/>
              </a:rPr>
              <a:t>State</a:t>
            </a:r>
          </a:p>
          <a:p>
            <a:pPr lvl="1">
              <a:lnSpc>
                <a:spcPct val="100000"/>
              </a:lnSpc>
            </a:pPr>
            <a:r>
              <a:rPr lang="en-US" sz="2000" dirty="0">
                <a:latin typeface="Arial" panose="020B0604020202020204" pitchFamily="34" charset="0"/>
                <a:cs typeface="Arial" panose="020B0604020202020204" pitchFamily="34" charset="0"/>
              </a:rPr>
              <a:t>Stack pointer</a:t>
            </a:r>
          </a:p>
          <a:p>
            <a:pPr lvl="1">
              <a:lnSpc>
                <a:spcPct val="100000"/>
              </a:lnSpc>
            </a:pPr>
            <a:r>
              <a:rPr lang="en-US" sz="2000" dirty="0">
                <a:latin typeface="Arial" panose="020B0604020202020204" pitchFamily="34" charset="0"/>
                <a:cs typeface="Arial" panose="020B0604020202020204" pitchFamily="34" charset="0"/>
              </a:rPr>
              <a:t>Memory allocation</a:t>
            </a:r>
          </a:p>
          <a:p>
            <a:pPr lvl="1">
              <a:lnSpc>
                <a:spcPct val="100000"/>
              </a:lnSpc>
            </a:pPr>
            <a:r>
              <a:rPr lang="en-US" sz="2000" dirty="0">
                <a:latin typeface="Arial" panose="020B0604020202020204" pitchFamily="34" charset="0"/>
                <a:cs typeface="Arial" panose="020B0604020202020204" pitchFamily="34" charset="0"/>
              </a:rPr>
              <a:t>Program counter</a:t>
            </a:r>
          </a:p>
          <a:p>
            <a:pPr lvl="1">
              <a:lnSpc>
                <a:spcPct val="100000"/>
              </a:lnSpc>
            </a:pPr>
            <a:r>
              <a:rPr lang="en-US" sz="2000" dirty="0">
                <a:latin typeface="Arial" panose="020B0604020202020204" pitchFamily="34" charset="0"/>
                <a:cs typeface="Arial" panose="020B0604020202020204" pitchFamily="34" charset="0"/>
              </a:rPr>
              <a:t>Program status word</a:t>
            </a:r>
          </a:p>
        </p:txBody>
      </p:sp>
    </p:spTree>
    <p:extLst>
      <p:ext uri="{BB962C8B-B14F-4D97-AF65-F5344CB8AC3E}">
        <p14:creationId xmlns:p14="http://schemas.microsoft.com/office/powerpoint/2010/main" val="292589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Management</a:t>
            </a:r>
          </a:p>
        </p:txBody>
      </p:sp>
      <p:sp>
        <p:nvSpPr>
          <p:cNvPr id="3" name="Content Placeholder 2"/>
          <p:cNvSpPr>
            <a:spLocks noGrp="1"/>
          </p:cNvSpPr>
          <p:nvPr>
            <p:ph idx="4294967295"/>
          </p:nvPr>
        </p:nvSpPr>
        <p:spPr>
          <a:xfrm>
            <a:off x="995029" y="1516677"/>
            <a:ext cx="9967938" cy="4864458"/>
          </a:xfrm>
        </p:spPr>
        <p:txBody>
          <a:bodyPr>
            <a:normAutofit fontScale="77500" lnSpcReduction="20000"/>
          </a:bodyPr>
          <a:lstStyle/>
          <a:p>
            <a:pPr>
              <a:lnSpc>
                <a:spcPct val="120000"/>
              </a:lnSpc>
            </a:pPr>
            <a:r>
              <a:rPr lang="en-US" dirty="0">
                <a:latin typeface="Arial" panose="020B0604020202020204" pitchFamily="34" charset="0"/>
                <a:cs typeface="Arial" panose="020B0604020202020204" pitchFamily="34" charset="0"/>
              </a:rPr>
              <a:t>When a process needs to send something to the CPU for processing, it generates a </a:t>
            </a:r>
            <a:r>
              <a:rPr lang="en-US" b="1" dirty="0">
                <a:latin typeface="Arial" panose="020B0604020202020204" pitchFamily="34" charset="0"/>
                <a:cs typeface="Arial" panose="020B0604020202020204" pitchFamily="34" charset="0"/>
              </a:rPr>
              <a:t>thread</a:t>
            </a:r>
            <a:r>
              <a:rPr lang="en-US" dirty="0">
                <a:latin typeface="Arial" panose="020B0604020202020204" pitchFamily="34" charset="0"/>
                <a:cs typeface="Arial" panose="020B0604020202020204" pitchFamily="34" charset="0"/>
              </a:rPr>
              <a:t>.</a:t>
            </a:r>
          </a:p>
          <a:p>
            <a:pPr>
              <a:lnSpc>
                <a:spcPct val="120000"/>
              </a:lnSpc>
            </a:pPr>
            <a:r>
              <a:rPr lang="en-US" dirty="0">
                <a:latin typeface="Arial" panose="020B0604020202020204" pitchFamily="34" charset="0"/>
                <a:cs typeface="Arial" panose="020B0604020202020204" pitchFamily="34" charset="0"/>
              </a:rPr>
              <a:t>A </a:t>
            </a:r>
            <a:r>
              <a:rPr lang="en-US" b="1" i="1" dirty="0">
                <a:latin typeface="Arial" panose="020B0604020202020204" pitchFamily="34" charset="0"/>
                <a:cs typeface="Arial" panose="020B0604020202020204" pitchFamily="34" charset="0"/>
              </a:rPr>
              <a:t>thread </a:t>
            </a:r>
            <a:r>
              <a:rPr lang="en-US" dirty="0">
                <a:latin typeface="Arial" panose="020B0604020202020204" pitchFamily="34" charset="0"/>
                <a:cs typeface="Arial" panose="020B0604020202020204" pitchFamily="34" charset="0"/>
              </a:rPr>
              <a:t>is made up of an individual instruction set and the data that must be worked on by the CPU.</a:t>
            </a:r>
          </a:p>
          <a:p>
            <a:pPr>
              <a:lnSpc>
                <a:spcPct val="120000"/>
              </a:lnSpc>
            </a:pPr>
            <a:r>
              <a:rPr lang="en-US" dirty="0">
                <a:latin typeface="Arial" panose="020B0604020202020204" pitchFamily="34" charset="0"/>
                <a:cs typeface="Arial" panose="020B0604020202020204" pitchFamily="34" charset="0"/>
              </a:rPr>
              <a:t>Threads are dynamically created and destroyed as needed</a:t>
            </a:r>
          </a:p>
          <a:p>
            <a:pPr>
              <a:lnSpc>
                <a:spcPct val="120000"/>
              </a:lnSpc>
            </a:pPr>
            <a:r>
              <a:rPr lang="en-US" dirty="0">
                <a:latin typeface="Arial" panose="020B0604020202020204" pitchFamily="34" charset="0"/>
                <a:cs typeface="Arial" panose="020B0604020202020204" pitchFamily="34" charset="0"/>
              </a:rPr>
              <a:t>A thread is contained inside a process</a:t>
            </a:r>
          </a:p>
          <a:p>
            <a:pPr lvl="1">
              <a:lnSpc>
                <a:spcPct val="120000"/>
              </a:lnSpc>
            </a:pPr>
            <a:r>
              <a:rPr lang="en-US" dirty="0">
                <a:latin typeface="Arial" panose="020B0604020202020204" pitchFamily="34" charset="0"/>
                <a:cs typeface="Arial" panose="020B0604020202020204" pitchFamily="34" charset="0"/>
              </a:rPr>
              <a:t>Each thread shares the same resources of the process that created it.</a:t>
            </a:r>
          </a:p>
          <a:p>
            <a:pPr>
              <a:lnSpc>
                <a:spcPct val="120000"/>
              </a:lnSpc>
            </a:pPr>
            <a:r>
              <a:rPr lang="en-US" b="1" i="1" dirty="0">
                <a:latin typeface="Arial" panose="020B0604020202020204" pitchFamily="34" charset="0"/>
                <a:cs typeface="Arial" panose="020B0604020202020204" pitchFamily="34" charset="0"/>
              </a:rPr>
              <a:t>Multithreaded </a:t>
            </a:r>
            <a:r>
              <a:rPr lang="en-US" dirty="0">
                <a:latin typeface="Arial" panose="020B0604020202020204" pitchFamily="34" charset="0"/>
                <a:cs typeface="Arial" panose="020B0604020202020204" pitchFamily="34" charset="0"/>
              </a:rPr>
              <a:t>application:</a:t>
            </a:r>
          </a:p>
          <a:p>
            <a:pPr lvl="1">
              <a:lnSpc>
                <a:spcPct val="120000"/>
              </a:lnSpc>
            </a:pPr>
            <a:r>
              <a:rPr lang="en-US" dirty="0">
                <a:latin typeface="Arial" panose="020B0604020202020204" pitchFamily="34" charset="0"/>
                <a:cs typeface="Arial" panose="020B0604020202020204" pitchFamily="34" charset="0"/>
              </a:rPr>
              <a:t>A program that is capable of running several different threads, within a single process, simultaneously.</a:t>
            </a:r>
          </a:p>
          <a:p>
            <a:pPr lvl="1">
              <a:lnSpc>
                <a:spcPct val="120000"/>
              </a:lnSpc>
            </a:pPr>
            <a:r>
              <a:rPr lang="en-US" dirty="0">
                <a:latin typeface="Arial" panose="020B0604020202020204" pitchFamily="34" charset="0"/>
                <a:cs typeface="Arial" panose="020B0604020202020204" pitchFamily="34" charset="0"/>
              </a:rPr>
              <a:t>Often used in applications where frequent context switching between active processes consumes excessive overhead</a:t>
            </a:r>
          </a:p>
          <a:p>
            <a:pPr lvl="1">
              <a:lnSpc>
                <a:spcPct val="12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02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Scheduling</a:t>
            </a:r>
          </a:p>
        </p:txBody>
      </p:sp>
      <p:sp>
        <p:nvSpPr>
          <p:cNvPr id="3" name="Content Placeholder 2"/>
          <p:cNvSpPr>
            <a:spLocks noGrp="1"/>
          </p:cNvSpPr>
          <p:nvPr>
            <p:ph idx="4294967295"/>
          </p:nvPr>
        </p:nvSpPr>
        <p:spPr>
          <a:xfrm>
            <a:off x="884904" y="1492659"/>
            <a:ext cx="10304206" cy="5173611"/>
          </a:xfrm>
        </p:spPr>
        <p:txBody>
          <a:bodyPr>
            <a:normAutofit fontScale="92500"/>
          </a:bodyPr>
          <a:lstStyle/>
          <a:p>
            <a:pPr marL="228600" lvl="1">
              <a:lnSpc>
                <a:spcPct val="130000"/>
              </a:lnSpc>
              <a:spcBef>
                <a:spcPts val="1000"/>
              </a:spcBef>
            </a:pPr>
            <a:r>
              <a:rPr lang="en-US" sz="2800" dirty="0">
                <a:latin typeface="Arial" panose="020B0604020202020204" pitchFamily="34" charset="0"/>
                <a:cs typeface="Arial" panose="020B0604020202020204" pitchFamily="34" charset="0"/>
              </a:rPr>
              <a:t>Schedulers are algorithms that controls the time sharing of the CPU</a:t>
            </a:r>
          </a:p>
          <a:p>
            <a:pPr marL="228600" lvl="1">
              <a:lnSpc>
                <a:spcPct val="130000"/>
              </a:lnSpc>
              <a:spcBef>
                <a:spcPts val="1000"/>
              </a:spcBef>
            </a:pPr>
            <a:r>
              <a:rPr lang="en-US" sz="2800" dirty="0">
                <a:latin typeface="Arial" panose="020B0604020202020204" pitchFamily="34" charset="0"/>
                <a:cs typeface="Arial" panose="020B0604020202020204" pitchFamily="34" charset="0"/>
              </a:rPr>
              <a:t>A scheduling policy is created to govern how threads will interact with each other</a:t>
            </a:r>
          </a:p>
          <a:p>
            <a:pPr marL="228600" lvl="1">
              <a:lnSpc>
                <a:spcPct val="130000"/>
              </a:lnSpc>
              <a:spcBef>
                <a:spcPts val="1000"/>
              </a:spcBef>
            </a:pPr>
            <a:r>
              <a:rPr lang="en-US" sz="2800" dirty="0">
                <a:latin typeface="Arial" panose="020B0604020202020204" pitchFamily="34" charset="0"/>
                <a:cs typeface="Arial" panose="020B0604020202020204" pitchFamily="34" charset="0"/>
              </a:rPr>
              <a:t>Operating System performs the following</a:t>
            </a:r>
            <a:endParaRPr lang="en-US" dirty="0">
              <a:latin typeface="Arial" panose="020B0604020202020204" pitchFamily="34" charset="0"/>
              <a:cs typeface="Arial" panose="020B0604020202020204" pitchFamily="34" charset="0"/>
            </a:endParaRPr>
          </a:p>
          <a:p>
            <a:pPr lvl="1">
              <a:lnSpc>
                <a:spcPct val="120000"/>
              </a:lnSpc>
            </a:pPr>
            <a:r>
              <a:rPr lang="en-US" dirty="0">
                <a:latin typeface="Arial" panose="020B0604020202020204" pitchFamily="34" charset="0"/>
                <a:cs typeface="Arial" panose="020B0604020202020204" pitchFamily="34" charset="0"/>
              </a:rPr>
              <a:t>Creates and deletes processes as needed</a:t>
            </a:r>
          </a:p>
          <a:p>
            <a:pPr lvl="1">
              <a:lnSpc>
                <a:spcPct val="120000"/>
              </a:lnSpc>
            </a:pPr>
            <a:r>
              <a:rPr lang="en-US" dirty="0">
                <a:latin typeface="Arial" panose="020B0604020202020204" pitchFamily="34" charset="0"/>
                <a:cs typeface="Arial" panose="020B0604020202020204" pitchFamily="34" charset="0"/>
              </a:rPr>
              <a:t>Oversees them changing state</a:t>
            </a:r>
          </a:p>
          <a:p>
            <a:pPr lvl="1">
              <a:lnSpc>
                <a:spcPct val="120000"/>
              </a:lnSpc>
            </a:pPr>
            <a:r>
              <a:rPr lang="en-US" dirty="0">
                <a:latin typeface="Arial" panose="020B0604020202020204" pitchFamily="34" charset="0"/>
                <a:cs typeface="Arial" panose="020B0604020202020204" pitchFamily="34" charset="0"/>
              </a:rPr>
              <a:t>Responsible for controlling deadlocks </a:t>
            </a:r>
          </a:p>
          <a:p>
            <a:pPr lvl="2">
              <a:lnSpc>
                <a:spcPct val="120000"/>
              </a:lnSpc>
            </a:pPr>
            <a:r>
              <a:rPr lang="en-US" dirty="0">
                <a:latin typeface="Arial" panose="020B0604020202020204" pitchFamily="34" charset="0"/>
                <a:cs typeface="Arial" panose="020B0604020202020204" pitchFamily="34" charset="0"/>
              </a:rPr>
              <a:t>Uses Interrupts to provide time slicing</a:t>
            </a:r>
          </a:p>
          <a:p>
            <a:pPr lvl="2">
              <a:lnSpc>
                <a:spcPct val="120000"/>
              </a:lnSpc>
            </a:pPr>
            <a:r>
              <a:rPr lang="en-US" dirty="0">
                <a:latin typeface="Arial" panose="020B0604020202020204" pitchFamily="34" charset="0"/>
                <a:cs typeface="Arial" panose="020B0604020202020204" pitchFamily="34" charset="0"/>
              </a:rPr>
              <a:t>Requires the application to have all resources it needs before it actually starts executing</a:t>
            </a:r>
          </a:p>
        </p:txBody>
      </p:sp>
    </p:spTree>
    <p:extLst>
      <p:ext uri="{BB962C8B-B14F-4D97-AF65-F5344CB8AC3E}">
        <p14:creationId xmlns:p14="http://schemas.microsoft.com/office/powerpoint/2010/main" val="42510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Isolation</a:t>
            </a:r>
          </a:p>
        </p:txBody>
      </p:sp>
      <p:sp>
        <p:nvSpPr>
          <p:cNvPr id="3" name="Content Placeholder 2"/>
          <p:cNvSpPr>
            <a:spLocks noGrp="1"/>
          </p:cNvSpPr>
          <p:nvPr>
            <p:ph idx="4294967295"/>
          </p:nvPr>
        </p:nvSpPr>
        <p:spPr>
          <a:xfrm>
            <a:off x="981074" y="1825625"/>
            <a:ext cx="10515600" cy="4351338"/>
          </a:xfrm>
        </p:spPr>
        <p:txBody>
          <a:bodyPr/>
          <a:lstStyle/>
          <a:p>
            <a:pPr>
              <a:lnSpc>
                <a:spcPct val="100000"/>
              </a:lnSpc>
            </a:pPr>
            <a:r>
              <a:rPr lang="en-US" dirty="0">
                <a:latin typeface="Arial" panose="020B0604020202020204" pitchFamily="34" charset="0"/>
                <a:cs typeface="Arial" panose="020B0604020202020204" pitchFamily="34" charset="0"/>
              </a:rPr>
              <a:t>Required for preemptive multi-tasking</a:t>
            </a:r>
          </a:p>
          <a:p>
            <a:pPr>
              <a:lnSpc>
                <a:spcPct val="100000"/>
              </a:lnSpc>
            </a:pPr>
            <a:r>
              <a:rPr lang="en-US" dirty="0">
                <a:latin typeface="Arial" panose="020B0604020202020204" pitchFamily="34" charset="0"/>
                <a:cs typeface="Arial" panose="020B0604020202020204" pitchFamily="34" charset="0"/>
              </a:rPr>
              <a:t>Methods used to enforce Process Isolation</a:t>
            </a:r>
          </a:p>
          <a:p>
            <a:pPr lvl="1">
              <a:lnSpc>
                <a:spcPct val="100000"/>
              </a:lnSpc>
            </a:pPr>
            <a:r>
              <a:rPr lang="en-US" dirty="0">
                <a:latin typeface="Arial" panose="020B0604020202020204" pitchFamily="34" charset="0"/>
                <a:cs typeface="Arial" panose="020B0604020202020204" pitchFamily="34" charset="0"/>
              </a:rPr>
              <a:t>Encapsulation of objects</a:t>
            </a:r>
          </a:p>
          <a:p>
            <a:pPr lvl="1">
              <a:lnSpc>
                <a:spcPct val="100000"/>
              </a:lnSpc>
            </a:pPr>
            <a:r>
              <a:rPr lang="en-US" dirty="0">
                <a:latin typeface="Arial" panose="020B0604020202020204" pitchFamily="34" charset="0"/>
                <a:cs typeface="Arial" panose="020B0604020202020204" pitchFamily="34" charset="0"/>
              </a:rPr>
              <a:t>Time multiplexing of shared resources</a:t>
            </a:r>
          </a:p>
          <a:p>
            <a:pPr lvl="1">
              <a:lnSpc>
                <a:spcPct val="100000"/>
              </a:lnSpc>
            </a:pPr>
            <a:r>
              <a:rPr lang="en-US" dirty="0">
                <a:latin typeface="Arial" panose="020B0604020202020204" pitchFamily="34" charset="0"/>
                <a:cs typeface="Arial" panose="020B0604020202020204" pitchFamily="34" charset="0"/>
              </a:rPr>
              <a:t>Naming distinctions</a:t>
            </a:r>
          </a:p>
          <a:p>
            <a:pPr lvl="1">
              <a:lnSpc>
                <a:spcPct val="100000"/>
              </a:lnSpc>
            </a:pPr>
            <a:r>
              <a:rPr lang="en-US" dirty="0">
                <a:latin typeface="Arial" panose="020B0604020202020204" pitchFamily="34" charset="0"/>
                <a:cs typeface="Arial" panose="020B0604020202020204" pitchFamily="34" charset="0"/>
              </a:rPr>
              <a:t>Virtual address memory mapping</a:t>
            </a:r>
          </a:p>
        </p:txBody>
      </p:sp>
    </p:spTree>
    <p:extLst>
      <p:ext uri="{BB962C8B-B14F-4D97-AF65-F5344CB8AC3E}">
        <p14:creationId xmlns:p14="http://schemas.microsoft.com/office/powerpoint/2010/main" val="198901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Process Isolation</a:t>
            </a:r>
          </a:p>
        </p:txBody>
      </p:sp>
      <p:sp>
        <p:nvSpPr>
          <p:cNvPr id="3" name="Content Placeholder 2"/>
          <p:cNvSpPr>
            <a:spLocks noGrp="1"/>
          </p:cNvSpPr>
          <p:nvPr>
            <p:ph idx="4294967295"/>
          </p:nvPr>
        </p:nvSpPr>
        <p:spPr>
          <a:xfrm>
            <a:off x="658761" y="1355930"/>
            <a:ext cx="10987932" cy="5271012"/>
          </a:xfrm>
        </p:spPr>
        <p:txBody>
          <a:bodyPr>
            <a:normAutofit fontScale="92500" lnSpcReduction="20000"/>
          </a:bodyPr>
          <a:lstStyle/>
          <a:p>
            <a:pPr>
              <a:lnSpc>
                <a:spcPct val="110000"/>
              </a:lnSpc>
            </a:pPr>
            <a:r>
              <a:rPr lang="en-US" b="1" i="1" dirty="0">
                <a:latin typeface="Arial" panose="020B0604020202020204" pitchFamily="34" charset="0"/>
                <a:cs typeface="Arial" panose="020B0604020202020204" pitchFamily="34" charset="0"/>
              </a:rPr>
              <a:t>Encapsulation</a:t>
            </a:r>
          </a:p>
          <a:p>
            <a:pPr lvl="1">
              <a:lnSpc>
                <a:spcPct val="110000"/>
              </a:lnSpc>
            </a:pPr>
            <a:r>
              <a:rPr lang="en-US" dirty="0">
                <a:latin typeface="Arial" panose="020B0604020202020204" pitchFamily="34" charset="0"/>
                <a:cs typeface="Arial" panose="020B0604020202020204" pitchFamily="34" charset="0"/>
              </a:rPr>
              <a:t>When a process is encapsulated no other process understands or interacts with its internal programming code</a:t>
            </a:r>
          </a:p>
          <a:p>
            <a:pPr lvl="1">
              <a:lnSpc>
                <a:spcPct val="110000"/>
              </a:lnSpc>
            </a:pPr>
            <a:r>
              <a:rPr lang="en-US" dirty="0">
                <a:latin typeface="Arial" panose="020B0604020202020204" pitchFamily="34" charset="0"/>
                <a:cs typeface="Arial" panose="020B0604020202020204" pitchFamily="34" charset="0"/>
              </a:rPr>
              <a:t>An interface defines how communication must take place between two processes.</a:t>
            </a:r>
          </a:p>
          <a:p>
            <a:pPr lvl="1">
              <a:lnSpc>
                <a:spcPct val="110000"/>
              </a:lnSpc>
            </a:pPr>
            <a:r>
              <a:rPr lang="en-US" dirty="0">
                <a:latin typeface="Arial" panose="020B0604020202020204" pitchFamily="34" charset="0"/>
                <a:cs typeface="Arial" panose="020B0604020202020204" pitchFamily="34" charset="0"/>
              </a:rPr>
              <a:t>The interfaces dictate the type of requests a process will accept and the type of output that will be provided</a:t>
            </a:r>
          </a:p>
          <a:p>
            <a:pPr lvl="1">
              <a:lnSpc>
                <a:spcPct val="110000"/>
              </a:lnSpc>
            </a:pPr>
            <a:r>
              <a:rPr lang="en-US" dirty="0">
                <a:latin typeface="Arial" panose="020B0604020202020204" pitchFamily="34" charset="0"/>
                <a:cs typeface="Arial" panose="020B0604020202020204" pitchFamily="34" charset="0"/>
              </a:rPr>
              <a:t>Encapsulation provides</a:t>
            </a:r>
          </a:p>
          <a:p>
            <a:pPr lvl="2">
              <a:lnSpc>
                <a:spcPct val="110000"/>
              </a:lnSpc>
            </a:pPr>
            <a:r>
              <a:rPr lang="en-US" dirty="0">
                <a:latin typeface="Arial" panose="020B0604020202020204" pitchFamily="34" charset="0"/>
                <a:cs typeface="Arial" panose="020B0604020202020204" pitchFamily="34" charset="0"/>
              </a:rPr>
              <a:t>Data hiding </a:t>
            </a:r>
          </a:p>
          <a:p>
            <a:pPr lvl="2">
              <a:lnSpc>
                <a:spcPct val="110000"/>
              </a:lnSpc>
            </a:pPr>
            <a:r>
              <a:rPr lang="en-US" dirty="0">
                <a:latin typeface="Arial" panose="020B0604020202020204" pitchFamily="34" charset="0"/>
                <a:cs typeface="Arial" panose="020B0604020202020204" pitchFamily="34" charset="0"/>
              </a:rPr>
              <a:t>Integrity mechanism</a:t>
            </a:r>
          </a:p>
          <a:p>
            <a:pPr lvl="2">
              <a:lnSpc>
                <a:spcPct val="110000"/>
              </a:lnSpc>
            </a:pPr>
            <a:r>
              <a:rPr lang="en-US" dirty="0">
                <a:latin typeface="Arial" panose="020B0604020202020204" pitchFamily="34" charset="0"/>
                <a:cs typeface="Arial" panose="020B0604020202020204" pitchFamily="34" charset="0"/>
              </a:rPr>
              <a:t>Modularity in programming code</a:t>
            </a:r>
          </a:p>
          <a:p>
            <a:pPr lvl="1">
              <a:lnSpc>
                <a:spcPct val="110000"/>
              </a:lnSpc>
            </a:pPr>
            <a:endParaRPr lang="en-US" dirty="0">
              <a:latin typeface="Arial" panose="020B0604020202020204" pitchFamily="34" charset="0"/>
              <a:cs typeface="Arial" panose="020B0604020202020204" pitchFamily="34" charset="0"/>
            </a:endParaRPr>
          </a:p>
          <a:p>
            <a:pPr marL="457200" lvl="1" indent="0">
              <a:lnSpc>
                <a:spcPct val="110000"/>
              </a:lnSpc>
              <a:buNone/>
            </a:pPr>
            <a:r>
              <a:rPr lang="en-US" sz="1900" dirty="0">
                <a:latin typeface="Arial" panose="020B0604020202020204" pitchFamily="34" charset="0"/>
                <a:cs typeface="Arial" panose="020B0604020202020204" pitchFamily="34" charset="0"/>
              </a:rPr>
              <a:t>[Modular Programming: is a software design technique that </a:t>
            </a:r>
            <a:r>
              <a:rPr lang="en-US" sz="1900" u="sng" dirty="0">
                <a:latin typeface="Arial" panose="020B0604020202020204" pitchFamily="34" charset="0"/>
                <a:cs typeface="Arial" panose="020B0604020202020204" pitchFamily="34" charset="0"/>
              </a:rPr>
              <a:t>emphasizes separating the functionality of a program </a:t>
            </a:r>
            <a:r>
              <a:rPr lang="en-US" sz="1900" dirty="0">
                <a:latin typeface="Arial" panose="020B0604020202020204" pitchFamily="34" charset="0"/>
                <a:cs typeface="Arial" panose="020B0604020202020204" pitchFamily="34" charset="0"/>
              </a:rPr>
              <a:t>into </a:t>
            </a:r>
            <a:r>
              <a:rPr lang="en-US" sz="1900" u="sng" dirty="0">
                <a:latin typeface="Arial" panose="020B0604020202020204" pitchFamily="34" charset="0"/>
                <a:cs typeface="Arial" panose="020B0604020202020204" pitchFamily="34" charset="0"/>
              </a:rPr>
              <a:t>independent</a:t>
            </a:r>
            <a:r>
              <a:rPr lang="en-US" sz="1900" dirty="0">
                <a:latin typeface="Arial" panose="020B0604020202020204" pitchFamily="34" charset="0"/>
                <a:cs typeface="Arial" panose="020B0604020202020204" pitchFamily="34" charset="0"/>
              </a:rPr>
              <a:t>, </a:t>
            </a:r>
            <a:r>
              <a:rPr lang="en-US" sz="1900" u="sng" dirty="0">
                <a:latin typeface="Arial" panose="020B0604020202020204" pitchFamily="34" charset="0"/>
                <a:cs typeface="Arial" panose="020B0604020202020204" pitchFamily="34" charset="0"/>
              </a:rPr>
              <a:t>interchangeable modules</a:t>
            </a:r>
            <a:r>
              <a:rPr lang="en-US" sz="1900" dirty="0">
                <a:latin typeface="Arial" panose="020B0604020202020204" pitchFamily="34" charset="0"/>
                <a:cs typeface="Arial" panose="020B0604020202020204" pitchFamily="34" charset="0"/>
              </a:rPr>
              <a:t>, such that each contains everything necessary to execute only one aspect of the desired functionality]</a:t>
            </a:r>
          </a:p>
          <a:p>
            <a:pPr lvl="1">
              <a:lnSpc>
                <a:spcPct val="11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514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Process Isolation</a:t>
            </a:r>
          </a:p>
        </p:txBody>
      </p:sp>
      <p:sp>
        <p:nvSpPr>
          <p:cNvPr id="3" name="Content Placeholder 2"/>
          <p:cNvSpPr>
            <a:spLocks noGrp="1"/>
          </p:cNvSpPr>
          <p:nvPr>
            <p:ph idx="4294967295"/>
          </p:nvPr>
        </p:nvSpPr>
        <p:spPr>
          <a:xfrm>
            <a:off x="800100" y="1250921"/>
            <a:ext cx="10926401" cy="5346524"/>
          </a:xfrm>
        </p:spPr>
        <p:txBody>
          <a:bodyPr>
            <a:normAutofit fontScale="77500" lnSpcReduction="20000"/>
          </a:bodyPr>
          <a:lstStyle/>
          <a:p>
            <a:pPr>
              <a:lnSpc>
                <a:spcPct val="120000"/>
              </a:lnSpc>
            </a:pPr>
            <a:r>
              <a:rPr lang="en-US" b="1" i="1" dirty="0">
                <a:latin typeface="Arial" panose="020B0604020202020204" pitchFamily="34" charset="0"/>
                <a:cs typeface="Arial" panose="020B0604020202020204" pitchFamily="34" charset="0"/>
              </a:rPr>
              <a:t>Time Multiplexing</a:t>
            </a:r>
          </a:p>
          <a:p>
            <a:pPr lvl="1">
              <a:lnSpc>
                <a:spcPct val="120000"/>
              </a:lnSpc>
            </a:pPr>
            <a:r>
              <a:rPr lang="en-US" dirty="0">
                <a:latin typeface="Arial" panose="020B0604020202020204" pitchFamily="34" charset="0"/>
                <a:cs typeface="Arial" panose="020B0604020202020204" pitchFamily="34" charset="0"/>
              </a:rPr>
              <a:t>is a technology that allows processes to use the same resources</a:t>
            </a:r>
          </a:p>
          <a:p>
            <a:pPr lvl="1">
              <a:lnSpc>
                <a:spcPct val="120000"/>
              </a:lnSpc>
            </a:pPr>
            <a:r>
              <a:rPr lang="en-US" dirty="0">
                <a:latin typeface="Arial" panose="020B0604020202020204" pitchFamily="34" charset="0"/>
                <a:cs typeface="Arial" panose="020B0604020202020204" pitchFamily="34" charset="0"/>
              </a:rPr>
              <a:t>Multiplexing means there are several data sources and the individual data pieces are piped into one communication channel.</a:t>
            </a:r>
          </a:p>
          <a:p>
            <a:pPr lvl="1">
              <a:lnSpc>
                <a:spcPct val="120000"/>
              </a:lnSpc>
            </a:pPr>
            <a:r>
              <a:rPr lang="en-US" dirty="0">
                <a:latin typeface="Arial" panose="020B0604020202020204" pitchFamily="34" charset="0"/>
                <a:cs typeface="Arial" panose="020B0604020202020204" pitchFamily="34" charset="0"/>
              </a:rPr>
              <a:t>Helps in resource sharing</a:t>
            </a:r>
          </a:p>
          <a:p>
            <a:pPr>
              <a:lnSpc>
                <a:spcPct val="120000"/>
              </a:lnSpc>
            </a:pPr>
            <a:r>
              <a:rPr lang="en-US" b="1" i="1" dirty="0">
                <a:latin typeface="Arial" panose="020B0604020202020204" pitchFamily="34" charset="0"/>
                <a:cs typeface="Arial" panose="020B0604020202020204" pitchFamily="34" charset="0"/>
              </a:rPr>
              <a:t>Naming Distinctions</a:t>
            </a:r>
          </a:p>
          <a:p>
            <a:pPr lvl="1">
              <a:lnSpc>
                <a:spcPct val="120000"/>
              </a:lnSpc>
            </a:pPr>
            <a:r>
              <a:rPr lang="en-US" dirty="0">
                <a:latin typeface="Arial" panose="020B0604020202020204" pitchFamily="34" charset="0"/>
                <a:cs typeface="Arial" panose="020B0604020202020204" pitchFamily="34" charset="0"/>
              </a:rPr>
              <a:t>Processes are usually assigned process identification (PID) values, which the operating system and other processes use to call upon them</a:t>
            </a:r>
          </a:p>
          <a:p>
            <a:pPr lvl="1">
              <a:lnSpc>
                <a:spcPct val="120000"/>
              </a:lnSpc>
            </a:pPr>
            <a:r>
              <a:rPr lang="en-US" dirty="0">
                <a:latin typeface="Arial" panose="020B0604020202020204" pitchFamily="34" charset="0"/>
                <a:cs typeface="Arial" panose="020B0604020202020204" pitchFamily="34" charset="0"/>
              </a:rPr>
              <a:t>If each process is isolated, that means each process has its own unique PID value.</a:t>
            </a:r>
          </a:p>
          <a:p>
            <a:pPr>
              <a:lnSpc>
                <a:spcPct val="120000"/>
              </a:lnSpc>
            </a:pPr>
            <a:r>
              <a:rPr lang="en-US" b="1" i="1" dirty="0">
                <a:latin typeface="Arial" panose="020B0604020202020204" pitchFamily="34" charset="0"/>
                <a:cs typeface="Arial" panose="020B0604020202020204" pitchFamily="34" charset="0"/>
              </a:rPr>
              <a:t>Virtual memory mapping</a:t>
            </a:r>
          </a:p>
          <a:p>
            <a:pPr lvl="1">
              <a:lnSpc>
                <a:spcPct val="120000"/>
              </a:lnSpc>
            </a:pPr>
            <a:r>
              <a:rPr lang="en-US" dirty="0">
                <a:latin typeface="Arial" panose="020B0604020202020204" pitchFamily="34" charset="0"/>
                <a:cs typeface="Arial" panose="020B0604020202020204" pitchFamily="34" charset="0"/>
              </a:rPr>
              <a:t>Virtual memory makes application programming easier by hiding fragmentation of physical memory; </a:t>
            </a:r>
          </a:p>
          <a:p>
            <a:pPr lvl="1">
              <a:lnSpc>
                <a:spcPct val="120000"/>
              </a:lnSpc>
            </a:pPr>
            <a:r>
              <a:rPr lang="en-US" dirty="0">
                <a:latin typeface="Arial" panose="020B0604020202020204" pitchFamily="34" charset="0"/>
                <a:cs typeface="Arial" panose="020B0604020202020204" pitchFamily="34" charset="0"/>
              </a:rPr>
              <a:t>when processes are given separate address spaces, the technique offers protection to applications by isolating memory from other processes.</a:t>
            </a:r>
          </a:p>
          <a:p>
            <a:pPr lvl="1">
              <a:lnSpc>
                <a:spcPct val="120000"/>
              </a:lnSpc>
            </a:pPr>
            <a:r>
              <a:rPr lang="en-US" dirty="0">
                <a:latin typeface="Arial" panose="020B0604020202020204" pitchFamily="34" charset="0"/>
                <a:cs typeface="Arial" panose="020B0604020202020204" pitchFamily="34" charset="0"/>
              </a:rPr>
              <a:t>Provides Integrity and confidentiality of individual processes</a:t>
            </a:r>
          </a:p>
        </p:txBody>
      </p:sp>
      <p:sp>
        <p:nvSpPr>
          <p:cNvPr id="5" name="Content Placeholder 2"/>
          <p:cNvSpPr txBox="1">
            <a:spLocks/>
          </p:cNvSpPr>
          <p:nvPr/>
        </p:nvSpPr>
        <p:spPr>
          <a:xfrm>
            <a:off x="974557" y="1927909"/>
            <a:ext cx="9577137" cy="3726933"/>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Arial Rounded MT Bold" panose="020F0704030504030204" pitchFamily="34" charset="0"/>
            </a:endParaRPr>
          </a:p>
        </p:txBody>
      </p:sp>
    </p:spTree>
    <p:extLst>
      <p:ext uri="{BB962C8B-B14F-4D97-AF65-F5344CB8AC3E}">
        <p14:creationId xmlns:p14="http://schemas.microsoft.com/office/powerpoint/2010/main" val="1827033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Security Protection Mechanisms</a:t>
            </a:r>
          </a:p>
        </p:txBody>
      </p:sp>
      <p:sp>
        <p:nvSpPr>
          <p:cNvPr id="3" name="Content Placeholder 2"/>
          <p:cNvSpPr txBox="1">
            <a:spLocks/>
          </p:cNvSpPr>
          <p:nvPr/>
        </p:nvSpPr>
        <p:spPr>
          <a:xfrm>
            <a:off x="800100" y="1250921"/>
            <a:ext cx="10926401" cy="550384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b="1" i="1" dirty="0">
                <a:latin typeface="Arial" panose="020B0604020202020204" pitchFamily="34" charset="0"/>
                <a:cs typeface="Arial" panose="020B0604020202020204" pitchFamily="34" charset="0"/>
              </a:rPr>
              <a:t>Layering</a:t>
            </a:r>
          </a:p>
          <a:p>
            <a:pPr lvl="1">
              <a:lnSpc>
                <a:spcPct val="120000"/>
              </a:lnSpc>
            </a:pPr>
            <a:r>
              <a:rPr lang="en-US" dirty="0">
                <a:latin typeface="Arial" panose="020B0604020202020204" pitchFamily="34" charset="0"/>
                <a:cs typeface="Arial" panose="020B0604020202020204" pitchFamily="34" charset="0"/>
              </a:rPr>
              <a:t>Applying a structure similar to Ring model applied to each operating process</a:t>
            </a:r>
          </a:p>
          <a:p>
            <a:pPr lvl="1">
              <a:lnSpc>
                <a:spcPct val="120000"/>
              </a:lnSpc>
            </a:pPr>
            <a:r>
              <a:rPr lang="en-US" dirty="0">
                <a:latin typeface="Arial" panose="020B0604020202020204" pitchFamily="34" charset="0"/>
                <a:cs typeface="Arial" panose="020B0604020202020204" pitchFamily="34" charset="0"/>
              </a:rPr>
              <a:t>Top layers have higher protection, while lower layers have comparatively lower protection</a:t>
            </a:r>
          </a:p>
          <a:p>
            <a:pPr lvl="1">
              <a:lnSpc>
                <a:spcPct val="120000"/>
              </a:lnSpc>
            </a:pPr>
            <a:r>
              <a:rPr lang="en-US" dirty="0">
                <a:latin typeface="Arial" panose="020B0604020202020204" pitchFamily="34" charset="0"/>
                <a:cs typeface="Arial" panose="020B0604020202020204" pitchFamily="34" charset="0"/>
              </a:rPr>
              <a:t>Communication between layers takes place only via the use of well-defined, specific interfaces to provide necessary security</a:t>
            </a:r>
          </a:p>
          <a:p>
            <a:pPr>
              <a:lnSpc>
                <a:spcPct val="120000"/>
              </a:lnSpc>
            </a:pPr>
            <a:r>
              <a:rPr lang="en-US" b="1" dirty="0">
                <a:latin typeface="Arial" panose="020B0604020202020204" pitchFamily="34" charset="0"/>
                <a:cs typeface="Arial" panose="020B0604020202020204" pitchFamily="34" charset="0"/>
              </a:rPr>
              <a:t>Abstraction</a:t>
            </a:r>
          </a:p>
          <a:p>
            <a:pPr lvl="1">
              <a:lnSpc>
                <a:spcPct val="120000"/>
              </a:lnSpc>
            </a:pPr>
            <a:r>
              <a:rPr lang="en-US" dirty="0">
                <a:latin typeface="Arial" panose="020B0604020202020204" pitchFamily="34" charset="0"/>
                <a:cs typeface="Arial" panose="020B0604020202020204" pitchFamily="34" charset="0"/>
              </a:rPr>
              <a:t>Fundamental principle behind object-oriented programming</a:t>
            </a:r>
          </a:p>
          <a:p>
            <a:pPr lvl="1">
              <a:lnSpc>
                <a:spcPct val="120000"/>
              </a:lnSpc>
            </a:pPr>
            <a:r>
              <a:rPr lang="en-US" dirty="0">
                <a:latin typeface="Arial" panose="020B0604020202020204" pitchFamily="34" charset="0"/>
                <a:cs typeface="Arial" panose="020B0604020202020204" pitchFamily="34" charset="0"/>
              </a:rPr>
              <a:t>Subjects do not need to know the details of how the object works; they need to know just the proper syntax for using the object</a:t>
            </a:r>
          </a:p>
          <a:p>
            <a:pPr lvl="1">
              <a:lnSpc>
                <a:spcPct val="120000"/>
              </a:lnSpc>
            </a:pPr>
            <a:r>
              <a:rPr lang="en-US" dirty="0">
                <a:latin typeface="Arial" panose="020B0604020202020204" pitchFamily="34" charset="0"/>
                <a:cs typeface="Arial" panose="020B0604020202020204" pitchFamily="34" charset="0"/>
              </a:rPr>
              <a:t>Access control/rights are applied to groups of objects than on a per-object basis</a:t>
            </a:r>
          </a:p>
          <a:p>
            <a:pPr>
              <a:lnSpc>
                <a:spcPct val="120000"/>
              </a:lnSpc>
            </a:pPr>
            <a:r>
              <a:rPr lang="en-US" b="1" dirty="0">
                <a:latin typeface="Arial" panose="020B0604020202020204" pitchFamily="34" charset="0"/>
                <a:cs typeface="Arial" panose="020B0604020202020204" pitchFamily="34" charset="0"/>
              </a:rPr>
              <a:t>Data Hiding</a:t>
            </a:r>
          </a:p>
          <a:p>
            <a:pPr lvl="1">
              <a:lnSpc>
                <a:spcPct val="120000"/>
              </a:lnSpc>
            </a:pPr>
            <a:r>
              <a:rPr lang="en-US" dirty="0">
                <a:latin typeface="Arial" panose="020B0604020202020204" pitchFamily="34" charset="0"/>
                <a:cs typeface="Arial" panose="020B0604020202020204" pitchFamily="34" charset="0"/>
              </a:rPr>
              <a:t>Important characteristic of a multilevel system</a:t>
            </a:r>
          </a:p>
          <a:p>
            <a:pPr lvl="1">
              <a:lnSpc>
                <a:spcPct val="120000"/>
              </a:lnSpc>
            </a:pPr>
            <a:r>
              <a:rPr lang="en-US" dirty="0">
                <a:latin typeface="Arial" panose="020B0604020202020204" pitchFamily="34" charset="0"/>
                <a:cs typeface="Arial" panose="020B0604020202020204" pitchFamily="34" charset="0"/>
              </a:rPr>
              <a:t>Ensures the data existing in one level of security is not visible to processes running at different security levels</a:t>
            </a:r>
          </a:p>
          <a:p>
            <a:pPr>
              <a:lnSpc>
                <a:spcPct val="120000"/>
              </a:lnSpc>
            </a:pPr>
            <a:r>
              <a:rPr lang="en-US" b="1" dirty="0">
                <a:latin typeface="Arial" panose="020B0604020202020204" pitchFamily="34" charset="0"/>
                <a:cs typeface="Arial" panose="020B0604020202020204" pitchFamily="34" charset="0"/>
              </a:rPr>
              <a:t>Hardware Segmentation</a:t>
            </a:r>
          </a:p>
          <a:p>
            <a:pPr lvl="1">
              <a:lnSpc>
                <a:spcPct val="120000"/>
              </a:lnSpc>
            </a:pPr>
            <a:r>
              <a:rPr lang="en-US" dirty="0">
                <a:latin typeface="Arial" panose="020B0604020202020204" pitchFamily="34" charset="0"/>
                <a:cs typeface="Arial" panose="020B0604020202020204" pitchFamily="34" charset="0"/>
              </a:rPr>
              <a:t>It enforces isolation requirements through the use of physical hardware.</a:t>
            </a:r>
          </a:p>
        </p:txBody>
      </p:sp>
    </p:spTree>
    <p:extLst>
      <p:ext uri="{BB962C8B-B14F-4D97-AF65-F5344CB8AC3E}">
        <p14:creationId xmlns:p14="http://schemas.microsoft.com/office/powerpoint/2010/main" val="11665360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4294967295"/>
          </p:nvPr>
        </p:nvSpPr>
        <p:spPr>
          <a:xfrm>
            <a:off x="800100" y="1724486"/>
            <a:ext cx="10679113" cy="4330700"/>
          </a:xfrm>
        </p:spPr>
        <p:txBody>
          <a:bodyPr>
            <a:noAutofit/>
          </a:bodyPr>
          <a:lstStyle/>
          <a:p>
            <a:pPr>
              <a:lnSpc>
                <a:spcPct val="150000"/>
              </a:lnSpc>
            </a:pPr>
            <a:r>
              <a:rPr lang="en-US" sz="2800" dirty="0">
                <a:latin typeface="Arial" panose="020B0604020202020204" pitchFamily="34" charset="0"/>
                <a:cs typeface="Arial" panose="020B0604020202020204" pitchFamily="34" charset="0"/>
              </a:rPr>
              <a:t>Goals</a:t>
            </a:r>
          </a:p>
          <a:p>
            <a:pPr lvl="1">
              <a:lnSpc>
                <a:spcPct val="150000"/>
              </a:lnSpc>
            </a:pPr>
            <a:r>
              <a:rPr lang="en-US" sz="2800" dirty="0">
                <a:latin typeface="Arial" panose="020B0604020202020204" pitchFamily="34" charset="0"/>
                <a:cs typeface="Arial" panose="020B0604020202020204" pitchFamily="34" charset="0"/>
              </a:rPr>
              <a:t>Provide an </a:t>
            </a:r>
            <a:r>
              <a:rPr lang="en-US" sz="2800" b="1" dirty="0">
                <a:latin typeface="Arial" panose="020B0604020202020204" pitchFamily="34" charset="0"/>
                <a:cs typeface="Arial" panose="020B0604020202020204" pitchFamily="34" charset="0"/>
              </a:rPr>
              <a:t>abstraction level </a:t>
            </a:r>
            <a:r>
              <a:rPr lang="en-US" sz="2800" dirty="0">
                <a:latin typeface="Arial" panose="020B0604020202020204" pitchFamily="34" charset="0"/>
                <a:cs typeface="Arial" panose="020B0604020202020204" pitchFamily="34" charset="0"/>
              </a:rPr>
              <a:t>for programmers</a:t>
            </a:r>
          </a:p>
          <a:p>
            <a:pPr lvl="2">
              <a:lnSpc>
                <a:spcPct val="150000"/>
              </a:lnSpc>
            </a:pPr>
            <a:r>
              <a:rPr lang="en-US" sz="2400" dirty="0">
                <a:latin typeface="Arial" panose="020B0604020202020204" pitchFamily="34" charset="0"/>
                <a:cs typeface="Arial" panose="020B0604020202020204" pitchFamily="34" charset="0"/>
              </a:rPr>
              <a:t>Abstraction means that the details of something are hidden</a:t>
            </a:r>
          </a:p>
          <a:p>
            <a:pPr lvl="1">
              <a:lnSpc>
                <a:spcPct val="150000"/>
              </a:lnSpc>
            </a:pPr>
            <a:r>
              <a:rPr lang="en-US" sz="2800" dirty="0">
                <a:latin typeface="Arial" panose="020B0604020202020204" pitchFamily="34" charset="0"/>
                <a:cs typeface="Arial" panose="020B0604020202020204" pitchFamily="34" charset="0"/>
              </a:rPr>
              <a:t>Maximize </a:t>
            </a:r>
            <a:r>
              <a:rPr lang="en-US" sz="2800" b="1" dirty="0">
                <a:latin typeface="Arial" panose="020B0604020202020204" pitchFamily="34" charset="0"/>
                <a:cs typeface="Arial" panose="020B0604020202020204" pitchFamily="34" charset="0"/>
              </a:rPr>
              <a:t>performance </a:t>
            </a:r>
            <a:r>
              <a:rPr lang="en-US" sz="2800" dirty="0">
                <a:latin typeface="Arial" panose="020B0604020202020204" pitchFamily="34" charset="0"/>
                <a:cs typeface="Arial" panose="020B0604020202020204" pitchFamily="34" charset="0"/>
              </a:rPr>
              <a:t>with limited memory available</a:t>
            </a:r>
          </a:p>
          <a:p>
            <a:pPr lvl="1">
              <a:lnSpc>
                <a:spcPct val="150000"/>
              </a:lnSpc>
            </a:pPr>
            <a:r>
              <a:rPr lang="en-US" sz="2800" b="1" dirty="0">
                <a:latin typeface="Arial" panose="020B0604020202020204" pitchFamily="34" charset="0"/>
                <a:cs typeface="Arial" panose="020B0604020202020204" pitchFamily="34" charset="0"/>
              </a:rPr>
              <a:t>Protect </a:t>
            </a:r>
            <a:r>
              <a:rPr lang="en-US" sz="2800" dirty="0">
                <a:latin typeface="Arial" panose="020B0604020202020204" pitchFamily="34" charset="0"/>
                <a:cs typeface="Arial" panose="020B0604020202020204" pitchFamily="34" charset="0"/>
              </a:rPr>
              <a:t>the OS and applications loaded into memory</a:t>
            </a:r>
          </a:p>
          <a:p>
            <a:pPr marL="457200" lvl="1" indent="0">
              <a:lnSpc>
                <a:spcPct val="150000"/>
              </a:lnSpc>
              <a:buNone/>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82819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7313" y="240029"/>
            <a:ext cx="10696574" cy="735541"/>
          </a:xfrm>
        </p:spPr>
        <p:txBody>
          <a:bodyPr/>
          <a:lstStyle/>
          <a:p>
            <a:r>
              <a:rPr lang="en-IN" dirty="0"/>
              <a:t>System Architecture</a:t>
            </a:r>
          </a:p>
        </p:txBody>
      </p:sp>
      <p:sp>
        <p:nvSpPr>
          <p:cNvPr id="3" name="Content Placeholder 2"/>
          <p:cNvSpPr txBox="1">
            <a:spLocks/>
          </p:cNvSpPr>
          <p:nvPr/>
        </p:nvSpPr>
        <p:spPr>
          <a:xfrm>
            <a:off x="300305" y="975570"/>
            <a:ext cx="11312435" cy="502702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sz="2000" dirty="0">
                <a:latin typeface="Arial" panose="020B0604020202020204" pitchFamily="34" charset="0"/>
                <a:cs typeface="Arial" panose="020B0604020202020204" pitchFamily="34" charset="0"/>
              </a:rPr>
              <a:t>Describes the major components of a system, how they interact with each other, with the users and with other systems</a:t>
            </a:r>
          </a:p>
          <a:p>
            <a:pPr>
              <a:lnSpc>
                <a:spcPct val="120000"/>
              </a:lnSpc>
            </a:pPr>
            <a:r>
              <a:rPr lang="en-US" sz="2000" dirty="0">
                <a:latin typeface="Arial" panose="020B0604020202020204" pitchFamily="34" charset="0"/>
                <a:cs typeface="Arial" panose="020B0604020202020204" pitchFamily="34" charset="0"/>
              </a:rPr>
              <a:t>A disciplined approach to system architecture helps in</a:t>
            </a:r>
          </a:p>
          <a:p>
            <a:pPr lvl="1">
              <a:lnSpc>
                <a:spcPct val="120000"/>
              </a:lnSpc>
            </a:pPr>
            <a:r>
              <a:rPr lang="en-US" sz="1600" dirty="0">
                <a:latin typeface="Arial" panose="020B0604020202020204" pitchFamily="34" charset="0"/>
                <a:cs typeface="Arial" panose="020B0604020202020204" pitchFamily="34" charset="0"/>
              </a:rPr>
              <a:t>Quality</a:t>
            </a:r>
          </a:p>
          <a:p>
            <a:pPr lvl="1">
              <a:lnSpc>
                <a:spcPct val="120000"/>
              </a:lnSpc>
            </a:pPr>
            <a:r>
              <a:rPr lang="en-US" sz="1600" dirty="0">
                <a:latin typeface="Arial" panose="020B0604020202020204" pitchFamily="34" charset="0"/>
                <a:cs typeface="Arial" panose="020B0604020202020204" pitchFamily="34" charset="0"/>
              </a:rPr>
              <a:t>Interoperability</a:t>
            </a:r>
          </a:p>
          <a:p>
            <a:pPr lvl="1">
              <a:lnSpc>
                <a:spcPct val="120000"/>
              </a:lnSpc>
            </a:pPr>
            <a:r>
              <a:rPr lang="en-US" sz="1600" dirty="0">
                <a:latin typeface="Arial" panose="020B0604020202020204" pitchFamily="34" charset="0"/>
                <a:cs typeface="Arial" panose="020B0604020202020204" pitchFamily="34" charset="0"/>
              </a:rPr>
              <a:t>Portability</a:t>
            </a:r>
          </a:p>
          <a:p>
            <a:pPr lvl="1">
              <a:lnSpc>
                <a:spcPct val="120000"/>
              </a:lnSpc>
            </a:pPr>
            <a:r>
              <a:rPr lang="en-US" sz="1600" dirty="0">
                <a:latin typeface="Arial" panose="020B0604020202020204" pitchFamily="34" charset="0"/>
                <a:cs typeface="Arial" panose="020B0604020202020204" pitchFamily="34" charset="0"/>
              </a:rPr>
              <a:t>Security</a:t>
            </a:r>
          </a:p>
          <a:p>
            <a:pPr lvl="1">
              <a:lnSpc>
                <a:spcPct val="120000"/>
              </a:lnSpc>
            </a:pPr>
            <a:r>
              <a:rPr lang="en-US" sz="1600" dirty="0">
                <a:latin typeface="Arial" panose="020B0604020202020204" pitchFamily="34" charset="0"/>
                <a:cs typeface="Arial" panose="020B0604020202020204" pitchFamily="34" charset="0"/>
              </a:rPr>
              <a:t>Extensibility</a:t>
            </a:r>
          </a:p>
          <a:p>
            <a:pPr>
              <a:lnSpc>
                <a:spcPct val="120000"/>
              </a:lnSpc>
            </a:pPr>
            <a:r>
              <a:rPr lang="en-US" sz="2000" dirty="0">
                <a:latin typeface="Arial" panose="020B0604020202020204" pitchFamily="34" charset="0"/>
                <a:cs typeface="Arial" panose="020B0604020202020204" pitchFamily="34" charset="0"/>
              </a:rPr>
              <a:t>Security goals have to be defined before the architecture of a system is created – “baked-in” concept</a:t>
            </a:r>
          </a:p>
          <a:p>
            <a:pPr>
              <a:lnSpc>
                <a:spcPct val="120000"/>
              </a:lnSpc>
            </a:pPr>
            <a:r>
              <a:rPr lang="en-US" sz="2000" dirty="0">
                <a:latin typeface="Arial" panose="020B0604020202020204" pitchFamily="34" charset="0"/>
                <a:cs typeface="Arial" panose="020B0604020202020204" pitchFamily="34" charset="0"/>
              </a:rPr>
              <a:t>Security being addressed late in development phase is called – “baked-on” concept</a:t>
            </a:r>
          </a:p>
          <a:p>
            <a:pPr>
              <a:lnSpc>
                <a:spcPct val="120000"/>
              </a:lnSpc>
            </a:pPr>
            <a:r>
              <a:rPr lang="en-US" sz="2000" dirty="0">
                <a:latin typeface="Arial" panose="020B0604020202020204" pitchFamily="34" charset="0"/>
                <a:cs typeface="Arial" panose="020B0604020202020204" pitchFamily="34" charset="0"/>
              </a:rPr>
              <a:t>ISO/ISEC </a:t>
            </a:r>
            <a:r>
              <a:rPr lang="en-US" sz="2000" b="1" dirty="0">
                <a:latin typeface="Arial" panose="020B0604020202020204" pitchFamily="34" charset="0"/>
                <a:cs typeface="Arial" panose="020B0604020202020204" pitchFamily="34" charset="0"/>
              </a:rPr>
              <a:t>42010</a:t>
            </a:r>
            <a:r>
              <a:rPr lang="en-US" sz="2000" dirty="0">
                <a:latin typeface="Arial" panose="020B0604020202020204" pitchFamily="34" charset="0"/>
                <a:cs typeface="Arial" panose="020B0604020202020204" pitchFamily="34" charset="0"/>
              </a:rPr>
              <a:t> is the systems and software engineering Architecture description</a:t>
            </a:r>
          </a:p>
          <a:p>
            <a:pPr>
              <a:lnSpc>
                <a:spcPct val="120000"/>
              </a:lnSpc>
            </a:pPr>
            <a:r>
              <a:rPr lang="en-US" sz="2000" dirty="0">
                <a:latin typeface="Arial" panose="020B0604020202020204" pitchFamily="34" charset="0"/>
                <a:cs typeface="Arial" panose="020B0604020202020204" pitchFamily="34" charset="0"/>
              </a:rPr>
              <a:t>It is important to understand the scope of the target system before we can develop or architect or evaluate it</a:t>
            </a:r>
          </a:p>
          <a:p>
            <a:pPr marL="0" indent="0">
              <a:lnSpc>
                <a:spcPct val="120000"/>
              </a:lnSpc>
              <a:buFont typeface="Arial" panose="020B0604020202020204" pitchFamily="34" charse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54042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Manager</a:t>
            </a:r>
          </a:p>
        </p:txBody>
      </p:sp>
      <p:sp>
        <p:nvSpPr>
          <p:cNvPr id="3" name="Content Placeholder 2"/>
          <p:cNvSpPr txBox="1">
            <a:spLocks/>
          </p:cNvSpPr>
          <p:nvPr/>
        </p:nvSpPr>
        <p:spPr>
          <a:xfrm>
            <a:off x="800100" y="1742533"/>
            <a:ext cx="10565990" cy="40290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A portion of OS that keeps track of how different types are memory are used</a:t>
            </a:r>
          </a:p>
          <a:p>
            <a:pPr>
              <a:lnSpc>
                <a:spcPct val="150000"/>
              </a:lnSpc>
            </a:pPr>
            <a:r>
              <a:rPr lang="en-US" dirty="0">
                <a:latin typeface="Arial" panose="020B0604020202020204" pitchFamily="34" charset="0"/>
                <a:cs typeface="Arial" panose="020B0604020202020204" pitchFamily="34" charset="0"/>
              </a:rPr>
              <a:t>It allocates and deallocates different memory segments</a:t>
            </a:r>
          </a:p>
          <a:p>
            <a:pPr>
              <a:lnSpc>
                <a:spcPct val="150000"/>
              </a:lnSpc>
            </a:pPr>
            <a:r>
              <a:rPr lang="en-US" dirty="0">
                <a:latin typeface="Arial" panose="020B0604020202020204" pitchFamily="34" charset="0"/>
                <a:cs typeface="Arial" panose="020B0604020202020204" pitchFamily="34" charset="0"/>
              </a:rPr>
              <a:t>Enforces access control</a:t>
            </a:r>
          </a:p>
          <a:p>
            <a:pPr>
              <a:lnSpc>
                <a:spcPct val="150000"/>
              </a:lnSpc>
            </a:pPr>
            <a:r>
              <a:rPr lang="en-US" dirty="0">
                <a:latin typeface="Arial" panose="020B0604020202020204" pitchFamily="34" charset="0"/>
                <a:cs typeface="Arial" panose="020B0604020202020204" pitchFamily="34" charset="0"/>
              </a:rPr>
              <a:t>Swaps memory contents from RAM to the Hard drive</a:t>
            </a:r>
          </a:p>
        </p:txBody>
      </p:sp>
    </p:spTree>
    <p:extLst>
      <p:ext uri="{BB962C8B-B14F-4D97-AF65-F5344CB8AC3E}">
        <p14:creationId xmlns:p14="http://schemas.microsoft.com/office/powerpoint/2010/main" val="3819506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75635" y="289238"/>
            <a:ext cx="10696574" cy="735541"/>
          </a:xfrm>
        </p:spPr>
        <p:txBody>
          <a:bodyPr/>
          <a:lstStyle/>
          <a:p>
            <a:r>
              <a:rPr lang="en-US" dirty="0"/>
              <a:t>Memory Manager Responsibility</a:t>
            </a:r>
          </a:p>
        </p:txBody>
      </p:sp>
      <p:sp>
        <p:nvSpPr>
          <p:cNvPr id="3" name="Content Placeholder 2"/>
          <p:cNvSpPr>
            <a:spLocks noGrp="1"/>
          </p:cNvSpPr>
          <p:nvPr>
            <p:ph idx="4294967295"/>
          </p:nvPr>
        </p:nvSpPr>
        <p:spPr>
          <a:xfrm>
            <a:off x="194954" y="997506"/>
            <a:ext cx="11257935" cy="5833221"/>
          </a:xfrm>
        </p:spPr>
        <p:txBody>
          <a:bodyPr>
            <a:noAutofit/>
          </a:bodyPr>
          <a:lstStyle/>
          <a:p>
            <a:pPr lvl="1">
              <a:lnSpc>
                <a:spcPct val="100000"/>
              </a:lnSpc>
            </a:pPr>
            <a:r>
              <a:rPr lang="en-US" sz="2000" b="1" dirty="0">
                <a:latin typeface="Arial" panose="020B0604020202020204" pitchFamily="34" charset="0"/>
                <a:cs typeface="Arial" panose="020B0604020202020204" pitchFamily="34" charset="0"/>
              </a:rPr>
              <a:t>Relocation</a:t>
            </a:r>
          </a:p>
          <a:p>
            <a:pPr lvl="2">
              <a:lnSpc>
                <a:spcPct val="100000"/>
              </a:lnSpc>
            </a:pPr>
            <a:r>
              <a:rPr lang="en-US" sz="1600" dirty="0">
                <a:latin typeface="Arial" panose="020B0604020202020204" pitchFamily="34" charset="0"/>
                <a:cs typeface="Arial" panose="020B0604020202020204" pitchFamily="34" charset="0"/>
              </a:rPr>
              <a:t>Swap contents from RAM to the hard drive as needed</a:t>
            </a:r>
          </a:p>
          <a:p>
            <a:pPr lvl="2">
              <a:lnSpc>
                <a:spcPct val="100000"/>
              </a:lnSpc>
            </a:pPr>
            <a:r>
              <a:rPr lang="en-US" sz="1600" dirty="0">
                <a:latin typeface="Arial" panose="020B0604020202020204" pitchFamily="34" charset="0"/>
                <a:cs typeface="Arial" panose="020B0604020202020204" pitchFamily="34" charset="0"/>
              </a:rPr>
              <a:t>Provide pointers for applications if their instructions and memory segment have been moved to a different location in main memory</a:t>
            </a:r>
          </a:p>
          <a:p>
            <a:pPr lvl="1">
              <a:lnSpc>
                <a:spcPct val="100000"/>
              </a:lnSpc>
            </a:pPr>
            <a:r>
              <a:rPr lang="en-US" sz="2000" b="1" dirty="0">
                <a:latin typeface="Arial" panose="020B0604020202020204" pitchFamily="34" charset="0"/>
                <a:cs typeface="Arial" panose="020B0604020202020204" pitchFamily="34" charset="0"/>
              </a:rPr>
              <a:t>Protection</a:t>
            </a:r>
          </a:p>
          <a:p>
            <a:pPr lvl="2">
              <a:lnSpc>
                <a:spcPct val="100000"/>
              </a:lnSpc>
            </a:pPr>
            <a:r>
              <a:rPr lang="en-US" sz="1600" dirty="0">
                <a:latin typeface="Arial" panose="020B0604020202020204" pitchFamily="34" charset="0"/>
                <a:cs typeface="Arial" panose="020B0604020202020204" pitchFamily="34" charset="0"/>
              </a:rPr>
              <a:t>Limit processes to interact only with the memory  segments assigned to them [Access control]</a:t>
            </a:r>
          </a:p>
          <a:p>
            <a:pPr lvl="1">
              <a:lnSpc>
                <a:spcPct val="100000"/>
              </a:lnSpc>
            </a:pPr>
            <a:r>
              <a:rPr lang="en-US" sz="2000" b="1" dirty="0">
                <a:latin typeface="Arial" panose="020B0604020202020204" pitchFamily="34" charset="0"/>
                <a:cs typeface="Arial" panose="020B0604020202020204" pitchFamily="34" charset="0"/>
              </a:rPr>
              <a:t>Sharing</a:t>
            </a:r>
          </a:p>
          <a:p>
            <a:pPr lvl="2">
              <a:lnSpc>
                <a:spcPct val="100000"/>
              </a:lnSpc>
            </a:pPr>
            <a:r>
              <a:rPr lang="en-US" sz="1600" dirty="0">
                <a:latin typeface="Arial" panose="020B0604020202020204" pitchFamily="34" charset="0"/>
                <a:cs typeface="Arial" panose="020B0604020202020204" pitchFamily="34" charset="0"/>
              </a:rPr>
              <a:t>Allow many users with different levels of access to interact with the same application running in one memory segment</a:t>
            </a:r>
          </a:p>
          <a:p>
            <a:pPr lvl="1">
              <a:lnSpc>
                <a:spcPct val="100000"/>
              </a:lnSpc>
            </a:pPr>
            <a:r>
              <a:rPr lang="en-US" sz="2000" b="1" dirty="0">
                <a:latin typeface="Arial" panose="020B0604020202020204" pitchFamily="34" charset="0"/>
                <a:cs typeface="Arial" panose="020B0604020202020204" pitchFamily="34" charset="0"/>
              </a:rPr>
              <a:t>Logical organization</a:t>
            </a:r>
          </a:p>
          <a:p>
            <a:pPr lvl="2">
              <a:lnSpc>
                <a:spcPct val="100000"/>
              </a:lnSpc>
            </a:pPr>
            <a:r>
              <a:rPr lang="en-US" sz="1600" dirty="0">
                <a:latin typeface="Arial" panose="020B0604020202020204" pitchFamily="34" charset="0"/>
                <a:cs typeface="Arial" panose="020B0604020202020204" pitchFamily="34" charset="0"/>
              </a:rPr>
              <a:t>Segment all memory types and provide an addressing scheme for each at an abstraction level</a:t>
            </a:r>
          </a:p>
          <a:p>
            <a:pPr lvl="2">
              <a:lnSpc>
                <a:spcPct val="100000"/>
              </a:lnSpc>
            </a:pPr>
            <a:r>
              <a:rPr lang="en-US" sz="1600" dirty="0">
                <a:latin typeface="Arial" panose="020B0604020202020204" pitchFamily="34" charset="0"/>
                <a:cs typeface="Arial" panose="020B0604020202020204" pitchFamily="34" charset="0"/>
              </a:rPr>
              <a:t>Allow for the sharing of specific software modules, like DLLs</a:t>
            </a:r>
          </a:p>
          <a:p>
            <a:pPr lvl="1">
              <a:lnSpc>
                <a:spcPct val="100000"/>
              </a:lnSpc>
            </a:pPr>
            <a:r>
              <a:rPr lang="en-US" sz="2000" b="1" dirty="0">
                <a:latin typeface="Arial" panose="020B0604020202020204" pitchFamily="34" charset="0"/>
                <a:cs typeface="Arial" panose="020B0604020202020204" pitchFamily="34" charset="0"/>
              </a:rPr>
              <a:t>Physical organization</a:t>
            </a:r>
          </a:p>
          <a:p>
            <a:pPr lvl="2">
              <a:lnSpc>
                <a:spcPct val="100000"/>
              </a:lnSpc>
            </a:pPr>
            <a:r>
              <a:rPr lang="en-US" sz="1600" dirty="0">
                <a:latin typeface="Arial" panose="020B0604020202020204" pitchFamily="34" charset="0"/>
                <a:cs typeface="Arial" panose="020B0604020202020204" pitchFamily="34" charset="0"/>
              </a:rPr>
              <a:t>Segment the physical memory space for application and operating system processes</a:t>
            </a:r>
          </a:p>
          <a:p>
            <a:pPr lvl="2">
              <a:lnSpc>
                <a:spcPct val="100000"/>
              </a:lnSpc>
            </a:pPr>
            <a:r>
              <a:rPr lang="en-US" sz="1600" dirty="0">
                <a:latin typeface="Arial" panose="020B0604020202020204" pitchFamily="34" charset="0"/>
                <a:cs typeface="Arial" panose="020B0604020202020204" pitchFamily="34" charset="0"/>
              </a:rPr>
              <a:t>Uses two registers:</a:t>
            </a:r>
          </a:p>
          <a:p>
            <a:pPr lvl="3">
              <a:lnSpc>
                <a:spcPct val="100000"/>
              </a:lnSpc>
            </a:pPr>
            <a:r>
              <a:rPr lang="en-US" dirty="0">
                <a:latin typeface="Arial" panose="020B0604020202020204" pitchFamily="34" charset="0"/>
                <a:cs typeface="Arial" panose="020B0604020202020204" pitchFamily="34" charset="0"/>
              </a:rPr>
              <a:t>Base register: contains the beginning address that was assigned to the process</a:t>
            </a:r>
          </a:p>
          <a:p>
            <a:pPr lvl="3">
              <a:lnSpc>
                <a:spcPct val="100000"/>
              </a:lnSpc>
            </a:pPr>
            <a:r>
              <a:rPr lang="en-US" dirty="0">
                <a:latin typeface="Arial" panose="020B0604020202020204" pitchFamily="34" charset="0"/>
                <a:cs typeface="Arial" panose="020B0604020202020204" pitchFamily="34" charset="0"/>
              </a:rPr>
              <a:t>Limit register: contains the length of the address space</a:t>
            </a:r>
          </a:p>
          <a:p>
            <a:pPr lvl="2">
              <a:lnSpc>
                <a:spcPct val="100000"/>
              </a:lnSpc>
            </a:pPr>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9431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696574" cy="735541"/>
          </a:xfrm>
        </p:spPr>
        <p:txBody>
          <a:bodyPr/>
          <a:lstStyle/>
          <a:p>
            <a:r>
              <a:rPr lang="en-IN" dirty="0"/>
              <a:t>Memory Protection Methods</a:t>
            </a:r>
          </a:p>
        </p:txBody>
      </p:sp>
      <p:sp>
        <p:nvSpPr>
          <p:cNvPr id="4" name="Content Placeholder 2"/>
          <p:cNvSpPr txBox="1">
            <a:spLocks/>
          </p:cNvSpPr>
          <p:nvPr/>
        </p:nvSpPr>
        <p:spPr>
          <a:xfrm>
            <a:off x="126129" y="991305"/>
            <a:ext cx="11257935" cy="49768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lnSpc>
                <a:spcPct val="100000"/>
              </a:lnSpc>
            </a:pPr>
            <a:r>
              <a:rPr lang="en-US" dirty="0">
                <a:latin typeface="Arial" panose="020B0604020202020204" pitchFamily="34" charset="0"/>
                <a:cs typeface="Arial" panose="020B0604020202020204" pitchFamily="34" charset="0"/>
              </a:rPr>
              <a:t>Segmentation</a:t>
            </a:r>
          </a:p>
          <a:p>
            <a:pPr lvl="2">
              <a:lnSpc>
                <a:spcPct val="100000"/>
              </a:lnSpc>
            </a:pPr>
            <a:r>
              <a:rPr lang="en-US" dirty="0">
                <a:latin typeface="Arial" panose="020B0604020202020204" pitchFamily="34" charset="0"/>
                <a:cs typeface="Arial" panose="020B0604020202020204" pitchFamily="34" charset="0"/>
              </a:rPr>
              <a:t>Dividing the memory into segments</a:t>
            </a:r>
          </a:p>
          <a:p>
            <a:pPr lvl="2">
              <a:lnSpc>
                <a:spcPct val="100000"/>
              </a:lnSpc>
            </a:pPr>
            <a:r>
              <a:rPr lang="en-US" dirty="0">
                <a:latin typeface="Arial" panose="020B0604020202020204" pitchFamily="34" charset="0"/>
                <a:cs typeface="Arial" panose="020B0604020202020204" pitchFamily="34" charset="0"/>
              </a:rPr>
              <a:t>A reference to memory segment includes the value to the segment and a offset within that segment</a:t>
            </a:r>
          </a:p>
          <a:p>
            <a:pPr lvl="1">
              <a:lnSpc>
                <a:spcPct val="100000"/>
              </a:lnSpc>
            </a:pPr>
            <a:r>
              <a:rPr lang="en-US" dirty="0">
                <a:latin typeface="Arial" panose="020B0604020202020204" pitchFamily="34" charset="0"/>
                <a:cs typeface="Arial" panose="020B0604020202020204" pitchFamily="34" charset="0"/>
              </a:rPr>
              <a:t>Paging</a:t>
            </a:r>
          </a:p>
          <a:p>
            <a:pPr lvl="2">
              <a:lnSpc>
                <a:spcPct val="100000"/>
              </a:lnSpc>
            </a:pPr>
            <a:r>
              <a:rPr lang="en-US" dirty="0">
                <a:latin typeface="Arial" panose="020B0604020202020204" pitchFamily="34" charset="0"/>
                <a:cs typeface="Arial" panose="020B0604020202020204" pitchFamily="34" charset="0"/>
              </a:rPr>
              <a:t>Divides memory address space into equal-sized blocks called pages</a:t>
            </a:r>
          </a:p>
          <a:p>
            <a:pPr lvl="2">
              <a:lnSpc>
                <a:spcPct val="100000"/>
              </a:lnSpc>
            </a:pPr>
            <a:r>
              <a:rPr lang="en-US" dirty="0">
                <a:latin typeface="Arial" panose="020B0604020202020204" pitchFamily="34" charset="0"/>
                <a:cs typeface="Arial" panose="020B0604020202020204" pitchFamily="34" charset="0"/>
              </a:rPr>
              <a:t>Page table maps virtual memory into physical memory</a:t>
            </a:r>
          </a:p>
          <a:p>
            <a:pPr lvl="1">
              <a:lnSpc>
                <a:spcPct val="100000"/>
              </a:lnSpc>
            </a:pPr>
            <a:r>
              <a:rPr lang="en-US" dirty="0">
                <a:latin typeface="Arial" panose="020B0604020202020204" pitchFamily="34" charset="0"/>
                <a:cs typeface="Arial" panose="020B0604020202020204" pitchFamily="34" charset="0"/>
              </a:rPr>
              <a:t>Protection Key</a:t>
            </a:r>
          </a:p>
          <a:p>
            <a:pPr lvl="2">
              <a:lnSpc>
                <a:spcPct val="100000"/>
              </a:lnSpc>
            </a:pPr>
            <a:r>
              <a:rPr lang="en-US" dirty="0">
                <a:latin typeface="Arial" panose="020B0604020202020204" pitchFamily="34" charset="0"/>
                <a:cs typeface="Arial" panose="020B0604020202020204" pitchFamily="34" charset="0"/>
              </a:rPr>
              <a:t>Divides physical memory into blocks of particular size, each having a numerical value called protection key</a:t>
            </a:r>
          </a:p>
          <a:p>
            <a:pPr lvl="2">
              <a:lnSpc>
                <a:spcPct val="100000"/>
              </a:lnSpc>
            </a:pPr>
            <a:r>
              <a:rPr lang="en-US" dirty="0">
                <a:latin typeface="Arial" panose="020B0604020202020204" pitchFamily="34" charset="0"/>
                <a:cs typeface="Arial" panose="020B0604020202020204" pitchFamily="34" charset="0"/>
              </a:rPr>
              <a:t>Each process also has a protection key value associated with it</a:t>
            </a:r>
          </a:p>
          <a:p>
            <a:pPr lvl="2">
              <a:lnSpc>
                <a:spcPct val="100000"/>
              </a:lnSpc>
            </a:pPr>
            <a:r>
              <a:rPr lang="en-US" dirty="0">
                <a:latin typeface="Arial" panose="020B0604020202020204" pitchFamily="34" charset="0"/>
                <a:cs typeface="Arial" panose="020B0604020202020204" pitchFamily="34" charset="0"/>
              </a:rPr>
              <a:t>When memory is accessed, manager checks the process protection key value with the associated memory key value matches before allowing access.</a:t>
            </a:r>
          </a:p>
        </p:txBody>
      </p:sp>
    </p:spTree>
    <p:extLst>
      <p:ext uri="{BB962C8B-B14F-4D97-AF65-F5344CB8AC3E}">
        <p14:creationId xmlns:p14="http://schemas.microsoft.com/office/powerpoint/2010/main" val="9540479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Cont</a:t>
            </a:r>
            <a:endParaRPr lang="en-IN" dirty="0"/>
          </a:p>
        </p:txBody>
      </p:sp>
      <p:sp>
        <p:nvSpPr>
          <p:cNvPr id="3" name="Rectangle 2"/>
          <p:cNvSpPr/>
          <p:nvPr/>
        </p:nvSpPr>
        <p:spPr>
          <a:xfrm>
            <a:off x="800100" y="1530129"/>
            <a:ext cx="9340645" cy="3913315"/>
          </a:xfrm>
          <a:prstGeom prst="rect">
            <a:avLst/>
          </a:prstGeom>
        </p:spPr>
        <p:txBody>
          <a:bodyPr wrap="square">
            <a:spAutoFit/>
          </a:bodyPr>
          <a:lstStyle/>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Address Space Layout Randomization (ASLR)</a:t>
            </a:r>
          </a:p>
          <a:p>
            <a:pPr marL="1257300" lvl="2"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Randomly arranges the positions of key data areas of the program</a:t>
            </a:r>
          </a:p>
          <a:p>
            <a:pPr marL="1257300" lvl="2"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Is based upon the low chance of an attacker guessing the locations of randomly placed areas</a:t>
            </a:r>
          </a:p>
          <a:p>
            <a:pPr marL="800100" lvl="1" indent="-342900">
              <a:lnSpc>
                <a:spcPct val="150000"/>
              </a:lnSpc>
              <a:buFont typeface="Arial" panose="020B0604020202020204" pitchFamily="34" charset="0"/>
              <a:buChar char="•"/>
            </a:pPr>
            <a:r>
              <a:rPr lang="en-US" sz="2400" dirty="0">
                <a:latin typeface="Arial" panose="020B0604020202020204" pitchFamily="34" charset="0"/>
                <a:cs typeface="Arial" panose="020B0604020202020204" pitchFamily="34" charset="0"/>
              </a:rPr>
              <a:t>Executable Space Protection</a:t>
            </a:r>
          </a:p>
          <a:p>
            <a:pPr marL="1257300" lvl="2"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Marking of memory regions as non-executable, implying that any attempt to execute machine code in these regions will cause an exception.</a:t>
            </a:r>
          </a:p>
        </p:txBody>
      </p:sp>
    </p:spTree>
    <p:extLst>
      <p:ext uri="{BB962C8B-B14F-4D97-AF65-F5344CB8AC3E}">
        <p14:creationId xmlns:p14="http://schemas.microsoft.com/office/powerpoint/2010/main" val="22432538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4294967295"/>
          </p:nvPr>
        </p:nvSpPr>
        <p:spPr>
          <a:xfrm>
            <a:off x="577849" y="1446519"/>
            <a:ext cx="10918825" cy="5131261"/>
          </a:xfrm>
        </p:spPr>
        <p:txBody>
          <a:bodyPr>
            <a:normAutofit lnSpcReduction="10000"/>
          </a:bodyPr>
          <a:lstStyle/>
          <a:p>
            <a:pPr>
              <a:lnSpc>
                <a:spcPct val="100000"/>
              </a:lnSpc>
            </a:pPr>
            <a:r>
              <a:rPr lang="en-US" dirty="0">
                <a:latin typeface="Arial" panose="020B0604020202020204" pitchFamily="34" charset="0"/>
                <a:cs typeface="Arial" panose="020B0604020202020204" pitchFamily="34" charset="0"/>
              </a:rPr>
              <a:t>RAM + Secondary Storage</a:t>
            </a:r>
          </a:p>
          <a:p>
            <a:pPr>
              <a:lnSpc>
                <a:spcPct val="100000"/>
              </a:lnSpc>
            </a:pPr>
            <a:r>
              <a:rPr lang="en-US" dirty="0">
                <a:latin typeface="Arial" panose="020B0604020202020204" pitchFamily="34" charset="0"/>
                <a:cs typeface="Arial" panose="020B0604020202020204" pitchFamily="34" charset="0"/>
              </a:rPr>
              <a:t>Swap Space:</a:t>
            </a:r>
          </a:p>
          <a:p>
            <a:pPr lvl="1">
              <a:lnSpc>
                <a:spcPct val="100000"/>
              </a:lnSpc>
            </a:pPr>
            <a:r>
              <a:rPr lang="en-US" dirty="0">
                <a:latin typeface="Arial" panose="020B0604020202020204" pitchFamily="34" charset="0"/>
                <a:cs typeface="Arial" panose="020B0604020202020204" pitchFamily="34" charset="0"/>
              </a:rPr>
              <a:t>is the reserved hard drive space used to extend RAM capabilities.</a:t>
            </a:r>
          </a:p>
          <a:p>
            <a:pPr>
              <a:lnSpc>
                <a:spcPct val="100000"/>
              </a:lnSpc>
            </a:pPr>
            <a:r>
              <a:rPr lang="en-US" dirty="0">
                <a:latin typeface="Arial" panose="020B0604020202020204" pitchFamily="34" charset="0"/>
                <a:cs typeface="Arial" panose="020B0604020202020204" pitchFamily="34" charset="0"/>
              </a:rPr>
              <a:t>When a program requests access to the data in swap space, it is brought from the hard drive back into memory in specific units, called </a:t>
            </a:r>
            <a:r>
              <a:rPr lang="en-US" b="1" i="1" dirty="0">
                <a:latin typeface="Arial" panose="020B0604020202020204" pitchFamily="34" charset="0"/>
                <a:cs typeface="Arial" panose="020B0604020202020204" pitchFamily="34" charset="0"/>
              </a:rPr>
              <a:t>pages</a:t>
            </a:r>
            <a:r>
              <a:rPr lang="en-US" i="1" dirty="0">
                <a:latin typeface="Arial" panose="020B0604020202020204" pitchFamily="34" charset="0"/>
                <a:cs typeface="Arial" panose="020B0604020202020204" pitchFamily="34" charset="0"/>
              </a:rPr>
              <a:t>.</a:t>
            </a:r>
          </a:p>
          <a:p>
            <a:pPr>
              <a:lnSpc>
                <a:spcPct val="100000"/>
              </a:lnSpc>
            </a:pPr>
            <a:r>
              <a:rPr lang="en-US" sz="2400" b="1" i="1" dirty="0">
                <a:latin typeface="Arial" panose="020B0604020202020204" pitchFamily="34" charset="0"/>
                <a:cs typeface="Arial" panose="020B0604020202020204" pitchFamily="34" charset="0"/>
              </a:rPr>
              <a:t>Virtual memory paging</a:t>
            </a:r>
          </a:p>
          <a:p>
            <a:pPr lvl="1">
              <a:lnSpc>
                <a:spcPct val="100000"/>
              </a:lnSpc>
            </a:pPr>
            <a:r>
              <a:rPr lang="en-US" sz="2400" dirty="0">
                <a:latin typeface="Arial" panose="020B0604020202020204" pitchFamily="34" charset="0"/>
                <a:cs typeface="Arial" panose="020B0604020202020204" pitchFamily="34" charset="0"/>
              </a:rPr>
              <a:t>Virtual memory makes application programming easier by hiding fragmentation of physical memory; </a:t>
            </a:r>
          </a:p>
          <a:p>
            <a:pPr lvl="1">
              <a:lnSpc>
                <a:spcPct val="100000"/>
              </a:lnSpc>
            </a:pPr>
            <a:r>
              <a:rPr lang="en-US" sz="2400" dirty="0">
                <a:latin typeface="Arial" panose="020B0604020202020204" pitchFamily="34" charset="0"/>
                <a:cs typeface="Arial" panose="020B0604020202020204" pitchFamily="34" charset="0"/>
              </a:rPr>
              <a:t>when processes are given separate address spaces, the technique offers protection to applications by isolating memory from other processes.</a:t>
            </a:r>
          </a:p>
          <a:p>
            <a:pPr lvl="1">
              <a:lnSpc>
                <a:spcPct val="100000"/>
              </a:lnSpc>
            </a:pPr>
            <a:r>
              <a:rPr lang="en-US" sz="2400" dirty="0">
                <a:latin typeface="Arial" panose="020B0604020202020204" pitchFamily="34" charset="0"/>
                <a:cs typeface="Arial" panose="020B0604020202020204" pitchFamily="34" charset="0"/>
              </a:rPr>
              <a:t>Provides Integrity and confidentiality of individual processes.</a:t>
            </a:r>
          </a:p>
          <a:p>
            <a:pPr marL="0" indent="0">
              <a:lnSpc>
                <a:spcPct val="100000"/>
              </a:lnSpc>
              <a:buNone/>
            </a:pPr>
            <a:endParaRPr lang="en-US" i="1" dirty="0">
              <a:latin typeface="Arial" panose="020B0604020202020204" pitchFamily="34" charset="0"/>
              <a:cs typeface="Arial" panose="020B0604020202020204" pitchFamily="34" charset="0"/>
            </a:endParaRP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5165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Storage device types</a:t>
            </a:r>
          </a:p>
        </p:txBody>
      </p:sp>
      <p:sp>
        <p:nvSpPr>
          <p:cNvPr id="3" name="Content Placeholder 2"/>
          <p:cNvSpPr txBox="1">
            <a:spLocks/>
          </p:cNvSpPr>
          <p:nvPr/>
        </p:nvSpPr>
        <p:spPr>
          <a:xfrm>
            <a:off x="577849" y="1446519"/>
            <a:ext cx="10918825" cy="513126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dirty="0">
                <a:latin typeface="Arial" panose="020B0604020202020204" pitchFamily="34" charset="0"/>
                <a:cs typeface="Arial" panose="020B0604020202020204" pitchFamily="34" charset="0"/>
              </a:rPr>
              <a:t>Random access storage device:</a:t>
            </a:r>
          </a:p>
          <a:p>
            <a:pPr lvl="1">
              <a:lnSpc>
                <a:spcPct val="100000"/>
              </a:lnSpc>
            </a:pPr>
            <a:r>
              <a:rPr lang="en-US" dirty="0">
                <a:latin typeface="Arial" panose="020B0604020202020204" pitchFamily="34" charset="0"/>
                <a:cs typeface="Arial" panose="020B0604020202020204" pitchFamily="34" charset="0"/>
              </a:rPr>
              <a:t>Allows an OS to read immediately from any point within the device by using some type of addressing scheme</a:t>
            </a:r>
          </a:p>
          <a:p>
            <a:pPr lvl="1">
              <a:lnSpc>
                <a:spcPct val="100000"/>
              </a:lnSpc>
            </a:pPr>
            <a:r>
              <a:rPr lang="en-US" dirty="0">
                <a:latin typeface="Arial" panose="020B0604020202020204" pitchFamily="34" charset="0"/>
                <a:cs typeface="Arial" panose="020B0604020202020204" pitchFamily="34" charset="0"/>
              </a:rPr>
              <a:t>Almost all primary storage devices and some secondary storage devices are random access devices</a:t>
            </a:r>
          </a:p>
          <a:p>
            <a:pPr>
              <a:lnSpc>
                <a:spcPct val="100000"/>
              </a:lnSpc>
            </a:pPr>
            <a:r>
              <a:rPr lang="en-US" dirty="0">
                <a:latin typeface="Arial" panose="020B0604020202020204" pitchFamily="34" charset="0"/>
                <a:cs typeface="Arial" panose="020B0604020202020204" pitchFamily="34" charset="0"/>
              </a:rPr>
              <a:t>Sequential storage device:</a:t>
            </a:r>
          </a:p>
          <a:p>
            <a:pPr lvl="1">
              <a:lnSpc>
                <a:spcPct val="100000"/>
              </a:lnSpc>
            </a:pPr>
            <a:r>
              <a:rPr lang="en-US" dirty="0">
                <a:latin typeface="Arial" panose="020B0604020202020204" pitchFamily="34" charset="0"/>
                <a:cs typeface="Arial" panose="020B0604020202020204" pitchFamily="34" charset="0"/>
              </a:rPr>
              <a:t>They require that all the data stored prior to the desired location is read before reaching the location</a:t>
            </a:r>
          </a:p>
          <a:p>
            <a:pPr lvl="1">
              <a:lnSpc>
                <a:spcPct val="100000"/>
              </a:lnSpc>
            </a:pPr>
            <a:r>
              <a:rPr lang="en-US" dirty="0">
                <a:latin typeface="Arial" panose="020B0604020202020204" pitchFamily="34" charset="0"/>
                <a:cs typeface="Arial" panose="020B0604020202020204" pitchFamily="34" charset="0"/>
              </a:rPr>
              <a:t>Tape drives is a good example</a:t>
            </a:r>
          </a:p>
          <a:p>
            <a:pPr lvl="1">
              <a:lnSpc>
                <a:spcPct val="100000"/>
              </a:lnSpc>
            </a:pPr>
            <a:r>
              <a:rPr lang="en-US" dirty="0">
                <a:latin typeface="Arial" panose="020B0604020202020204" pitchFamily="34" charset="0"/>
                <a:cs typeface="Arial" panose="020B0604020202020204" pitchFamily="34" charset="0"/>
              </a:rPr>
              <a:t>While slow, it can store vast amount of data at inexpensive media </a:t>
            </a:r>
          </a:p>
        </p:txBody>
      </p:sp>
    </p:spTree>
    <p:extLst>
      <p:ext uri="{BB962C8B-B14F-4D97-AF65-F5344CB8AC3E}">
        <p14:creationId xmlns:p14="http://schemas.microsoft.com/office/powerpoint/2010/main" val="1085643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 Output Device Management</a:t>
            </a:r>
          </a:p>
        </p:txBody>
      </p:sp>
      <p:sp>
        <p:nvSpPr>
          <p:cNvPr id="3" name="Content Placeholder 2"/>
          <p:cNvSpPr>
            <a:spLocks noGrp="1"/>
          </p:cNvSpPr>
          <p:nvPr>
            <p:ph idx="4294967295"/>
          </p:nvPr>
        </p:nvSpPr>
        <p:spPr>
          <a:xfrm>
            <a:off x="800100" y="1628980"/>
            <a:ext cx="9740081" cy="4673498"/>
          </a:xfrm>
        </p:spPr>
        <p:txBody>
          <a:bodyPr>
            <a:normAutofit fontScale="85000" lnSpcReduction="10000"/>
          </a:bodyPr>
          <a:lstStyle/>
          <a:p>
            <a:pPr>
              <a:lnSpc>
                <a:spcPct val="120000"/>
              </a:lnSpc>
            </a:pPr>
            <a:r>
              <a:rPr lang="en-US" dirty="0">
                <a:latin typeface="Arial" panose="020B0604020202020204" pitchFamily="34" charset="0"/>
                <a:cs typeface="Arial" panose="020B0604020202020204" pitchFamily="34" charset="0"/>
              </a:rPr>
              <a:t>I/O devices are either block or character devices</a:t>
            </a:r>
          </a:p>
          <a:p>
            <a:pPr>
              <a:lnSpc>
                <a:spcPct val="120000"/>
              </a:lnSpc>
            </a:pPr>
            <a:r>
              <a:rPr lang="en-US" dirty="0">
                <a:latin typeface="Arial" panose="020B0604020202020204" pitchFamily="34" charset="0"/>
                <a:cs typeface="Arial" panose="020B0604020202020204" pitchFamily="34" charset="0"/>
              </a:rPr>
              <a:t>Block devices:	</a:t>
            </a:r>
          </a:p>
          <a:p>
            <a:pPr lvl="1">
              <a:lnSpc>
                <a:spcPct val="120000"/>
              </a:lnSpc>
            </a:pPr>
            <a:r>
              <a:rPr lang="en-US" dirty="0">
                <a:latin typeface="Arial" panose="020B0604020202020204" pitchFamily="34" charset="0"/>
                <a:cs typeface="Arial" panose="020B0604020202020204" pitchFamily="34" charset="0"/>
              </a:rPr>
              <a:t>Works with data in fixed  blocks, each block with its own unique address</a:t>
            </a:r>
          </a:p>
          <a:p>
            <a:pPr lvl="1">
              <a:lnSpc>
                <a:spcPct val="120000"/>
              </a:lnSpc>
            </a:pPr>
            <a:r>
              <a:rPr lang="en-US" dirty="0">
                <a:latin typeface="Arial" panose="020B0604020202020204" pitchFamily="34" charset="0"/>
                <a:cs typeface="Arial" panose="020B0604020202020204" pitchFamily="34" charset="0"/>
              </a:rPr>
              <a:t>Eg: disk drive</a:t>
            </a:r>
          </a:p>
          <a:p>
            <a:pPr>
              <a:lnSpc>
                <a:spcPct val="120000"/>
              </a:lnSpc>
            </a:pPr>
            <a:r>
              <a:rPr lang="en-US" dirty="0">
                <a:latin typeface="Arial" panose="020B0604020202020204" pitchFamily="34" charset="0"/>
                <a:cs typeface="Arial" panose="020B0604020202020204" pitchFamily="34" charset="0"/>
              </a:rPr>
              <a:t>Character devices:</a:t>
            </a:r>
          </a:p>
          <a:p>
            <a:pPr lvl="1">
              <a:lnSpc>
                <a:spcPct val="120000"/>
              </a:lnSpc>
            </a:pPr>
            <a:r>
              <a:rPr lang="en-US" dirty="0">
                <a:latin typeface="Arial" panose="020B0604020202020204" pitchFamily="34" charset="0"/>
                <a:cs typeface="Arial" panose="020B0604020202020204" pitchFamily="34" charset="0"/>
              </a:rPr>
              <a:t>Works with streams of characters; is not addressable</a:t>
            </a:r>
          </a:p>
          <a:p>
            <a:pPr lvl="1">
              <a:lnSpc>
                <a:spcPct val="120000"/>
              </a:lnSpc>
            </a:pPr>
            <a:r>
              <a:rPr lang="en-US" dirty="0">
                <a:latin typeface="Arial" panose="020B0604020202020204" pitchFamily="34" charset="0"/>
                <a:cs typeface="Arial" panose="020B0604020202020204" pitchFamily="34" charset="0"/>
              </a:rPr>
              <a:t>Eg: printer, NIC, mouse etc</a:t>
            </a:r>
          </a:p>
          <a:p>
            <a:pPr>
              <a:lnSpc>
                <a:spcPct val="120000"/>
              </a:lnSpc>
            </a:pPr>
            <a:r>
              <a:rPr lang="en-US" dirty="0">
                <a:latin typeface="Arial" panose="020B0604020202020204" pitchFamily="34" charset="0"/>
                <a:cs typeface="Arial" panose="020B0604020202020204" pitchFamily="34" charset="0"/>
              </a:rPr>
              <a:t>OS uses device driver to interact with device controllers</a:t>
            </a:r>
          </a:p>
          <a:p>
            <a:pPr>
              <a:lnSpc>
                <a:spcPct val="120000"/>
              </a:lnSpc>
            </a:pPr>
            <a:r>
              <a:rPr lang="en-US" dirty="0">
                <a:latin typeface="Arial" panose="020B0604020202020204" pitchFamily="34" charset="0"/>
                <a:cs typeface="Arial" panose="020B0604020202020204" pitchFamily="34" charset="0"/>
              </a:rPr>
              <a:t>Controller is an electrical component that provides communication between device and OS</a:t>
            </a:r>
          </a:p>
        </p:txBody>
      </p:sp>
    </p:spTree>
    <p:extLst>
      <p:ext uri="{BB962C8B-B14F-4D97-AF65-F5344CB8AC3E}">
        <p14:creationId xmlns:p14="http://schemas.microsoft.com/office/powerpoint/2010/main" val="1632610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 / Output Device Security </a:t>
            </a:r>
          </a:p>
        </p:txBody>
      </p:sp>
      <p:sp>
        <p:nvSpPr>
          <p:cNvPr id="3" name="Content Placeholder 2"/>
          <p:cNvSpPr>
            <a:spLocks noGrp="1"/>
          </p:cNvSpPr>
          <p:nvPr>
            <p:ph idx="4294967295"/>
          </p:nvPr>
        </p:nvSpPr>
        <p:spPr>
          <a:xfrm>
            <a:off x="800100" y="1628980"/>
            <a:ext cx="10696574" cy="4673498"/>
          </a:xfrm>
        </p:spPr>
        <p:txBody>
          <a:bodyPr>
            <a:normAutofit fontScale="62500" lnSpcReduction="20000"/>
          </a:bodyPr>
          <a:lstStyle/>
          <a:p>
            <a:pPr>
              <a:lnSpc>
                <a:spcPct val="200000"/>
              </a:lnSpc>
            </a:pPr>
            <a:r>
              <a:rPr lang="en-US" dirty="0">
                <a:latin typeface="Arial" panose="020B0604020202020204" pitchFamily="34" charset="0"/>
                <a:cs typeface="Arial" panose="020B0604020202020204" pitchFamily="34" charset="0"/>
              </a:rPr>
              <a:t>TEMPEST:</a:t>
            </a:r>
          </a:p>
          <a:p>
            <a:pPr lvl="1">
              <a:lnSpc>
                <a:spcPct val="200000"/>
              </a:lnSpc>
            </a:pPr>
            <a:r>
              <a:rPr lang="en-US" dirty="0">
                <a:latin typeface="Arial" panose="020B0604020202020204" pitchFamily="34" charset="0"/>
                <a:cs typeface="Arial" panose="020B0604020202020204" pitchFamily="34" charset="0"/>
              </a:rPr>
              <a:t>Technology that allows the electronic emanations that every I/O device produces to be read from a distance</a:t>
            </a:r>
          </a:p>
          <a:p>
            <a:pPr lvl="1">
              <a:lnSpc>
                <a:spcPct val="200000"/>
              </a:lnSpc>
            </a:pPr>
            <a:r>
              <a:rPr lang="en-US" dirty="0">
                <a:latin typeface="Arial" panose="020B0604020202020204" pitchFamily="34" charset="0"/>
                <a:cs typeface="Arial" panose="020B0604020202020204" pitchFamily="34" charset="0"/>
              </a:rPr>
              <a:t>CRT monitors are more prone than LCD/LED monitors</a:t>
            </a:r>
          </a:p>
          <a:p>
            <a:pPr>
              <a:lnSpc>
                <a:spcPct val="200000"/>
              </a:lnSpc>
            </a:pPr>
            <a:r>
              <a:rPr lang="en-US" dirty="0">
                <a:latin typeface="Arial" panose="020B0604020202020204" pitchFamily="34" charset="0"/>
                <a:cs typeface="Arial" panose="020B0604020202020204" pitchFamily="34" charset="0"/>
              </a:rPr>
              <a:t>Phlashing:</a:t>
            </a:r>
          </a:p>
          <a:p>
            <a:pPr lvl="1">
              <a:lnSpc>
                <a:spcPct val="200000"/>
              </a:lnSpc>
            </a:pPr>
            <a:r>
              <a:rPr lang="en-US" dirty="0">
                <a:latin typeface="Arial" panose="020B0604020202020204" pitchFamily="34" charset="0"/>
                <a:cs typeface="Arial" panose="020B0604020202020204" pitchFamily="34" charset="0"/>
              </a:rPr>
              <a:t>Malicious variant of firmware is used to flash the memory that introduces remote control or other malicious features into a device; an attack commonly targets the BIOS</a:t>
            </a:r>
          </a:p>
          <a:p>
            <a:pPr>
              <a:lnSpc>
                <a:spcPct val="200000"/>
              </a:lnSpc>
            </a:pPr>
            <a:r>
              <a:rPr lang="en-US" dirty="0">
                <a:latin typeface="Arial" panose="020B0604020202020204" pitchFamily="34" charset="0"/>
                <a:cs typeface="Arial" panose="020B0604020202020204" pitchFamily="34" charset="0"/>
              </a:rPr>
              <a:t>Red/Black separation requirements meant installing physical security controls such as shielding between normal unclassified circuits </a:t>
            </a:r>
            <a:r>
              <a:rPr lang="en-US">
                <a:latin typeface="Arial" panose="020B0604020202020204" pitchFamily="34" charset="0"/>
                <a:cs typeface="Arial" panose="020B0604020202020204" pitchFamily="34" charset="0"/>
              </a:rPr>
              <a:t>and classified ones.</a:t>
            </a:r>
            <a:endParaRPr lang="en-US" dirty="0">
              <a:latin typeface="Arial" panose="020B0604020202020204" pitchFamily="34" charset="0"/>
              <a:cs typeface="Arial" panose="020B0604020202020204" pitchFamily="34" charset="0"/>
            </a:endParaRPr>
          </a:p>
          <a:p>
            <a:pPr lvl="1">
              <a:lnSpc>
                <a:spcPct val="2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4853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4294967295"/>
          </p:nvPr>
        </p:nvSpPr>
        <p:spPr>
          <a:xfrm>
            <a:off x="245807" y="1327150"/>
            <a:ext cx="11425083" cy="4837676"/>
          </a:xfrm>
        </p:spPr>
        <p:txBody>
          <a:bodyPr>
            <a:normAutofit fontScale="92500" lnSpcReduction="20000"/>
          </a:bodyPr>
          <a:lstStyle/>
          <a:p>
            <a:pPr>
              <a:lnSpc>
                <a:spcPct val="110000"/>
              </a:lnSpc>
            </a:pPr>
            <a:r>
              <a:rPr lang="en-US" dirty="0">
                <a:latin typeface="Arial" panose="020B0604020202020204" pitchFamily="34" charset="0"/>
                <a:cs typeface="Arial" panose="020B0604020202020204" pitchFamily="34" charset="0"/>
              </a:rPr>
              <a:t>An </a:t>
            </a:r>
            <a:r>
              <a:rPr lang="en-US" b="1" dirty="0">
                <a:latin typeface="Arial" panose="020B0604020202020204" pitchFamily="34" charset="0"/>
                <a:cs typeface="Arial" panose="020B0604020202020204" pitchFamily="34" charset="0"/>
              </a:rPr>
              <a:t>interrupt</a:t>
            </a:r>
            <a:r>
              <a:rPr lang="en-US" dirty="0">
                <a:latin typeface="Arial" panose="020B0604020202020204" pitchFamily="34" charset="0"/>
                <a:cs typeface="Arial" panose="020B0604020202020204" pitchFamily="34" charset="0"/>
              </a:rPr>
              <a:t> is a signal to the  processor emitted by hardware or software indicating an event that needs immediate attention.</a:t>
            </a:r>
          </a:p>
          <a:p>
            <a:pPr>
              <a:lnSpc>
                <a:spcPct val="110000"/>
              </a:lnSpc>
            </a:pPr>
            <a:r>
              <a:rPr lang="en-US" dirty="0">
                <a:latin typeface="Arial" panose="020B0604020202020204" pitchFamily="34" charset="0"/>
                <a:cs typeface="Arial" panose="020B0604020202020204" pitchFamily="34" charset="0"/>
              </a:rPr>
              <a:t>Each process has an interrupt assigned to it</a:t>
            </a:r>
          </a:p>
          <a:p>
            <a:pPr>
              <a:lnSpc>
                <a:spcPct val="110000"/>
              </a:lnSpc>
            </a:pPr>
            <a:r>
              <a:rPr lang="en-US" dirty="0">
                <a:latin typeface="Arial" panose="020B0604020202020204" pitchFamily="34" charset="0"/>
                <a:cs typeface="Arial" panose="020B0604020202020204" pitchFamily="34" charset="0"/>
              </a:rPr>
              <a:t>There are two types of interrupts:</a:t>
            </a:r>
          </a:p>
          <a:p>
            <a:pPr lvl="1">
              <a:lnSpc>
                <a:spcPct val="110000"/>
              </a:lnSpc>
            </a:pPr>
            <a:r>
              <a:rPr lang="en-US" b="1" dirty="0">
                <a:latin typeface="Arial" panose="020B0604020202020204" pitchFamily="34" charset="0"/>
                <a:cs typeface="Arial" panose="020B0604020202020204" pitchFamily="34" charset="0"/>
              </a:rPr>
              <a:t>Hardware interrupt</a:t>
            </a:r>
          </a:p>
          <a:p>
            <a:pPr lvl="2">
              <a:lnSpc>
                <a:spcPct val="110000"/>
              </a:lnSpc>
            </a:pPr>
            <a:r>
              <a:rPr lang="en-US" dirty="0">
                <a:latin typeface="Arial" panose="020B0604020202020204" pitchFamily="34" charset="0"/>
                <a:cs typeface="Arial" panose="020B0604020202020204" pitchFamily="34" charset="0"/>
              </a:rPr>
              <a:t>is an electronic alerting signal sent to the processor from an external device, either a part of the computer itself such as a disk controller or an external peripheral. For example, pressing a key on the keyboard or moving the mouse triggers hardware interrupts that cause the processor to read the keystroke or mouse position. </a:t>
            </a:r>
            <a:endParaRPr lang="en-US" b="1" dirty="0">
              <a:latin typeface="Arial" panose="020B0604020202020204" pitchFamily="34" charset="0"/>
              <a:cs typeface="Arial" panose="020B0604020202020204" pitchFamily="34" charset="0"/>
            </a:endParaRPr>
          </a:p>
          <a:p>
            <a:pPr lvl="1">
              <a:lnSpc>
                <a:spcPct val="110000"/>
              </a:lnSpc>
            </a:pPr>
            <a:r>
              <a:rPr lang="en-US" b="1" dirty="0">
                <a:latin typeface="Arial" panose="020B0604020202020204" pitchFamily="34" charset="0"/>
                <a:cs typeface="Arial" panose="020B0604020202020204" pitchFamily="34" charset="0"/>
              </a:rPr>
              <a:t>Software interrupt</a:t>
            </a:r>
          </a:p>
          <a:p>
            <a:pPr lvl="2">
              <a:lnSpc>
                <a:spcPct val="110000"/>
              </a:lnSpc>
            </a:pPr>
            <a:r>
              <a:rPr lang="en-US" dirty="0">
                <a:latin typeface="Arial" panose="020B0604020202020204" pitchFamily="34" charset="0"/>
                <a:cs typeface="Arial" panose="020B0604020202020204" pitchFamily="34" charset="0"/>
              </a:rPr>
              <a:t>is caused either by an exceptional condition in the processor itself, or a special instruction in the instruction set which causes an interrupt when it is executed. For example, computers often use software interrupt instructions to communicate with the disk controller to request data be read or written to the disk.</a:t>
            </a:r>
            <a:endParaRPr lang="en-US" b="1" dirty="0">
              <a:latin typeface="Arial" panose="020B0604020202020204" pitchFamily="34" charset="0"/>
              <a:cs typeface="Arial" panose="020B0604020202020204" pitchFamily="34" charset="0"/>
            </a:endParaRPr>
          </a:p>
          <a:p>
            <a:pPr>
              <a:lnSpc>
                <a:spcPct val="110000"/>
              </a:lnSpc>
            </a:pPr>
            <a:endParaRPr lang="en-US" dirty="0">
              <a:latin typeface="Arial" panose="020B0604020202020204" pitchFamily="34" charset="0"/>
              <a:cs typeface="Arial" panose="020B0604020202020204" pitchFamily="34" charset="0"/>
            </a:endParaRPr>
          </a:p>
          <a:p>
            <a:pPr marL="0" indent="0">
              <a:lnSpc>
                <a:spcPct val="110000"/>
              </a:lnSpc>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51390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categories</a:t>
            </a:r>
          </a:p>
        </p:txBody>
      </p:sp>
      <p:sp>
        <p:nvSpPr>
          <p:cNvPr id="3" name="Content Placeholder 2"/>
          <p:cNvSpPr>
            <a:spLocks noGrp="1"/>
          </p:cNvSpPr>
          <p:nvPr>
            <p:ph idx="4294967295"/>
          </p:nvPr>
        </p:nvSpPr>
        <p:spPr>
          <a:xfrm>
            <a:off x="800100" y="1464699"/>
            <a:ext cx="9689691" cy="4611637"/>
          </a:xfrm>
        </p:spPr>
        <p:txBody>
          <a:bodyPr>
            <a:normAutofit/>
          </a:bodyPr>
          <a:lstStyle/>
          <a:p>
            <a:pPr>
              <a:lnSpc>
                <a:spcPct val="100000"/>
              </a:lnSpc>
            </a:pPr>
            <a:r>
              <a:rPr lang="en-US" dirty="0">
                <a:latin typeface="Arial" panose="020B0604020202020204" pitchFamily="34" charset="0"/>
                <a:cs typeface="Arial" panose="020B0604020202020204" pitchFamily="34" charset="0"/>
              </a:rPr>
              <a:t>There are two categories of interrupts:</a:t>
            </a:r>
          </a:p>
          <a:p>
            <a:pPr lvl="1">
              <a:lnSpc>
                <a:spcPct val="100000"/>
              </a:lnSpc>
            </a:pPr>
            <a:r>
              <a:rPr lang="en-US" b="1" i="1" dirty="0">
                <a:latin typeface="Arial" panose="020B0604020202020204" pitchFamily="34" charset="0"/>
                <a:cs typeface="Arial" panose="020B0604020202020204" pitchFamily="34" charset="0"/>
              </a:rPr>
              <a:t>Maskable interrupt</a:t>
            </a:r>
          </a:p>
          <a:p>
            <a:pPr lvl="2">
              <a:lnSpc>
                <a:spcPct val="100000"/>
              </a:lnSpc>
            </a:pPr>
            <a:r>
              <a:rPr lang="en-US" dirty="0">
                <a:latin typeface="Arial" panose="020B0604020202020204" pitchFamily="34" charset="0"/>
                <a:cs typeface="Arial" panose="020B0604020202020204" pitchFamily="34" charset="0"/>
              </a:rPr>
              <a:t>an event that may not be overly important and the programmer can indicate that if that interrupt calls, the program does not stop what it is doing</a:t>
            </a:r>
            <a:endParaRPr lang="en-US" b="1" i="1" dirty="0">
              <a:latin typeface="Arial" panose="020B0604020202020204" pitchFamily="34" charset="0"/>
              <a:cs typeface="Arial" panose="020B0604020202020204" pitchFamily="34" charset="0"/>
            </a:endParaRPr>
          </a:p>
          <a:p>
            <a:pPr lvl="1">
              <a:lnSpc>
                <a:spcPct val="100000"/>
              </a:lnSpc>
            </a:pPr>
            <a:r>
              <a:rPr lang="en-US" b="1" i="1" dirty="0">
                <a:latin typeface="Arial" panose="020B0604020202020204" pitchFamily="34" charset="0"/>
                <a:cs typeface="Arial" panose="020B0604020202020204" pitchFamily="34" charset="0"/>
              </a:rPr>
              <a:t>Nonmaskable interrupts</a:t>
            </a:r>
          </a:p>
          <a:p>
            <a:pPr lvl="2">
              <a:lnSpc>
                <a:spcPct val="100000"/>
              </a:lnSpc>
            </a:pPr>
            <a:r>
              <a:rPr lang="en-US" dirty="0">
                <a:latin typeface="Arial" panose="020B0604020202020204" pitchFamily="34" charset="0"/>
                <a:cs typeface="Arial" panose="020B0604020202020204" pitchFamily="34" charset="0"/>
              </a:rPr>
              <a:t>Nonmaskable interrupts can never be overridden by an application because the event that has this type of interrupt assigned to it is critical</a:t>
            </a:r>
          </a:p>
          <a:p>
            <a:pPr>
              <a:lnSpc>
                <a:spcPct val="100000"/>
              </a:lnSpc>
            </a:pPr>
            <a:r>
              <a:rPr lang="en-US" b="1" dirty="0">
                <a:latin typeface="Arial" panose="020B0604020202020204" pitchFamily="34" charset="0"/>
                <a:cs typeface="Arial" panose="020B0604020202020204" pitchFamily="34" charset="0"/>
              </a:rPr>
              <a:t>Watchdog timer </a:t>
            </a:r>
            <a:r>
              <a:rPr lang="en-US" sz="2000" dirty="0">
                <a:latin typeface="Arial" panose="020B0604020202020204" pitchFamily="34" charset="0"/>
                <a:cs typeface="Arial" panose="020B0604020202020204" pitchFamily="34" charset="0"/>
              </a:rPr>
              <a:t>(</a:t>
            </a:r>
            <a:r>
              <a:rPr lang="en-US" sz="2000" dirty="0" err="1">
                <a:latin typeface="Arial" panose="020B0604020202020204" pitchFamily="34" charset="0"/>
                <a:cs typeface="Arial" panose="020B0604020202020204" pitchFamily="34" charset="0"/>
              </a:rPr>
              <a:t>nonmaskable</a:t>
            </a:r>
            <a:r>
              <a:rPr lang="en-US" sz="2000" dirty="0">
                <a:latin typeface="Arial" panose="020B0604020202020204" pitchFamily="34" charset="0"/>
                <a:cs typeface="Arial" panose="020B0604020202020204" pitchFamily="34" charset="0"/>
              </a:rPr>
              <a:t> interrupt)</a:t>
            </a:r>
          </a:p>
          <a:p>
            <a:pPr lvl="1">
              <a:lnSpc>
                <a:spcPct val="100000"/>
              </a:lnSpc>
            </a:pPr>
            <a:r>
              <a:rPr lang="en-US" dirty="0">
                <a:latin typeface="Arial" panose="020B0604020202020204" pitchFamily="34" charset="0"/>
                <a:cs typeface="Arial" panose="020B0604020202020204" pitchFamily="34" charset="0"/>
              </a:rPr>
              <a:t>This process will reset the system with a warm boot if the operating system hangs and cannot recover itself.</a:t>
            </a:r>
            <a:endParaRPr lang="en-US" b="1" i="1" dirty="0">
              <a:latin typeface="Arial" panose="020B0604020202020204" pitchFamily="34" charset="0"/>
              <a:cs typeface="Arial" panose="020B0604020202020204" pitchFamily="34" charset="0"/>
            </a:endParaRPr>
          </a:p>
          <a:p>
            <a:pPr>
              <a:lnSpc>
                <a:spcPct val="100000"/>
              </a:lnSpc>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9696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53822" y="1040927"/>
            <a:ext cx="6553545" cy="4784087"/>
          </a:xfrm>
          <a:prstGeom prst="rect">
            <a:avLst/>
          </a:prstGeom>
        </p:spPr>
      </p:pic>
      <p:sp>
        <p:nvSpPr>
          <p:cNvPr id="9" name="Rectangle 8"/>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42950" y="742951"/>
            <a:ext cx="3476625" cy="4962524"/>
          </a:xfrm>
        </p:spPr>
        <p:txBody>
          <a:bodyPr>
            <a:normAutofit/>
          </a:bodyPr>
          <a:lstStyle/>
          <a:p>
            <a:pPr algn="ctr"/>
            <a:r>
              <a:rPr lang="en-IN" sz="4800">
                <a:solidFill>
                  <a:schemeClr val="bg1"/>
                </a:solidFill>
              </a:rPr>
              <a:t>Computer Architecture</a:t>
            </a:r>
          </a:p>
        </p:txBody>
      </p:sp>
    </p:spTree>
    <p:extLst>
      <p:ext uri="{BB962C8B-B14F-4D97-AF65-F5344CB8AC3E}">
        <p14:creationId xmlns:p14="http://schemas.microsoft.com/office/powerpoint/2010/main" val="3165759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Interrupt Controller</a:t>
            </a:r>
          </a:p>
        </p:txBody>
      </p:sp>
      <p:sp>
        <p:nvSpPr>
          <p:cNvPr id="3" name="Content Placeholder 2"/>
          <p:cNvSpPr txBox="1">
            <a:spLocks/>
          </p:cNvSpPr>
          <p:nvPr/>
        </p:nvSpPr>
        <p:spPr>
          <a:xfrm>
            <a:off x="875071" y="1327150"/>
            <a:ext cx="10392697" cy="4837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0000"/>
              </a:lnSpc>
            </a:pPr>
            <a:r>
              <a:rPr lang="en-US" dirty="0">
                <a:latin typeface="Arial" panose="020B0604020202020204" pitchFamily="34" charset="0"/>
                <a:cs typeface="Arial" panose="020B0604020202020204" pitchFamily="34" charset="0"/>
              </a:rPr>
              <a:t>I/O device interacts with the CPU via the Interrupt Controller</a:t>
            </a:r>
          </a:p>
          <a:p>
            <a:pPr>
              <a:lnSpc>
                <a:spcPct val="110000"/>
              </a:lnSpc>
            </a:pPr>
            <a:endParaRPr lang="en-US" dirty="0">
              <a:latin typeface="Arial" panose="020B0604020202020204" pitchFamily="34" charset="0"/>
              <a:cs typeface="Arial" panose="020B0604020202020204" pitchFamily="34" charset="0"/>
            </a:endParaRPr>
          </a:p>
        </p:txBody>
      </p:sp>
      <p:graphicFrame>
        <p:nvGraphicFramePr>
          <p:cNvPr id="4" name="Diagram 3"/>
          <p:cNvGraphicFramePr/>
          <p:nvPr>
            <p:extLst>
              <p:ext uri="{D42A27DB-BD31-4B8C-83A1-F6EECF244321}">
                <p14:modId xmlns:p14="http://schemas.microsoft.com/office/powerpoint/2010/main" val="4031246714"/>
              </p:ext>
            </p:extLst>
          </p:nvPr>
        </p:nvGraphicFramePr>
        <p:xfrm>
          <a:off x="800100" y="1036653"/>
          <a:ext cx="10565990" cy="56197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287067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2619" y="131922"/>
            <a:ext cx="10696574" cy="735541"/>
          </a:xfrm>
        </p:spPr>
        <p:txBody>
          <a:bodyPr/>
          <a:lstStyle/>
          <a:p>
            <a:r>
              <a:rPr lang="en-US" dirty="0"/>
              <a:t>I/O Procedures</a:t>
            </a:r>
          </a:p>
        </p:txBody>
      </p:sp>
      <p:graphicFrame>
        <p:nvGraphicFramePr>
          <p:cNvPr id="4" name="Table 3"/>
          <p:cNvGraphicFramePr>
            <a:graphicFrameLocks noGrp="1"/>
          </p:cNvGraphicFramePr>
          <p:nvPr>
            <p:extLst>
              <p:ext uri="{D42A27DB-BD31-4B8C-83A1-F6EECF244321}">
                <p14:modId xmlns:p14="http://schemas.microsoft.com/office/powerpoint/2010/main" val="2915363555"/>
              </p:ext>
            </p:extLst>
          </p:nvPr>
        </p:nvGraphicFramePr>
        <p:xfrm>
          <a:off x="432619" y="867463"/>
          <a:ext cx="11346425" cy="5661882"/>
        </p:xfrm>
        <a:graphic>
          <a:graphicData uri="http://schemas.openxmlformats.org/drawingml/2006/table">
            <a:tbl>
              <a:tblPr firstRow="1" bandRow="1">
                <a:tableStyleId>{3B4B98B0-60AC-42C2-AFA5-B58CD77FA1E5}</a:tableStyleId>
              </a:tblPr>
              <a:tblGrid>
                <a:gridCol w="2486685">
                  <a:extLst>
                    <a:ext uri="{9D8B030D-6E8A-4147-A177-3AD203B41FA5}">
                      <a16:colId xmlns:a16="http://schemas.microsoft.com/office/drawing/2014/main" xmlns="" val="2391384468"/>
                    </a:ext>
                  </a:extLst>
                </a:gridCol>
                <a:gridCol w="8859740">
                  <a:extLst>
                    <a:ext uri="{9D8B030D-6E8A-4147-A177-3AD203B41FA5}">
                      <a16:colId xmlns:a16="http://schemas.microsoft.com/office/drawing/2014/main" xmlns="" val="2645540925"/>
                    </a:ext>
                  </a:extLst>
                </a:gridCol>
              </a:tblGrid>
              <a:tr h="602259">
                <a:tc>
                  <a:txBody>
                    <a:bodyPr/>
                    <a:lstStyle/>
                    <a:p>
                      <a:r>
                        <a:rPr lang="en-IN" sz="1600" dirty="0">
                          <a:latin typeface="Arial" panose="020B0604020202020204" pitchFamily="34" charset="0"/>
                          <a:cs typeface="Arial" panose="020B0604020202020204" pitchFamily="34" charset="0"/>
                        </a:rPr>
                        <a:t>I/O</a:t>
                      </a:r>
                      <a:r>
                        <a:rPr lang="en-IN" sz="1600" baseline="0" dirty="0">
                          <a:latin typeface="Arial" panose="020B0604020202020204" pitchFamily="34" charset="0"/>
                          <a:cs typeface="Arial" panose="020B0604020202020204" pitchFamily="34" charset="0"/>
                        </a:rPr>
                        <a:t> Procedure</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Description</a:t>
                      </a:r>
                    </a:p>
                  </a:txBody>
                  <a:tcPr/>
                </a:tc>
                <a:extLst>
                  <a:ext uri="{0D108BD9-81ED-4DB2-BD59-A6C34878D82A}">
                    <a16:rowId xmlns:a16="http://schemas.microsoft.com/office/drawing/2014/main" xmlns="" val="3893226749"/>
                  </a:ext>
                </a:extLst>
              </a:tr>
              <a:tr h="700983">
                <a:tc>
                  <a:txBody>
                    <a:bodyPr/>
                    <a:lstStyle/>
                    <a:p>
                      <a:r>
                        <a:rPr lang="en-IN" sz="1600" dirty="0">
                          <a:latin typeface="Arial" panose="020B0604020202020204" pitchFamily="34" charset="0"/>
                          <a:cs typeface="Arial" panose="020B0604020202020204" pitchFamily="34" charset="0"/>
                        </a:rPr>
                        <a:t>Programmable I/O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CPU sends data to an I/O device and polls the device to see if it is ready to accept more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Arial" panose="020B0604020202020204" pitchFamily="34" charset="0"/>
                          <a:cs typeface="Arial" panose="020B0604020202020204" pitchFamily="34" charset="0"/>
                        </a:rPr>
                        <a:t>This is a slow process and wastes CPU time</a:t>
                      </a:r>
                    </a:p>
                  </a:txBody>
                  <a:tcPr/>
                </a:tc>
                <a:extLst>
                  <a:ext uri="{0D108BD9-81ED-4DB2-BD59-A6C34878D82A}">
                    <a16:rowId xmlns:a16="http://schemas.microsoft.com/office/drawing/2014/main" xmlns="" val="1591388050"/>
                  </a:ext>
                </a:extLst>
              </a:tr>
              <a:tr h="1150374">
                <a:tc>
                  <a:txBody>
                    <a:bodyPr/>
                    <a:lstStyle/>
                    <a:p>
                      <a:r>
                        <a:rPr lang="en-IN" sz="1600" dirty="0">
                          <a:latin typeface="Arial" panose="020B0604020202020204" pitchFamily="34" charset="0"/>
                          <a:cs typeface="Arial" panose="020B0604020202020204" pitchFamily="34" charset="0"/>
                        </a:rPr>
                        <a:t>Interrupt-driven</a:t>
                      </a:r>
                      <a:r>
                        <a:rPr lang="en-IN" sz="1600" baseline="0" dirty="0">
                          <a:latin typeface="Arial" panose="020B0604020202020204" pitchFamily="34" charset="0"/>
                          <a:cs typeface="Arial" panose="020B0604020202020204" pitchFamily="34" charset="0"/>
                        </a:rPr>
                        <a:t> I/O</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Works based on Interrupts</a:t>
                      </a:r>
                    </a:p>
                    <a:p>
                      <a:r>
                        <a:rPr lang="en-IN" sz="1600" dirty="0">
                          <a:latin typeface="Arial" panose="020B0604020202020204" pitchFamily="34" charset="0"/>
                          <a:cs typeface="Arial" panose="020B0604020202020204" pitchFamily="34" charset="0"/>
                        </a:rPr>
                        <a:t>CPU sends instructions and carries out other task, the I/O completes the task and sends interrupt</a:t>
                      </a:r>
                    </a:p>
                    <a:p>
                      <a:r>
                        <a:rPr lang="en-IN" sz="1600" dirty="0">
                          <a:latin typeface="Arial" panose="020B0604020202020204" pitchFamily="34" charset="0"/>
                          <a:cs typeface="Arial" panose="020B0604020202020204" pitchFamily="34" charset="0"/>
                        </a:rPr>
                        <a:t>This also wastes a lot of time in dealing with interrupts</a:t>
                      </a:r>
                    </a:p>
                  </a:txBody>
                  <a:tcPr/>
                </a:tc>
                <a:extLst>
                  <a:ext uri="{0D108BD9-81ED-4DB2-BD59-A6C34878D82A}">
                    <a16:rowId xmlns:a16="http://schemas.microsoft.com/office/drawing/2014/main" xmlns="" val="636297525"/>
                  </a:ext>
                </a:extLst>
              </a:tr>
              <a:tr h="934065">
                <a:tc>
                  <a:txBody>
                    <a:bodyPr/>
                    <a:lstStyle/>
                    <a:p>
                      <a:r>
                        <a:rPr lang="en-IN" sz="1600" dirty="0">
                          <a:latin typeface="Arial" panose="020B0604020202020204" pitchFamily="34" charset="0"/>
                          <a:cs typeface="Arial" panose="020B0604020202020204" pitchFamily="34" charset="0"/>
                        </a:rPr>
                        <a:t>I/O</a:t>
                      </a:r>
                      <a:r>
                        <a:rPr lang="en-IN" sz="1600" baseline="0" dirty="0">
                          <a:latin typeface="Arial" panose="020B0604020202020204" pitchFamily="34" charset="0"/>
                          <a:cs typeface="Arial" panose="020B0604020202020204" pitchFamily="34" charset="0"/>
                        </a:rPr>
                        <a:t> using DMA</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Transferring data between I/O devices and the system’s memory without using the CPU.</a:t>
                      </a:r>
                    </a:p>
                    <a:p>
                      <a:r>
                        <a:rPr lang="en-IN" sz="1600" dirty="0">
                          <a:latin typeface="Arial" panose="020B0604020202020204" pitchFamily="34" charset="0"/>
                          <a:cs typeface="Arial" panose="020B0604020202020204" pitchFamily="34" charset="0"/>
                        </a:rPr>
                        <a:t>Speeds up data transfer rate</a:t>
                      </a:r>
                    </a:p>
                    <a:p>
                      <a:r>
                        <a:rPr lang="en-IN" sz="1600" dirty="0">
                          <a:latin typeface="Arial" panose="020B0604020202020204" pitchFamily="34" charset="0"/>
                          <a:cs typeface="Arial" panose="020B0604020202020204" pitchFamily="34" charset="0"/>
                        </a:rPr>
                        <a:t>Also called unmapped I/O</a:t>
                      </a:r>
                    </a:p>
                  </a:txBody>
                  <a:tcPr/>
                </a:tc>
                <a:extLst>
                  <a:ext uri="{0D108BD9-81ED-4DB2-BD59-A6C34878D82A}">
                    <a16:rowId xmlns:a16="http://schemas.microsoft.com/office/drawing/2014/main" xmlns="" val="370746638"/>
                  </a:ext>
                </a:extLst>
              </a:tr>
              <a:tr h="963561">
                <a:tc>
                  <a:txBody>
                    <a:bodyPr/>
                    <a:lstStyle/>
                    <a:p>
                      <a:r>
                        <a:rPr lang="en-IN" sz="1600" dirty="0" err="1">
                          <a:latin typeface="Arial" panose="020B0604020202020204" pitchFamily="34" charset="0"/>
                          <a:cs typeface="Arial" panose="020B0604020202020204" pitchFamily="34" charset="0"/>
                        </a:rPr>
                        <a:t>Premapped</a:t>
                      </a:r>
                      <a:r>
                        <a:rPr lang="en-IN" sz="1600" baseline="0" dirty="0">
                          <a:latin typeface="Arial" panose="020B0604020202020204" pitchFamily="34" charset="0"/>
                          <a:cs typeface="Arial" panose="020B0604020202020204" pitchFamily="34" charset="0"/>
                        </a:rPr>
                        <a:t> I/O</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CPU sends the physical address of the requesting process to the I/O device</a:t>
                      </a:r>
                    </a:p>
                    <a:p>
                      <a:r>
                        <a:rPr lang="en-IN" sz="1600" dirty="0">
                          <a:latin typeface="Arial" panose="020B0604020202020204" pitchFamily="34" charset="0"/>
                          <a:cs typeface="Arial" panose="020B0604020202020204" pitchFamily="34" charset="0"/>
                        </a:rPr>
                        <a:t>CPU does not control interactions between I/O and memory</a:t>
                      </a:r>
                    </a:p>
                    <a:p>
                      <a:r>
                        <a:rPr lang="en-IN" sz="1600" dirty="0">
                          <a:latin typeface="Arial" panose="020B0604020202020204" pitchFamily="34" charset="0"/>
                          <a:cs typeface="Arial" panose="020B0604020202020204" pitchFamily="34" charset="0"/>
                        </a:rPr>
                        <a:t>I/O is trusted by CPU</a:t>
                      </a:r>
                    </a:p>
                  </a:txBody>
                  <a:tcPr/>
                </a:tc>
                <a:extLst>
                  <a:ext uri="{0D108BD9-81ED-4DB2-BD59-A6C34878D82A}">
                    <a16:rowId xmlns:a16="http://schemas.microsoft.com/office/drawing/2014/main" xmlns="" val="1340896246"/>
                  </a:ext>
                </a:extLst>
              </a:tr>
              <a:tr h="1310640">
                <a:tc>
                  <a:txBody>
                    <a:bodyPr/>
                    <a:lstStyle/>
                    <a:p>
                      <a:r>
                        <a:rPr lang="en-IN" sz="1600" dirty="0">
                          <a:latin typeface="Arial" panose="020B0604020202020204" pitchFamily="34" charset="0"/>
                          <a:cs typeface="Arial" panose="020B0604020202020204" pitchFamily="34" charset="0"/>
                        </a:rPr>
                        <a:t>Fully</a:t>
                      </a:r>
                      <a:r>
                        <a:rPr lang="en-IN" sz="1600" baseline="0" dirty="0">
                          <a:latin typeface="Arial" panose="020B0604020202020204" pitchFamily="34" charset="0"/>
                          <a:cs typeface="Arial" panose="020B0604020202020204" pitchFamily="34" charset="0"/>
                        </a:rPr>
                        <a:t> mapped I/O</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OS does not trust the I/O device</a:t>
                      </a:r>
                    </a:p>
                    <a:p>
                      <a:r>
                        <a:rPr lang="en-IN" sz="1600" dirty="0">
                          <a:latin typeface="Arial" panose="020B0604020202020204" pitchFamily="34" charset="0"/>
                          <a:cs typeface="Arial" panose="020B0604020202020204" pitchFamily="34" charset="0"/>
                        </a:rPr>
                        <a:t>Physical address is not given</a:t>
                      </a:r>
                    </a:p>
                    <a:p>
                      <a:r>
                        <a:rPr lang="en-IN" sz="1600" dirty="0">
                          <a:latin typeface="Arial" panose="020B0604020202020204" pitchFamily="34" charset="0"/>
                          <a:cs typeface="Arial" panose="020B0604020202020204" pitchFamily="34" charset="0"/>
                        </a:rPr>
                        <a:t>I/O works with logical address </a:t>
                      </a:r>
                    </a:p>
                    <a:p>
                      <a:r>
                        <a:rPr lang="en-IN" sz="1600" dirty="0">
                          <a:latin typeface="Arial" panose="020B0604020202020204" pitchFamily="34" charset="0"/>
                          <a:cs typeface="Arial" panose="020B0604020202020204" pitchFamily="34" charset="0"/>
                        </a:rPr>
                        <a:t>CPU acts a broker</a:t>
                      </a:r>
                    </a:p>
                    <a:p>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935789071"/>
                  </a:ext>
                </a:extLst>
              </a:tr>
            </a:tbl>
          </a:graphicData>
        </a:graphic>
      </p:graphicFrame>
    </p:spTree>
    <p:extLst>
      <p:ext uri="{BB962C8B-B14F-4D97-AF65-F5344CB8AC3E}">
        <p14:creationId xmlns:p14="http://schemas.microsoft.com/office/powerpoint/2010/main" val="10287511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CPU Architecture</a:t>
            </a:r>
          </a:p>
        </p:txBody>
      </p:sp>
      <p:sp>
        <p:nvSpPr>
          <p:cNvPr id="3" name="Content Placeholder 2"/>
          <p:cNvSpPr>
            <a:spLocks noGrp="1"/>
          </p:cNvSpPr>
          <p:nvPr>
            <p:ph idx="4294967295"/>
          </p:nvPr>
        </p:nvSpPr>
        <p:spPr>
          <a:xfrm>
            <a:off x="550607" y="1669640"/>
            <a:ext cx="10828338" cy="4414838"/>
          </a:xfrm>
        </p:spPr>
        <p:txBody>
          <a:bodyPr>
            <a:normAutofit lnSpcReduction="10000"/>
          </a:bodyPr>
          <a:lstStyle/>
          <a:p>
            <a:pPr>
              <a:lnSpc>
                <a:spcPct val="100000"/>
              </a:lnSpc>
            </a:pPr>
            <a:r>
              <a:rPr lang="en-US" dirty="0">
                <a:latin typeface="Arial" panose="020B0604020202020204" pitchFamily="34" charset="0"/>
                <a:cs typeface="Arial" panose="020B0604020202020204" pitchFamily="34" charset="0"/>
              </a:rPr>
              <a:t>CPU and OS must have to be compatible and share similar architecture to work together</a:t>
            </a:r>
          </a:p>
          <a:p>
            <a:pPr>
              <a:lnSpc>
                <a:spcPct val="100000"/>
              </a:lnSpc>
            </a:pPr>
            <a:r>
              <a:rPr lang="en-US" dirty="0">
                <a:latin typeface="Arial" panose="020B0604020202020204" pitchFamily="34" charset="0"/>
                <a:cs typeface="Arial" panose="020B0604020202020204" pitchFamily="34" charset="0"/>
              </a:rPr>
              <a:t>OS and CPU communicate via Instruction set</a:t>
            </a:r>
          </a:p>
          <a:p>
            <a:pPr>
              <a:lnSpc>
                <a:spcPct val="100000"/>
              </a:lnSpc>
            </a:pPr>
            <a:r>
              <a:rPr lang="en-US" dirty="0">
                <a:latin typeface="Arial" panose="020B0604020202020204" pitchFamily="34" charset="0"/>
                <a:cs typeface="Arial" panose="020B0604020202020204" pitchFamily="34" charset="0"/>
              </a:rPr>
              <a:t>Ring Based Architecture</a:t>
            </a:r>
          </a:p>
          <a:p>
            <a:pPr lvl="1">
              <a:lnSpc>
                <a:spcPct val="100000"/>
              </a:lnSpc>
            </a:pPr>
            <a:r>
              <a:rPr lang="en-US" dirty="0">
                <a:latin typeface="Arial" panose="020B0604020202020204" pitchFamily="34" charset="0"/>
                <a:cs typeface="Arial" panose="020B0604020202020204" pitchFamily="34" charset="0"/>
              </a:rPr>
              <a:t>CPU dictates how many rings are available for OS to use</a:t>
            </a:r>
          </a:p>
          <a:p>
            <a:pPr lvl="1">
              <a:lnSpc>
                <a:spcPct val="100000"/>
              </a:lnSpc>
            </a:pPr>
            <a:r>
              <a:rPr lang="en-US" dirty="0">
                <a:latin typeface="Arial" panose="020B0604020202020204" pitchFamily="34" charset="0"/>
                <a:cs typeface="Arial" panose="020B0604020202020204" pitchFamily="34" charset="0"/>
              </a:rPr>
              <a:t>Ring 0 is for the most trusted component of the OS itself</a:t>
            </a:r>
          </a:p>
          <a:p>
            <a:pPr lvl="1">
              <a:lnSpc>
                <a:spcPct val="100000"/>
              </a:lnSpc>
            </a:pPr>
            <a:r>
              <a:rPr lang="en-US" dirty="0">
                <a:latin typeface="Arial" panose="020B0604020202020204" pitchFamily="34" charset="0"/>
                <a:cs typeface="Arial" panose="020B0604020202020204" pitchFamily="34" charset="0"/>
              </a:rPr>
              <a:t>Ring 0 is the most privileged and Ring 3 is for the least privileged</a:t>
            </a:r>
          </a:p>
          <a:p>
            <a:pPr lvl="1">
              <a:lnSpc>
                <a:spcPct val="100000"/>
              </a:lnSpc>
            </a:pPr>
            <a:r>
              <a:rPr lang="en-US" dirty="0">
                <a:latin typeface="Arial" panose="020B0604020202020204" pitchFamily="34" charset="0"/>
                <a:cs typeface="Arial" panose="020B0604020202020204" pitchFamily="34" charset="0"/>
              </a:rPr>
              <a:t>OS components that work at Ring 0 has the most access to memory locations, peripheral devices, system drivers</a:t>
            </a:r>
          </a:p>
          <a:p>
            <a:pPr lvl="1">
              <a:lnSpc>
                <a:spcPct val="100000"/>
              </a:lnSpc>
            </a:pPr>
            <a:r>
              <a:rPr lang="en-US" dirty="0">
                <a:latin typeface="Arial" panose="020B0604020202020204" pitchFamily="34" charset="0"/>
                <a:cs typeface="Arial" panose="020B0604020202020204" pitchFamily="34" charset="0"/>
              </a:rPr>
              <a:t>Less trusted process interact with OS using API [guards]</a:t>
            </a:r>
          </a:p>
        </p:txBody>
      </p:sp>
    </p:spTree>
    <p:extLst>
      <p:ext uri="{BB962C8B-B14F-4D97-AF65-F5344CB8AC3E}">
        <p14:creationId xmlns:p14="http://schemas.microsoft.com/office/powerpoint/2010/main" val="874041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 Architecture</a:t>
            </a:r>
          </a:p>
        </p:txBody>
      </p:sp>
      <p:sp>
        <p:nvSpPr>
          <p:cNvPr id="3" name="Content Placeholder 2"/>
          <p:cNvSpPr>
            <a:spLocks noGrp="1"/>
          </p:cNvSpPr>
          <p:nvPr>
            <p:ph idx="4294967295"/>
          </p:nvPr>
        </p:nvSpPr>
        <p:spPr>
          <a:xfrm>
            <a:off x="1012723" y="1800225"/>
            <a:ext cx="9982200" cy="4071938"/>
          </a:xfrm>
        </p:spPr>
        <p:txBody>
          <a:bodyPr/>
          <a:lstStyle/>
          <a:p>
            <a:pPr>
              <a:lnSpc>
                <a:spcPct val="100000"/>
              </a:lnSpc>
            </a:pPr>
            <a:r>
              <a:rPr lang="en-US" dirty="0">
                <a:latin typeface="Arial" panose="020B0604020202020204" pitchFamily="34" charset="0"/>
                <a:cs typeface="Arial" panose="020B0604020202020204" pitchFamily="34" charset="0"/>
              </a:rPr>
              <a:t>Monolithic Architecture</a:t>
            </a:r>
          </a:p>
          <a:p>
            <a:pPr>
              <a:lnSpc>
                <a:spcPct val="100000"/>
              </a:lnSpc>
            </a:pPr>
            <a:r>
              <a:rPr lang="en-US" dirty="0">
                <a:latin typeface="Arial" panose="020B0604020202020204" pitchFamily="34" charset="0"/>
                <a:cs typeface="Arial" panose="020B0604020202020204" pitchFamily="34" charset="0"/>
              </a:rPr>
              <a:t>Layered Architecture</a:t>
            </a:r>
          </a:p>
          <a:p>
            <a:pPr>
              <a:lnSpc>
                <a:spcPct val="100000"/>
              </a:lnSpc>
            </a:pPr>
            <a:r>
              <a:rPr lang="en-US" dirty="0">
                <a:latin typeface="Arial" panose="020B0604020202020204" pitchFamily="34" charset="0"/>
                <a:cs typeface="Arial" panose="020B0604020202020204" pitchFamily="34" charset="0"/>
              </a:rPr>
              <a:t>Microkernel Architecture</a:t>
            </a:r>
          </a:p>
          <a:p>
            <a:pPr>
              <a:lnSpc>
                <a:spcPct val="100000"/>
              </a:lnSpc>
            </a:pPr>
            <a:r>
              <a:rPr lang="en-US" dirty="0">
                <a:latin typeface="Arial" panose="020B0604020202020204" pitchFamily="34" charset="0"/>
                <a:cs typeface="Arial" panose="020B0604020202020204" pitchFamily="34" charset="0"/>
              </a:rPr>
              <a:t>Hybrid Microkernel Architecture</a:t>
            </a:r>
          </a:p>
        </p:txBody>
      </p:sp>
    </p:spTree>
    <p:extLst>
      <p:ext uri="{BB962C8B-B14F-4D97-AF65-F5344CB8AC3E}">
        <p14:creationId xmlns:p14="http://schemas.microsoft.com/office/powerpoint/2010/main" val="3447132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a:t>Monolithic Architecture</a:t>
            </a:r>
          </a:p>
        </p:txBody>
      </p:sp>
      <p:sp>
        <p:nvSpPr>
          <p:cNvPr id="3" name="Content Placeholder 2"/>
          <p:cNvSpPr>
            <a:spLocks noGrp="1"/>
          </p:cNvSpPr>
          <p:nvPr>
            <p:ph idx="4294967295"/>
          </p:nvPr>
        </p:nvSpPr>
        <p:spPr>
          <a:xfrm>
            <a:off x="275303" y="1434382"/>
            <a:ext cx="10697497" cy="4877927"/>
          </a:xfrm>
        </p:spPr>
        <p:txBody>
          <a:bodyPr>
            <a:normAutofit fontScale="92500"/>
          </a:bodyPr>
          <a:lstStyle/>
          <a:p>
            <a:pPr lvl="1">
              <a:lnSpc>
                <a:spcPct val="100000"/>
              </a:lnSpc>
            </a:pPr>
            <a:r>
              <a:rPr lang="en-US" sz="2400" dirty="0">
                <a:latin typeface="Arial" panose="020B0604020202020204" pitchFamily="34" charset="0"/>
                <a:cs typeface="Arial" panose="020B0604020202020204" pitchFamily="34" charset="0"/>
              </a:rPr>
              <a:t>All OS processes run in Kernel mode</a:t>
            </a:r>
          </a:p>
          <a:p>
            <a:pPr lvl="1">
              <a:lnSpc>
                <a:spcPct val="100000"/>
              </a:lnSpc>
            </a:pPr>
            <a:r>
              <a:rPr lang="en-US" sz="2400" dirty="0">
                <a:latin typeface="Arial" panose="020B0604020202020204" pitchFamily="34" charset="0"/>
                <a:cs typeface="Arial" panose="020B0604020202020204" pitchFamily="34" charset="0"/>
              </a:rPr>
              <a:t>The services provided by OS is available to all applications via system calls</a:t>
            </a:r>
          </a:p>
          <a:p>
            <a:pPr lvl="1">
              <a:lnSpc>
                <a:spcPct val="100000"/>
              </a:lnSpc>
            </a:pPr>
            <a:r>
              <a:rPr lang="en-US" sz="2400" dirty="0">
                <a:latin typeface="Arial" panose="020B0604020202020204" pitchFamily="34" charset="0"/>
                <a:cs typeface="Arial" panose="020B0604020202020204" pitchFamily="34" charset="0"/>
              </a:rPr>
              <a:t>The OS acts as one layer between user applications and the hardware level</a:t>
            </a:r>
          </a:p>
          <a:p>
            <a:pPr lvl="1">
              <a:lnSpc>
                <a:spcPct val="100000"/>
              </a:lnSpc>
            </a:pPr>
            <a:r>
              <a:rPr lang="en-US" sz="2400" dirty="0">
                <a:latin typeface="Arial" panose="020B0604020202020204" pitchFamily="34" charset="0"/>
                <a:cs typeface="Arial" panose="020B0604020202020204" pitchFamily="34" charset="0"/>
              </a:rPr>
              <a:t>Software modules communicate to each other in an ad-hoc manner</a:t>
            </a:r>
          </a:p>
          <a:p>
            <a:pPr lvl="1">
              <a:lnSpc>
                <a:spcPct val="100000"/>
              </a:lnSpc>
            </a:pPr>
            <a:r>
              <a:rPr lang="en-US" sz="2400" dirty="0">
                <a:latin typeface="Arial" panose="020B0604020202020204" pitchFamily="34" charset="0"/>
                <a:cs typeface="Arial" panose="020B0604020202020204" pitchFamily="34" charset="0"/>
              </a:rPr>
              <a:t>Since functionality is spread through out the system, it is difficult to localize and fix ~ Security</a:t>
            </a:r>
          </a:p>
          <a:p>
            <a:pPr lvl="1">
              <a:lnSpc>
                <a:spcPct val="100000"/>
              </a:lnSpc>
            </a:pPr>
            <a:r>
              <a:rPr lang="en-US" sz="2400" dirty="0">
                <a:latin typeface="Arial" panose="020B0604020202020204" pitchFamily="34" charset="0"/>
                <a:cs typeface="Arial" panose="020B0604020202020204" pitchFamily="34" charset="0"/>
              </a:rPr>
              <a:t>Since hardware interfaces are implemented through out the software, it is difficult to port ~ Portability</a:t>
            </a:r>
          </a:p>
          <a:p>
            <a:pPr lvl="1">
              <a:lnSpc>
                <a:spcPct val="100000"/>
              </a:lnSpc>
            </a:pPr>
            <a:r>
              <a:rPr lang="en-US" sz="2400" dirty="0">
                <a:latin typeface="Arial" panose="020B0604020202020204" pitchFamily="34" charset="0"/>
                <a:cs typeface="Arial" panose="020B0604020202020204" pitchFamily="34" charset="0"/>
              </a:rPr>
              <a:t>Since they are not modular in nature, difficult to add or remove functionality ~ modularity </a:t>
            </a:r>
          </a:p>
          <a:p>
            <a:pPr lvl="1">
              <a:lnSpc>
                <a:spcPct val="100000"/>
              </a:lnSpc>
            </a:pPr>
            <a:r>
              <a:rPr lang="en-US" dirty="0">
                <a:latin typeface="Arial" panose="020B0604020202020204" pitchFamily="34" charset="0"/>
                <a:cs typeface="Arial" panose="020B0604020202020204" pitchFamily="34" charset="0"/>
              </a:rPr>
              <a:t>Too many components interact directly with the hardware ~ complexity</a:t>
            </a:r>
          </a:p>
          <a:p>
            <a:pPr lvl="1">
              <a:lnSpc>
                <a:spcPct val="100000"/>
              </a:lnSpc>
            </a:pPr>
            <a:r>
              <a:rPr lang="en-US" sz="2400" dirty="0" err="1">
                <a:latin typeface="Arial" panose="020B0604020202020204" pitchFamily="34" charset="0"/>
                <a:cs typeface="Arial" panose="020B0604020202020204" pitchFamily="34" charset="0"/>
              </a:rPr>
              <a:t>Eg</a:t>
            </a:r>
            <a:r>
              <a:rPr lang="en-US" sz="2400" dirty="0">
                <a:latin typeface="Arial" panose="020B0604020202020204" pitchFamily="34" charset="0"/>
                <a:cs typeface="Arial" panose="020B0604020202020204" pitchFamily="34" charset="0"/>
              </a:rPr>
              <a:t>: MS-DOS</a:t>
            </a:r>
          </a:p>
          <a:p>
            <a:pPr lvl="1">
              <a:lnSpc>
                <a:spcPct val="100000"/>
              </a:lnSpc>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1629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Architecture</a:t>
            </a:r>
          </a:p>
        </p:txBody>
      </p:sp>
      <p:sp>
        <p:nvSpPr>
          <p:cNvPr id="3" name="Content Placeholder 2"/>
          <p:cNvSpPr>
            <a:spLocks noGrp="1"/>
          </p:cNvSpPr>
          <p:nvPr>
            <p:ph idx="4294967295"/>
          </p:nvPr>
        </p:nvSpPr>
        <p:spPr>
          <a:xfrm>
            <a:off x="800100" y="1539313"/>
            <a:ext cx="9918188" cy="4945062"/>
          </a:xfrm>
        </p:spPr>
        <p:txBody>
          <a:bodyPr>
            <a:noAutofit/>
          </a:bodyPr>
          <a:lstStyle/>
          <a:p>
            <a:pPr>
              <a:lnSpc>
                <a:spcPct val="100000"/>
              </a:lnSpc>
            </a:pPr>
            <a:r>
              <a:rPr lang="en-US" sz="1800" dirty="0">
                <a:latin typeface="Arial" panose="020B0604020202020204" pitchFamily="34" charset="0"/>
                <a:cs typeface="Arial" panose="020B0604020202020204" pitchFamily="34" charset="0"/>
              </a:rPr>
              <a:t>Separates System functionality into hierarchical layers</a:t>
            </a:r>
          </a:p>
          <a:p>
            <a:pPr>
              <a:lnSpc>
                <a:spcPct val="100000"/>
              </a:lnSpc>
            </a:pPr>
            <a:r>
              <a:rPr lang="en-US" sz="1800" dirty="0">
                <a:latin typeface="Arial" panose="020B0604020202020204" pitchFamily="34" charset="0"/>
                <a:cs typeface="Arial" panose="020B0604020202020204" pitchFamily="34" charset="0"/>
              </a:rPr>
              <a:t>Still OS was running in Kernel Mode only</a:t>
            </a:r>
          </a:p>
          <a:p>
            <a:pPr>
              <a:lnSpc>
                <a:spcPct val="100000"/>
              </a:lnSpc>
            </a:pPr>
            <a:r>
              <a:rPr lang="en-US" sz="1800" dirty="0">
                <a:latin typeface="Arial" panose="020B0604020202020204" pitchFamily="34" charset="0"/>
                <a:cs typeface="Arial" panose="020B0604020202020204" pitchFamily="34" charset="0"/>
              </a:rPr>
              <a:t>Provides data hiding</a:t>
            </a:r>
          </a:p>
          <a:p>
            <a:pPr>
              <a:lnSpc>
                <a:spcPct val="100000"/>
              </a:lnSpc>
            </a:pPr>
            <a:r>
              <a:rPr lang="en-US" sz="1800" dirty="0">
                <a:latin typeface="Arial" panose="020B0604020202020204" pitchFamily="34" charset="0"/>
                <a:cs typeface="Arial" panose="020B0604020202020204" pitchFamily="34" charset="0"/>
              </a:rPr>
              <a:t>Each layer provides its own security and access control</a:t>
            </a:r>
          </a:p>
          <a:p>
            <a:pPr>
              <a:lnSpc>
                <a:spcPct val="100000"/>
              </a:lnSpc>
            </a:pPr>
            <a:r>
              <a:rPr lang="en-US" sz="1800" dirty="0">
                <a:latin typeface="Arial" panose="020B0604020202020204" pitchFamily="34" charset="0"/>
                <a:cs typeface="Arial" panose="020B0604020202020204" pitchFamily="34" charset="0"/>
              </a:rPr>
              <a:t>Modularizing software allows for functionalities to be added and removed</a:t>
            </a:r>
          </a:p>
          <a:p>
            <a:pPr>
              <a:lnSpc>
                <a:spcPct val="100000"/>
              </a:lnSpc>
            </a:pPr>
            <a:r>
              <a:rPr lang="en-US" sz="1800" dirty="0">
                <a:latin typeface="Arial" panose="020B0604020202020204" pitchFamily="34" charset="0"/>
                <a:cs typeface="Arial" panose="020B0604020202020204" pitchFamily="34" charset="0"/>
              </a:rPr>
              <a:t>Introduced abstraction level that enables portability from one hardware platform to another</a:t>
            </a:r>
          </a:p>
          <a:p>
            <a:pPr>
              <a:lnSpc>
                <a:spcPct val="100000"/>
              </a:lnSpc>
            </a:pPr>
            <a:r>
              <a:rPr lang="en-US" sz="1800" dirty="0">
                <a:latin typeface="Arial" panose="020B0604020202020204" pitchFamily="34" charset="0"/>
                <a:cs typeface="Arial" panose="020B0604020202020204" pitchFamily="34" charset="0"/>
              </a:rPr>
              <a:t>Examples: THE, UNIX</a:t>
            </a:r>
          </a:p>
          <a:p>
            <a:pPr>
              <a:lnSpc>
                <a:spcPct val="100000"/>
              </a:lnSpc>
            </a:pPr>
            <a:r>
              <a:rPr lang="en-US" sz="1800" dirty="0">
                <a:latin typeface="Arial" panose="020B0604020202020204" pitchFamily="34" charset="0"/>
                <a:cs typeface="Arial" panose="020B0604020202020204" pitchFamily="34" charset="0"/>
              </a:rPr>
              <a:t>Disadvantage</a:t>
            </a:r>
          </a:p>
          <a:p>
            <a:pPr lvl="1">
              <a:lnSpc>
                <a:spcPct val="100000"/>
              </a:lnSpc>
            </a:pPr>
            <a:r>
              <a:rPr lang="en-US" sz="1600" dirty="0">
                <a:latin typeface="Arial" panose="020B0604020202020204" pitchFamily="34" charset="0"/>
                <a:cs typeface="Arial" panose="020B0604020202020204" pitchFamily="34" charset="0"/>
              </a:rPr>
              <a:t>Performance</a:t>
            </a:r>
          </a:p>
          <a:p>
            <a:pPr lvl="1">
              <a:lnSpc>
                <a:spcPct val="100000"/>
              </a:lnSpc>
            </a:pPr>
            <a:r>
              <a:rPr lang="en-US" sz="1600" dirty="0">
                <a:latin typeface="Arial" panose="020B0604020202020204" pitchFamily="34" charset="0"/>
                <a:cs typeface="Arial" panose="020B0604020202020204" pitchFamily="34" charset="0"/>
              </a:rPr>
              <a:t>Complexity</a:t>
            </a:r>
          </a:p>
          <a:p>
            <a:pPr lvl="1">
              <a:lnSpc>
                <a:spcPct val="100000"/>
              </a:lnSpc>
            </a:pPr>
            <a:r>
              <a:rPr lang="en-US" sz="1600" dirty="0">
                <a:latin typeface="Arial" panose="020B0604020202020204" pitchFamily="34" charset="0"/>
                <a:cs typeface="Arial" panose="020B0604020202020204" pitchFamily="34" charset="0"/>
              </a:rPr>
              <a:t>security</a:t>
            </a:r>
          </a:p>
          <a:p>
            <a:pPr lvl="1">
              <a:lnSpc>
                <a:spcPct val="100000"/>
              </a:lnSpc>
            </a:pPr>
            <a:endParaRPr lang="en-US" sz="1600" dirty="0">
              <a:latin typeface="Arial" panose="020B0604020202020204" pitchFamily="34" charset="0"/>
              <a:cs typeface="Arial" panose="020B0604020202020204" pitchFamily="34" charset="0"/>
            </a:endParaRPr>
          </a:p>
          <a:p>
            <a:pPr>
              <a:lnSpc>
                <a:spcPct val="100000"/>
              </a:lnSpc>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437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 Kernel Architecture</a:t>
            </a:r>
          </a:p>
        </p:txBody>
      </p:sp>
      <p:sp>
        <p:nvSpPr>
          <p:cNvPr id="3" name="Content Placeholder 2"/>
          <p:cNvSpPr>
            <a:spLocks noGrp="1"/>
          </p:cNvSpPr>
          <p:nvPr>
            <p:ph idx="4294967295"/>
          </p:nvPr>
        </p:nvSpPr>
        <p:spPr>
          <a:xfrm>
            <a:off x="502443" y="1630517"/>
            <a:ext cx="10490022" cy="3324942"/>
          </a:xfrm>
        </p:spPr>
        <p:txBody>
          <a:bodyPr>
            <a:normAutofit/>
          </a:bodyPr>
          <a:lstStyle/>
          <a:p>
            <a:pPr>
              <a:lnSpc>
                <a:spcPct val="100000"/>
              </a:lnSpc>
            </a:pPr>
            <a:r>
              <a:rPr lang="en-US" dirty="0">
                <a:latin typeface="Arial" panose="020B0604020202020204" pitchFamily="34" charset="0"/>
                <a:cs typeface="Arial" panose="020B0604020202020204" pitchFamily="34" charset="0"/>
              </a:rPr>
              <a:t>Small subset of critical Kernel Processes are isolated</a:t>
            </a:r>
          </a:p>
          <a:p>
            <a:pPr lvl="1">
              <a:lnSpc>
                <a:spcPct val="100000"/>
              </a:lnSpc>
            </a:pPr>
            <a:r>
              <a:rPr lang="en-US" dirty="0">
                <a:latin typeface="Arial" panose="020B0604020202020204" pitchFamily="34" charset="0"/>
                <a:cs typeface="Arial" panose="020B0604020202020204" pitchFamily="34" charset="0"/>
              </a:rPr>
              <a:t>Mainly memory management and Message Interpreter</a:t>
            </a:r>
          </a:p>
          <a:p>
            <a:pPr>
              <a:lnSpc>
                <a:spcPct val="100000"/>
              </a:lnSpc>
            </a:pPr>
            <a:r>
              <a:rPr lang="en-US" dirty="0">
                <a:latin typeface="Arial" panose="020B0604020202020204" pitchFamily="34" charset="0"/>
                <a:cs typeface="Arial" panose="020B0604020202020204" pitchFamily="34" charset="0"/>
              </a:rPr>
              <a:t>Goal was to limit the number of processes running in Kernel mode</a:t>
            </a:r>
          </a:p>
          <a:p>
            <a:pPr>
              <a:lnSpc>
                <a:spcPct val="100000"/>
              </a:lnSpc>
            </a:pPr>
            <a:r>
              <a:rPr lang="en-US" dirty="0">
                <a:latin typeface="Arial" panose="020B0604020202020204" pitchFamily="34" charset="0"/>
                <a:cs typeface="Arial" panose="020B0604020202020204" pitchFamily="34" charset="0"/>
              </a:rPr>
              <a:t>Due to frequent mode transitions this architecture had severe impact on Performance</a:t>
            </a:r>
          </a:p>
        </p:txBody>
      </p:sp>
    </p:spTree>
    <p:extLst>
      <p:ext uri="{BB962C8B-B14F-4D97-AF65-F5344CB8AC3E}">
        <p14:creationId xmlns:p14="http://schemas.microsoft.com/office/powerpoint/2010/main" val="464986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Hybrid Micro Kernel Architecture</a:t>
            </a:r>
          </a:p>
        </p:txBody>
      </p:sp>
      <p:sp>
        <p:nvSpPr>
          <p:cNvPr id="3" name="Content Placeholder 2"/>
          <p:cNvSpPr>
            <a:spLocks noGrp="1"/>
          </p:cNvSpPr>
          <p:nvPr>
            <p:ph idx="4294967295"/>
          </p:nvPr>
        </p:nvSpPr>
        <p:spPr>
          <a:xfrm>
            <a:off x="800100" y="1700673"/>
            <a:ext cx="10558463" cy="4125913"/>
          </a:xfrm>
        </p:spPr>
        <p:txBody>
          <a:bodyPr>
            <a:normAutofit fontScale="92500" lnSpcReduction="20000"/>
          </a:bodyPr>
          <a:lstStyle/>
          <a:p>
            <a:pPr>
              <a:lnSpc>
                <a:spcPct val="100000"/>
              </a:lnSpc>
            </a:pPr>
            <a:r>
              <a:rPr lang="en-US" dirty="0">
                <a:latin typeface="Arial" panose="020B0604020202020204" pitchFamily="34" charset="0"/>
                <a:cs typeface="Arial" panose="020B0604020202020204" pitchFamily="34" charset="0"/>
              </a:rPr>
              <a:t>Microkernel still exists and carries out memory management and message interpreter</a:t>
            </a:r>
          </a:p>
          <a:p>
            <a:pPr>
              <a:lnSpc>
                <a:spcPct val="100000"/>
              </a:lnSpc>
            </a:pPr>
            <a:r>
              <a:rPr lang="en-US" dirty="0">
                <a:latin typeface="Arial" panose="020B0604020202020204" pitchFamily="34" charset="0"/>
                <a:cs typeface="Arial" panose="020B0604020202020204" pitchFamily="34" charset="0"/>
              </a:rPr>
              <a:t>All OS services run in Kernel mode and the remaining run in user mode</a:t>
            </a:r>
          </a:p>
          <a:p>
            <a:pPr>
              <a:lnSpc>
                <a:spcPct val="100000"/>
              </a:lnSpc>
            </a:pPr>
            <a:r>
              <a:rPr lang="en-US" dirty="0">
                <a:latin typeface="Arial" panose="020B0604020202020204" pitchFamily="34" charset="0"/>
                <a:cs typeface="Arial" panose="020B0604020202020204" pitchFamily="34" charset="0"/>
              </a:rPr>
              <a:t>The OS services are the servers and the application processes are the clients</a:t>
            </a:r>
          </a:p>
          <a:p>
            <a:pPr>
              <a:lnSpc>
                <a:spcPct val="100000"/>
              </a:lnSpc>
            </a:pPr>
            <a:r>
              <a:rPr lang="en-US" dirty="0">
                <a:latin typeface="Arial" panose="020B0604020202020204" pitchFamily="34" charset="0"/>
                <a:cs typeface="Arial" panose="020B0604020202020204" pitchFamily="34" charset="0"/>
              </a:rPr>
              <a:t>When clients need to use the services of the OS, they communicate with the server services using API</a:t>
            </a:r>
          </a:p>
          <a:p>
            <a:pPr>
              <a:lnSpc>
                <a:spcPct val="100000"/>
              </a:lnSpc>
            </a:pPr>
            <a:r>
              <a:rPr lang="en-US" dirty="0">
                <a:latin typeface="Arial" panose="020B0604020202020204" pitchFamily="34" charset="0"/>
                <a:cs typeface="Arial" panose="020B0604020202020204" pitchFamily="34" charset="0"/>
              </a:rPr>
              <a:t>The services that run outside the microkernel are collectively called </a:t>
            </a:r>
            <a:r>
              <a:rPr lang="en-US" b="1" dirty="0">
                <a:latin typeface="Arial" panose="020B0604020202020204" pitchFamily="34" charset="0"/>
                <a:cs typeface="Arial" panose="020B0604020202020204" pitchFamily="34" charset="0"/>
              </a:rPr>
              <a:t>executive services</a:t>
            </a:r>
          </a:p>
        </p:txBody>
      </p:sp>
    </p:spTree>
    <p:extLst>
      <p:ext uri="{BB962C8B-B14F-4D97-AF65-F5344CB8AC3E}">
        <p14:creationId xmlns:p14="http://schemas.microsoft.com/office/powerpoint/2010/main" val="258134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p>
        </p:txBody>
      </p:sp>
      <p:sp>
        <p:nvSpPr>
          <p:cNvPr id="3" name="Content Placeholder 2"/>
          <p:cNvSpPr>
            <a:spLocks noGrp="1"/>
          </p:cNvSpPr>
          <p:nvPr>
            <p:ph idx="4294967295"/>
          </p:nvPr>
        </p:nvSpPr>
        <p:spPr>
          <a:xfrm>
            <a:off x="593623" y="1513860"/>
            <a:ext cx="10558463" cy="4125913"/>
          </a:xfrm>
        </p:spPr>
        <p:txBody>
          <a:bodyPr>
            <a:normAutofit fontScale="92500" lnSpcReduction="10000"/>
          </a:bodyPr>
          <a:lstStyle/>
          <a:p>
            <a:pPr>
              <a:lnSpc>
                <a:spcPct val="100000"/>
              </a:lnSpc>
            </a:pPr>
            <a:r>
              <a:rPr lang="en-US" dirty="0">
                <a:latin typeface="Arial" panose="020B0604020202020204" pitchFamily="34" charset="0"/>
                <a:cs typeface="Arial" panose="020B0604020202020204" pitchFamily="34" charset="0"/>
              </a:rPr>
              <a:t>Virtual instance of an OS is known as Virtual machine</a:t>
            </a:r>
          </a:p>
          <a:p>
            <a:pPr>
              <a:lnSpc>
                <a:spcPct val="100000"/>
              </a:lnSpc>
            </a:pPr>
            <a:r>
              <a:rPr lang="en-US" dirty="0">
                <a:latin typeface="Arial" panose="020B0604020202020204" pitchFamily="34" charset="0"/>
                <a:cs typeface="Arial" panose="020B0604020202020204" pitchFamily="34" charset="0"/>
              </a:rPr>
              <a:t>Creating virtual instances of OS, Application and Storage devices is called virtualization</a:t>
            </a:r>
          </a:p>
          <a:p>
            <a:pPr>
              <a:lnSpc>
                <a:spcPct val="100000"/>
              </a:lnSpc>
            </a:pPr>
            <a:r>
              <a:rPr lang="en-US" dirty="0">
                <a:latin typeface="Arial" panose="020B0604020202020204" pitchFamily="34" charset="0"/>
                <a:cs typeface="Arial" panose="020B0604020202020204" pitchFamily="34" charset="0"/>
              </a:rPr>
              <a:t>Thunking</a:t>
            </a:r>
          </a:p>
          <a:p>
            <a:pPr lvl="1">
              <a:lnSpc>
                <a:spcPct val="100000"/>
              </a:lnSpc>
            </a:pPr>
            <a:r>
              <a:rPr lang="en-US" dirty="0">
                <a:latin typeface="Arial" panose="020B0604020202020204" pitchFamily="34" charset="0"/>
                <a:cs typeface="Arial" panose="020B0604020202020204" pitchFamily="34" charset="0"/>
              </a:rPr>
              <a:t>It is the process of converting interface sets (32bit-64bit) and process the request appropriately</a:t>
            </a:r>
          </a:p>
          <a:p>
            <a:pPr>
              <a:lnSpc>
                <a:spcPct val="100000"/>
              </a:lnSpc>
            </a:pPr>
            <a:r>
              <a:rPr lang="en-US" dirty="0">
                <a:latin typeface="Arial" panose="020B0604020202020204" pitchFamily="34" charset="0"/>
                <a:cs typeface="Arial" panose="020B0604020202020204" pitchFamily="34" charset="0"/>
              </a:rPr>
              <a:t>Virtual machine is commonly referred to as guest machine, and the physical machine is called the host machine</a:t>
            </a:r>
          </a:p>
          <a:p>
            <a:pPr>
              <a:lnSpc>
                <a:spcPct val="100000"/>
              </a:lnSpc>
            </a:pPr>
            <a:r>
              <a:rPr lang="en-US" dirty="0">
                <a:latin typeface="Arial" panose="020B0604020202020204" pitchFamily="34" charset="0"/>
                <a:cs typeface="Arial" panose="020B0604020202020204" pitchFamily="34" charset="0"/>
              </a:rPr>
              <a:t>Hypervisor is the central program that controls the execution of the various guest operating systems</a:t>
            </a:r>
          </a:p>
        </p:txBody>
      </p:sp>
    </p:spTree>
    <p:extLst>
      <p:ext uri="{BB962C8B-B14F-4D97-AF65-F5344CB8AC3E}">
        <p14:creationId xmlns:p14="http://schemas.microsoft.com/office/powerpoint/2010/main" val="2989782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19" y="249909"/>
            <a:ext cx="10696574" cy="735541"/>
          </a:xfrm>
        </p:spPr>
        <p:txBody>
          <a:bodyPr/>
          <a:lstStyle/>
          <a:p>
            <a:r>
              <a:rPr lang="en-IN" dirty="0"/>
              <a:t>Security Modes</a:t>
            </a:r>
          </a:p>
        </p:txBody>
      </p:sp>
      <p:sp>
        <p:nvSpPr>
          <p:cNvPr id="3" name="Content Placeholder 2"/>
          <p:cNvSpPr txBox="1">
            <a:spLocks/>
          </p:cNvSpPr>
          <p:nvPr/>
        </p:nvSpPr>
        <p:spPr>
          <a:xfrm>
            <a:off x="442453" y="1250920"/>
            <a:ext cx="11054222" cy="50122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dirty="0">
                <a:latin typeface="Arial" panose="020B0604020202020204" pitchFamily="34" charset="0"/>
                <a:cs typeface="Arial" panose="020B0604020202020204" pitchFamily="34" charset="0"/>
              </a:rPr>
              <a:t>US Government designated 4 approved security modes for systems that process classified Information</a:t>
            </a:r>
          </a:p>
          <a:p>
            <a:pPr lvl="1">
              <a:lnSpc>
                <a:spcPct val="100000"/>
              </a:lnSpc>
            </a:pPr>
            <a:r>
              <a:rPr lang="en-US" sz="2000" b="1" dirty="0">
                <a:latin typeface="Arial" panose="020B0604020202020204" pitchFamily="34" charset="0"/>
                <a:cs typeface="Arial" panose="020B0604020202020204" pitchFamily="34" charset="0"/>
              </a:rPr>
              <a:t>Dedicated mode</a:t>
            </a:r>
          </a:p>
          <a:p>
            <a:pPr lvl="1">
              <a:lnSpc>
                <a:spcPct val="100000"/>
              </a:lnSpc>
            </a:pPr>
            <a:r>
              <a:rPr lang="en-US" sz="2000" b="1" dirty="0">
                <a:latin typeface="Arial" panose="020B0604020202020204" pitchFamily="34" charset="0"/>
                <a:cs typeface="Arial" panose="020B0604020202020204" pitchFamily="34" charset="0"/>
              </a:rPr>
              <a:t>System High mode</a:t>
            </a:r>
          </a:p>
          <a:p>
            <a:pPr lvl="1">
              <a:lnSpc>
                <a:spcPct val="100000"/>
              </a:lnSpc>
            </a:pPr>
            <a:r>
              <a:rPr lang="en-US" sz="2000" b="1" dirty="0">
                <a:latin typeface="Arial" panose="020B0604020202020204" pitchFamily="34" charset="0"/>
                <a:cs typeface="Arial" panose="020B0604020202020204" pitchFamily="34" charset="0"/>
              </a:rPr>
              <a:t>Compartmented mode</a:t>
            </a:r>
          </a:p>
          <a:p>
            <a:pPr lvl="1">
              <a:lnSpc>
                <a:spcPct val="100000"/>
              </a:lnSpc>
            </a:pPr>
            <a:r>
              <a:rPr lang="en-US" sz="2000" b="1" dirty="0">
                <a:latin typeface="Arial" panose="020B0604020202020204" pitchFamily="34" charset="0"/>
                <a:cs typeface="Arial" panose="020B0604020202020204" pitchFamily="34" charset="0"/>
              </a:rPr>
              <a:t>Multilevel mode</a:t>
            </a:r>
          </a:p>
          <a:p>
            <a:pPr>
              <a:lnSpc>
                <a:spcPct val="100000"/>
              </a:lnSpc>
            </a:pPr>
            <a:r>
              <a:rPr lang="en-US" sz="2400" dirty="0">
                <a:latin typeface="Arial" panose="020B0604020202020204" pitchFamily="34" charset="0"/>
                <a:cs typeface="Arial" panose="020B0604020202020204" pitchFamily="34" charset="0"/>
              </a:rPr>
              <a:t>There are 3 specific elements must exist before security modes themselves be deployed</a:t>
            </a:r>
          </a:p>
          <a:p>
            <a:pPr lvl="1">
              <a:lnSpc>
                <a:spcPct val="100000"/>
              </a:lnSpc>
            </a:pPr>
            <a:r>
              <a:rPr lang="en-US" sz="2000" dirty="0">
                <a:latin typeface="Arial" panose="020B0604020202020204" pitchFamily="34" charset="0"/>
                <a:cs typeface="Arial" panose="020B0604020202020204" pitchFamily="34" charset="0"/>
              </a:rPr>
              <a:t>Hierarchical MAC environment</a:t>
            </a:r>
          </a:p>
          <a:p>
            <a:pPr lvl="1">
              <a:lnSpc>
                <a:spcPct val="100000"/>
              </a:lnSpc>
            </a:pPr>
            <a:r>
              <a:rPr lang="en-US" sz="2000" dirty="0">
                <a:latin typeface="Arial" panose="020B0604020202020204" pitchFamily="34" charset="0"/>
                <a:cs typeface="Arial" panose="020B0604020202020204" pitchFamily="34" charset="0"/>
              </a:rPr>
              <a:t>Total physical control over which subjects can access the computer console</a:t>
            </a:r>
          </a:p>
          <a:p>
            <a:pPr lvl="1">
              <a:lnSpc>
                <a:spcPct val="100000"/>
              </a:lnSpc>
            </a:pPr>
            <a:r>
              <a:rPr lang="en-US" sz="2000" dirty="0">
                <a:latin typeface="Arial" panose="020B0604020202020204" pitchFamily="34" charset="0"/>
                <a:cs typeface="Arial" panose="020B0604020202020204" pitchFamily="34" charset="0"/>
              </a:rPr>
              <a:t>Total physical control over which subjects can enter into the same room as the computer console</a:t>
            </a:r>
          </a:p>
        </p:txBody>
      </p:sp>
    </p:spTree>
    <p:extLst>
      <p:ext uri="{BB962C8B-B14F-4D97-AF65-F5344CB8AC3E}">
        <p14:creationId xmlns:p14="http://schemas.microsoft.com/office/powerpoint/2010/main" val="105650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816" y="259741"/>
            <a:ext cx="10696574" cy="735541"/>
          </a:xfrm>
        </p:spPr>
        <p:txBody>
          <a:bodyPr/>
          <a:lstStyle/>
          <a:p>
            <a:r>
              <a:rPr lang="en-IN" dirty="0"/>
              <a:t>CPU</a:t>
            </a:r>
          </a:p>
        </p:txBody>
      </p:sp>
      <p:sp>
        <p:nvSpPr>
          <p:cNvPr id="3" name="Rectangle 2"/>
          <p:cNvSpPr/>
          <p:nvPr/>
        </p:nvSpPr>
        <p:spPr>
          <a:xfrm>
            <a:off x="501443" y="995282"/>
            <a:ext cx="11130117" cy="5632311"/>
          </a:xfrm>
          <a:prstGeom prst="rect">
            <a:avLst/>
          </a:prstGeom>
        </p:spPr>
        <p:txBody>
          <a:bodyPr wrap="square">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It is also known as microprocessor or processor</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 CPU is brain of a computer</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It is responsible for all functions and processes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It fetches instruction from memory and executes them</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CPU consists of thin layers of thousands of transistors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Each transistor receives a set of inputs and produces output</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Transistors hold a key role in functioning of CPU as they make computer able to count and perform logical operations which is called processing</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Computers use two types of storage: Primary storage and secondary storage.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CPU mainly interacts with primary storage or main memory, referring to it for both instructions and data. </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There are </a:t>
            </a:r>
            <a:r>
              <a:rPr lang="en-US" sz="2000" b="1" dirty="0">
                <a:latin typeface="Arial" panose="020B0604020202020204" pitchFamily="34" charset="0"/>
                <a:cs typeface="Arial" panose="020B0604020202020204" pitchFamily="34" charset="0"/>
              </a:rPr>
              <a:t>four important functions </a:t>
            </a:r>
            <a:r>
              <a:rPr lang="en-US" sz="2000" dirty="0">
                <a:latin typeface="Arial" panose="020B0604020202020204" pitchFamily="34" charset="0"/>
                <a:cs typeface="Arial" panose="020B0604020202020204" pitchFamily="34" charset="0"/>
              </a:rPr>
              <a:t>of CPU,</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Fetch </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Decode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Execute</a:t>
            </a:r>
          </a:p>
          <a:p>
            <a:pPr marL="742950" lvl="1"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Write back (Store)</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781045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285225501"/>
              </p:ext>
            </p:extLst>
          </p:nvPr>
        </p:nvGraphicFramePr>
        <p:xfrm>
          <a:off x="0" y="381592"/>
          <a:ext cx="12192000" cy="6154074"/>
        </p:xfrm>
        <a:graphic>
          <a:graphicData uri="http://schemas.openxmlformats.org/drawingml/2006/table">
            <a:tbl>
              <a:tblPr firstRow="1" bandRow="1">
                <a:tableStyleId>{3B4B98B0-60AC-42C2-AFA5-B58CD77FA1E5}</a:tableStyleId>
              </a:tblPr>
              <a:tblGrid>
                <a:gridCol w="1513239">
                  <a:extLst>
                    <a:ext uri="{9D8B030D-6E8A-4147-A177-3AD203B41FA5}">
                      <a16:colId xmlns:a16="http://schemas.microsoft.com/office/drawing/2014/main" xmlns="" val="2241920582"/>
                    </a:ext>
                  </a:extLst>
                </a:gridCol>
                <a:gridCol w="2443698">
                  <a:extLst>
                    <a:ext uri="{9D8B030D-6E8A-4147-A177-3AD203B41FA5}">
                      <a16:colId xmlns:a16="http://schemas.microsoft.com/office/drawing/2014/main" xmlns="" val="2166413705"/>
                    </a:ext>
                  </a:extLst>
                </a:gridCol>
                <a:gridCol w="2751643">
                  <a:extLst>
                    <a:ext uri="{9D8B030D-6E8A-4147-A177-3AD203B41FA5}">
                      <a16:colId xmlns:a16="http://schemas.microsoft.com/office/drawing/2014/main" xmlns="" val="1511479968"/>
                    </a:ext>
                  </a:extLst>
                </a:gridCol>
                <a:gridCol w="2741710">
                  <a:extLst>
                    <a:ext uri="{9D8B030D-6E8A-4147-A177-3AD203B41FA5}">
                      <a16:colId xmlns:a16="http://schemas.microsoft.com/office/drawing/2014/main" xmlns="" val="795160790"/>
                    </a:ext>
                  </a:extLst>
                </a:gridCol>
                <a:gridCol w="2741710">
                  <a:extLst>
                    <a:ext uri="{9D8B030D-6E8A-4147-A177-3AD203B41FA5}">
                      <a16:colId xmlns:a16="http://schemas.microsoft.com/office/drawing/2014/main" xmlns="" val="4061523611"/>
                    </a:ext>
                  </a:extLst>
                </a:gridCol>
              </a:tblGrid>
              <a:tr h="640080">
                <a:tc>
                  <a:txBody>
                    <a:bodyPr/>
                    <a:lstStyle/>
                    <a:p>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Dedicated Mode</a:t>
                      </a:r>
                    </a:p>
                  </a:txBody>
                  <a:tcPr/>
                </a:tc>
                <a:tc>
                  <a:txBody>
                    <a:bodyPr/>
                    <a:lstStyle/>
                    <a:p>
                      <a:r>
                        <a:rPr lang="en-IN" sz="1600" dirty="0">
                          <a:latin typeface="Arial" panose="020B0604020202020204" pitchFamily="34" charset="0"/>
                          <a:cs typeface="Arial" panose="020B0604020202020204" pitchFamily="34" charset="0"/>
                        </a:rPr>
                        <a:t>System High Mode</a:t>
                      </a:r>
                    </a:p>
                  </a:txBody>
                  <a:tcPr/>
                </a:tc>
                <a:tc>
                  <a:txBody>
                    <a:bodyPr/>
                    <a:lstStyle/>
                    <a:p>
                      <a:r>
                        <a:rPr lang="en-IN" sz="1600" dirty="0">
                          <a:latin typeface="Arial" panose="020B0604020202020204" pitchFamily="34" charset="0"/>
                          <a:cs typeface="Arial" panose="020B0604020202020204" pitchFamily="34" charset="0"/>
                        </a:rPr>
                        <a:t>Compartmented</a:t>
                      </a:r>
                      <a:r>
                        <a:rPr lang="en-IN" sz="1600" baseline="0" dirty="0">
                          <a:latin typeface="Arial" panose="020B0604020202020204" pitchFamily="34" charset="0"/>
                          <a:cs typeface="Arial" panose="020B0604020202020204" pitchFamily="34" charset="0"/>
                        </a:rPr>
                        <a:t> Mode</a:t>
                      </a:r>
                      <a:endParaRPr lang="en-IN" sz="1600" dirty="0">
                        <a:latin typeface="Arial" panose="020B0604020202020204" pitchFamily="34" charset="0"/>
                        <a:cs typeface="Arial" panose="020B0604020202020204" pitchFamily="34" charset="0"/>
                      </a:endParaRPr>
                    </a:p>
                  </a:txBody>
                  <a:tcPr/>
                </a:tc>
                <a:tc>
                  <a:txBody>
                    <a:bodyPr/>
                    <a:lstStyle/>
                    <a:p>
                      <a:r>
                        <a:rPr lang="en-IN" sz="1600" dirty="0">
                          <a:latin typeface="Arial" panose="020B0604020202020204" pitchFamily="34" charset="0"/>
                          <a:cs typeface="Arial" panose="020B0604020202020204" pitchFamily="34" charset="0"/>
                        </a:rPr>
                        <a:t>Multilevel</a:t>
                      </a:r>
                      <a:r>
                        <a:rPr lang="en-IN" sz="1600" baseline="0" dirty="0">
                          <a:latin typeface="Arial" panose="020B0604020202020204" pitchFamily="34" charset="0"/>
                          <a:cs typeface="Arial" panose="020B0604020202020204" pitchFamily="34" charset="0"/>
                        </a:rPr>
                        <a:t> Mode</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194342906"/>
                  </a:ext>
                </a:extLst>
              </a:tr>
              <a:tr h="1908341">
                <a:tc>
                  <a:txBody>
                    <a:bodyPr/>
                    <a:lstStyle/>
                    <a:p>
                      <a:r>
                        <a:rPr lang="en-IN" sz="1600" dirty="0">
                          <a:latin typeface="Arial" panose="020B0604020202020204" pitchFamily="34" charset="0"/>
                          <a:cs typeface="Arial" panose="020B0604020202020204" pitchFamily="34" charset="0"/>
                        </a:rPr>
                        <a:t>Clearance</a:t>
                      </a:r>
                    </a:p>
                  </a:txBody>
                  <a:tcPr/>
                </a:tc>
                <a:tc>
                  <a:txBody>
                    <a:bodyPr/>
                    <a:lstStyle/>
                    <a:p>
                      <a:r>
                        <a:rPr lang="en-IN" sz="1600" dirty="0">
                          <a:latin typeface="Arial" panose="020B0604020202020204" pitchFamily="34" charset="0"/>
                          <a:cs typeface="Arial" panose="020B0604020202020204" pitchFamily="34" charset="0"/>
                        </a:rPr>
                        <a:t>Subject</a:t>
                      </a:r>
                      <a:r>
                        <a:rPr lang="en-IN" sz="1600" baseline="0" dirty="0">
                          <a:latin typeface="Arial" panose="020B0604020202020204" pitchFamily="34" charset="0"/>
                          <a:cs typeface="Arial" panose="020B0604020202020204" pitchFamily="34" charset="0"/>
                        </a:rPr>
                        <a:t> must have clearance  to access ALL information processed by the system</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Subject</a:t>
                      </a:r>
                      <a:r>
                        <a:rPr lang="en-IN" sz="1600" baseline="0" dirty="0">
                          <a:latin typeface="Arial" panose="020B0604020202020204" pitchFamily="34" charset="0"/>
                          <a:cs typeface="Arial" panose="020B0604020202020204" pitchFamily="34" charset="0"/>
                        </a:rPr>
                        <a:t> must have clearance  to access ALL information processed by the system</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Subject</a:t>
                      </a:r>
                      <a:r>
                        <a:rPr lang="en-IN" sz="1600" baseline="0" dirty="0">
                          <a:latin typeface="Arial" panose="020B0604020202020204" pitchFamily="34" charset="0"/>
                          <a:cs typeface="Arial" panose="020B0604020202020204" pitchFamily="34" charset="0"/>
                        </a:rPr>
                        <a:t> must have clearance  to access ALL information processed by the system</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Subject</a:t>
                      </a:r>
                      <a:r>
                        <a:rPr lang="en-IN" sz="1600" baseline="0" dirty="0">
                          <a:latin typeface="Arial" panose="020B0604020202020204" pitchFamily="34" charset="0"/>
                          <a:cs typeface="Arial" panose="020B0604020202020204" pitchFamily="34" charset="0"/>
                        </a:rPr>
                        <a:t> </a:t>
                      </a:r>
                      <a:r>
                        <a:rPr lang="en-IN" sz="1600" b="1" baseline="0" dirty="0">
                          <a:solidFill>
                            <a:srgbClr val="FF0000"/>
                          </a:solidFill>
                          <a:latin typeface="Arial" panose="020B0604020202020204" pitchFamily="34" charset="0"/>
                          <a:cs typeface="Arial" panose="020B0604020202020204" pitchFamily="34" charset="0"/>
                        </a:rPr>
                        <a:t>may not have clearance  to access ALL information processed by the system</a:t>
                      </a:r>
                      <a:r>
                        <a:rPr lang="en-IN" sz="1600" baseline="0" dirty="0">
                          <a:latin typeface="Arial" panose="020B0604020202020204" pitchFamily="34" charset="0"/>
                          <a:cs typeface="Arial" panose="020B0604020202020204" pitchFamily="34" charset="0"/>
                        </a:rPr>
                        <a:t>; access is provided if subjects’ clearance level dominates objects’ classification</a:t>
                      </a:r>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2004759232"/>
                  </a:ext>
                </a:extLst>
              </a:tr>
              <a:tr h="1219200">
                <a:tc>
                  <a:txBody>
                    <a:bodyPr/>
                    <a:lstStyle/>
                    <a:p>
                      <a:r>
                        <a:rPr lang="en-IN" sz="1600" dirty="0">
                          <a:latin typeface="Arial" panose="020B0604020202020204" pitchFamily="34" charset="0"/>
                          <a:cs typeface="Arial" panose="020B0604020202020204" pitchFamily="34" charset="0"/>
                        </a:rPr>
                        <a:t>Access approval</a:t>
                      </a:r>
                    </a:p>
                  </a:txBody>
                  <a:tcPr/>
                </a:tc>
                <a:tc>
                  <a:txBody>
                    <a:bodyPr/>
                    <a:lstStyle/>
                    <a:p>
                      <a:r>
                        <a:rPr lang="en-IN" sz="1600" dirty="0">
                          <a:latin typeface="Arial" panose="020B0604020202020204" pitchFamily="34" charset="0"/>
                          <a:cs typeface="Arial" panose="020B0604020202020204" pitchFamily="34" charset="0"/>
                        </a:rPr>
                        <a:t>Must have</a:t>
                      </a:r>
                      <a:r>
                        <a:rPr lang="en-IN" sz="1600" baseline="0" dirty="0">
                          <a:latin typeface="Arial" panose="020B0604020202020204" pitchFamily="34" charset="0"/>
                          <a:cs typeface="Arial" panose="020B0604020202020204" pitchFamily="34" charset="0"/>
                        </a:rPr>
                        <a:t> access approval for ALL information processed by the system </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Must have</a:t>
                      </a:r>
                      <a:r>
                        <a:rPr lang="en-IN" sz="1600" baseline="0" dirty="0">
                          <a:latin typeface="Arial" panose="020B0604020202020204" pitchFamily="34" charset="0"/>
                          <a:cs typeface="Arial" panose="020B0604020202020204" pitchFamily="34" charset="0"/>
                        </a:rPr>
                        <a:t> access approval for ALL information processed by the system </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Must have</a:t>
                      </a:r>
                      <a:r>
                        <a:rPr lang="en-IN" sz="1600" baseline="0" dirty="0">
                          <a:latin typeface="Arial" panose="020B0604020202020204" pitchFamily="34" charset="0"/>
                          <a:cs typeface="Arial" panose="020B0604020202020204" pitchFamily="34" charset="0"/>
                        </a:rPr>
                        <a:t> access approval for </a:t>
                      </a:r>
                      <a:r>
                        <a:rPr lang="en-IN" sz="1600" b="1" baseline="0" dirty="0">
                          <a:solidFill>
                            <a:srgbClr val="FF0000"/>
                          </a:solidFill>
                          <a:latin typeface="Arial" panose="020B0604020202020204" pitchFamily="34" charset="0"/>
                          <a:cs typeface="Arial" panose="020B0604020202020204" pitchFamily="34" charset="0"/>
                        </a:rPr>
                        <a:t>ANY information they will have access to on the system</a:t>
                      </a:r>
                      <a:endParaRPr lang="en-IN" sz="1600" b="1" dirty="0">
                        <a:solidFill>
                          <a:srgbClr val="FF0000"/>
                        </a:solidFill>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Arial" panose="020B0604020202020204" pitchFamily="34" charset="0"/>
                          <a:ea typeface="+mn-ea"/>
                          <a:cs typeface="Arial" panose="020B0604020202020204" pitchFamily="34" charset="0"/>
                        </a:rPr>
                        <a:t>Must have access approval for ANY information they will have access to on the system</a:t>
                      </a:r>
                    </a:p>
                  </a:txBody>
                  <a:tcPr/>
                </a:tc>
                <a:extLst>
                  <a:ext uri="{0D108BD9-81ED-4DB2-BD59-A6C34878D82A}">
                    <a16:rowId xmlns:a16="http://schemas.microsoft.com/office/drawing/2014/main" xmlns="" val="647361162"/>
                  </a:ext>
                </a:extLst>
              </a:tr>
              <a:tr h="1310640">
                <a:tc>
                  <a:txBody>
                    <a:bodyPr/>
                    <a:lstStyle/>
                    <a:p>
                      <a:r>
                        <a:rPr lang="en-IN" sz="1600" dirty="0">
                          <a:latin typeface="Arial" panose="020B0604020202020204" pitchFamily="34" charset="0"/>
                          <a:cs typeface="Arial" panose="020B0604020202020204" pitchFamily="34" charset="0"/>
                        </a:rPr>
                        <a:t>Need to know</a:t>
                      </a:r>
                    </a:p>
                  </a:txBody>
                  <a:tcPr/>
                </a:tc>
                <a:tc>
                  <a:txBody>
                    <a:bodyPr/>
                    <a:lstStyle/>
                    <a:p>
                      <a:r>
                        <a:rPr lang="en-IN" sz="1600" dirty="0">
                          <a:latin typeface="Arial" panose="020B0604020202020204" pitchFamily="34" charset="0"/>
                          <a:cs typeface="Arial" panose="020B0604020202020204" pitchFamily="34" charset="0"/>
                        </a:rPr>
                        <a:t>Must have valid need t</a:t>
                      </a:r>
                      <a:r>
                        <a:rPr lang="en-IN" sz="1600" baseline="0" dirty="0">
                          <a:latin typeface="Arial" panose="020B0604020202020204" pitchFamily="34" charset="0"/>
                          <a:cs typeface="Arial" panose="020B0604020202020204" pitchFamily="34" charset="0"/>
                        </a:rPr>
                        <a:t>o know for ALL information processed by the system</a:t>
                      </a:r>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Must have valid need t</a:t>
                      </a:r>
                      <a:r>
                        <a:rPr lang="en-IN" sz="1600" baseline="0" dirty="0">
                          <a:latin typeface="Arial" panose="020B0604020202020204" pitchFamily="34" charset="0"/>
                          <a:cs typeface="Arial" panose="020B0604020202020204" pitchFamily="34" charset="0"/>
                        </a:rPr>
                        <a:t>o know for </a:t>
                      </a:r>
                      <a:r>
                        <a:rPr lang="en-IN" sz="1600" b="1" baseline="0" dirty="0">
                          <a:solidFill>
                            <a:srgbClr val="FF0000"/>
                          </a:solidFill>
                          <a:latin typeface="Arial" panose="020B0604020202020204" pitchFamily="34" charset="0"/>
                          <a:cs typeface="Arial" panose="020B0604020202020204" pitchFamily="34" charset="0"/>
                        </a:rPr>
                        <a:t>SOME</a:t>
                      </a:r>
                      <a:r>
                        <a:rPr lang="en-IN" sz="1600" baseline="0" dirty="0">
                          <a:latin typeface="Arial" panose="020B0604020202020204" pitchFamily="34" charset="0"/>
                          <a:cs typeface="Arial" panose="020B0604020202020204" pitchFamily="34" charset="0"/>
                        </a:rPr>
                        <a:t> information processed by the system</a:t>
                      </a:r>
                      <a:endParaRPr lang="en-IN" sz="1600" dirty="0">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Must have valid need to know for </a:t>
                      </a:r>
                      <a:r>
                        <a:rPr lang="en-IN" sz="1600" b="1" baseline="0" dirty="0">
                          <a:solidFill>
                            <a:srgbClr val="FF0000"/>
                          </a:solidFill>
                          <a:latin typeface="Arial" panose="020B0604020202020204" pitchFamily="34" charset="0"/>
                          <a:cs typeface="Arial" panose="020B0604020202020204" pitchFamily="34" charset="0"/>
                        </a:rPr>
                        <a:t>ANY information they will have access to on the system</a:t>
                      </a:r>
                      <a:endParaRPr lang="en-IN" sz="1600" b="1" dirty="0">
                        <a:solidFill>
                          <a:srgbClr val="FF0000"/>
                        </a:solidFill>
                        <a:latin typeface="Arial" panose="020B0604020202020204" pitchFamily="34" charset="0"/>
                        <a:cs typeface="Arial" panose="020B0604020202020204" pitchFamily="34" charset="0"/>
                      </a:endParaRPr>
                    </a:p>
                    <a:p>
                      <a:endParaRPr lang="en-IN" sz="1600" dirty="0">
                        <a:latin typeface="Arial" panose="020B0604020202020204" pitchFamily="34" charset="0"/>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kern="1200" dirty="0">
                          <a:solidFill>
                            <a:schemeClr val="tx1"/>
                          </a:solidFill>
                          <a:latin typeface="Arial" panose="020B0604020202020204" pitchFamily="34" charset="0"/>
                          <a:ea typeface="+mn-ea"/>
                          <a:cs typeface="Arial" panose="020B0604020202020204" pitchFamily="34" charset="0"/>
                        </a:rPr>
                        <a:t>Must have valid need to know for ANY information they will have access to on the system</a:t>
                      </a:r>
                    </a:p>
                  </a:txBody>
                  <a:tcPr/>
                </a:tc>
                <a:extLst>
                  <a:ext uri="{0D108BD9-81ED-4DB2-BD59-A6C34878D82A}">
                    <a16:rowId xmlns:a16="http://schemas.microsoft.com/office/drawing/2014/main" xmlns="" val="682220738"/>
                  </a:ext>
                </a:extLst>
              </a:tr>
              <a:tr h="704973">
                <a:tc>
                  <a:txBody>
                    <a:bodyPr/>
                    <a:lstStyle/>
                    <a:p>
                      <a:r>
                        <a:rPr lang="en-IN" sz="1600" dirty="0">
                          <a:latin typeface="Arial" panose="020B0604020202020204" pitchFamily="34" charset="0"/>
                          <a:cs typeface="Arial" panose="020B0604020202020204" pitchFamily="34" charset="0"/>
                        </a:rPr>
                        <a:t>Comment</a:t>
                      </a:r>
                    </a:p>
                  </a:txBody>
                  <a:tcPr/>
                </a:tc>
                <a:tc>
                  <a:txBody>
                    <a:bodyPr/>
                    <a:lstStyle/>
                    <a:p>
                      <a:r>
                        <a:rPr lang="en-IN" sz="1600" dirty="0">
                          <a:latin typeface="Arial" panose="020B0604020202020204" pitchFamily="34" charset="0"/>
                          <a:cs typeface="Arial" panose="020B0604020202020204" pitchFamily="34" charset="0"/>
                        </a:rPr>
                        <a:t>Equivalent</a:t>
                      </a:r>
                      <a:r>
                        <a:rPr lang="en-IN" sz="1600" baseline="0" dirty="0">
                          <a:latin typeface="Arial" panose="020B0604020202020204" pitchFamily="34" charset="0"/>
                          <a:cs typeface="Arial" panose="020B0604020202020204" pitchFamily="34" charset="0"/>
                        </a:rPr>
                        <a:t> to Single state system</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3792861022"/>
                  </a:ext>
                </a:extLst>
              </a:tr>
              <a:tr h="370840">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667082850"/>
                  </a:ext>
                </a:extLst>
              </a:tr>
            </a:tbl>
          </a:graphicData>
        </a:graphic>
      </p:graphicFrame>
    </p:spTree>
    <p:extLst>
      <p:ext uri="{BB962C8B-B14F-4D97-AF65-F5344CB8AC3E}">
        <p14:creationId xmlns:p14="http://schemas.microsoft.com/office/powerpoint/2010/main" val="2445861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9419" y="249909"/>
            <a:ext cx="10696574" cy="735541"/>
          </a:xfrm>
        </p:spPr>
        <p:txBody>
          <a:bodyPr/>
          <a:lstStyle/>
          <a:p>
            <a:r>
              <a:rPr lang="en-IN" dirty="0"/>
              <a:t>Compartmented mode workstations</a:t>
            </a:r>
          </a:p>
        </p:txBody>
      </p:sp>
      <p:sp>
        <p:nvSpPr>
          <p:cNvPr id="3" name="Content Placeholder 2"/>
          <p:cNvSpPr txBox="1">
            <a:spLocks/>
          </p:cNvSpPr>
          <p:nvPr/>
        </p:nvSpPr>
        <p:spPr>
          <a:xfrm>
            <a:off x="442453" y="1250920"/>
            <a:ext cx="11054222" cy="501222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latin typeface="Arial" panose="020B0604020202020204" pitchFamily="34" charset="0"/>
                <a:cs typeface="Arial" panose="020B0604020202020204" pitchFamily="34" charset="0"/>
              </a:rPr>
              <a:t>Subjects with necessary clearance can process data from multiple compartments simultaneously</a:t>
            </a:r>
          </a:p>
          <a:p>
            <a:pPr>
              <a:lnSpc>
                <a:spcPct val="150000"/>
              </a:lnSpc>
            </a:pPr>
            <a:r>
              <a:rPr lang="en-US" dirty="0">
                <a:latin typeface="Arial" panose="020B0604020202020204" pitchFamily="34" charset="0"/>
                <a:cs typeface="Arial" panose="020B0604020202020204" pitchFamily="34" charset="0"/>
              </a:rPr>
              <a:t>Requires two forms of security label on </a:t>
            </a:r>
            <a:r>
              <a:rPr lang="en-US" b="1" dirty="0">
                <a:latin typeface="Arial" panose="020B0604020202020204" pitchFamily="34" charset="0"/>
                <a:cs typeface="Arial" panose="020B0604020202020204" pitchFamily="34" charset="0"/>
              </a:rPr>
              <a:t>objects</a:t>
            </a:r>
          </a:p>
          <a:p>
            <a:pPr lvl="1">
              <a:lnSpc>
                <a:spcPct val="150000"/>
              </a:lnSpc>
            </a:pPr>
            <a:r>
              <a:rPr lang="en-US" b="1" dirty="0">
                <a:latin typeface="Arial" panose="020B0604020202020204" pitchFamily="34" charset="0"/>
                <a:cs typeface="Arial" panose="020B0604020202020204" pitchFamily="34" charset="0"/>
              </a:rPr>
              <a:t>Sensitivity Labels: </a:t>
            </a:r>
          </a:p>
          <a:p>
            <a:pPr lvl="2">
              <a:lnSpc>
                <a:spcPct val="150000"/>
              </a:lnSpc>
            </a:pPr>
            <a:r>
              <a:rPr lang="en-US" sz="2200" dirty="0">
                <a:latin typeface="Arial" panose="020B0604020202020204" pitchFamily="34" charset="0"/>
                <a:cs typeface="Arial" panose="020B0604020202020204" pitchFamily="34" charset="0"/>
              </a:rPr>
              <a:t>Describes the levels at which objects must be protected</a:t>
            </a:r>
          </a:p>
          <a:p>
            <a:pPr lvl="1">
              <a:lnSpc>
                <a:spcPct val="150000"/>
              </a:lnSpc>
            </a:pPr>
            <a:r>
              <a:rPr lang="en-US" b="1" dirty="0">
                <a:latin typeface="Arial" panose="020B0604020202020204" pitchFamily="34" charset="0"/>
                <a:cs typeface="Arial" panose="020B0604020202020204" pitchFamily="34" charset="0"/>
              </a:rPr>
              <a:t>Information Labels: </a:t>
            </a:r>
          </a:p>
          <a:p>
            <a:pPr lvl="2">
              <a:lnSpc>
                <a:spcPct val="150000"/>
              </a:lnSpc>
            </a:pPr>
            <a:r>
              <a:rPr lang="en-US" sz="2200" dirty="0">
                <a:latin typeface="Arial" panose="020B0604020202020204" pitchFamily="34" charset="0"/>
                <a:cs typeface="Arial" panose="020B0604020202020204" pitchFamily="34" charset="0"/>
              </a:rPr>
              <a:t>Prevents data overclassification and associate additional information with the objects for proper and accurate data labelling.</a:t>
            </a:r>
            <a:endParaRPr lang="en-US" sz="2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847502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p:cNvCxnSpPr/>
          <p:nvPr/>
        </p:nvCxnSpPr>
        <p:spPr>
          <a:xfrm>
            <a:off x="0" y="6434934"/>
            <a:ext cx="4562573" cy="0"/>
          </a:xfrm>
          <a:prstGeom prst="line">
            <a:avLst/>
          </a:prstGeom>
          <a:ln/>
        </p:spPr>
        <p:style>
          <a:lnRef idx="3">
            <a:schemeClr val="accent3"/>
          </a:lnRef>
          <a:fillRef idx="0">
            <a:schemeClr val="accent3"/>
          </a:fillRef>
          <a:effectRef idx="2">
            <a:schemeClr val="accent3"/>
          </a:effectRef>
          <a:fontRef idx="minor">
            <a:schemeClr val="tx1"/>
          </a:fontRef>
        </p:style>
      </p:cxnSp>
      <p:cxnSp>
        <p:nvCxnSpPr>
          <p:cNvPr id="9" name="Straight Connector 8"/>
          <p:cNvCxnSpPr/>
          <p:nvPr/>
        </p:nvCxnSpPr>
        <p:spPr>
          <a:xfrm>
            <a:off x="7392922" y="6414863"/>
            <a:ext cx="4799078" cy="20071"/>
          </a:xfrm>
          <a:prstGeom prst="line">
            <a:avLst/>
          </a:prstGeom>
          <a:ln/>
        </p:spPr>
        <p:style>
          <a:lnRef idx="3">
            <a:schemeClr val="accent3"/>
          </a:lnRef>
          <a:fillRef idx="0">
            <a:schemeClr val="accent3"/>
          </a:fillRef>
          <a:effectRef idx="2">
            <a:schemeClr val="accent3"/>
          </a:effectRef>
          <a:fontRef idx="minor">
            <a:schemeClr val="tx1"/>
          </a:fontRef>
        </p:style>
      </p:cxnSp>
      <p:sp>
        <p:nvSpPr>
          <p:cNvPr id="18" name="Rectangle 17"/>
          <p:cNvSpPr/>
          <p:nvPr/>
        </p:nvSpPr>
        <p:spPr>
          <a:xfrm>
            <a:off x="799043" y="1833389"/>
            <a:ext cx="3457208"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Karthikeyan Dhayalan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MD &amp; Chief Security Partner</a:t>
            </a:r>
          </a:p>
        </p:txBody>
      </p:sp>
      <p:grpSp>
        <p:nvGrpSpPr>
          <p:cNvPr id="22" name="Group 21"/>
          <p:cNvGrpSpPr/>
          <p:nvPr/>
        </p:nvGrpSpPr>
        <p:grpSpPr>
          <a:xfrm>
            <a:off x="5400185" y="1724462"/>
            <a:ext cx="883091" cy="1695180"/>
            <a:chOff x="1615191" y="866274"/>
            <a:chExt cx="883091" cy="1695180"/>
          </a:xfrm>
        </p:grpSpPr>
        <p:cxnSp>
          <p:nvCxnSpPr>
            <p:cNvPr id="24" name="Straight Connector 23"/>
            <p:cNvCxnSpPr/>
            <p:nvPr/>
          </p:nvCxnSpPr>
          <p:spPr>
            <a:xfrm>
              <a:off x="2056736" y="1529993"/>
              <a:ext cx="1" cy="788792"/>
            </a:xfrm>
            <a:prstGeom prst="line">
              <a:avLst/>
            </a:prstGeom>
            <a:ln w="41275">
              <a:solidFill>
                <a:schemeClr val="accent3"/>
              </a:solidFill>
              <a:prstDash val="solid"/>
            </a:ln>
          </p:spPr>
          <p:style>
            <a:lnRef idx="1">
              <a:schemeClr val="accent1"/>
            </a:lnRef>
            <a:fillRef idx="0">
              <a:schemeClr val="accent1"/>
            </a:fillRef>
            <a:effectRef idx="0">
              <a:schemeClr val="accent1"/>
            </a:effectRef>
            <a:fontRef idx="minor">
              <a:schemeClr val="tx1"/>
            </a:fontRef>
          </p:style>
        </p:cxnSp>
        <p:sp>
          <p:nvSpPr>
            <p:cNvPr id="25" name="Freeform 31"/>
            <p:cNvSpPr/>
            <p:nvPr/>
          </p:nvSpPr>
          <p:spPr>
            <a:xfrm rot="10800000">
              <a:off x="1615191" y="866274"/>
              <a:ext cx="883091" cy="971254"/>
            </a:xfrm>
            <a:custGeom>
              <a:avLst/>
              <a:gdLst>
                <a:gd name="connsiteX0" fmla="*/ 829340 w 1658680"/>
                <a:gd name="connsiteY0" fmla="*/ 1824273 h 1824273"/>
                <a:gd name="connsiteX1" fmla="*/ 0 w 1658680"/>
                <a:gd name="connsiteY1" fmla="*/ 994933 h 1824273"/>
                <a:gd name="connsiteX2" fmla="*/ 506524 w 1658680"/>
                <a:gd name="connsiteY2" fmla="*/ 230767 h 1824273"/>
                <a:gd name="connsiteX3" fmla="*/ 614520 w 1658680"/>
                <a:gd name="connsiteY3" fmla="*/ 197243 h 1824273"/>
                <a:gd name="connsiteX4" fmla="*/ 829339 w 1658680"/>
                <a:gd name="connsiteY4" fmla="*/ 0 h 1824273"/>
                <a:gd name="connsiteX5" fmla="*/ 1044157 w 1658680"/>
                <a:gd name="connsiteY5" fmla="*/ 197242 h 1824273"/>
                <a:gd name="connsiteX6" fmla="*/ 1152157 w 1658680"/>
                <a:gd name="connsiteY6" fmla="*/ 230767 h 1824273"/>
                <a:gd name="connsiteX7" fmla="*/ 1658680 w 1658680"/>
                <a:gd name="connsiteY7" fmla="*/ 994933 h 1824273"/>
                <a:gd name="connsiteX8" fmla="*/ 829340 w 1658680"/>
                <a:gd name="connsiteY8" fmla="*/ 1824273 h 1824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8680" h="1824273">
                  <a:moveTo>
                    <a:pt x="829340" y="1824273"/>
                  </a:moveTo>
                  <a:cubicBezTo>
                    <a:pt x="371308" y="1824273"/>
                    <a:pt x="0" y="1452965"/>
                    <a:pt x="0" y="994933"/>
                  </a:cubicBezTo>
                  <a:cubicBezTo>
                    <a:pt x="0" y="651409"/>
                    <a:pt x="208861" y="356667"/>
                    <a:pt x="506524" y="230767"/>
                  </a:cubicBezTo>
                  <a:lnTo>
                    <a:pt x="614520" y="197243"/>
                  </a:lnTo>
                  <a:lnTo>
                    <a:pt x="829339" y="0"/>
                  </a:lnTo>
                  <a:lnTo>
                    <a:pt x="1044157" y="197242"/>
                  </a:lnTo>
                  <a:lnTo>
                    <a:pt x="1152157" y="230767"/>
                  </a:lnTo>
                  <a:cubicBezTo>
                    <a:pt x="1449819" y="356667"/>
                    <a:pt x="1658680" y="651409"/>
                    <a:pt x="1658680" y="994933"/>
                  </a:cubicBezTo>
                  <a:cubicBezTo>
                    <a:pt x="1658680" y="1452965"/>
                    <a:pt x="1287372" y="1824273"/>
                    <a:pt x="829340" y="1824273"/>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6" name="Oval 25"/>
            <p:cNvSpPr/>
            <p:nvPr/>
          </p:nvSpPr>
          <p:spPr>
            <a:xfrm>
              <a:off x="1935402" y="2318785"/>
              <a:ext cx="242669" cy="242669"/>
            </a:xfrm>
            <a:prstGeom prst="ellipse">
              <a:avLst/>
            </a:prstGeom>
            <a:noFill/>
            <a:ln w="508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200" b="0" i="0" u="none" strike="noStrike" kern="1200" cap="none" spc="0" normalizeH="0" baseline="0" noProof="0">
                <a:ln>
                  <a:noFill/>
                </a:ln>
                <a:solidFill>
                  <a:prstClr val="white"/>
                </a:solidFill>
                <a:effectLst/>
                <a:uLnTx/>
                <a:uFillTx/>
                <a:latin typeface="Calibri"/>
                <a:ea typeface="+mn-ea"/>
                <a:cs typeface="+mn-cs"/>
              </a:endParaRPr>
            </a:p>
          </p:txBody>
        </p:sp>
        <p:sp>
          <p:nvSpPr>
            <p:cNvPr id="27" name="Oval 26"/>
            <p:cNvSpPr/>
            <p:nvPr/>
          </p:nvSpPr>
          <p:spPr>
            <a:xfrm>
              <a:off x="1998985" y="2382368"/>
              <a:ext cx="115503" cy="115503"/>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id-ID"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28" name="AutoShape 4"/>
          <p:cNvSpPr>
            <a:spLocks/>
          </p:cNvSpPr>
          <p:nvPr/>
        </p:nvSpPr>
        <p:spPr bwMode="auto">
          <a:xfrm>
            <a:off x="5617098" y="1906924"/>
            <a:ext cx="449263" cy="450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28" y="17466"/>
                </a:moveTo>
                <a:cubicBezTo>
                  <a:pt x="16669" y="16923"/>
                  <a:pt x="15846" y="16465"/>
                  <a:pt x="14963" y="16121"/>
                </a:cubicBezTo>
                <a:cubicBezTo>
                  <a:pt x="15595" y="14609"/>
                  <a:pt x="15967" y="12928"/>
                  <a:pt x="16010" y="11148"/>
                </a:cubicBezTo>
                <a:lnTo>
                  <a:pt x="20188" y="11148"/>
                </a:lnTo>
                <a:cubicBezTo>
                  <a:pt x="20097" y="13612"/>
                  <a:pt x="19065" y="15838"/>
                  <a:pt x="17428" y="17466"/>
                </a:cubicBezTo>
                <a:moveTo>
                  <a:pt x="1411" y="11148"/>
                </a:moveTo>
                <a:lnTo>
                  <a:pt x="5589" y="11148"/>
                </a:lnTo>
                <a:cubicBezTo>
                  <a:pt x="5632" y="12928"/>
                  <a:pt x="6004" y="14609"/>
                  <a:pt x="6636" y="16121"/>
                </a:cubicBezTo>
                <a:cubicBezTo>
                  <a:pt x="5753" y="16465"/>
                  <a:pt x="4931" y="16923"/>
                  <a:pt x="4171" y="17466"/>
                </a:cubicBezTo>
                <a:cubicBezTo>
                  <a:pt x="2534" y="15838"/>
                  <a:pt x="1502" y="13612"/>
                  <a:pt x="1411" y="11148"/>
                </a:cubicBezTo>
                <a:moveTo>
                  <a:pt x="3785" y="4553"/>
                </a:moveTo>
                <a:cubicBezTo>
                  <a:pt x="4579" y="5170"/>
                  <a:pt x="5448" y="5691"/>
                  <a:pt x="6388" y="6084"/>
                </a:cubicBezTo>
                <a:cubicBezTo>
                  <a:pt x="5901" y="7433"/>
                  <a:pt x="5627" y="8908"/>
                  <a:pt x="5589" y="10451"/>
                </a:cubicBezTo>
                <a:lnTo>
                  <a:pt x="1411" y="10451"/>
                </a:lnTo>
                <a:cubicBezTo>
                  <a:pt x="1494" y="8190"/>
                  <a:pt x="2376" y="6135"/>
                  <a:pt x="3785" y="4553"/>
                </a:cubicBezTo>
                <a:moveTo>
                  <a:pt x="11148" y="10451"/>
                </a:moveTo>
                <a:lnTo>
                  <a:pt x="11148" y="6950"/>
                </a:lnTo>
                <a:cubicBezTo>
                  <a:pt x="12339" y="6913"/>
                  <a:pt x="13484" y="6696"/>
                  <a:pt x="14558" y="6324"/>
                </a:cubicBezTo>
                <a:cubicBezTo>
                  <a:pt x="15018" y="7598"/>
                  <a:pt x="15276" y="8992"/>
                  <a:pt x="15314" y="10451"/>
                </a:cubicBezTo>
                <a:cubicBezTo>
                  <a:pt x="15314" y="10451"/>
                  <a:pt x="11148" y="10451"/>
                  <a:pt x="11148" y="10451"/>
                </a:cubicBezTo>
                <a:close/>
                <a:moveTo>
                  <a:pt x="14311" y="15882"/>
                </a:moveTo>
                <a:cubicBezTo>
                  <a:pt x="13309" y="15559"/>
                  <a:pt x="12247" y="15380"/>
                  <a:pt x="11148" y="15346"/>
                </a:cubicBezTo>
                <a:lnTo>
                  <a:pt x="11148" y="11148"/>
                </a:lnTo>
                <a:lnTo>
                  <a:pt x="15314" y="11148"/>
                </a:lnTo>
                <a:cubicBezTo>
                  <a:pt x="15270" y="12844"/>
                  <a:pt x="14914" y="14445"/>
                  <a:pt x="14311" y="15882"/>
                </a:cubicBezTo>
                <a:moveTo>
                  <a:pt x="14683" y="16757"/>
                </a:moveTo>
                <a:cubicBezTo>
                  <a:pt x="15476" y="17063"/>
                  <a:pt x="16218" y="17466"/>
                  <a:pt x="16904" y="17941"/>
                </a:cubicBezTo>
                <a:cubicBezTo>
                  <a:pt x="15632" y="19031"/>
                  <a:pt x="14067" y="19781"/>
                  <a:pt x="12344" y="20068"/>
                </a:cubicBezTo>
                <a:cubicBezTo>
                  <a:pt x="13280" y="19136"/>
                  <a:pt x="14076" y="18017"/>
                  <a:pt x="14683" y="16757"/>
                </a:cubicBezTo>
                <a:moveTo>
                  <a:pt x="11148" y="20188"/>
                </a:moveTo>
                <a:lnTo>
                  <a:pt x="11148" y="16043"/>
                </a:lnTo>
                <a:cubicBezTo>
                  <a:pt x="12146" y="16075"/>
                  <a:pt x="13113" y="16231"/>
                  <a:pt x="14025" y="16516"/>
                </a:cubicBezTo>
                <a:cubicBezTo>
                  <a:pt x="13314" y="17970"/>
                  <a:pt x="12343" y="19223"/>
                  <a:pt x="11185" y="20186"/>
                </a:cubicBezTo>
                <a:cubicBezTo>
                  <a:pt x="11185" y="20186"/>
                  <a:pt x="11148" y="20188"/>
                  <a:pt x="11148" y="20188"/>
                </a:cubicBezTo>
                <a:close/>
                <a:moveTo>
                  <a:pt x="9255" y="20068"/>
                </a:moveTo>
                <a:cubicBezTo>
                  <a:pt x="7532" y="19781"/>
                  <a:pt x="5967" y="19031"/>
                  <a:pt x="4695" y="17941"/>
                </a:cubicBezTo>
                <a:cubicBezTo>
                  <a:pt x="5381" y="17466"/>
                  <a:pt x="6123" y="17063"/>
                  <a:pt x="6916" y="16757"/>
                </a:cubicBezTo>
                <a:cubicBezTo>
                  <a:pt x="7523" y="18017"/>
                  <a:pt x="8319" y="19136"/>
                  <a:pt x="9255" y="20068"/>
                </a:cubicBezTo>
                <a:moveTo>
                  <a:pt x="10451" y="11148"/>
                </a:moveTo>
                <a:lnTo>
                  <a:pt x="10451" y="15346"/>
                </a:lnTo>
                <a:cubicBezTo>
                  <a:pt x="9352" y="15380"/>
                  <a:pt x="8290" y="15559"/>
                  <a:pt x="7288" y="15882"/>
                </a:cubicBezTo>
                <a:cubicBezTo>
                  <a:pt x="6685" y="14445"/>
                  <a:pt x="6329" y="12844"/>
                  <a:pt x="6285" y="11148"/>
                </a:cubicBezTo>
                <a:cubicBezTo>
                  <a:pt x="6285" y="11148"/>
                  <a:pt x="10451" y="11148"/>
                  <a:pt x="10451" y="11148"/>
                </a:cubicBezTo>
                <a:close/>
                <a:moveTo>
                  <a:pt x="7041" y="6324"/>
                </a:moveTo>
                <a:cubicBezTo>
                  <a:pt x="8115" y="6696"/>
                  <a:pt x="9260" y="6913"/>
                  <a:pt x="10451" y="6950"/>
                </a:cubicBezTo>
                <a:lnTo>
                  <a:pt x="10451" y="10451"/>
                </a:lnTo>
                <a:lnTo>
                  <a:pt x="6285" y="10451"/>
                </a:lnTo>
                <a:cubicBezTo>
                  <a:pt x="6324" y="8992"/>
                  <a:pt x="6581" y="7598"/>
                  <a:pt x="7041" y="6324"/>
                </a:cubicBezTo>
                <a:moveTo>
                  <a:pt x="6651" y="5442"/>
                </a:moveTo>
                <a:cubicBezTo>
                  <a:pt x="5790" y="5084"/>
                  <a:pt x="4993" y="4609"/>
                  <a:pt x="4263" y="4050"/>
                </a:cubicBezTo>
                <a:cubicBezTo>
                  <a:pt x="5606" y="2749"/>
                  <a:pt x="7332" y="1851"/>
                  <a:pt x="9255" y="1531"/>
                </a:cubicBezTo>
                <a:cubicBezTo>
                  <a:pt x="8175" y="2610"/>
                  <a:pt x="7286" y="3939"/>
                  <a:pt x="6651" y="5442"/>
                </a:cubicBezTo>
                <a:moveTo>
                  <a:pt x="10451" y="1411"/>
                </a:moveTo>
                <a:lnTo>
                  <a:pt x="10451" y="6253"/>
                </a:lnTo>
                <a:cubicBezTo>
                  <a:pt x="9352" y="6217"/>
                  <a:pt x="8296" y="6021"/>
                  <a:pt x="7303" y="5681"/>
                </a:cubicBezTo>
                <a:cubicBezTo>
                  <a:pt x="8029" y="3972"/>
                  <a:pt x="9101" y="2507"/>
                  <a:pt x="10415" y="1413"/>
                </a:cubicBezTo>
                <a:cubicBezTo>
                  <a:pt x="10427" y="1412"/>
                  <a:pt x="10439" y="1411"/>
                  <a:pt x="10451" y="1411"/>
                </a:cubicBezTo>
                <a:moveTo>
                  <a:pt x="12344" y="1531"/>
                </a:moveTo>
                <a:cubicBezTo>
                  <a:pt x="14267" y="1851"/>
                  <a:pt x="15993" y="2749"/>
                  <a:pt x="17336" y="4050"/>
                </a:cubicBezTo>
                <a:cubicBezTo>
                  <a:pt x="16606" y="4609"/>
                  <a:pt x="15809" y="5084"/>
                  <a:pt x="14948" y="5442"/>
                </a:cubicBezTo>
                <a:cubicBezTo>
                  <a:pt x="14313" y="3939"/>
                  <a:pt x="13424" y="2610"/>
                  <a:pt x="12344" y="1531"/>
                </a:cubicBezTo>
                <a:moveTo>
                  <a:pt x="11184" y="1413"/>
                </a:moveTo>
                <a:cubicBezTo>
                  <a:pt x="12498" y="2507"/>
                  <a:pt x="13570" y="3972"/>
                  <a:pt x="14296" y="5681"/>
                </a:cubicBezTo>
                <a:cubicBezTo>
                  <a:pt x="13303" y="6021"/>
                  <a:pt x="12247" y="6217"/>
                  <a:pt x="11148" y="6253"/>
                </a:cubicBezTo>
                <a:lnTo>
                  <a:pt x="11148" y="1411"/>
                </a:lnTo>
                <a:cubicBezTo>
                  <a:pt x="11160" y="1411"/>
                  <a:pt x="11172" y="1412"/>
                  <a:pt x="11184" y="1413"/>
                </a:cubicBezTo>
                <a:moveTo>
                  <a:pt x="10414" y="20186"/>
                </a:moveTo>
                <a:cubicBezTo>
                  <a:pt x="9256" y="19223"/>
                  <a:pt x="8285" y="17970"/>
                  <a:pt x="7574" y="16516"/>
                </a:cubicBezTo>
                <a:cubicBezTo>
                  <a:pt x="8486" y="16231"/>
                  <a:pt x="9453" y="16075"/>
                  <a:pt x="10451" y="16043"/>
                </a:cubicBezTo>
                <a:lnTo>
                  <a:pt x="10451" y="20188"/>
                </a:lnTo>
                <a:cubicBezTo>
                  <a:pt x="10451" y="20188"/>
                  <a:pt x="10414" y="20186"/>
                  <a:pt x="10414" y="20186"/>
                </a:cubicBezTo>
                <a:close/>
                <a:moveTo>
                  <a:pt x="20188" y="10451"/>
                </a:moveTo>
                <a:lnTo>
                  <a:pt x="16010" y="10451"/>
                </a:lnTo>
                <a:cubicBezTo>
                  <a:pt x="15972" y="8908"/>
                  <a:pt x="15698" y="7433"/>
                  <a:pt x="15211" y="6084"/>
                </a:cubicBezTo>
                <a:cubicBezTo>
                  <a:pt x="16151" y="5691"/>
                  <a:pt x="17020" y="5170"/>
                  <a:pt x="17814" y="4553"/>
                </a:cubicBezTo>
                <a:cubicBezTo>
                  <a:pt x="19223" y="6135"/>
                  <a:pt x="20105" y="8190"/>
                  <a:pt x="20188" y="10451"/>
                </a:cubicBezTo>
                <a:moveTo>
                  <a:pt x="10800" y="0"/>
                </a:moveTo>
                <a:cubicBezTo>
                  <a:pt x="4835" y="0"/>
                  <a:pt x="0" y="4835"/>
                  <a:pt x="0" y="10800"/>
                </a:cubicBezTo>
                <a:cubicBezTo>
                  <a:pt x="0" y="16764"/>
                  <a:pt x="4835" y="21600"/>
                  <a:pt x="10800" y="21600"/>
                </a:cubicBezTo>
                <a:cubicBezTo>
                  <a:pt x="16764" y="21600"/>
                  <a:pt x="21600" y="16764"/>
                  <a:pt x="21600" y="10800"/>
                </a:cubicBezTo>
                <a:cubicBezTo>
                  <a:pt x="21600" y="4835"/>
                  <a:pt x="16764" y="0"/>
                  <a:pt x="10800" y="0"/>
                </a:cubicBezTo>
              </a:path>
            </a:pathLst>
          </a:custGeom>
          <a:solidFill>
            <a:schemeClr val="bg1"/>
          </a:solidFill>
          <a:ln>
            <a:noFill/>
          </a:ln>
          <a:effectLst/>
          <a:extLst>
            <a:ext uri="{91240B29-F687-4f45-9708-019B960494DF}">
              <a14:hiddenLine xmlns="" xmlns:a14="http://schemas.microsoft.com/office/drawing/2010/main" w="12700" cap="flat" cmpd="sng">
                <a:solidFill>
                  <a:srgbClr val="000000"/>
                </a:solidFill>
                <a:prstDash val="solid"/>
                <a:miter lim="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19050" tIns="19050" rIns="19050" bIns="19050" anchor="ctr"/>
          <a:lstStyle/>
          <a:p>
            <a:pPr marL="0" marR="0" lvl="0" indent="0" algn="ctr" defTabSz="228600" rtl="0" eaLnBrk="1" fontAlgn="base" latinLnBrk="0" hangingPunct="0">
              <a:lnSpc>
                <a:spcPct val="100000"/>
              </a:lnSpc>
              <a:spcBef>
                <a:spcPct val="0"/>
              </a:spcBef>
              <a:spcAft>
                <a:spcPct val="0"/>
              </a:spcAft>
              <a:buClrTx/>
              <a:buSzTx/>
              <a:buFontTx/>
              <a:buNone/>
              <a:tabLst/>
              <a:defRPr/>
            </a:pPr>
            <a:endParaRPr kumimoji="0" lang="en-US" sz="1500" b="0" i="0" u="none" strike="noStrike" kern="1200" cap="none" spc="0" normalizeH="0" baseline="0" noProof="0">
              <a:ln>
                <a:noFill/>
              </a:ln>
              <a:solidFill>
                <a:srgbClr val="FFFFFF"/>
              </a:solidFill>
              <a:effectLst>
                <a:outerShdw blurRad="38100" dist="38100" dir="2700000" algn="tl">
                  <a:srgbClr val="000000"/>
                </a:outerShdw>
              </a:effectLst>
              <a:uLnTx/>
              <a:uFillTx/>
              <a:latin typeface="Gill Sans" charset="0"/>
              <a:ea typeface="+mn-ea"/>
              <a:cs typeface="+mn-cs"/>
              <a:sym typeface="Gill Sans" charset="0"/>
            </a:endParaRPr>
          </a:p>
        </p:txBody>
      </p:sp>
      <p:sp>
        <p:nvSpPr>
          <p:cNvPr id="29" name="Rectangle 28"/>
          <p:cNvSpPr/>
          <p:nvPr/>
        </p:nvSpPr>
        <p:spPr>
          <a:xfrm>
            <a:off x="-2" y="0"/>
            <a:ext cx="12192002"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nvGrpSpPr>
          <p:cNvPr id="30" name="Group 29"/>
          <p:cNvGrpSpPr/>
          <p:nvPr/>
        </p:nvGrpSpPr>
        <p:grpSpPr>
          <a:xfrm flipH="1">
            <a:off x="28211" y="-285346"/>
            <a:ext cx="3774440" cy="4061964"/>
            <a:chOff x="-522850" y="-108184"/>
            <a:chExt cx="3053640" cy="3292016"/>
          </a:xfrm>
          <a:solidFill>
            <a:schemeClr val="bg1">
              <a:alpha val="10000"/>
            </a:schemeClr>
          </a:solidFill>
        </p:grpSpPr>
        <p:sp>
          <p:nvSpPr>
            <p:cNvPr id="31"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Freeform 2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grpSp>
        <p:nvGrpSpPr>
          <p:cNvPr id="34" name="Group 33"/>
          <p:cNvGrpSpPr/>
          <p:nvPr/>
        </p:nvGrpSpPr>
        <p:grpSpPr>
          <a:xfrm flipH="1">
            <a:off x="8355072" y="-226051"/>
            <a:ext cx="3774440" cy="4061964"/>
            <a:chOff x="-522850" y="-108184"/>
            <a:chExt cx="3053640" cy="3292016"/>
          </a:xfrm>
          <a:solidFill>
            <a:schemeClr val="bg1">
              <a:alpha val="10000"/>
            </a:schemeClr>
          </a:solidFill>
        </p:grpSpPr>
        <p:sp>
          <p:nvSpPr>
            <p:cNvPr id="35" name="Freeform 6"/>
            <p:cNvSpPr>
              <a:spLocks noEditPoints="1"/>
            </p:cNvSpPr>
            <p:nvPr/>
          </p:nvSpPr>
          <p:spPr bwMode="auto">
            <a:xfrm>
              <a:off x="695093" y="-108184"/>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6" name="Freeform 6"/>
            <p:cNvSpPr>
              <a:spLocks noEditPoints="1"/>
            </p:cNvSpPr>
            <p:nvPr/>
          </p:nvSpPr>
          <p:spPr bwMode="auto">
            <a:xfrm>
              <a:off x="-222756" y="1348135"/>
              <a:ext cx="1835697" cy="1835697"/>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7" name="Freeform 6"/>
            <p:cNvSpPr>
              <a:spLocks noEditPoints="1"/>
            </p:cNvSpPr>
            <p:nvPr/>
          </p:nvSpPr>
          <p:spPr bwMode="auto">
            <a:xfrm rot="20183098">
              <a:off x="-522850" y="407495"/>
              <a:ext cx="1178602" cy="1178602"/>
            </a:xfrm>
            <a:custGeom>
              <a:avLst/>
              <a:gdLst>
                <a:gd name="T0" fmla="*/ 168 w 168"/>
                <a:gd name="T1" fmla="*/ 94 h 168"/>
                <a:gd name="T2" fmla="*/ 168 w 168"/>
                <a:gd name="T3" fmla="*/ 73 h 168"/>
                <a:gd name="T4" fmla="*/ 143 w 168"/>
                <a:gd name="T5" fmla="*/ 63 h 168"/>
                <a:gd name="T6" fmla="*/ 141 w 168"/>
                <a:gd name="T7" fmla="*/ 57 h 168"/>
                <a:gd name="T8" fmla="*/ 151 w 168"/>
                <a:gd name="T9" fmla="*/ 32 h 168"/>
                <a:gd name="T10" fmla="*/ 136 w 168"/>
                <a:gd name="T11" fmla="*/ 17 h 168"/>
                <a:gd name="T12" fmla="*/ 111 w 168"/>
                <a:gd name="T13" fmla="*/ 27 h 168"/>
                <a:gd name="T14" fmla="*/ 105 w 168"/>
                <a:gd name="T15" fmla="*/ 25 h 168"/>
                <a:gd name="T16" fmla="*/ 94 w 168"/>
                <a:gd name="T17" fmla="*/ 0 h 168"/>
                <a:gd name="T18" fmla="*/ 73 w 168"/>
                <a:gd name="T19" fmla="*/ 0 h 168"/>
                <a:gd name="T20" fmla="*/ 63 w 168"/>
                <a:gd name="T21" fmla="*/ 25 h 168"/>
                <a:gd name="T22" fmla="*/ 57 w 168"/>
                <a:gd name="T23" fmla="*/ 27 h 168"/>
                <a:gd name="T24" fmla="*/ 32 w 168"/>
                <a:gd name="T25" fmla="*/ 17 h 168"/>
                <a:gd name="T26" fmla="*/ 17 w 168"/>
                <a:gd name="T27" fmla="*/ 32 h 168"/>
                <a:gd name="T28" fmla="*/ 27 w 168"/>
                <a:gd name="T29" fmla="*/ 57 h 168"/>
                <a:gd name="T30" fmla="*/ 25 w 168"/>
                <a:gd name="T31" fmla="*/ 63 h 168"/>
                <a:gd name="T32" fmla="*/ 0 w 168"/>
                <a:gd name="T33" fmla="*/ 74 h 168"/>
                <a:gd name="T34" fmla="*/ 0 w 168"/>
                <a:gd name="T35" fmla="*/ 95 h 168"/>
                <a:gd name="T36" fmla="*/ 25 w 168"/>
                <a:gd name="T37" fmla="*/ 105 h 168"/>
                <a:gd name="T38" fmla="*/ 27 w 168"/>
                <a:gd name="T39" fmla="*/ 111 h 168"/>
                <a:gd name="T40" fmla="*/ 17 w 168"/>
                <a:gd name="T41" fmla="*/ 136 h 168"/>
                <a:gd name="T42" fmla="*/ 32 w 168"/>
                <a:gd name="T43" fmla="*/ 151 h 168"/>
                <a:gd name="T44" fmla="*/ 57 w 168"/>
                <a:gd name="T45" fmla="*/ 141 h 168"/>
                <a:gd name="T46" fmla="*/ 63 w 168"/>
                <a:gd name="T47" fmla="*/ 143 h 168"/>
                <a:gd name="T48" fmla="*/ 74 w 168"/>
                <a:gd name="T49" fmla="*/ 168 h 168"/>
                <a:gd name="T50" fmla="*/ 95 w 168"/>
                <a:gd name="T51" fmla="*/ 168 h 168"/>
                <a:gd name="T52" fmla="*/ 105 w 168"/>
                <a:gd name="T53" fmla="*/ 143 h 168"/>
                <a:gd name="T54" fmla="*/ 111 w 168"/>
                <a:gd name="T55" fmla="*/ 141 h 168"/>
                <a:gd name="T56" fmla="*/ 136 w 168"/>
                <a:gd name="T57" fmla="*/ 151 h 168"/>
                <a:gd name="T58" fmla="*/ 151 w 168"/>
                <a:gd name="T59" fmla="*/ 136 h 168"/>
                <a:gd name="T60" fmla="*/ 141 w 168"/>
                <a:gd name="T61" fmla="*/ 111 h 168"/>
                <a:gd name="T62" fmla="*/ 143 w 168"/>
                <a:gd name="T63" fmla="*/ 105 h 168"/>
                <a:gd name="T64" fmla="*/ 168 w 168"/>
                <a:gd name="T65" fmla="*/ 94 h 168"/>
                <a:gd name="T66" fmla="*/ 84 w 168"/>
                <a:gd name="T67" fmla="*/ 115 h 168"/>
                <a:gd name="T68" fmla="*/ 52 w 168"/>
                <a:gd name="T69" fmla="*/ 84 h 168"/>
                <a:gd name="T70" fmla="*/ 84 w 168"/>
                <a:gd name="T71" fmla="*/ 52 h 168"/>
                <a:gd name="T72" fmla="*/ 115 w 168"/>
                <a:gd name="T73" fmla="*/ 84 h 168"/>
                <a:gd name="T74" fmla="*/ 84 w 168"/>
                <a:gd name="T75" fmla="*/ 11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8">
                  <a:moveTo>
                    <a:pt x="168" y="94"/>
                  </a:moveTo>
                  <a:cubicBezTo>
                    <a:pt x="168" y="73"/>
                    <a:pt x="168" y="73"/>
                    <a:pt x="168" y="73"/>
                  </a:cubicBezTo>
                  <a:cubicBezTo>
                    <a:pt x="143" y="63"/>
                    <a:pt x="143" y="63"/>
                    <a:pt x="143" y="63"/>
                  </a:cubicBezTo>
                  <a:cubicBezTo>
                    <a:pt x="142" y="61"/>
                    <a:pt x="141" y="59"/>
                    <a:pt x="141" y="57"/>
                  </a:cubicBezTo>
                  <a:cubicBezTo>
                    <a:pt x="151" y="32"/>
                    <a:pt x="151" y="32"/>
                    <a:pt x="151" y="32"/>
                  </a:cubicBezTo>
                  <a:cubicBezTo>
                    <a:pt x="136" y="17"/>
                    <a:pt x="136" y="17"/>
                    <a:pt x="136" y="17"/>
                  </a:cubicBezTo>
                  <a:cubicBezTo>
                    <a:pt x="111" y="27"/>
                    <a:pt x="111" y="27"/>
                    <a:pt x="111" y="27"/>
                  </a:cubicBezTo>
                  <a:cubicBezTo>
                    <a:pt x="109" y="26"/>
                    <a:pt x="107" y="26"/>
                    <a:pt x="105" y="25"/>
                  </a:cubicBezTo>
                  <a:cubicBezTo>
                    <a:pt x="94" y="0"/>
                    <a:pt x="94" y="0"/>
                    <a:pt x="94" y="0"/>
                  </a:cubicBezTo>
                  <a:cubicBezTo>
                    <a:pt x="73" y="0"/>
                    <a:pt x="73" y="0"/>
                    <a:pt x="73" y="0"/>
                  </a:cubicBezTo>
                  <a:cubicBezTo>
                    <a:pt x="63" y="25"/>
                    <a:pt x="63" y="25"/>
                    <a:pt x="63" y="25"/>
                  </a:cubicBezTo>
                  <a:cubicBezTo>
                    <a:pt x="61" y="26"/>
                    <a:pt x="59" y="26"/>
                    <a:pt x="57" y="27"/>
                  </a:cubicBezTo>
                  <a:cubicBezTo>
                    <a:pt x="32" y="17"/>
                    <a:pt x="32" y="17"/>
                    <a:pt x="32" y="17"/>
                  </a:cubicBezTo>
                  <a:cubicBezTo>
                    <a:pt x="17" y="32"/>
                    <a:pt x="17" y="32"/>
                    <a:pt x="17" y="32"/>
                  </a:cubicBezTo>
                  <a:cubicBezTo>
                    <a:pt x="27" y="57"/>
                    <a:pt x="27" y="57"/>
                    <a:pt x="27" y="57"/>
                  </a:cubicBezTo>
                  <a:cubicBezTo>
                    <a:pt x="26" y="59"/>
                    <a:pt x="25" y="61"/>
                    <a:pt x="25" y="63"/>
                  </a:cubicBezTo>
                  <a:cubicBezTo>
                    <a:pt x="0" y="74"/>
                    <a:pt x="0" y="74"/>
                    <a:pt x="0" y="74"/>
                  </a:cubicBezTo>
                  <a:cubicBezTo>
                    <a:pt x="0" y="95"/>
                    <a:pt x="0" y="95"/>
                    <a:pt x="0" y="95"/>
                  </a:cubicBezTo>
                  <a:cubicBezTo>
                    <a:pt x="25" y="105"/>
                    <a:pt x="25" y="105"/>
                    <a:pt x="25" y="105"/>
                  </a:cubicBezTo>
                  <a:cubicBezTo>
                    <a:pt x="25" y="107"/>
                    <a:pt x="26" y="109"/>
                    <a:pt x="27" y="111"/>
                  </a:cubicBezTo>
                  <a:cubicBezTo>
                    <a:pt x="17" y="136"/>
                    <a:pt x="17" y="136"/>
                    <a:pt x="17" y="136"/>
                  </a:cubicBezTo>
                  <a:cubicBezTo>
                    <a:pt x="32" y="151"/>
                    <a:pt x="32" y="151"/>
                    <a:pt x="32" y="151"/>
                  </a:cubicBezTo>
                  <a:cubicBezTo>
                    <a:pt x="57" y="141"/>
                    <a:pt x="57" y="141"/>
                    <a:pt x="57" y="141"/>
                  </a:cubicBezTo>
                  <a:cubicBezTo>
                    <a:pt x="59" y="142"/>
                    <a:pt x="61" y="142"/>
                    <a:pt x="63" y="143"/>
                  </a:cubicBezTo>
                  <a:cubicBezTo>
                    <a:pt x="74" y="168"/>
                    <a:pt x="74" y="168"/>
                    <a:pt x="74" y="168"/>
                  </a:cubicBezTo>
                  <a:cubicBezTo>
                    <a:pt x="95" y="168"/>
                    <a:pt x="95" y="168"/>
                    <a:pt x="95" y="168"/>
                  </a:cubicBezTo>
                  <a:cubicBezTo>
                    <a:pt x="105" y="143"/>
                    <a:pt x="105" y="143"/>
                    <a:pt x="105" y="143"/>
                  </a:cubicBezTo>
                  <a:cubicBezTo>
                    <a:pt x="107" y="142"/>
                    <a:pt x="109" y="142"/>
                    <a:pt x="111" y="141"/>
                  </a:cubicBezTo>
                  <a:cubicBezTo>
                    <a:pt x="136" y="151"/>
                    <a:pt x="136" y="151"/>
                    <a:pt x="136" y="151"/>
                  </a:cubicBezTo>
                  <a:cubicBezTo>
                    <a:pt x="151" y="136"/>
                    <a:pt x="151" y="136"/>
                    <a:pt x="151" y="136"/>
                  </a:cubicBezTo>
                  <a:cubicBezTo>
                    <a:pt x="141" y="111"/>
                    <a:pt x="141" y="111"/>
                    <a:pt x="141" y="111"/>
                  </a:cubicBezTo>
                  <a:cubicBezTo>
                    <a:pt x="141" y="109"/>
                    <a:pt x="142" y="107"/>
                    <a:pt x="143" y="105"/>
                  </a:cubicBezTo>
                  <a:lnTo>
                    <a:pt x="168" y="94"/>
                  </a:lnTo>
                  <a:close/>
                  <a:moveTo>
                    <a:pt x="84" y="115"/>
                  </a:moveTo>
                  <a:cubicBezTo>
                    <a:pt x="66" y="115"/>
                    <a:pt x="52" y="101"/>
                    <a:pt x="52" y="84"/>
                  </a:cubicBezTo>
                  <a:cubicBezTo>
                    <a:pt x="52" y="67"/>
                    <a:pt x="66" y="52"/>
                    <a:pt x="84" y="52"/>
                  </a:cubicBezTo>
                  <a:cubicBezTo>
                    <a:pt x="101" y="52"/>
                    <a:pt x="115" y="67"/>
                    <a:pt x="115" y="84"/>
                  </a:cubicBezTo>
                  <a:cubicBezTo>
                    <a:pt x="115" y="101"/>
                    <a:pt x="101" y="115"/>
                    <a:pt x="84" y="115"/>
                  </a:cubicBezTo>
                  <a:close/>
                </a:path>
              </a:pathLst>
            </a:custGeom>
            <a:grp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spTree>
    <p:extLst>
      <p:ext uri="{BB962C8B-B14F-4D97-AF65-F5344CB8AC3E}">
        <p14:creationId xmlns:p14="http://schemas.microsoft.com/office/powerpoint/2010/main" val="3270332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Main Components of CPU:</a:t>
            </a:r>
          </a:p>
        </p:txBody>
      </p:sp>
      <p:sp>
        <p:nvSpPr>
          <p:cNvPr id="3" name="Content Placeholder 2"/>
          <p:cNvSpPr>
            <a:spLocks noGrp="1"/>
          </p:cNvSpPr>
          <p:nvPr>
            <p:ph idx="4294967295"/>
          </p:nvPr>
        </p:nvSpPr>
        <p:spPr>
          <a:xfrm>
            <a:off x="314633" y="1250921"/>
            <a:ext cx="8077200" cy="5132388"/>
          </a:xfrm>
        </p:spPr>
        <p:txBody>
          <a:bodyPr/>
          <a:lstStyle/>
          <a:p>
            <a:r>
              <a:rPr lang="en-US" dirty="0">
                <a:latin typeface="Arial" panose="020B0604020202020204" pitchFamily="34" charset="0"/>
                <a:cs typeface="Arial" panose="020B0604020202020204" pitchFamily="34" charset="0"/>
              </a:rPr>
              <a:t>The three components of the CPU are following,</a:t>
            </a:r>
          </a:p>
          <a:p>
            <a:pPr lvl="1"/>
            <a:r>
              <a:rPr lang="en-US" dirty="0">
                <a:latin typeface="Arial" panose="020B0604020202020204" pitchFamily="34" charset="0"/>
                <a:cs typeface="Arial" panose="020B0604020202020204" pitchFamily="34" charset="0"/>
              </a:rPr>
              <a:t>Arithmetic Logic Unit</a:t>
            </a:r>
          </a:p>
          <a:p>
            <a:pPr lvl="1"/>
            <a:r>
              <a:rPr lang="en-US" dirty="0">
                <a:latin typeface="Arial" panose="020B0604020202020204" pitchFamily="34" charset="0"/>
                <a:cs typeface="Arial" panose="020B0604020202020204" pitchFamily="34" charset="0"/>
              </a:rPr>
              <a:t>Control Unit </a:t>
            </a:r>
          </a:p>
          <a:p>
            <a:pPr lvl="1"/>
            <a:r>
              <a:rPr lang="en-US" dirty="0">
                <a:latin typeface="Arial" panose="020B0604020202020204" pitchFamily="34" charset="0"/>
                <a:cs typeface="Arial" panose="020B0604020202020204" pitchFamily="34" charset="0"/>
              </a:rPr>
              <a:t>Registers</a:t>
            </a:r>
          </a:p>
          <a:p>
            <a:endParaRPr lang="en-US"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2996" y="2309416"/>
            <a:ext cx="6191250" cy="3810000"/>
          </a:xfrm>
          <a:prstGeom prst="rect">
            <a:avLst/>
          </a:prstGeom>
        </p:spPr>
      </p:pic>
    </p:spTree>
    <p:extLst>
      <p:ext uri="{BB962C8B-B14F-4D97-AF65-F5344CB8AC3E}">
        <p14:creationId xmlns:p14="http://schemas.microsoft.com/office/powerpoint/2010/main" val="775288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133" y="230245"/>
            <a:ext cx="10696574" cy="735541"/>
          </a:xfrm>
        </p:spPr>
        <p:txBody>
          <a:bodyPr/>
          <a:lstStyle/>
          <a:p>
            <a:r>
              <a:rPr lang="en-IN" dirty="0"/>
              <a:t>CPU Components</a:t>
            </a:r>
          </a:p>
        </p:txBody>
      </p:sp>
      <p:sp>
        <p:nvSpPr>
          <p:cNvPr id="3" name="Content Placeholder 2"/>
          <p:cNvSpPr txBox="1">
            <a:spLocks/>
          </p:cNvSpPr>
          <p:nvPr/>
        </p:nvSpPr>
        <p:spPr>
          <a:xfrm>
            <a:off x="156661" y="1150374"/>
            <a:ext cx="11592888" cy="5574891"/>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US" dirty="0">
                <a:latin typeface="Arial" panose="020B0604020202020204" pitchFamily="34" charset="0"/>
                <a:cs typeface="Arial" panose="020B0604020202020204" pitchFamily="34" charset="0"/>
              </a:rPr>
              <a:t>Arithmetic Logic Unit:</a:t>
            </a:r>
          </a:p>
          <a:p>
            <a:pPr lvl="1">
              <a:lnSpc>
                <a:spcPct val="120000"/>
              </a:lnSpc>
            </a:pPr>
            <a:r>
              <a:rPr lang="en-US" dirty="0">
                <a:latin typeface="Arial" panose="020B0604020202020204" pitchFamily="34" charset="0"/>
                <a:cs typeface="Arial" panose="020B0604020202020204" pitchFamily="34" charset="0"/>
              </a:rPr>
              <a:t>Actual execution of the instructions happen here</a:t>
            </a:r>
          </a:p>
          <a:p>
            <a:pPr lvl="1">
              <a:lnSpc>
                <a:spcPct val="120000"/>
              </a:lnSpc>
            </a:pPr>
            <a:r>
              <a:rPr lang="en-US" dirty="0">
                <a:latin typeface="Arial" panose="020B0604020202020204" pitchFamily="34" charset="0"/>
                <a:cs typeface="Arial" panose="020B0604020202020204" pitchFamily="34" charset="0"/>
              </a:rPr>
              <a:t>Performs all arithmetic and logical operations.</a:t>
            </a:r>
          </a:p>
          <a:p>
            <a:pPr lvl="1">
              <a:lnSpc>
                <a:spcPct val="120000"/>
              </a:lnSpc>
            </a:pPr>
            <a:r>
              <a:rPr lang="en-US" dirty="0">
                <a:latin typeface="Arial" panose="020B0604020202020204" pitchFamily="34" charset="0"/>
                <a:cs typeface="Arial" panose="020B0604020202020204" pitchFamily="34" charset="0"/>
              </a:rPr>
              <a:t>There cannot be more than one Arithmetic logic unit in a CPU</a:t>
            </a:r>
          </a:p>
          <a:p>
            <a:pPr>
              <a:lnSpc>
                <a:spcPct val="120000"/>
              </a:lnSpc>
            </a:pPr>
            <a:r>
              <a:rPr lang="en-US" dirty="0">
                <a:latin typeface="Arial" panose="020B0604020202020204" pitchFamily="34" charset="0"/>
                <a:cs typeface="Arial" panose="020B0604020202020204" pitchFamily="34" charset="0"/>
              </a:rPr>
              <a:t>Control Unit: [Traffic cop]</a:t>
            </a:r>
          </a:p>
          <a:p>
            <a:pPr lvl="1">
              <a:lnSpc>
                <a:spcPct val="120000"/>
              </a:lnSpc>
            </a:pPr>
            <a:r>
              <a:rPr lang="en-US" dirty="0">
                <a:latin typeface="Arial" panose="020B0604020202020204" pitchFamily="34" charset="0"/>
                <a:cs typeface="Arial" panose="020B0604020202020204" pitchFamily="34" charset="0"/>
              </a:rPr>
              <a:t>It controls and co-ordinates computer components for carrying out or executing, already stored program instructions</a:t>
            </a:r>
          </a:p>
          <a:p>
            <a:pPr lvl="1">
              <a:lnSpc>
                <a:spcPct val="120000"/>
              </a:lnSpc>
            </a:pPr>
            <a:r>
              <a:rPr lang="en-US" dirty="0">
                <a:latin typeface="Arial" panose="020B0604020202020204" pitchFamily="34" charset="0"/>
                <a:cs typeface="Arial" panose="020B0604020202020204" pitchFamily="34" charset="0"/>
              </a:rPr>
              <a:t>It directs the flow of data between the Central Processing Unit (CPU) and the other devices.</a:t>
            </a:r>
          </a:p>
          <a:p>
            <a:pPr lvl="1">
              <a:lnSpc>
                <a:spcPct val="120000"/>
              </a:lnSpc>
            </a:pPr>
            <a:r>
              <a:rPr lang="en-US" dirty="0">
                <a:latin typeface="Arial" panose="020B0604020202020204" pitchFamily="34" charset="0"/>
                <a:cs typeface="Arial" panose="020B0604020202020204" pitchFamily="34" charset="0"/>
              </a:rPr>
              <a:t>It controls when instructions are executed and in what priority/time slice</a:t>
            </a:r>
          </a:p>
          <a:p>
            <a:pPr lvl="1">
              <a:lnSpc>
                <a:spcPct val="120000"/>
              </a:lnSpc>
            </a:pPr>
            <a:r>
              <a:rPr lang="en-US" dirty="0">
                <a:latin typeface="Arial" panose="020B0604020202020204" pitchFamily="34" charset="0"/>
                <a:cs typeface="Arial" panose="020B0604020202020204" pitchFamily="34" charset="0"/>
              </a:rPr>
              <a:t>All computer resources are managed by the CU</a:t>
            </a:r>
          </a:p>
          <a:p>
            <a:pPr lvl="1">
              <a:lnSpc>
                <a:spcPct val="120000"/>
              </a:lnSpc>
            </a:pPr>
            <a:r>
              <a:rPr lang="en-US" dirty="0">
                <a:latin typeface="Arial" panose="020B0604020202020204" pitchFamily="34" charset="0"/>
                <a:cs typeface="Arial" panose="020B0604020202020204" pitchFamily="34" charset="0"/>
              </a:rPr>
              <a:t>It does not actually process the data</a:t>
            </a:r>
          </a:p>
          <a:p>
            <a:pPr>
              <a:lnSpc>
                <a:spcPct val="120000"/>
              </a:lnSpc>
            </a:pPr>
            <a:r>
              <a:rPr lang="en-US" dirty="0">
                <a:latin typeface="Arial" panose="020B0604020202020204" pitchFamily="34" charset="0"/>
                <a:cs typeface="Arial" panose="020B0604020202020204" pitchFamily="34" charset="0"/>
              </a:rPr>
              <a:t>Register/Memory Unit:</a:t>
            </a:r>
          </a:p>
          <a:p>
            <a:pPr lvl="1">
              <a:lnSpc>
                <a:spcPct val="120000"/>
              </a:lnSpc>
            </a:pPr>
            <a:r>
              <a:rPr lang="en-US" dirty="0">
                <a:latin typeface="Arial" panose="020B0604020202020204" pitchFamily="34" charset="0"/>
                <a:cs typeface="Arial" panose="020B0604020202020204" pitchFamily="34" charset="0"/>
              </a:rPr>
              <a:t>Temporary storage areas which are responsible for holding the data that is to be processed</a:t>
            </a:r>
          </a:p>
          <a:p>
            <a:pPr lvl="1">
              <a:lnSpc>
                <a:spcPct val="120000"/>
              </a:lnSpc>
            </a:pPr>
            <a:r>
              <a:rPr lang="en-US" dirty="0">
                <a:latin typeface="Arial" panose="020B0604020202020204" pitchFamily="34" charset="0"/>
                <a:cs typeface="Arial" panose="020B0604020202020204" pitchFamily="34" charset="0"/>
              </a:rPr>
              <a:t>Provides the fastest way to access data</a:t>
            </a:r>
          </a:p>
          <a:p>
            <a:pPr lvl="1">
              <a:lnSpc>
                <a:spcPct val="120000"/>
              </a:lnSpc>
            </a:pPr>
            <a:r>
              <a:rPr lang="en-US" dirty="0">
                <a:latin typeface="Arial" panose="020B0604020202020204" pitchFamily="34" charset="0"/>
                <a:cs typeface="Arial" panose="020B0604020202020204" pitchFamily="34" charset="0"/>
              </a:rPr>
              <a:t>They store the instructions and data in a processor. This data is used by ALU</a:t>
            </a:r>
          </a:p>
        </p:txBody>
      </p:sp>
    </p:spTree>
    <p:extLst>
      <p:ext uri="{BB962C8B-B14F-4D97-AF65-F5344CB8AC3E}">
        <p14:creationId xmlns:p14="http://schemas.microsoft.com/office/powerpoint/2010/main" val="760732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CPU Registers</a:t>
            </a:r>
          </a:p>
        </p:txBody>
      </p:sp>
      <p:sp>
        <p:nvSpPr>
          <p:cNvPr id="3" name="Rectangle 2"/>
          <p:cNvSpPr/>
          <p:nvPr/>
        </p:nvSpPr>
        <p:spPr>
          <a:xfrm>
            <a:off x="800100" y="1250921"/>
            <a:ext cx="10028903" cy="5539978"/>
          </a:xfrm>
          <a:prstGeom prst="rect">
            <a:avLst/>
          </a:prstGeom>
        </p:spPr>
        <p:txBody>
          <a:bodyPr wrap="square">
            <a:spAutoFit/>
          </a:bodyPr>
          <a:lstStyle/>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General Purpose Registers</a:t>
            </a:r>
            <a:r>
              <a:rPr lang="en-US"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Hold intermediate results and frequently needed data items for the ALU to execute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Used only by currently executing program</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Implemented within the CPU; contents can be read or written quickly</a:t>
            </a: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Special Register (Dedicated Register)</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Holds information such as</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Program counter</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Stack pointer</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Program status word [PSW]</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Program counter</a:t>
            </a:r>
          </a:p>
          <a:p>
            <a:pPr marL="1200150" lvl="2" indent="-285750">
              <a:buFont typeface="Arial" panose="020B0604020202020204" pitchFamily="34" charset="0"/>
              <a:buChar char="•"/>
            </a:pPr>
            <a:r>
              <a:rPr lang="en-US" dirty="0">
                <a:latin typeface="Arial" panose="020B0604020202020204" pitchFamily="34" charset="0"/>
                <a:cs typeface="Arial" panose="020B0604020202020204" pitchFamily="34" charset="0"/>
              </a:rPr>
              <a:t>Contains memory address of the next instruction to be fetched</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Program Status word [PSW]</a:t>
            </a:r>
          </a:p>
          <a:p>
            <a:pPr marL="1257300" lvl="2" indent="-342900" eaLnBrk="0" hangingPunct="0">
              <a:buFont typeface="Arial" panose="020B0604020202020204" pitchFamily="34" charset="0"/>
              <a:buChar char="•"/>
            </a:pPr>
            <a:r>
              <a:rPr lang="en-US" sz="2000" dirty="0">
                <a:latin typeface="Arial" panose="020B0604020202020204" pitchFamily="34" charset="0"/>
                <a:cs typeface="Arial" panose="020B0604020202020204" pitchFamily="34" charset="0"/>
              </a:rPr>
              <a:t>Status of CPU and currently executing program</a:t>
            </a:r>
          </a:p>
          <a:p>
            <a:pPr marL="1257300" lvl="2" indent="-342900" eaLnBrk="0" hangingPunct="0">
              <a:buFont typeface="Arial" panose="020B0604020202020204" pitchFamily="34" charset="0"/>
              <a:buChar char="•"/>
            </a:pPr>
            <a:r>
              <a:rPr lang="en-US" sz="2000" i="1" dirty="0">
                <a:solidFill>
                  <a:srgbClr val="000080"/>
                </a:solidFill>
                <a:latin typeface="Arial" panose="020B0604020202020204" pitchFamily="34" charset="0"/>
                <a:cs typeface="Arial" panose="020B0604020202020204" pitchFamily="34" charset="0"/>
              </a:rPr>
              <a:t>Flags</a:t>
            </a:r>
            <a:r>
              <a:rPr lang="en-US" sz="2000" dirty="0">
                <a:latin typeface="Arial" panose="020B0604020202020204" pitchFamily="34" charset="0"/>
                <a:cs typeface="Arial" panose="020B0604020202020204" pitchFamily="34" charset="0"/>
              </a:rPr>
              <a:t> (one bit Boolean variable) to track condition like arithmetic carry and overflow, power failure, internal computer error</a:t>
            </a:r>
          </a:p>
          <a:p>
            <a:pPr marL="1257300" lvl="2" indent="-342900" eaLnBrk="0" hangingPunct="0">
              <a:buFont typeface="Arial" panose="020B0604020202020204" pitchFamily="34" charset="0"/>
              <a:buChar char="•"/>
            </a:pPr>
            <a:r>
              <a:rPr lang="en-US" sz="2000" dirty="0">
                <a:latin typeface="Arial" panose="020B0604020202020204" pitchFamily="34" charset="0"/>
                <a:cs typeface="Arial" panose="020B0604020202020204" pitchFamily="34" charset="0"/>
              </a:rPr>
              <a:t>One bit indicates CPU modes</a:t>
            </a:r>
          </a:p>
          <a:p>
            <a:pPr marL="1714500" lvl="3" indent="-342900" eaLnBrk="0" hangingPunct="0">
              <a:buFont typeface="Arial" panose="020B0604020202020204" pitchFamily="34" charset="0"/>
              <a:buChar char="•"/>
            </a:pPr>
            <a:r>
              <a:rPr lang="en-US" sz="2000" dirty="0">
                <a:latin typeface="Arial" panose="020B0604020202020204" pitchFamily="34" charset="0"/>
                <a:cs typeface="Arial" panose="020B0604020202020204" pitchFamily="34" charset="0"/>
              </a:rPr>
              <a:t>User mode [problem state]</a:t>
            </a:r>
          </a:p>
          <a:p>
            <a:pPr marL="1714500" lvl="3" indent="-342900" eaLnBrk="0" hangingPunct="0">
              <a:buFont typeface="Arial" panose="020B0604020202020204" pitchFamily="34" charset="0"/>
              <a:buChar char="•"/>
            </a:pPr>
            <a:r>
              <a:rPr lang="en-US" sz="2000" dirty="0">
                <a:latin typeface="Arial" panose="020B0604020202020204" pitchFamily="34" charset="0"/>
                <a:cs typeface="Arial" panose="020B0604020202020204" pitchFamily="34" charset="0"/>
              </a:rPr>
              <a:t>Privileged mode [supervisor or kernel mode]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7226331"/>
      </p:ext>
    </p:extLst>
  </p:cSld>
  <p:clrMapOvr>
    <a:masterClrMapping/>
  </p:clrMapOvr>
</p:sld>
</file>

<file path=ppt/theme/theme1.xml><?xml version="1.0" encoding="utf-8"?>
<a:theme xmlns:a="http://schemas.openxmlformats.org/drawingml/2006/main" name="2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Light Version (Colored)">
  <a:themeElements>
    <a:clrScheme name="Custom 1">
      <a:dk1>
        <a:sysClr val="windowText" lastClr="000000"/>
      </a:dk1>
      <a:lt1>
        <a:sysClr val="window" lastClr="FFFFFF"/>
      </a:lt1>
      <a:dk2>
        <a:srgbClr val="44546A"/>
      </a:dk2>
      <a:lt2>
        <a:srgbClr val="E7E6E6"/>
      </a:lt2>
      <a:accent1>
        <a:srgbClr val="00AC65"/>
      </a:accent1>
      <a:accent2>
        <a:srgbClr val="FFC000"/>
      </a:accent2>
      <a:accent3>
        <a:srgbClr val="5B9BD5"/>
      </a:accent3>
      <a:accent4>
        <a:srgbClr val="F1654C"/>
      </a:accent4>
      <a:accent5>
        <a:srgbClr val="323F4B"/>
      </a:accent5>
      <a:accent6>
        <a:srgbClr val="FF0000"/>
      </a:accent6>
      <a:hlink>
        <a:srgbClr val="FFC000"/>
      </a:hlink>
      <a:folHlink>
        <a:srgbClr val="954F72"/>
      </a:folHlink>
    </a:clrScheme>
    <a:fontScheme name="Custom 2">
      <a:majorFont>
        <a:latin typeface="Source Sans Pro"/>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5525</TotalTime>
  <Words>4594</Words>
  <Application>Microsoft Macintosh PowerPoint</Application>
  <PresentationFormat>Widescreen</PresentationFormat>
  <Paragraphs>598</Paragraphs>
  <Slides>62</Slides>
  <Notes>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arial</vt:lpstr>
      <vt:lpstr>Arial Rounded MT Bold</vt:lpstr>
      <vt:lpstr>Calibri</vt:lpstr>
      <vt:lpstr>Gill Sans</vt:lpstr>
      <vt:lpstr>Source Sans Pro</vt:lpstr>
      <vt:lpstr>Wingdings</vt:lpstr>
      <vt:lpstr>2_Light Version (Colored)</vt:lpstr>
      <vt:lpstr>3_Light Version (Colored)</vt:lpstr>
      <vt:lpstr>PowerPoint Presentation</vt:lpstr>
      <vt:lpstr>Trusted System</vt:lpstr>
      <vt:lpstr>Architecture</vt:lpstr>
      <vt:lpstr>System Architecture</vt:lpstr>
      <vt:lpstr>Computer Architecture</vt:lpstr>
      <vt:lpstr>CPU</vt:lpstr>
      <vt:lpstr>Main Components of CPU:</vt:lpstr>
      <vt:lpstr>CPU Components</vt:lpstr>
      <vt:lpstr>CPU Registers</vt:lpstr>
      <vt:lpstr>CPU Modes</vt:lpstr>
      <vt:lpstr>Memory Bus</vt:lpstr>
      <vt:lpstr>Multiprocessing</vt:lpstr>
      <vt:lpstr>Processor – Key Security features</vt:lpstr>
      <vt:lpstr>Memory Types</vt:lpstr>
      <vt:lpstr>System Performance Components</vt:lpstr>
      <vt:lpstr>Random Access Memory (RAM)</vt:lpstr>
      <vt:lpstr>Memory Types</vt:lpstr>
      <vt:lpstr>Read-Only Memory</vt:lpstr>
      <vt:lpstr>Read-Only Memory</vt:lpstr>
      <vt:lpstr>Chace Memory</vt:lpstr>
      <vt:lpstr>Memory Mapping</vt:lpstr>
      <vt:lpstr>Memory Address types</vt:lpstr>
      <vt:lpstr>Buffer Overflow</vt:lpstr>
      <vt:lpstr>Buffer Overflow</vt:lpstr>
      <vt:lpstr>Memory Leak</vt:lpstr>
      <vt:lpstr>Operating Systems</vt:lpstr>
      <vt:lpstr>Process Management</vt:lpstr>
      <vt:lpstr>Multiprogramming vs Multitasking</vt:lpstr>
      <vt:lpstr>Processing Type</vt:lpstr>
      <vt:lpstr>Multitasking Types</vt:lpstr>
      <vt:lpstr>Process states</vt:lpstr>
      <vt:lpstr>Process Table</vt:lpstr>
      <vt:lpstr>Thread Management</vt:lpstr>
      <vt:lpstr>Process Scheduling</vt:lpstr>
      <vt:lpstr>Process Isolation</vt:lpstr>
      <vt:lpstr>Process Isolation</vt:lpstr>
      <vt:lpstr>Process Isolation</vt:lpstr>
      <vt:lpstr>Security Protection Mechanisms</vt:lpstr>
      <vt:lpstr>Memory Management</vt:lpstr>
      <vt:lpstr>Memory Manager</vt:lpstr>
      <vt:lpstr>Memory Manager Responsibility</vt:lpstr>
      <vt:lpstr>Memory Protection Methods</vt:lpstr>
      <vt:lpstr>Cont</vt:lpstr>
      <vt:lpstr>Virtual Memory</vt:lpstr>
      <vt:lpstr>Storage device types</vt:lpstr>
      <vt:lpstr>Input / Output Device Management</vt:lpstr>
      <vt:lpstr>Input / Output Device Security </vt:lpstr>
      <vt:lpstr>Interrupts</vt:lpstr>
      <vt:lpstr>Interrupt categories</vt:lpstr>
      <vt:lpstr>Interrupt Controller</vt:lpstr>
      <vt:lpstr>I/O Procedures</vt:lpstr>
      <vt:lpstr>CPU Architecture</vt:lpstr>
      <vt:lpstr>Operating System Architecture</vt:lpstr>
      <vt:lpstr>Monolithic Architecture</vt:lpstr>
      <vt:lpstr>Layered Architecture</vt:lpstr>
      <vt:lpstr>Micro Kernel Architecture</vt:lpstr>
      <vt:lpstr>Hybrid Micro Kernel Architecture</vt:lpstr>
      <vt:lpstr>Virtual Machines</vt:lpstr>
      <vt:lpstr>Security Modes</vt:lpstr>
      <vt:lpstr>PowerPoint Presentation</vt:lpstr>
      <vt:lpstr>Compartmented mode workstations</vt:lpstr>
      <vt:lpstr>PowerPoint Presentation</vt:lpstr>
    </vt:vector>
  </TitlesOfParts>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CISSP</dc:title>
  <dc:creator>Karthikeyan Dhayalan</dc:creator>
  <cp:keywords>CISSP</cp:keywords>
  <cp:lastModifiedBy>Karthikeyan Dhayalan</cp:lastModifiedBy>
  <cp:revision>474</cp:revision>
  <dcterms:created xsi:type="dcterms:W3CDTF">2016-09-14T06:49:20Z</dcterms:created>
  <dcterms:modified xsi:type="dcterms:W3CDTF">2017-07-27T00:38:37Z</dcterms:modified>
</cp:coreProperties>
</file>