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8" r:id="rId2"/>
  </p:sldMasterIdLst>
  <p:notesMasterIdLst>
    <p:notesMasterId r:id="rId84"/>
  </p:notesMasterIdLst>
  <p:handoutMasterIdLst>
    <p:handoutMasterId r:id="rId85"/>
  </p:handoutMasterIdLst>
  <p:sldIdLst>
    <p:sldId id="409" r:id="rId3"/>
    <p:sldId id="444" r:id="rId4"/>
    <p:sldId id="445" r:id="rId5"/>
    <p:sldId id="446" r:id="rId6"/>
    <p:sldId id="447" r:id="rId7"/>
    <p:sldId id="448" r:id="rId8"/>
    <p:sldId id="449" r:id="rId9"/>
    <p:sldId id="450" r:id="rId10"/>
    <p:sldId id="451"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479" r:id="rId39"/>
    <p:sldId id="480" r:id="rId40"/>
    <p:sldId id="481" r:id="rId41"/>
    <p:sldId id="515" r:id="rId42"/>
    <p:sldId id="482" r:id="rId43"/>
    <p:sldId id="483" r:id="rId44"/>
    <p:sldId id="484" r:id="rId45"/>
    <p:sldId id="485" r:id="rId46"/>
    <p:sldId id="519" r:id="rId47"/>
    <p:sldId id="516" r:id="rId48"/>
    <p:sldId id="486" r:id="rId49"/>
    <p:sldId id="487" r:id="rId50"/>
    <p:sldId id="488" r:id="rId51"/>
    <p:sldId id="489" r:id="rId52"/>
    <p:sldId id="513" r:id="rId53"/>
    <p:sldId id="514" r:id="rId54"/>
    <p:sldId id="491" r:id="rId55"/>
    <p:sldId id="490" r:id="rId56"/>
    <p:sldId id="492" r:id="rId57"/>
    <p:sldId id="493" r:id="rId58"/>
    <p:sldId id="494" r:id="rId59"/>
    <p:sldId id="495" r:id="rId60"/>
    <p:sldId id="496" r:id="rId61"/>
    <p:sldId id="497" r:id="rId62"/>
    <p:sldId id="498" r:id="rId63"/>
    <p:sldId id="499" r:id="rId64"/>
    <p:sldId id="517" r:id="rId65"/>
    <p:sldId id="500" r:id="rId66"/>
    <p:sldId id="501" r:id="rId67"/>
    <p:sldId id="502" r:id="rId68"/>
    <p:sldId id="503" r:id="rId69"/>
    <p:sldId id="504" r:id="rId70"/>
    <p:sldId id="522" r:id="rId71"/>
    <p:sldId id="523" r:id="rId72"/>
    <p:sldId id="505" r:id="rId73"/>
    <p:sldId id="518" r:id="rId74"/>
    <p:sldId id="521" r:id="rId75"/>
    <p:sldId id="506" r:id="rId76"/>
    <p:sldId id="507" r:id="rId77"/>
    <p:sldId id="508" r:id="rId78"/>
    <p:sldId id="509" r:id="rId79"/>
    <p:sldId id="510" r:id="rId80"/>
    <p:sldId id="511" r:id="rId81"/>
    <p:sldId id="512" r:id="rId82"/>
    <p:sldId id="408"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Dhayalan" initials="KD" lastIdx="2" clrIdx="0">
    <p:extLst>
      <p:ext uri="{19B8F6BF-5375-455C-9EA6-DF929625EA0E}">
        <p15:presenceInfo xmlns:p15="http://schemas.microsoft.com/office/powerpoint/2012/main" userId="Karthikeyan Dhaya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F4B"/>
    <a:srgbClr val="D9D9D9"/>
    <a:srgbClr val="FBFBFB"/>
    <a:srgbClr val="96D642"/>
    <a:srgbClr val="50B3CF"/>
    <a:srgbClr val="99CCFF"/>
    <a:srgbClr val="1E252B"/>
    <a:srgbClr val="0DB14B"/>
    <a:srgbClr val="0DB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0" d="100"/>
          <a:sy n="60" d="100"/>
        </p:scale>
        <p:origin x="800" y="148"/>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ableStyles" Target="tableStyles.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3466F8-5AAD-423C-9CE3-190D9E347DA8}"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C5127DC2-A0FE-4D4D-8F2D-4458C085F9BA}">
      <dgm:prSet phldrT="[Text]"/>
      <dgm:spPr/>
      <dgm:t>
        <a:bodyPr/>
        <a:lstStyle/>
        <a:p>
          <a:r>
            <a:rPr lang="en-US" dirty="0"/>
            <a:t>Modes of Operations</a:t>
          </a:r>
        </a:p>
      </dgm:t>
    </dgm:pt>
    <dgm:pt modelId="{0ED7A0D8-496D-45F2-A77A-8AC60BF79331}" type="parTrans" cxnId="{CCEED7EE-DA02-4DEE-B5B3-FDF11F8742CF}">
      <dgm:prSet/>
      <dgm:spPr/>
      <dgm:t>
        <a:bodyPr/>
        <a:lstStyle/>
        <a:p>
          <a:endParaRPr lang="en-US"/>
        </a:p>
      </dgm:t>
    </dgm:pt>
    <dgm:pt modelId="{6F0CFCD1-A93D-4A1B-BC73-8B2BEA3BB05B}" type="sibTrans" cxnId="{CCEED7EE-DA02-4DEE-B5B3-FDF11F8742CF}">
      <dgm:prSet/>
      <dgm:spPr/>
      <dgm:t>
        <a:bodyPr/>
        <a:lstStyle/>
        <a:p>
          <a:endParaRPr lang="en-US"/>
        </a:p>
      </dgm:t>
    </dgm:pt>
    <dgm:pt modelId="{EE6C179D-9391-4CAC-A43B-C22A74E83C88}">
      <dgm:prSet phldrT="[Text]"/>
      <dgm:spPr/>
      <dgm:t>
        <a:bodyPr/>
        <a:lstStyle/>
        <a:p>
          <a:r>
            <a:rPr lang="en-US" dirty="0"/>
            <a:t>Electronic Code Book (ECB)</a:t>
          </a:r>
        </a:p>
      </dgm:t>
    </dgm:pt>
    <dgm:pt modelId="{B76D8FBB-8739-4F68-9CEB-8EA2A68F864D}" type="parTrans" cxnId="{E7F17964-B153-4B25-B297-391F192F2052}">
      <dgm:prSet/>
      <dgm:spPr/>
      <dgm:t>
        <a:bodyPr/>
        <a:lstStyle/>
        <a:p>
          <a:endParaRPr lang="en-US"/>
        </a:p>
      </dgm:t>
    </dgm:pt>
    <dgm:pt modelId="{280B4D40-EAEE-4735-B94A-AF83C5CE62FA}" type="sibTrans" cxnId="{E7F17964-B153-4B25-B297-391F192F2052}">
      <dgm:prSet/>
      <dgm:spPr/>
      <dgm:t>
        <a:bodyPr/>
        <a:lstStyle/>
        <a:p>
          <a:endParaRPr lang="en-US"/>
        </a:p>
      </dgm:t>
    </dgm:pt>
    <dgm:pt modelId="{43F9F51C-3253-4FBC-A565-96C536E3A902}">
      <dgm:prSet phldrT="[Text]"/>
      <dgm:spPr/>
      <dgm:t>
        <a:bodyPr/>
        <a:lstStyle/>
        <a:p>
          <a:r>
            <a:rPr lang="en-US" dirty="0"/>
            <a:t>Cipher Block Chaining (CBC)</a:t>
          </a:r>
        </a:p>
      </dgm:t>
    </dgm:pt>
    <dgm:pt modelId="{7DA778DC-0678-43D4-8427-679556ADBA08}" type="parTrans" cxnId="{0FD606A2-E7E0-4D50-90E4-9355703C5713}">
      <dgm:prSet/>
      <dgm:spPr/>
      <dgm:t>
        <a:bodyPr/>
        <a:lstStyle/>
        <a:p>
          <a:endParaRPr lang="en-US"/>
        </a:p>
      </dgm:t>
    </dgm:pt>
    <dgm:pt modelId="{B34632BA-CB6C-4FF0-9FFC-86E18A553931}" type="sibTrans" cxnId="{0FD606A2-E7E0-4D50-90E4-9355703C5713}">
      <dgm:prSet/>
      <dgm:spPr/>
      <dgm:t>
        <a:bodyPr/>
        <a:lstStyle/>
        <a:p>
          <a:endParaRPr lang="en-US"/>
        </a:p>
      </dgm:t>
    </dgm:pt>
    <dgm:pt modelId="{3A508A8B-3753-4828-B713-23650D23B2D6}">
      <dgm:prSet phldrT="[Text]"/>
      <dgm:spPr/>
      <dgm:t>
        <a:bodyPr/>
        <a:lstStyle/>
        <a:p>
          <a:r>
            <a:rPr lang="en-US" dirty="0"/>
            <a:t>Cipher Feedback (CFB)</a:t>
          </a:r>
        </a:p>
      </dgm:t>
    </dgm:pt>
    <dgm:pt modelId="{57B4EEC5-7899-4AC6-91ED-B0B1C2F954B1}" type="parTrans" cxnId="{12C12C97-E206-46FB-994B-FF09C7C6CAAD}">
      <dgm:prSet/>
      <dgm:spPr/>
      <dgm:t>
        <a:bodyPr/>
        <a:lstStyle/>
        <a:p>
          <a:endParaRPr lang="en-US"/>
        </a:p>
      </dgm:t>
    </dgm:pt>
    <dgm:pt modelId="{74943297-E7DD-4CB1-A2CC-098B81A595EE}" type="sibTrans" cxnId="{12C12C97-E206-46FB-994B-FF09C7C6CAAD}">
      <dgm:prSet/>
      <dgm:spPr/>
      <dgm:t>
        <a:bodyPr/>
        <a:lstStyle/>
        <a:p>
          <a:endParaRPr lang="en-US"/>
        </a:p>
      </dgm:t>
    </dgm:pt>
    <dgm:pt modelId="{90A9585F-D8E6-4765-BD49-C7FC9FB36F2F}">
      <dgm:prSet phldrT="[Text]"/>
      <dgm:spPr/>
      <dgm:t>
        <a:bodyPr/>
        <a:lstStyle/>
        <a:p>
          <a:r>
            <a:rPr lang="en-US" dirty="0"/>
            <a:t>Output Feedback (OFB)</a:t>
          </a:r>
        </a:p>
      </dgm:t>
    </dgm:pt>
    <dgm:pt modelId="{469512A9-92A4-4A1A-92CB-A5F2156A0FF7}" type="parTrans" cxnId="{6D83977A-869D-4600-9476-F2F6AC9B73DD}">
      <dgm:prSet/>
      <dgm:spPr/>
      <dgm:t>
        <a:bodyPr/>
        <a:lstStyle/>
        <a:p>
          <a:endParaRPr lang="en-US"/>
        </a:p>
      </dgm:t>
    </dgm:pt>
    <dgm:pt modelId="{1DEB16DA-F983-4AC6-A734-B9134D64F234}" type="sibTrans" cxnId="{6D83977A-869D-4600-9476-F2F6AC9B73DD}">
      <dgm:prSet/>
      <dgm:spPr/>
      <dgm:t>
        <a:bodyPr/>
        <a:lstStyle/>
        <a:p>
          <a:endParaRPr lang="en-US"/>
        </a:p>
      </dgm:t>
    </dgm:pt>
    <dgm:pt modelId="{D7643004-4AFC-429B-BD68-D801AD11E6CD}">
      <dgm:prSet phldrT="[Text]"/>
      <dgm:spPr/>
      <dgm:t>
        <a:bodyPr/>
        <a:lstStyle/>
        <a:p>
          <a:r>
            <a:rPr lang="en-US" dirty="0"/>
            <a:t>Counter mode (CTR)</a:t>
          </a:r>
        </a:p>
      </dgm:t>
    </dgm:pt>
    <dgm:pt modelId="{D963FD58-B812-47A2-ABE6-D581A7E5A113}" type="parTrans" cxnId="{F6F86C1C-139C-4EB4-A8F5-021D01E5E723}">
      <dgm:prSet/>
      <dgm:spPr/>
      <dgm:t>
        <a:bodyPr/>
        <a:lstStyle/>
        <a:p>
          <a:endParaRPr lang="en-US"/>
        </a:p>
      </dgm:t>
    </dgm:pt>
    <dgm:pt modelId="{9502D566-A464-4E6A-968F-1DE70B8E483D}" type="sibTrans" cxnId="{F6F86C1C-139C-4EB4-A8F5-021D01E5E723}">
      <dgm:prSet/>
      <dgm:spPr/>
      <dgm:t>
        <a:bodyPr/>
        <a:lstStyle/>
        <a:p>
          <a:endParaRPr lang="en-US"/>
        </a:p>
      </dgm:t>
    </dgm:pt>
    <dgm:pt modelId="{DAEFE274-8FB6-4025-9D55-E6B75B9EA0F2}" type="pres">
      <dgm:prSet presAssocID="{C23466F8-5AAD-423C-9CE3-190D9E347DA8}" presName="hierChild1" presStyleCnt="0">
        <dgm:presLayoutVars>
          <dgm:orgChart val="1"/>
          <dgm:chPref val="1"/>
          <dgm:dir/>
          <dgm:animOne val="branch"/>
          <dgm:animLvl val="lvl"/>
          <dgm:resizeHandles/>
        </dgm:presLayoutVars>
      </dgm:prSet>
      <dgm:spPr/>
    </dgm:pt>
    <dgm:pt modelId="{A15E5632-9950-471B-8298-ABEBA4BF74C2}" type="pres">
      <dgm:prSet presAssocID="{C5127DC2-A0FE-4D4D-8F2D-4458C085F9BA}" presName="hierRoot1" presStyleCnt="0">
        <dgm:presLayoutVars>
          <dgm:hierBranch val="init"/>
        </dgm:presLayoutVars>
      </dgm:prSet>
      <dgm:spPr/>
    </dgm:pt>
    <dgm:pt modelId="{51D81800-3356-441B-BDAB-8C97DC462810}" type="pres">
      <dgm:prSet presAssocID="{C5127DC2-A0FE-4D4D-8F2D-4458C085F9BA}" presName="rootComposite1" presStyleCnt="0"/>
      <dgm:spPr/>
    </dgm:pt>
    <dgm:pt modelId="{60FC84CC-178D-44A5-B36B-76FF0D83DBF7}" type="pres">
      <dgm:prSet presAssocID="{C5127DC2-A0FE-4D4D-8F2D-4458C085F9BA}" presName="rootText1" presStyleLbl="node0" presStyleIdx="0" presStyleCnt="1">
        <dgm:presLayoutVars>
          <dgm:chPref val="3"/>
        </dgm:presLayoutVars>
      </dgm:prSet>
      <dgm:spPr/>
    </dgm:pt>
    <dgm:pt modelId="{08996E3D-6CA1-4DB9-80C7-3D927C5AD291}" type="pres">
      <dgm:prSet presAssocID="{C5127DC2-A0FE-4D4D-8F2D-4458C085F9BA}" presName="rootConnector1" presStyleLbl="node1" presStyleIdx="0" presStyleCnt="0"/>
      <dgm:spPr/>
    </dgm:pt>
    <dgm:pt modelId="{D0CC9AEF-56C8-46CE-9D53-7476AE2F92CD}" type="pres">
      <dgm:prSet presAssocID="{C5127DC2-A0FE-4D4D-8F2D-4458C085F9BA}" presName="hierChild2" presStyleCnt="0"/>
      <dgm:spPr/>
    </dgm:pt>
    <dgm:pt modelId="{FACECAED-4E40-470F-B61E-DDB9DDDBC9EF}" type="pres">
      <dgm:prSet presAssocID="{B76D8FBB-8739-4F68-9CEB-8EA2A68F864D}" presName="Name37" presStyleLbl="parChTrans1D2" presStyleIdx="0" presStyleCnt="5"/>
      <dgm:spPr/>
    </dgm:pt>
    <dgm:pt modelId="{346CD376-5183-42EE-9D8A-738540A2925F}" type="pres">
      <dgm:prSet presAssocID="{EE6C179D-9391-4CAC-A43B-C22A74E83C88}" presName="hierRoot2" presStyleCnt="0">
        <dgm:presLayoutVars>
          <dgm:hierBranch val="init"/>
        </dgm:presLayoutVars>
      </dgm:prSet>
      <dgm:spPr/>
    </dgm:pt>
    <dgm:pt modelId="{B00BA27D-F0A6-406F-9EDD-CD3ACF21EAB1}" type="pres">
      <dgm:prSet presAssocID="{EE6C179D-9391-4CAC-A43B-C22A74E83C88}" presName="rootComposite" presStyleCnt="0"/>
      <dgm:spPr/>
    </dgm:pt>
    <dgm:pt modelId="{BEE4EBC9-CF48-4936-B10D-72CCCECBE111}" type="pres">
      <dgm:prSet presAssocID="{EE6C179D-9391-4CAC-A43B-C22A74E83C88}" presName="rootText" presStyleLbl="node2" presStyleIdx="0" presStyleCnt="5">
        <dgm:presLayoutVars>
          <dgm:chPref val="3"/>
        </dgm:presLayoutVars>
      </dgm:prSet>
      <dgm:spPr/>
    </dgm:pt>
    <dgm:pt modelId="{6910C5D6-2B18-4AF8-B3DF-92DD1ABB73B9}" type="pres">
      <dgm:prSet presAssocID="{EE6C179D-9391-4CAC-A43B-C22A74E83C88}" presName="rootConnector" presStyleLbl="node2" presStyleIdx="0" presStyleCnt="5"/>
      <dgm:spPr/>
    </dgm:pt>
    <dgm:pt modelId="{695F2740-4206-4BDA-A5BD-6972BF8A59B6}" type="pres">
      <dgm:prSet presAssocID="{EE6C179D-9391-4CAC-A43B-C22A74E83C88}" presName="hierChild4" presStyleCnt="0"/>
      <dgm:spPr/>
    </dgm:pt>
    <dgm:pt modelId="{D0E07E47-A711-4D7F-B5AE-00BBFA8A9DE2}" type="pres">
      <dgm:prSet presAssocID="{EE6C179D-9391-4CAC-A43B-C22A74E83C88}" presName="hierChild5" presStyleCnt="0"/>
      <dgm:spPr/>
    </dgm:pt>
    <dgm:pt modelId="{6B4716F6-1EF8-4BC1-882C-7E96ABE45FA9}" type="pres">
      <dgm:prSet presAssocID="{7DA778DC-0678-43D4-8427-679556ADBA08}" presName="Name37" presStyleLbl="parChTrans1D2" presStyleIdx="1" presStyleCnt="5"/>
      <dgm:spPr/>
    </dgm:pt>
    <dgm:pt modelId="{0528EE41-4528-488C-8CE2-0063FB21D1D9}" type="pres">
      <dgm:prSet presAssocID="{43F9F51C-3253-4FBC-A565-96C536E3A902}" presName="hierRoot2" presStyleCnt="0">
        <dgm:presLayoutVars>
          <dgm:hierBranch val="init"/>
        </dgm:presLayoutVars>
      </dgm:prSet>
      <dgm:spPr/>
    </dgm:pt>
    <dgm:pt modelId="{69BE8AFA-7F6D-4FF1-95ED-9BA28A4497EC}" type="pres">
      <dgm:prSet presAssocID="{43F9F51C-3253-4FBC-A565-96C536E3A902}" presName="rootComposite" presStyleCnt="0"/>
      <dgm:spPr/>
    </dgm:pt>
    <dgm:pt modelId="{CF1ECB9F-A4DE-4653-AA7C-85858327B7C3}" type="pres">
      <dgm:prSet presAssocID="{43F9F51C-3253-4FBC-A565-96C536E3A902}" presName="rootText" presStyleLbl="node2" presStyleIdx="1" presStyleCnt="5">
        <dgm:presLayoutVars>
          <dgm:chPref val="3"/>
        </dgm:presLayoutVars>
      </dgm:prSet>
      <dgm:spPr/>
    </dgm:pt>
    <dgm:pt modelId="{628AB4D5-4E83-410C-BE43-308F2BDBEBEB}" type="pres">
      <dgm:prSet presAssocID="{43F9F51C-3253-4FBC-A565-96C536E3A902}" presName="rootConnector" presStyleLbl="node2" presStyleIdx="1" presStyleCnt="5"/>
      <dgm:spPr/>
    </dgm:pt>
    <dgm:pt modelId="{118F1B99-CEFC-4ACC-90F7-286729AF3078}" type="pres">
      <dgm:prSet presAssocID="{43F9F51C-3253-4FBC-A565-96C536E3A902}" presName="hierChild4" presStyleCnt="0"/>
      <dgm:spPr/>
    </dgm:pt>
    <dgm:pt modelId="{495248C9-9F43-4AC0-AB07-FA2003983CEE}" type="pres">
      <dgm:prSet presAssocID="{43F9F51C-3253-4FBC-A565-96C536E3A902}" presName="hierChild5" presStyleCnt="0"/>
      <dgm:spPr/>
    </dgm:pt>
    <dgm:pt modelId="{0F4FBD9D-3840-47AD-848D-D9C96E4CA2E3}" type="pres">
      <dgm:prSet presAssocID="{57B4EEC5-7899-4AC6-91ED-B0B1C2F954B1}" presName="Name37" presStyleLbl="parChTrans1D2" presStyleIdx="2" presStyleCnt="5"/>
      <dgm:spPr/>
    </dgm:pt>
    <dgm:pt modelId="{D8060ED8-5206-4986-8C17-3628ED6C52B8}" type="pres">
      <dgm:prSet presAssocID="{3A508A8B-3753-4828-B713-23650D23B2D6}" presName="hierRoot2" presStyleCnt="0">
        <dgm:presLayoutVars>
          <dgm:hierBranch val="init"/>
        </dgm:presLayoutVars>
      </dgm:prSet>
      <dgm:spPr/>
    </dgm:pt>
    <dgm:pt modelId="{BEF7D3BE-A612-4866-85AA-0EE7E047023F}" type="pres">
      <dgm:prSet presAssocID="{3A508A8B-3753-4828-B713-23650D23B2D6}" presName="rootComposite" presStyleCnt="0"/>
      <dgm:spPr/>
    </dgm:pt>
    <dgm:pt modelId="{8A3011F8-94D5-46F5-A427-923E5D84D360}" type="pres">
      <dgm:prSet presAssocID="{3A508A8B-3753-4828-B713-23650D23B2D6}" presName="rootText" presStyleLbl="node2" presStyleIdx="2" presStyleCnt="5">
        <dgm:presLayoutVars>
          <dgm:chPref val="3"/>
        </dgm:presLayoutVars>
      </dgm:prSet>
      <dgm:spPr/>
    </dgm:pt>
    <dgm:pt modelId="{60A7917D-9163-42DE-B860-4EE930A1CEA2}" type="pres">
      <dgm:prSet presAssocID="{3A508A8B-3753-4828-B713-23650D23B2D6}" presName="rootConnector" presStyleLbl="node2" presStyleIdx="2" presStyleCnt="5"/>
      <dgm:spPr/>
    </dgm:pt>
    <dgm:pt modelId="{CA1B686C-41BF-41EE-85EB-6DF545454D97}" type="pres">
      <dgm:prSet presAssocID="{3A508A8B-3753-4828-B713-23650D23B2D6}" presName="hierChild4" presStyleCnt="0"/>
      <dgm:spPr/>
    </dgm:pt>
    <dgm:pt modelId="{2310F7CE-74C0-4612-B858-68A4E6F7BEB2}" type="pres">
      <dgm:prSet presAssocID="{3A508A8B-3753-4828-B713-23650D23B2D6}" presName="hierChild5" presStyleCnt="0"/>
      <dgm:spPr/>
    </dgm:pt>
    <dgm:pt modelId="{5EBDF771-454D-46AC-AC49-D946DEA58D4D}" type="pres">
      <dgm:prSet presAssocID="{469512A9-92A4-4A1A-92CB-A5F2156A0FF7}" presName="Name37" presStyleLbl="parChTrans1D2" presStyleIdx="3" presStyleCnt="5"/>
      <dgm:spPr/>
    </dgm:pt>
    <dgm:pt modelId="{B4F3173F-C75E-4432-BECA-E3B25580553C}" type="pres">
      <dgm:prSet presAssocID="{90A9585F-D8E6-4765-BD49-C7FC9FB36F2F}" presName="hierRoot2" presStyleCnt="0">
        <dgm:presLayoutVars>
          <dgm:hierBranch val="init"/>
        </dgm:presLayoutVars>
      </dgm:prSet>
      <dgm:spPr/>
    </dgm:pt>
    <dgm:pt modelId="{CA4FA896-E934-4637-ADDD-DBE6490975E1}" type="pres">
      <dgm:prSet presAssocID="{90A9585F-D8E6-4765-BD49-C7FC9FB36F2F}" presName="rootComposite" presStyleCnt="0"/>
      <dgm:spPr/>
    </dgm:pt>
    <dgm:pt modelId="{0798EB70-1334-4736-88FB-F7C23862F2CC}" type="pres">
      <dgm:prSet presAssocID="{90A9585F-D8E6-4765-BD49-C7FC9FB36F2F}" presName="rootText" presStyleLbl="node2" presStyleIdx="3" presStyleCnt="5">
        <dgm:presLayoutVars>
          <dgm:chPref val="3"/>
        </dgm:presLayoutVars>
      </dgm:prSet>
      <dgm:spPr/>
    </dgm:pt>
    <dgm:pt modelId="{C5E9927C-2D66-468D-8B81-198ED202F9F2}" type="pres">
      <dgm:prSet presAssocID="{90A9585F-D8E6-4765-BD49-C7FC9FB36F2F}" presName="rootConnector" presStyleLbl="node2" presStyleIdx="3" presStyleCnt="5"/>
      <dgm:spPr/>
    </dgm:pt>
    <dgm:pt modelId="{9C35F603-A1F7-4A82-AF2E-ECEAA4782516}" type="pres">
      <dgm:prSet presAssocID="{90A9585F-D8E6-4765-BD49-C7FC9FB36F2F}" presName="hierChild4" presStyleCnt="0"/>
      <dgm:spPr/>
    </dgm:pt>
    <dgm:pt modelId="{46BD9A60-DD74-4946-9188-DA764D80FF28}" type="pres">
      <dgm:prSet presAssocID="{90A9585F-D8E6-4765-BD49-C7FC9FB36F2F}" presName="hierChild5" presStyleCnt="0"/>
      <dgm:spPr/>
    </dgm:pt>
    <dgm:pt modelId="{A374082B-2340-40ED-BD66-6D18360AF5F8}" type="pres">
      <dgm:prSet presAssocID="{D963FD58-B812-47A2-ABE6-D581A7E5A113}" presName="Name37" presStyleLbl="parChTrans1D2" presStyleIdx="4" presStyleCnt="5"/>
      <dgm:spPr/>
    </dgm:pt>
    <dgm:pt modelId="{22D26E5C-F874-4573-AC27-8F8C310AA559}" type="pres">
      <dgm:prSet presAssocID="{D7643004-4AFC-429B-BD68-D801AD11E6CD}" presName="hierRoot2" presStyleCnt="0">
        <dgm:presLayoutVars>
          <dgm:hierBranch val="init"/>
        </dgm:presLayoutVars>
      </dgm:prSet>
      <dgm:spPr/>
    </dgm:pt>
    <dgm:pt modelId="{D02F9BCD-432F-45B7-9DE0-DE0B1B1143F8}" type="pres">
      <dgm:prSet presAssocID="{D7643004-4AFC-429B-BD68-D801AD11E6CD}" presName="rootComposite" presStyleCnt="0"/>
      <dgm:spPr/>
    </dgm:pt>
    <dgm:pt modelId="{977A9F82-2A7A-41F1-9D8E-69EEA0716BC2}" type="pres">
      <dgm:prSet presAssocID="{D7643004-4AFC-429B-BD68-D801AD11E6CD}" presName="rootText" presStyleLbl="node2" presStyleIdx="4" presStyleCnt="5">
        <dgm:presLayoutVars>
          <dgm:chPref val="3"/>
        </dgm:presLayoutVars>
      </dgm:prSet>
      <dgm:spPr/>
    </dgm:pt>
    <dgm:pt modelId="{B2F500B8-3A1C-4899-984E-C35DC79406B6}" type="pres">
      <dgm:prSet presAssocID="{D7643004-4AFC-429B-BD68-D801AD11E6CD}" presName="rootConnector" presStyleLbl="node2" presStyleIdx="4" presStyleCnt="5"/>
      <dgm:spPr/>
    </dgm:pt>
    <dgm:pt modelId="{32DFC7C4-706D-44C6-B458-58CEC35453B9}" type="pres">
      <dgm:prSet presAssocID="{D7643004-4AFC-429B-BD68-D801AD11E6CD}" presName="hierChild4" presStyleCnt="0"/>
      <dgm:spPr/>
    </dgm:pt>
    <dgm:pt modelId="{23B30191-3473-42BD-94D6-E9C4CC98F457}" type="pres">
      <dgm:prSet presAssocID="{D7643004-4AFC-429B-BD68-D801AD11E6CD}" presName="hierChild5" presStyleCnt="0"/>
      <dgm:spPr/>
    </dgm:pt>
    <dgm:pt modelId="{154390EC-6F80-4F63-B0B0-F8FFEB1CF273}" type="pres">
      <dgm:prSet presAssocID="{C5127DC2-A0FE-4D4D-8F2D-4458C085F9BA}" presName="hierChild3" presStyleCnt="0"/>
      <dgm:spPr/>
    </dgm:pt>
  </dgm:ptLst>
  <dgm:cxnLst>
    <dgm:cxn modelId="{0CC15E96-759A-4494-8738-5693CC3F8B6B}" type="presOf" srcId="{43F9F51C-3253-4FBC-A565-96C536E3A902}" destId="{CF1ECB9F-A4DE-4653-AA7C-85858327B7C3}" srcOrd="0" destOrd="0" presId="urn:microsoft.com/office/officeart/2005/8/layout/orgChart1"/>
    <dgm:cxn modelId="{B3021166-68BB-4AD3-9468-A520F5185F2E}" type="presOf" srcId="{B76D8FBB-8739-4F68-9CEB-8EA2A68F864D}" destId="{FACECAED-4E40-470F-B61E-DDB9DDDBC9EF}" srcOrd="0" destOrd="0" presId="urn:microsoft.com/office/officeart/2005/8/layout/orgChart1"/>
    <dgm:cxn modelId="{546D548A-DDCB-403A-BB24-0C7FFF3F18D7}" type="presOf" srcId="{EE6C179D-9391-4CAC-A43B-C22A74E83C88}" destId="{BEE4EBC9-CF48-4936-B10D-72CCCECBE111}" srcOrd="0" destOrd="0" presId="urn:microsoft.com/office/officeart/2005/8/layout/orgChart1"/>
    <dgm:cxn modelId="{8DF7DC5C-0EF5-42F6-B5AC-32A535CC9A24}" type="presOf" srcId="{C5127DC2-A0FE-4D4D-8F2D-4458C085F9BA}" destId="{08996E3D-6CA1-4DB9-80C7-3D927C5AD291}" srcOrd="1" destOrd="0" presId="urn:microsoft.com/office/officeart/2005/8/layout/orgChart1"/>
    <dgm:cxn modelId="{0FD606A2-E7E0-4D50-90E4-9355703C5713}" srcId="{C5127DC2-A0FE-4D4D-8F2D-4458C085F9BA}" destId="{43F9F51C-3253-4FBC-A565-96C536E3A902}" srcOrd="1" destOrd="0" parTransId="{7DA778DC-0678-43D4-8427-679556ADBA08}" sibTransId="{B34632BA-CB6C-4FF0-9FFC-86E18A553931}"/>
    <dgm:cxn modelId="{6503278B-1C0D-4517-BF61-E01BD697EAF7}" type="presOf" srcId="{3A508A8B-3753-4828-B713-23650D23B2D6}" destId="{8A3011F8-94D5-46F5-A427-923E5D84D360}" srcOrd="0" destOrd="0" presId="urn:microsoft.com/office/officeart/2005/8/layout/orgChart1"/>
    <dgm:cxn modelId="{F6F86C1C-139C-4EB4-A8F5-021D01E5E723}" srcId="{C5127DC2-A0FE-4D4D-8F2D-4458C085F9BA}" destId="{D7643004-4AFC-429B-BD68-D801AD11E6CD}" srcOrd="4" destOrd="0" parTransId="{D963FD58-B812-47A2-ABE6-D581A7E5A113}" sibTransId="{9502D566-A464-4E6A-968F-1DE70B8E483D}"/>
    <dgm:cxn modelId="{CCEED7EE-DA02-4DEE-B5B3-FDF11F8742CF}" srcId="{C23466F8-5AAD-423C-9CE3-190D9E347DA8}" destId="{C5127DC2-A0FE-4D4D-8F2D-4458C085F9BA}" srcOrd="0" destOrd="0" parTransId="{0ED7A0D8-496D-45F2-A77A-8AC60BF79331}" sibTransId="{6F0CFCD1-A93D-4A1B-BC73-8B2BEA3BB05B}"/>
    <dgm:cxn modelId="{F9208CC3-BBD2-469F-A414-0D9FB820FB5B}" type="presOf" srcId="{D963FD58-B812-47A2-ABE6-D581A7E5A113}" destId="{A374082B-2340-40ED-BD66-6D18360AF5F8}" srcOrd="0" destOrd="0" presId="urn:microsoft.com/office/officeart/2005/8/layout/orgChart1"/>
    <dgm:cxn modelId="{5085E3CB-5563-409B-9D7C-DF849CD67A7C}" type="presOf" srcId="{469512A9-92A4-4A1A-92CB-A5F2156A0FF7}" destId="{5EBDF771-454D-46AC-AC49-D946DEA58D4D}" srcOrd="0" destOrd="0" presId="urn:microsoft.com/office/officeart/2005/8/layout/orgChart1"/>
    <dgm:cxn modelId="{F9F56A68-3A58-4DB7-B19F-6BCAAF5302EC}" type="presOf" srcId="{D7643004-4AFC-429B-BD68-D801AD11E6CD}" destId="{B2F500B8-3A1C-4899-984E-C35DC79406B6}" srcOrd="1" destOrd="0" presId="urn:microsoft.com/office/officeart/2005/8/layout/orgChart1"/>
    <dgm:cxn modelId="{68BE6D67-A591-45A8-A0C4-1E98609C1E36}" type="presOf" srcId="{D7643004-4AFC-429B-BD68-D801AD11E6CD}" destId="{977A9F82-2A7A-41F1-9D8E-69EEA0716BC2}" srcOrd="0" destOrd="0" presId="urn:microsoft.com/office/officeart/2005/8/layout/orgChart1"/>
    <dgm:cxn modelId="{7DB42446-1B7B-43EC-B2BB-039BEEB1BC80}" type="presOf" srcId="{90A9585F-D8E6-4765-BD49-C7FC9FB36F2F}" destId="{C5E9927C-2D66-468D-8B81-198ED202F9F2}" srcOrd="1" destOrd="0" presId="urn:microsoft.com/office/officeart/2005/8/layout/orgChart1"/>
    <dgm:cxn modelId="{E7F17964-B153-4B25-B297-391F192F2052}" srcId="{C5127DC2-A0FE-4D4D-8F2D-4458C085F9BA}" destId="{EE6C179D-9391-4CAC-A43B-C22A74E83C88}" srcOrd="0" destOrd="0" parTransId="{B76D8FBB-8739-4F68-9CEB-8EA2A68F864D}" sibTransId="{280B4D40-EAEE-4735-B94A-AF83C5CE62FA}"/>
    <dgm:cxn modelId="{86DDC713-ABE0-43D1-ADCC-0F105A580FFD}" type="presOf" srcId="{C5127DC2-A0FE-4D4D-8F2D-4458C085F9BA}" destId="{60FC84CC-178D-44A5-B36B-76FF0D83DBF7}" srcOrd="0" destOrd="0" presId="urn:microsoft.com/office/officeart/2005/8/layout/orgChart1"/>
    <dgm:cxn modelId="{12C12C97-E206-46FB-994B-FF09C7C6CAAD}" srcId="{C5127DC2-A0FE-4D4D-8F2D-4458C085F9BA}" destId="{3A508A8B-3753-4828-B713-23650D23B2D6}" srcOrd="2" destOrd="0" parTransId="{57B4EEC5-7899-4AC6-91ED-B0B1C2F954B1}" sibTransId="{74943297-E7DD-4CB1-A2CC-098B81A595EE}"/>
    <dgm:cxn modelId="{B1ADCFAC-E461-4BA2-9AFD-F6A56C748E8C}" type="presOf" srcId="{EE6C179D-9391-4CAC-A43B-C22A74E83C88}" destId="{6910C5D6-2B18-4AF8-B3DF-92DD1ABB73B9}" srcOrd="1" destOrd="0" presId="urn:microsoft.com/office/officeart/2005/8/layout/orgChart1"/>
    <dgm:cxn modelId="{6D83977A-869D-4600-9476-F2F6AC9B73DD}" srcId="{C5127DC2-A0FE-4D4D-8F2D-4458C085F9BA}" destId="{90A9585F-D8E6-4765-BD49-C7FC9FB36F2F}" srcOrd="3" destOrd="0" parTransId="{469512A9-92A4-4A1A-92CB-A5F2156A0FF7}" sibTransId="{1DEB16DA-F983-4AC6-A734-B9134D64F234}"/>
    <dgm:cxn modelId="{C5C62008-4B41-43C0-94D1-4ADFE5DC4FD4}" type="presOf" srcId="{90A9585F-D8E6-4765-BD49-C7FC9FB36F2F}" destId="{0798EB70-1334-4736-88FB-F7C23862F2CC}" srcOrd="0" destOrd="0" presId="urn:microsoft.com/office/officeart/2005/8/layout/orgChart1"/>
    <dgm:cxn modelId="{6A388826-B4CD-40BB-AD6D-A78A3DCBA3C7}" type="presOf" srcId="{43F9F51C-3253-4FBC-A565-96C536E3A902}" destId="{628AB4D5-4E83-410C-BE43-308F2BDBEBEB}" srcOrd="1" destOrd="0" presId="urn:microsoft.com/office/officeart/2005/8/layout/orgChart1"/>
    <dgm:cxn modelId="{A031D596-7680-40A9-8E3D-83A24DC10E95}" type="presOf" srcId="{7DA778DC-0678-43D4-8427-679556ADBA08}" destId="{6B4716F6-1EF8-4BC1-882C-7E96ABE45FA9}" srcOrd="0" destOrd="0" presId="urn:microsoft.com/office/officeart/2005/8/layout/orgChart1"/>
    <dgm:cxn modelId="{65923433-09B6-4A53-BB35-6694E25BCF67}" type="presOf" srcId="{57B4EEC5-7899-4AC6-91ED-B0B1C2F954B1}" destId="{0F4FBD9D-3840-47AD-848D-D9C96E4CA2E3}" srcOrd="0" destOrd="0" presId="urn:microsoft.com/office/officeart/2005/8/layout/orgChart1"/>
    <dgm:cxn modelId="{F25E5271-BF5B-48C2-8625-79BFDB6D19C0}" type="presOf" srcId="{C23466F8-5AAD-423C-9CE3-190D9E347DA8}" destId="{DAEFE274-8FB6-4025-9D55-E6B75B9EA0F2}" srcOrd="0" destOrd="0" presId="urn:microsoft.com/office/officeart/2005/8/layout/orgChart1"/>
    <dgm:cxn modelId="{2E577611-A395-4B44-A6A0-E83AF4FBC039}" type="presOf" srcId="{3A508A8B-3753-4828-B713-23650D23B2D6}" destId="{60A7917D-9163-42DE-B860-4EE930A1CEA2}" srcOrd="1" destOrd="0" presId="urn:microsoft.com/office/officeart/2005/8/layout/orgChart1"/>
    <dgm:cxn modelId="{38CB63E3-7CC8-49D9-8F62-46B3200747FB}" type="presParOf" srcId="{DAEFE274-8FB6-4025-9D55-E6B75B9EA0F2}" destId="{A15E5632-9950-471B-8298-ABEBA4BF74C2}" srcOrd="0" destOrd="0" presId="urn:microsoft.com/office/officeart/2005/8/layout/orgChart1"/>
    <dgm:cxn modelId="{585B54AF-20CD-4453-9187-11A9E01FF697}" type="presParOf" srcId="{A15E5632-9950-471B-8298-ABEBA4BF74C2}" destId="{51D81800-3356-441B-BDAB-8C97DC462810}" srcOrd="0" destOrd="0" presId="urn:microsoft.com/office/officeart/2005/8/layout/orgChart1"/>
    <dgm:cxn modelId="{473972E3-F0F3-47FF-A409-C02B5C796D67}" type="presParOf" srcId="{51D81800-3356-441B-BDAB-8C97DC462810}" destId="{60FC84CC-178D-44A5-B36B-76FF0D83DBF7}" srcOrd="0" destOrd="0" presId="urn:microsoft.com/office/officeart/2005/8/layout/orgChart1"/>
    <dgm:cxn modelId="{6CE0C7FD-072D-406F-855B-3F14CA956087}" type="presParOf" srcId="{51D81800-3356-441B-BDAB-8C97DC462810}" destId="{08996E3D-6CA1-4DB9-80C7-3D927C5AD291}" srcOrd="1" destOrd="0" presId="urn:microsoft.com/office/officeart/2005/8/layout/orgChart1"/>
    <dgm:cxn modelId="{40EE0135-3EB9-406F-90F5-63AF0BAB236F}" type="presParOf" srcId="{A15E5632-9950-471B-8298-ABEBA4BF74C2}" destId="{D0CC9AEF-56C8-46CE-9D53-7476AE2F92CD}" srcOrd="1" destOrd="0" presId="urn:microsoft.com/office/officeart/2005/8/layout/orgChart1"/>
    <dgm:cxn modelId="{ED99D145-D5C5-44E1-963A-4060D75195AE}" type="presParOf" srcId="{D0CC9AEF-56C8-46CE-9D53-7476AE2F92CD}" destId="{FACECAED-4E40-470F-B61E-DDB9DDDBC9EF}" srcOrd="0" destOrd="0" presId="urn:microsoft.com/office/officeart/2005/8/layout/orgChart1"/>
    <dgm:cxn modelId="{6A8ED23F-0063-4AA1-8AB0-AEE27B1E4100}" type="presParOf" srcId="{D0CC9AEF-56C8-46CE-9D53-7476AE2F92CD}" destId="{346CD376-5183-42EE-9D8A-738540A2925F}" srcOrd="1" destOrd="0" presId="urn:microsoft.com/office/officeart/2005/8/layout/orgChart1"/>
    <dgm:cxn modelId="{1CF213A6-41DF-41F2-AF91-889DD1062118}" type="presParOf" srcId="{346CD376-5183-42EE-9D8A-738540A2925F}" destId="{B00BA27D-F0A6-406F-9EDD-CD3ACF21EAB1}" srcOrd="0" destOrd="0" presId="urn:microsoft.com/office/officeart/2005/8/layout/orgChart1"/>
    <dgm:cxn modelId="{1546DB22-E3BA-4304-A522-5E4594ABF0E0}" type="presParOf" srcId="{B00BA27D-F0A6-406F-9EDD-CD3ACF21EAB1}" destId="{BEE4EBC9-CF48-4936-B10D-72CCCECBE111}" srcOrd="0" destOrd="0" presId="urn:microsoft.com/office/officeart/2005/8/layout/orgChart1"/>
    <dgm:cxn modelId="{2B17B19D-141F-49C9-A212-CC89C737F284}" type="presParOf" srcId="{B00BA27D-F0A6-406F-9EDD-CD3ACF21EAB1}" destId="{6910C5D6-2B18-4AF8-B3DF-92DD1ABB73B9}" srcOrd="1" destOrd="0" presId="urn:microsoft.com/office/officeart/2005/8/layout/orgChart1"/>
    <dgm:cxn modelId="{A705FA4C-0A28-469C-91CC-B9D0AF1AAA15}" type="presParOf" srcId="{346CD376-5183-42EE-9D8A-738540A2925F}" destId="{695F2740-4206-4BDA-A5BD-6972BF8A59B6}" srcOrd="1" destOrd="0" presId="urn:microsoft.com/office/officeart/2005/8/layout/orgChart1"/>
    <dgm:cxn modelId="{5FD1124A-2F71-4EC9-BE26-C566D268AFA6}" type="presParOf" srcId="{346CD376-5183-42EE-9D8A-738540A2925F}" destId="{D0E07E47-A711-4D7F-B5AE-00BBFA8A9DE2}" srcOrd="2" destOrd="0" presId="urn:microsoft.com/office/officeart/2005/8/layout/orgChart1"/>
    <dgm:cxn modelId="{600C1032-42FA-4B56-A674-2B96A0914BE0}" type="presParOf" srcId="{D0CC9AEF-56C8-46CE-9D53-7476AE2F92CD}" destId="{6B4716F6-1EF8-4BC1-882C-7E96ABE45FA9}" srcOrd="2" destOrd="0" presId="urn:microsoft.com/office/officeart/2005/8/layout/orgChart1"/>
    <dgm:cxn modelId="{969CF6B4-4DFA-4D61-8C74-848595F2C1E8}" type="presParOf" srcId="{D0CC9AEF-56C8-46CE-9D53-7476AE2F92CD}" destId="{0528EE41-4528-488C-8CE2-0063FB21D1D9}" srcOrd="3" destOrd="0" presId="urn:microsoft.com/office/officeart/2005/8/layout/orgChart1"/>
    <dgm:cxn modelId="{FACBE4F5-B7F6-45BB-B336-435B12D0D0A5}" type="presParOf" srcId="{0528EE41-4528-488C-8CE2-0063FB21D1D9}" destId="{69BE8AFA-7F6D-4FF1-95ED-9BA28A4497EC}" srcOrd="0" destOrd="0" presId="urn:microsoft.com/office/officeart/2005/8/layout/orgChart1"/>
    <dgm:cxn modelId="{D5BBBD43-C3DA-4C93-94A3-2D71E8F58C6B}" type="presParOf" srcId="{69BE8AFA-7F6D-4FF1-95ED-9BA28A4497EC}" destId="{CF1ECB9F-A4DE-4653-AA7C-85858327B7C3}" srcOrd="0" destOrd="0" presId="urn:microsoft.com/office/officeart/2005/8/layout/orgChart1"/>
    <dgm:cxn modelId="{C636E62A-FBCA-4212-BA5F-D3FC234FB3B9}" type="presParOf" srcId="{69BE8AFA-7F6D-4FF1-95ED-9BA28A4497EC}" destId="{628AB4D5-4E83-410C-BE43-308F2BDBEBEB}" srcOrd="1" destOrd="0" presId="urn:microsoft.com/office/officeart/2005/8/layout/orgChart1"/>
    <dgm:cxn modelId="{80072DC3-318C-4B5F-8398-065A744FECEB}" type="presParOf" srcId="{0528EE41-4528-488C-8CE2-0063FB21D1D9}" destId="{118F1B99-CEFC-4ACC-90F7-286729AF3078}" srcOrd="1" destOrd="0" presId="urn:microsoft.com/office/officeart/2005/8/layout/orgChart1"/>
    <dgm:cxn modelId="{C4F7C8B6-CC56-49D0-97A0-5563017DDF9B}" type="presParOf" srcId="{0528EE41-4528-488C-8CE2-0063FB21D1D9}" destId="{495248C9-9F43-4AC0-AB07-FA2003983CEE}" srcOrd="2" destOrd="0" presId="urn:microsoft.com/office/officeart/2005/8/layout/orgChart1"/>
    <dgm:cxn modelId="{2FB745B7-EE22-4852-9A33-B13EE043BE69}" type="presParOf" srcId="{D0CC9AEF-56C8-46CE-9D53-7476AE2F92CD}" destId="{0F4FBD9D-3840-47AD-848D-D9C96E4CA2E3}" srcOrd="4" destOrd="0" presId="urn:microsoft.com/office/officeart/2005/8/layout/orgChart1"/>
    <dgm:cxn modelId="{FFAA5131-231D-4195-83F8-0F636F27EAFC}" type="presParOf" srcId="{D0CC9AEF-56C8-46CE-9D53-7476AE2F92CD}" destId="{D8060ED8-5206-4986-8C17-3628ED6C52B8}" srcOrd="5" destOrd="0" presId="urn:microsoft.com/office/officeart/2005/8/layout/orgChart1"/>
    <dgm:cxn modelId="{78144D0C-043C-4651-B229-590C7F8013E0}" type="presParOf" srcId="{D8060ED8-5206-4986-8C17-3628ED6C52B8}" destId="{BEF7D3BE-A612-4866-85AA-0EE7E047023F}" srcOrd="0" destOrd="0" presId="urn:microsoft.com/office/officeart/2005/8/layout/orgChart1"/>
    <dgm:cxn modelId="{E56B4D58-C166-41D6-9508-4DD2B4FE5FD7}" type="presParOf" srcId="{BEF7D3BE-A612-4866-85AA-0EE7E047023F}" destId="{8A3011F8-94D5-46F5-A427-923E5D84D360}" srcOrd="0" destOrd="0" presId="urn:microsoft.com/office/officeart/2005/8/layout/orgChart1"/>
    <dgm:cxn modelId="{D704FBAD-8617-4578-8C7C-6AFBE40E560A}" type="presParOf" srcId="{BEF7D3BE-A612-4866-85AA-0EE7E047023F}" destId="{60A7917D-9163-42DE-B860-4EE930A1CEA2}" srcOrd="1" destOrd="0" presId="urn:microsoft.com/office/officeart/2005/8/layout/orgChart1"/>
    <dgm:cxn modelId="{7F558B01-4FC7-4306-A854-CC12897AA0D0}" type="presParOf" srcId="{D8060ED8-5206-4986-8C17-3628ED6C52B8}" destId="{CA1B686C-41BF-41EE-85EB-6DF545454D97}" srcOrd="1" destOrd="0" presId="urn:microsoft.com/office/officeart/2005/8/layout/orgChart1"/>
    <dgm:cxn modelId="{1825C7D5-B32B-4748-A205-729E31DE4250}" type="presParOf" srcId="{D8060ED8-5206-4986-8C17-3628ED6C52B8}" destId="{2310F7CE-74C0-4612-B858-68A4E6F7BEB2}" srcOrd="2" destOrd="0" presId="urn:microsoft.com/office/officeart/2005/8/layout/orgChart1"/>
    <dgm:cxn modelId="{D88FCA3D-4E02-4AEE-9EB0-F365B864E890}" type="presParOf" srcId="{D0CC9AEF-56C8-46CE-9D53-7476AE2F92CD}" destId="{5EBDF771-454D-46AC-AC49-D946DEA58D4D}" srcOrd="6" destOrd="0" presId="urn:microsoft.com/office/officeart/2005/8/layout/orgChart1"/>
    <dgm:cxn modelId="{F5D3A84E-1EB1-4ABB-977A-4CADFB52B3AE}" type="presParOf" srcId="{D0CC9AEF-56C8-46CE-9D53-7476AE2F92CD}" destId="{B4F3173F-C75E-4432-BECA-E3B25580553C}" srcOrd="7" destOrd="0" presId="urn:microsoft.com/office/officeart/2005/8/layout/orgChart1"/>
    <dgm:cxn modelId="{6244928A-5568-438C-8D0F-0CD3C2584AD2}" type="presParOf" srcId="{B4F3173F-C75E-4432-BECA-E3B25580553C}" destId="{CA4FA896-E934-4637-ADDD-DBE6490975E1}" srcOrd="0" destOrd="0" presId="urn:microsoft.com/office/officeart/2005/8/layout/orgChart1"/>
    <dgm:cxn modelId="{EA8AA93D-34F1-479E-90A7-A07B256AD5A6}" type="presParOf" srcId="{CA4FA896-E934-4637-ADDD-DBE6490975E1}" destId="{0798EB70-1334-4736-88FB-F7C23862F2CC}" srcOrd="0" destOrd="0" presId="urn:microsoft.com/office/officeart/2005/8/layout/orgChart1"/>
    <dgm:cxn modelId="{1E283A25-239F-4B9D-8E21-5F4F51038227}" type="presParOf" srcId="{CA4FA896-E934-4637-ADDD-DBE6490975E1}" destId="{C5E9927C-2D66-468D-8B81-198ED202F9F2}" srcOrd="1" destOrd="0" presId="urn:microsoft.com/office/officeart/2005/8/layout/orgChart1"/>
    <dgm:cxn modelId="{F3C6FE14-BF4E-40CC-8C91-EE331FC2977B}" type="presParOf" srcId="{B4F3173F-C75E-4432-BECA-E3B25580553C}" destId="{9C35F603-A1F7-4A82-AF2E-ECEAA4782516}" srcOrd="1" destOrd="0" presId="urn:microsoft.com/office/officeart/2005/8/layout/orgChart1"/>
    <dgm:cxn modelId="{07CD2AF8-87A1-446D-B891-9EDD51278371}" type="presParOf" srcId="{B4F3173F-C75E-4432-BECA-E3B25580553C}" destId="{46BD9A60-DD74-4946-9188-DA764D80FF28}" srcOrd="2" destOrd="0" presId="urn:microsoft.com/office/officeart/2005/8/layout/orgChart1"/>
    <dgm:cxn modelId="{5CC76B18-C943-4835-84D6-C473064371F5}" type="presParOf" srcId="{D0CC9AEF-56C8-46CE-9D53-7476AE2F92CD}" destId="{A374082B-2340-40ED-BD66-6D18360AF5F8}" srcOrd="8" destOrd="0" presId="urn:microsoft.com/office/officeart/2005/8/layout/orgChart1"/>
    <dgm:cxn modelId="{0AA2A807-ADFF-4AD2-BCAF-39C9A652CC80}" type="presParOf" srcId="{D0CC9AEF-56C8-46CE-9D53-7476AE2F92CD}" destId="{22D26E5C-F874-4573-AC27-8F8C310AA559}" srcOrd="9" destOrd="0" presId="urn:microsoft.com/office/officeart/2005/8/layout/orgChart1"/>
    <dgm:cxn modelId="{5EAE8053-1797-4CC0-A573-1F80A9E0FA16}" type="presParOf" srcId="{22D26E5C-F874-4573-AC27-8F8C310AA559}" destId="{D02F9BCD-432F-45B7-9DE0-DE0B1B1143F8}" srcOrd="0" destOrd="0" presId="urn:microsoft.com/office/officeart/2005/8/layout/orgChart1"/>
    <dgm:cxn modelId="{001B19DE-3D02-4887-B4A0-E08A7C8D91B7}" type="presParOf" srcId="{D02F9BCD-432F-45B7-9DE0-DE0B1B1143F8}" destId="{977A9F82-2A7A-41F1-9D8E-69EEA0716BC2}" srcOrd="0" destOrd="0" presId="urn:microsoft.com/office/officeart/2005/8/layout/orgChart1"/>
    <dgm:cxn modelId="{EDCCC8A6-DD14-486D-9DC9-F81645B8CD41}" type="presParOf" srcId="{D02F9BCD-432F-45B7-9DE0-DE0B1B1143F8}" destId="{B2F500B8-3A1C-4899-984E-C35DC79406B6}" srcOrd="1" destOrd="0" presId="urn:microsoft.com/office/officeart/2005/8/layout/orgChart1"/>
    <dgm:cxn modelId="{43475C3F-2C23-4035-96AF-981A22AE466D}" type="presParOf" srcId="{22D26E5C-F874-4573-AC27-8F8C310AA559}" destId="{32DFC7C4-706D-44C6-B458-58CEC35453B9}" srcOrd="1" destOrd="0" presId="urn:microsoft.com/office/officeart/2005/8/layout/orgChart1"/>
    <dgm:cxn modelId="{640FF2EB-3082-4843-A8EF-E13B9B6E4CC4}" type="presParOf" srcId="{22D26E5C-F874-4573-AC27-8F8C310AA559}" destId="{23B30191-3473-42BD-94D6-E9C4CC98F457}" srcOrd="2" destOrd="0" presId="urn:microsoft.com/office/officeart/2005/8/layout/orgChart1"/>
    <dgm:cxn modelId="{C5454A5C-995F-425D-AD05-21B663A6F405}" type="presParOf" srcId="{A15E5632-9950-471B-8298-ABEBA4BF74C2}" destId="{154390EC-6F80-4F63-B0B0-F8FFEB1CF27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4082B-2340-40ED-BD66-6D18360AF5F8}">
      <dsp:nvSpPr>
        <dsp:cNvPr id="0" name=""/>
        <dsp:cNvSpPr/>
      </dsp:nvSpPr>
      <dsp:spPr>
        <a:xfrm>
          <a:off x="5418956" y="2670321"/>
          <a:ext cx="4490285" cy="389652"/>
        </a:xfrm>
        <a:custGeom>
          <a:avLst/>
          <a:gdLst/>
          <a:ahLst/>
          <a:cxnLst/>
          <a:rect l="0" t="0" r="0" b="0"/>
          <a:pathLst>
            <a:path>
              <a:moveTo>
                <a:pt x="0" y="0"/>
              </a:moveTo>
              <a:lnTo>
                <a:pt x="0" y="194826"/>
              </a:lnTo>
              <a:lnTo>
                <a:pt x="4490285" y="194826"/>
              </a:lnTo>
              <a:lnTo>
                <a:pt x="4490285" y="389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BDF771-454D-46AC-AC49-D946DEA58D4D}">
      <dsp:nvSpPr>
        <dsp:cNvPr id="0" name=""/>
        <dsp:cNvSpPr/>
      </dsp:nvSpPr>
      <dsp:spPr>
        <a:xfrm>
          <a:off x="5418956" y="2670321"/>
          <a:ext cx="2245142" cy="389652"/>
        </a:xfrm>
        <a:custGeom>
          <a:avLst/>
          <a:gdLst/>
          <a:ahLst/>
          <a:cxnLst/>
          <a:rect l="0" t="0" r="0" b="0"/>
          <a:pathLst>
            <a:path>
              <a:moveTo>
                <a:pt x="0" y="0"/>
              </a:moveTo>
              <a:lnTo>
                <a:pt x="0" y="194826"/>
              </a:lnTo>
              <a:lnTo>
                <a:pt x="2245142" y="194826"/>
              </a:lnTo>
              <a:lnTo>
                <a:pt x="2245142" y="389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4FBD9D-3840-47AD-848D-D9C96E4CA2E3}">
      <dsp:nvSpPr>
        <dsp:cNvPr id="0" name=""/>
        <dsp:cNvSpPr/>
      </dsp:nvSpPr>
      <dsp:spPr>
        <a:xfrm>
          <a:off x="5373236" y="2670321"/>
          <a:ext cx="91440" cy="389652"/>
        </a:xfrm>
        <a:custGeom>
          <a:avLst/>
          <a:gdLst/>
          <a:ahLst/>
          <a:cxnLst/>
          <a:rect l="0" t="0" r="0" b="0"/>
          <a:pathLst>
            <a:path>
              <a:moveTo>
                <a:pt x="45720" y="0"/>
              </a:moveTo>
              <a:lnTo>
                <a:pt x="45720" y="389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4716F6-1EF8-4BC1-882C-7E96ABE45FA9}">
      <dsp:nvSpPr>
        <dsp:cNvPr id="0" name=""/>
        <dsp:cNvSpPr/>
      </dsp:nvSpPr>
      <dsp:spPr>
        <a:xfrm>
          <a:off x="3173813" y="2670321"/>
          <a:ext cx="2245142" cy="389652"/>
        </a:xfrm>
        <a:custGeom>
          <a:avLst/>
          <a:gdLst/>
          <a:ahLst/>
          <a:cxnLst/>
          <a:rect l="0" t="0" r="0" b="0"/>
          <a:pathLst>
            <a:path>
              <a:moveTo>
                <a:pt x="2245142" y="0"/>
              </a:moveTo>
              <a:lnTo>
                <a:pt x="2245142" y="194826"/>
              </a:lnTo>
              <a:lnTo>
                <a:pt x="0" y="194826"/>
              </a:lnTo>
              <a:lnTo>
                <a:pt x="0" y="389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CECAED-4E40-470F-B61E-DDB9DDDBC9EF}">
      <dsp:nvSpPr>
        <dsp:cNvPr id="0" name=""/>
        <dsp:cNvSpPr/>
      </dsp:nvSpPr>
      <dsp:spPr>
        <a:xfrm>
          <a:off x="928671" y="2670321"/>
          <a:ext cx="4490285" cy="389652"/>
        </a:xfrm>
        <a:custGeom>
          <a:avLst/>
          <a:gdLst/>
          <a:ahLst/>
          <a:cxnLst/>
          <a:rect l="0" t="0" r="0" b="0"/>
          <a:pathLst>
            <a:path>
              <a:moveTo>
                <a:pt x="4490285" y="0"/>
              </a:moveTo>
              <a:lnTo>
                <a:pt x="4490285" y="194826"/>
              </a:lnTo>
              <a:lnTo>
                <a:pt x="0" y="194826"/>
              </a:lnTo>
              <a:lnTo>
                <a:pt x="0" y="389652"/>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FC84CC-178D-44A5-B36B-76FF0D83DBF7}">
      <dsp:nvSpPr>
        <dsp:cNvPr id="0" name=""/>
        <dsp:cNvSpPr/>
      </dsp:nvSpPr>
      <dsp:spPr>
        <a:xfrm>
          <a:off x="4491211" y="1742576"/>
          <a:ext cx="1855489" cy="92774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Modes of Operations</a:t>
          </a:r>
        </a:p>
      </dsp:txBody>
      <dsp:txXfrm>
        <a:off x="4491211" y="1742576"/>
        <a:ext cx="1855489" cy="927744"/>
      </dsp:txXfrm>
    </dsp:sp>
    <dsp:sp modelId="{BEE4EBC9-CF48-4936-B10D-72CCCECBE111}">
      <dsp:nvSpPr>
        <dsp:cNvPr id="0" name=""/>
        <dsp:cNvSpPr/>
      </dsp:nvSpPr>
      <dsp:spPr>
        <a:xfrm>
          <a:off x="926" y="3059973"/>
          <a:ext cx="1855489" cy="9277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Electronic Code Book (ECB)</a:t>
          </a:r>
        </a:p>
      </dsp:txBody>
      <dsp:txXfrm>
        <a:off x="926" y="3059973"/>
        <a:ext cx="1855489" cy="927744"/>
      </dsp:txXfrm>
    </dsp:sp>
    <dsp:sp modelId="{CF1ECB9F-A4DE-4653-AA7C-85858327B7C3}">
      <dsp:nvSpPr>
        <dsp:cNvPr id="0" name=""/>
        <dsp:cNvSpPr/>
      </dsp:nvSpPr>
      <dsp:spPr>
        <a:xfrm>
          <a:off x="2246068" y="3059973"/>
          <a:ext cx="1855489" cy="9277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Cipher Block Chaining (CBC)</a:t>
          </a:r>
        </a:p>
      </dsp:txBody>
      <dsp:txXfrm>
        <a:off x="2246068" y="3059973"/>
        <a:ext cx="1855489" cy="927744"/>
      </dsp:txXfrm>
    </dsp:sp>
    <dsp:sp modelId="{8A3011F8-94D5-46F5-A427-923E5D84D360}">
      <dsp:nvSpPr>
        <dsp:cNvPr id="0" name=""/>
        <dsp:cNvSpPr/>
      </dsp:nvSpPr>
      <dsp:spPr>
        <a:xfrm>
          <a:off x="4491211" y="3059973"/>
          <a:ext cx="1855489" cy="9277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Cipher Feedback (CFB)</a:t>
          </a:r>
        </a:p>
      </dsp:txBody>
      <dsp:txXfrm>
        <a:off x="4491211" y="3059973"/>
        <a:ext cx="1855489" cy="927744"/>
      </dsp:txXfrm>
    </dsp:sp>
    <dsp:sp modelId="{0798EB70-1334-4736-88FB-F7C23862F2CC}">
      <dsp:nvSpPr>
        <dsp:cNvPr id="0" name=""/>
        <dsp:cNvSpPr/>
      </dsp:nvSpPr>
      <dsp:spPr>
        <a:xfrm>
          <a:off x="6736354" y="3059973"/>
          <a:ext cx="1855489" cy="9277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Output Feedback (OFB)</a:t>
          </a:r>
        </a:p>
      </dsp:txBody>
      <dsp:txXfrm>
        <a:off x="6736354" y="3059973"/>
        <a:ext cx="1855489" cy="927744"/>
      </dsp:txXfrm>
    </dsp:sp>
    <dsp:sp modelId="{977A9F82-2A7A-41F1-9D8E-69EEA0716BC2}">
      <dsp:nvSpPr>
        <dsp:cNvPr id="0" name=""/>
        <dsp:cNvSpPr/>
      </dsp:nvSpPr>
      <dsp:spPr>
        <a:xfrm>
          <a:off x="8981497" y="3059973"/>
          <a:ext cx="1855489" cy="92774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Counter mode (CTR)</a:t>
          </a:r>
        </a:p>
      </dsp:txBody>
      <dsp:txXfrm>
        <a:off x="8981497" y="3059973"/>
        <a:ext cx="1855489" cy="9277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46E1F-0116-4253-BE01-AB6363ADFA6A}" type="datetimeFigureOut">
              <a:rPr lang="en-IN" smtClean="0"/>
              <a:t>25-12-2016</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27D4F-841F-4DD0-99B1-DAF05FBF3AF8}" type="slidenum">
              <a:rPr lang="en-IN" smtClean="0"/>
              <a:t>‹#›</a:t>
            </a:fld>
            <a:endParaRPr lang="en-IN"/>
          </a:p>
        </p:txBody>
      </p:sp>
    </p:spTree>
    <p:extLst>
      <p:ext uri="{BB962C8B-B14F-4D97-AF65-F5344CB8AC3E}">
        <p14:creationId xmlns:p14="http://schemas.microsoft.com/office/powerpoint/2010/main" val="213580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5CD72-EC3A-4D22-95AA-8542E975CB8F}" type="datetimeFigureOut">
              <a:rPr lang="en-IN" smtClean="0"/>
              <a:t>25-12-2016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AFE4-65E3-4235-B09C-893C22CCEA22}" type="slidenum">
              <a:rPr lang="en-IN" smtClean="0"/>
              <a:t>‹#›</a:t>
            </a:fld>
            <a:endParaRPr lang="en-IN"/>
          </a:p>
        </p:txBody>
      </p:sp>
    </p:spTree>
    <p:extLst>
      <p:ext uri="{BB962C8B-B14F-4D97-AF65-F5344CB8AC3E}">
        <p14:creationId xmlns:p14="http://schemas.microsoft.com/office/powerpoint/2010/main" val="64509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DEB4226-108D-40D3-B360-FDBF6478F42A}" type="slidenum">
              <a:rPr lang="en-AU" altLang="en-US" sz="1200"/>
              <a:pPr eaLnBrk="1" hangingPunct="1"/>
              <a:t>33</a:t>
            </a:fld>
            <a:endParaRPr lang="en-AU" alt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To overcome the problems of repetitions and order independence in ECB, want some way of making the ciphertext dependent on </a:t>
            </a:r>
            <a:r>
              <a:rPr lang="en-AU" altLang="en-US" b="1">
                <a:latin typeface="Arial" panose="020B0604020202020204" pitchFamily="34" charset="0"/>
                <a:ea typeface="ＭＳ Ｐゴシック" panose="020B0600070205080204" pitchFamily="34" charset="-128"/>
              </a:rPr>
              <a:t>all</a:t>
            </a:r>
            <a:r>
              <a:rPr lang="en-AU" altLang="en-US">
                <a:latin typeface="Arial" panose="020B0604020202020204" pitchFamily="34" charset="0"/>
                <a:ea typeface="ＭＳ Ｐゴシック" panose="020B0600070205080204" pitchFamily="34" charset="-128"/>
              </a:rPr>
              <a:t> blocks before it. This is what CBC gives us, by combining the previous ciphertext block with the current message block before encrypting. To start the process, use an Initial Value (IV), which is usually well known (often all 0's), or otherwise is sent, ECB encrypted, just before starting CBC use. CBC mode is applicable whenever large amounts of data need to be sent securely, provided that its available in advance (eg email, FTP, web etc) </a:t>
            </a:r>
          </a:p>
        </p:txBody>
      </p:sp>
    </p:spTree>
    <p:extLst>
      <p:ext uri="{BB962C8B-B14F-4D97-AF65-F5344CB8AC3E}">
        <p14:creationId xmlns:p14="http://schemas.microsoft.com/office/powerpoint/2010/main" val="2690879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310A754-A317-4C12-8A25-C99EB3832FA6}" type="slidenum">
              <a:rPr lang="en-AU" altLang="en-US" sz="1200"/>
              <a:pPr eaLnBrk="1" hangingPunct="1"/>
              <a:t>34</a:t>
            </a:fld>
            <a:endParaRPr lang="en-AU"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1979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B2B8978-52F3-440F-B426-B759A62E68B3}" type="slidenum">
              <a:rPr lang="en-AU" altLang="en-US" sz="1200"/>
              <a:pPr eaLnBrk="1" hangingPunct="1"/>
              <a:t>35</a:t>
            </a:fld>
            <a:endParaRPr lang="en-AU"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panose="020B0604020202020204" pitchFamily="34" charset="0"/>
                <a:ea typeface="ＭＳ Ｐゴシック" panose="020B0600070205080204" pitchFamily="34" charset="-128"/>
              </a:rPr>
              <a:t>The alternative to CFB is OFB. Here the generation of the "random" bits is independent of the message being encrypted. The advantage is that firstly, they can be computed in advance, good for bursty traffic, and secondly, any bit error only affects a single bit. Thus this is good for noisy links (eg satellite TV transmissions etc).</a:t>
            </a:r>
          </a:p>
        </p:txBody>
      </p:sp>
    </p:spTree>
    <p:extLst>
      <p:ext uri="{BB962C8B-B14F-4D97-AF65-F5344CB8AC3E}">
        <p14:creationId xmlns:p14="http://schemas.microsoft.com/office/powerpoint/2010/main" val="3769786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Grp="1" noRot="1" noChangeAspect="1" noChangeArrowheads="1" noTextEdit="1"/>
          </p:cNvSpPr>
          <p:nvPr>
            <p:ph type="sldImg"/>
          </p:nvPr>
        </p:nvSpPr>
        <p:spPr bwMode="auto">
          <a:xfrm>
            <a:off x="430213" y="303213"/>
            <a:ext cx="5991225" cy="33702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4" name="Text Box 2"/>
          <p:cNvSpPr txBox="1">
            <a:spLocks noChangeArrowheads="1"/>
          </p:cNvSpPr>
          <p:nvPr/>
        </p:nvSpPr>
        <p:spPr bwMode="auto">
          <a:xfrm>
            <a:off x="503238" y="4222750"/>
            <a:ext cx="5849937"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extLst>
      <p:ext uri="{BB962C8B-B14F-4D97-AF65-F5344CB8AC3E}">
        <p14:creationId xmlns:p14="http://schemas.microsoft.com/office/powerpoint/2010/main" val="3342611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203D09-5926-4F66-AE61-F8BC0C32CF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14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5BAD6030-0B39-41B2-A9A5-6CB76F212BA5}" type="datetime1">
              <a:rPr lang="en-IN" smtClean="0">
                <a:solidFill>
                  <a:prstClr val="black">
                    <a:tint val="75000"/>
                  </a:prstClr>
                </a:solidFill>
              </a:rPr>
              <a:t>25-12-2016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334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4D9CB-0140-4B57-B7CA-5609255333A2}" type="datetime1">
              <a:rPr lang="en-IN" smtClean="0">
                <a:solidFill>
                  <a:prstClr val="black">
                    <a:tint val="75000"/>
                  </a:prstClr>
                </a:solidFill>
              </a:rPr>
              <a:t>25-12-2016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809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F29E505-92F8-44EC-AE05-C6FBFFA3C1BF}" type="datetime1">
              <a:rPr lang="en-IN" smtClean="0">
                <a:solidFill>
                  <a:prstClr val="black">
                    <a:tint val="75000"/>
                  </a:prstClr>
                </a:solidFill>
              </a:rPr>
              <a:t>25-12-2016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754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9AEBB4-3E45-4B16-BD62-B81B82D5594E}" type="datetime1">
              <a:rPr lang="en-IN" smtClean="0">
                <a:solidFill>
                  <a:prstClr val="black">
                    <a:tint val="75000"/>
                  </a:prstClr>
                </a:solidFill>
              </a:rPr>
              <a:t>25-12-2016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072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697C30C2-930E-43C4-9883-B845A6F6EC31}" type="slidenum">
              <a:rPr lang="en-US" altLang="en-US"/>
              <a:pPr/>
              <a:t>‹#›</a:t>
            </a:fld>
            <a:endParaRPr lang="en-US" altLang="en-US"/>
          </a:p>
        </p:txBody>
      </p:sp>
    </p:spTree>
    <p:extLst>
      <p:ext uri="{BB962C8B-B14F-4D97-AF65-F5344CB8AC3E}">
        <p14:creationId xmlns:p14="http://schemas.microsoft.com/office/powerpoint/2010/main" val="3956286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endParaRPr lang="en-US"/>
          </a:p>
        </p:txBody>
      </p:sp>
      <p:sp>
        <p:nvSpPr>
          <p:cNvPr id="4" name="Date Placeholder 3"/>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5D650B07-CD5D-4194-B2C4-21844AD2FA1F}" type="slidenum">
              <a:rPr lang="en-US" altLang="en-US"/>
              <a:pPr/>
              <a:t>‹#›</a:t>
            </a:fld>
            <a:endParaRPr lang="en-US" altLang="en-US"/>
          </a:p>
        </p:txBody>
      </p:sp>
    </p:spTree>
    <p:extLst>
      <p:ext uri="{BB962C8B-B14F-4D97-AF65-F5344CB8AC3E}">
        <p14:creationId xmlns:p14="http://schemas.microsoft.com/office/powerpoint/2010/main" val="218129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1"/>
            <a:ext cx="5384800" cy="213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D6E91EA5-A489-4AE0-BC25-87108DE05C66}" type="slidenum">
              <a:rPr lang="en-US" altLang="en-US"/>
              <a:pPr/>
              <a:t>‹#›</a:t>
            </a:fld>
            <a:endParaRPr lang="en-US" altLang="en-US"/>
          </a:p>
        </p:txBody>
      </p:sp>
    </p:spTree>
    <p:extLst>
      <p:ext uri="{BB962C8B-B14F-4D97-AF65-F5344CB8AC3E}">
        <p14:creationId xmlns:p14="http://schemas.microsoft.com/office/powerpoint/2010/main" val="4653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C7D46CC-EEF8-4B75-92C8-B472F9CB76F4}" type="datetime1">
              <a:rPr lang="en-US" smtClean="0">
                <a:solidFill>
                  <a:prstClr val="black">
                    <a:tint val="75000"/>
                  </a:prstClr>
                </a:solidFill>
              </a:rPr>
              <a:pPr/>
              <a:t>12/25/2016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429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764860-B04C-470C-BB7E-2199C7691FF9}" type="datetime1">
              <a:rPr lang="en-US" smtClean="0">
                <a:solidFill>
                  <a:prstClr val="black">
                    <a:tint val="75000"/>
                  </a:prstClr>
                </a:solidFill>
              </a:rPr>
              <a:pPr/>
              <a:t>12/25/2016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955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43E4B-5100-4C90-8963-58730DCE0348}" type="datetime1">
              <a:rPr lang="en-US" smtClean="0">
                <a:solidFill>
                  <a:prstClr val="black">
                    <a:tint val="75000"/>
                  </a:prstClr>
                </a:solidFill>
              </a:rPr>
              <a:pPr/>
              <a:t>12/25/2016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3232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5C7852AC-2167-483E-BA74-60D6753FB778}" type="datetime1">
              <a:rPr lang="en-US" smtClean="0">
                <a:solidFill>
                  <a:prstClr val="black">
                    <a:tint val="75000"/>
                  </a:prstClr>
                </a:solidFill>
              </a:rPr>
              <a:pPr/>
              <a:t>12/25/2016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62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7279E7-E95B-44D5-AD15-79A92C880A4B}" type="datetime1">
              <a:rPr lang="en-IN" smtClean="0">
                <a:solidFill>
                  <a:prstClr val="black">
                    <a:tint val="75000"/>
                  </a:prstClr>
                </a:solidFill>
              </a:rPr>
              <a:t>25-12-2016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6116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B624758-03ED-40BD-B2BB-FD8724BE6C7F}" type="datetime1">
              <a:rPr lang="en-US" smtClean="0">
                <a:solidFill>
                  <a:prstClr val="black">
                    <a:tint val="75000"/>
                  </a:prstClr>
                </a:solidFill>
              </a:rPr>
              <a:pPr/>
              <a:t>12/25/2016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412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121034999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288763168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08BAC-4DF5-4505-B591-BEAB2A788B93}" type="datetime1">
              <a:rPr lang="en-US" smtClean="0">
                <a:solidFill>
                  <a:prstClr val="black">
                    <a:tint val="75000"/>
                  </a:prstClr>
                </a:solidFill>
              </a:rPr>
              <a:pPr/>
              <a:t>12/25/2016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Confidential</a:t>
            </a: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4224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3E5F-4659-4FF7-A7F7-A8E6BA2C0813}" type="datetime1">
              <a:rPr lang="en-US" smtClean="0">
                <a:solidFill>
                  <a:prstClr val="black">
                    <a:tint val="75000"/>
                  </a:prstClr>
                </a:solidFill>
              </a:rPr>
              <a:pPr/>
              <a:t>12/25/2016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9846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BBFD3-83E5-4EE1-B44C-BD324F172E11}" type="datetime1">
              <a:rPr lang="en-US" smtClean="0">
                <a:solidFill>
                  <a:prstClr val="black">
                    <a:tint val="75000"/>
                  </a:prstClr>
                </a:solidFill>
              </a:rPr>
              <a:pPr/>
              <a:t>12/25/2016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92591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038345A-BF8C-4491-98EA-5625FE184381}" type="datetime1">
              <a:rPr lang="en-US" smtClean="0">
                <a:solidFill>
                  <a:prstClr val="black">
                    <a:tint val="75000"/>
                  </a:prstClr>
                </a:solidFill>
              </a:rPr>
              <a:pPr/>
              <a:t>12/25/2016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5868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F462C42-554E-49D8-BD9C-2055D490F3D3}" type="datetime1">
              <a:rPr lang="en-US" smtClean="0">
                <a:solidFill>
                  <a:prstClr val="black">
                    <a:tint val="75000"/>
                  </a:prstClr>
                </a:solidFill>
              </a:rPr>
              <a:pPr/>
              <a:t>12/25/2016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036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FEEAA-4DCC-4F27-A885-5A6F262774D3}" type="datetime1">
              <a:rPr lang="en-IN" smtClean="0">
                <a:solidFill>
                  <a:prstClr val="black">
                    <a:tint val="75000"/>
                  </a:prstClr>
                </a:solidFill>
              </a:rPr>
              <a:t>25-12-2016</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412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E6A8D543-3283-4640-B68B-EA122DEFF41D}" type="datetime1">
              <a:rPr lang="en-IN" smtClean="0">
                <a:solidFill>
                  <a:prstClr val="black">
                    <a:tint val="75000"/>
                  </a:prstClr>
                </a:solidFill>
              </a:rPr>
              <a:t>25-12-2016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220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29DA8FF-BE34-420C-8502-4008A8C23E80}" type="datetime1">
              <a:rPr lang="en-IN" smtClean="0">
                <a:solidFill>
                  <a:prstClr val="black">
                    <a:tint val="75000"/>
                  </a:prstClr>
                </a:solidFill>
              </a:rPr>
              <a:t>25-12-2016</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62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86227325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333329201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3346-F74C-4908-A651-DE50A4F7D7C0}" type="datetime1">
              <a:rPr lang="en-IN" smtClean="0">
                <a:solidFill>
                  <a:prstClr val="black">
                    <a:tint val="75000"/>
                  </a:prstClr>
                </a:solidFill>
              </a:rPr>
              <a:t>25-12-2016</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13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511FA-7271-41CA-A949-B1AA0FE66208}" type="datetime1">
              <a:rPr lang="en-IN" smtClean="0">
                <a:solidFill>
                  <a:prstClr val="black">
                    <a:tint val="75000"/>
                  </a:prstClr>
                </a:solidFill>
              </a:rPr>
              <a:t>25-12-2016</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664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310E-4899-407D-9ED4-AF5243BDE1AC}" type="datetime1">
              <a:rPr lang="en-IN" smtClean="0">
                <a:solidFill>
                  <a:prstClr val="black">
                    <a:tint val="75000"/>
                  </a:prstClr>
                </a:solidFill>
              </a:rPr>
              <a:t>25-12-2016</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70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708" r:id="rId7"/>
    <p:sldLayoutId id="2147483679" r:id="rId8"/>
    <p:sldLayoutId id="2147483680" r:id="rId9"/>
    <p:sldLayoutId id="2147483681" r:id="rId10"/>
    <p:sldLayoutId id="2147483682" r:id="rId11"/>
    <p:sldLayoutId id="2147483683" r:id="rId12"/>
    <p:sldLayoutId id="2147483709" r:id="rId13"/>
    <p:sldLayoutId id="2147483710" r:id="rId14"/>
    <p:sldLayoutId id="2147483711"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F13FE-5836-4F47-A3B0-18D9628960F4}" type="datetime1">
              <a:rPr lang="en-US" smtClean="0">
                <a:solidFill>
                  <a:prstClr val="black">
                    <a:tint val="75000"/>
                  </a:prstClr>
                </a:solidFill>
              </a:rPr>
              <a:pPr/>
              <a:t>12/25/2016</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645258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5924991" y="3252258"/>
            <a:ext cx="6219873" cy="65376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Arial" panose="020B0604020202020204" pitchFamily="34" charset="0"/>
                <a:cs typeface="Arial" panose="020B0604020202020204" pitchFamily="34" charset="0"/>
              </a:rPr>
              <a:t>Security Engineering - Cryptography</a:t>
            </a:r>
            <a:endParaRPr lang="en-IN"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9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067" y="845713"/>
            <a:ext cx="6790303" cy="5068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0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Schemes</a:t>
            </a:r>
          </a:p>
        </p:txBody>
      </p:sp>
      <p:sp>
        <p:nvSpPr>
          <p:cNvPr id="3" name="Content Placeholder 2"/>
          <p:cNvSpPr>
            <a:spLocks noGrp="1"/>
          </p:cNvSpPr>
          <p:nvPr>
            <p:ph idx="4294967295"/>
          </p:nvPr>
        </p:nvSpPr>
        <p:spPr>
          <a:xfrm>
            <a:off x="560438" y="1735035"/>
            <a:ext cx="10802938" cy="4616603"/>
          </a:xfrm>
        </p:spPr>
        <p:txBody>
          <a:bodyPr>
            <a:normAutofit fontScale="77500" lnSpcReduction="20000"/>
          </a:bodyPr>
          <a:lstStyle/>
          <a:p>
            <a:pPr>
              <a:lnSpc>
                <a:spcPct val="120000"/>
              </a:lnSpc>
            </a:pPr>
            <a:r>
              <a:rPr lang="en-US" b="1" dirty="0">
                <a:latin typeface="Arial" panose="020B0604020202020204" pitchFamily="34" charset="0"/>
                <a:cs typeface="Arial" panose="020B0604020202020204" pitchFamily="34" charset="0"/>
              </a:rPr>
              <a:t>Substitution cipher</a:t>
            </a:r>
          </a:p>
          <a:p>
            <a:pPr lvl="1">
              <a:lnSpc>
                <a:spcPct val="120000"/>
              </a:lnSpc>
            </a:pPr>
            <a:r>
              <a:rPr lang="en-US" dirty="0">
                <a:latin typeface="Arial" panose="020B0604020202020204" pitchFamily="34" charset="0"/>
                <a:cs typeface="Arial" panose="020B0604020202020204" pitchFamily="34" charset="0"/>
              </a:rPr>
              <a:t>is a method of encoding by which units of plaintext are replaced with another plaintext text according to a fixed system; the "units" may be single letters (the most common), pairs of letters, triplets of letters, mixtures of the above, and so forth.</a:t>
            </a:r>
          </a:p>
          <a:p>
            <a:pPr lvl="1">
              <a:lnSpc>
                <a:spcPct val="120000"/>
              </a:lnSpc>
            </a:pPr>
            <a:r>
              <a:rPr lang="en-US" dirty="0">
                <a:latin typeface="Arial" panose="020B0604020202020204" pitchFamily="34" charset="0"/>
                <a:cs typeface="Arial" panose="020B0604020202020204" pitchFamily="34" charset="0"/>
              </a:rPr>
              <a:t>Used in Symmetric algorithms</a:t>
            </a:r>
          </a:p>
          <a:p>
            <a:pPr lvl="1">
              <a:lnSpc>
                <a:spcPct val="120000"/>
              </a:lnSpc>
            </a:pPr>
            <a:r>
              <a:rPr lang="en-US" dirty="0">
                <a:latin typeface="Arial" panose="020B0604020202020204" pitchFamily="34" charset="0"/>
                <a:cs typeface="Arial" panose="020B0604020202020204" pitchFamily="34" charset="0"/>
              </a:rPr>
              <a:t>Provides confusion to cryptanalyst</a:t>
            </a:r>
          </a:p>
          <a:p>
            <a:pPr>
              <a:lnSpc>
                <a:spcPct val="120000"/>
              </a:lnSpc>
            </a:pPr>
            <a:r>
              <a:rPr lang="en-US" b="1" dirty="0">
                <a:latin typeface="Arial" panose="020B0604020202020204" pitchFamily="34" charset="0"/>
                <a:cs typeface="Arial" panose="020B0604020202020204" pitchFamily="34" charset="0"/>
              </a:rPr>
              <a:t>Monoalphabetic cipher</a:t>
            </a:r>
          </a:p>
          <a:p>
            <a:pPr lvl="1">
              <a:lnSpc>
                <a:spcPct val="120000"/>
              </a:lnSpc>
            </a:pPr>
            <a:r>
              <a:rPr lang="en-US" dirty="0">
                <a:latin typeface="Arial" panose="020B0604020202020204" pitchFamily="34" charset="0"/>
                <a:cs typeface="Arial" panose="020B0604020202020204" pitchFamily="34" charset="0"/>
              </a:rPr>
              <a:t>uses fixed substitution (one character only)</a:t>
            </a:r>
          </a:p>
          <a:p>
            <a:pPr>
              <a:lnSpc>
                <a:spcPct val="120000"/>
              </a:lnSpc>
            </a:pPr>
            <a:r>
              <a:rPr lang="en-US" b="1" dirty="0">
                <a:latin typeface="Arial" panose="020B0604020202020204" pitchFamily="34" charset="0"/>
                <a:cs typeface="Arial" panose="020B0604020202020204" pitchFamily="34" charset="0"/>
              </a:rPr>
              <a:t>Polyalphabetic cipher</a:t>
            </a:r>
          </a:p>
          <a:p>
            <a:pPr lvl="1">
              <a:lnSpc>
                <a:spcPct val="120000"/>
              </a:lnSpc>
            </a:pPr>
            <a:r>
              <a:rPr lang="en-US" dirty="0">
                <a:latin typeface="Arial" panose="020B0604020202020204" pitchFamily="34" charset="0"/>
                <a:cs typeface="Arial" panose="020B0604020202020204" pitchFamily="34" charset="0"/>
              </a:rPr>
              <a:t>uses a number of substitutions (many alphabets)</a:t>
            </a:r>
          </a:p>
          <a:p>
            <a:pPr>
              <a:lnSpc>
                <a:spcPct val="120000"/>
              </a:lnSpc>
            </a:pPr>
            <a:r>
              <a:rPr lang="en-US" b="1" dirty="0">
                <a:highlight>
                  <a:srgbClr val="FFFF00"/>
                </a:highlight>
                <a:latin typeface="Arial" panose="020B0604020202020204" pitchFamily="34" charset="0"/>
                <a:cs typeface="Arial" panose="020B0604020202020204" pitchFamily="34" charset="0"/>
              </a:rPr>
              <a:t>Polygraph cipher</a:t>
            </a:r>
          </a:p>
          <a:p>
            <a:pPr lvl="1">
              <a:lnSpc>
                <a:spcPct val="120000"/>
              </a:lnSpc>
            </a:pPr>
            <a:r>
              <a:rPr lang="en-US" dirty="0">
                <a:highlight>
                  <a:srgbClr val="FFFF00"/>
                </a:highlight>
                <a:latin typeface="Arial" panose="020B0604020202020204" pitchFamily="34" charset="0"/>
                <a:cs typeface="Arial" panose="020B0604020202020204" pitchFamily="34" charset="0"/>
              </a:rPr>
              <a:t>a cipher that operates on larger groups of letters</a:t>
            </a:r>
            <a:endParaRPr lang="en-US" b="1" dirty="0">
              <a:highlight>
                <a:srgbClr val="FFFF00"/>
              </a:highlight>
              <a:latin typeface="Arial" panose="020B0604020202020204" pitchFamily="34" charset="0"/>
              <a:cs typeface="Arial" panose="020B0604020202020204" pitchFamily="34" charset="0"/>
            </a:endParaRPr>
          </a:p>
          <a:p>
            <a:pPr marL="0" indent="0">
              <a:lnSpc>
                <a:spcPct val="12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298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Encryption Scheme</a:t>
            </a:r>
          </a:p>
        </p:txBody>
      </p:sp>
      <p:sp>
        <p:nvSpPr>
          <p:cNvPr id="3" name="Content Placeholder 2"/>
          <p:cNvSpPr>
            <a:spLocks noGrp="1"/>
          </p:cNvSpPr>
          <p:nvPr>
            <p:ph idx="4294967295"/>
          </p:nvPr>
        </p:nvSpPr>
        <p:spPr>
          <a:xfrm>
            <a:off x="414337" y="1669640"/>
            <a:ext cx="11468100" cy="4562475"/>
          </a:xfrm>
        </p:spPr>
        <p:txBody>
          <a:bodyPr>
            <a:normAutofit fontScale="92500" lnSpcReduction="20000"/>
          </a:bodyPr>
          <a:lstStyle/>
          <a:p>
            <a:pPr>
              <a:lnSpc>
                <a:spcPct val="110000"/>
              </a:lnSpc>
            </a:pPr>
            <a:r>
              <a:rPr lang="en-US" b="1" dirty="0">
                <a:latin typeface="Arial" panose="020B0604020202020204" pitchFamily="34" charset="0"/>
                <a:cs typeface="Arial" panose="020B0604020202020204" pitchFamily="34" charset="0"/>
              </a:rPr>
              <a:t>Transposition cipher, </a:t>
            </a:r>
            <a:r>
              <a:rPr lang="en-US" dirty="0">
                <a:latin typeface="Arial" panose="020B0604020202020204" pitchFamily="34" charset="0"/>
                <a:cs typeface="Arial" panose="020B0604020202020204" pitchFamily="34" charset="0"/>
              </a:rPr>
              <a:t>simple data</a:t>
            </a:r>
            <a:r>
              <a:rPr lang="en-US" u="sng"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encryption scheme in which plaintext characters are shifted in some regular pattern to form cipher text.</a:t>
            </a:r>
          </a:p>
          <a:p>
            <a:pPr>
              <a:lnSpc>
                <a:spcPct val="110000"/>
              </a:lnSpc>
            </a:pPr>
            <a:r>
              <a:rPr lang="en-US" dirty="0">
                <a:latin typeface="Arial" panose="020B0604020202020204" pitchFamily="34" charset="0"/>
                <a:cs typeface="Arial" panose="020B0604020202020204" pitchFamily="34" charset="0"/>
              </a:rPr>
              <a:t>Provides diffusion functionality</a:t>
            </a:r>
          </a:p>
          <a:p>
            <a:pPr>
              <a:lnSpc>
                <a:spcPct val="110000"/>
              </a:lnSpc>
            </a:pPr>
            <a:r>
              <a:rPr lang="en-US" i="1" dirty="0">
                <a:latin typeface="Arial" panose="020B0604020202020204" pitchFamily="34" charset="0"/>
                <a:cs typeface="Arial" panose="020B0604020202020204" pitchFamily="34" charset="0"/>
              </a:rPr>
              <a:t>Scytale</a:t>
            </a:r>
            <a:r>
              <a:rPr lang="en-US" dirty="0">
                <a:latin typeface="Arial" panose="020B0604020202020204" pitchFamily="34" charset="0"/>
                <a:cs typeface="Arial" panose="020B0604020202020204" pitchFamily="34" charset="0"/>
              </a:rPr>
              <a:t> is a transposition cipher. A band is wrapped around a rod, a message is written, and when the band is unrolled a ciphertext appears.</a:t>
            </a:r>
          </a:p>
          <a:p>
            <a:pPr>
              <a:lnSpc>
                <a:spcPct val="110000"/>
              </a:lnSpc>
            </a:pPr>
            <a:r>
              <a:rPr lang="en-US" b="1" dirty="0">
                <a:latin typeface="Arial" panose="020B0604020202020204" pitchFamily="34" charset="0"/>
                <a:cs typeface="Arial" panose="020B0604020202020204" pitchFamily="34" charset="0"/>
              </a:rPr>
              <a:t>Caesar Cipher</a:t>
            </a:r>
          </a:p>
          <a:p>
            <a:pPr lvl="1">
              <a:lnSpc>
                <a:spcPct val="110000"/>
              </a:lnSpc>
            </a:pPr>
            <a:r>
              <a:rPr lang="en-US" dirty="0">
                <a:latin typeface="Arial" panose="020B0604020202020204" pitchFamily="34" charset="0"/>
                <a:cs typeface="Arial" panose="020B0604020202020204" pitchFamily="34" charset="0"/>
              </a:rPr>
              <a:t>Monoalphabetic substitution cipher</a:t>
            </a:r>
          </a:p>
          <a:p>
            <a:pPr lvl="1">
              <a:lnSpc>
                <a:spcPct val="110000"/>
              </a:lnSpc>
            </a:pPr>
            <a:r>
              <a:rPr lang="en-US" dirty="0">
                <a:latin typeface="Arial" panose="020B0604020202020204" pitchFamily="34" charset="0"/>
                <a:cs typeface="Arial" panose="020B0604020202020204" pitchFamily="34" charset="0"/>
              </a:rPr>
              <a:t>Shift cipher</a:t>
            </a:r>
          </a:p>
          <a:p>
            <a:pPr lvl="1">
              <a:lnSpc>
                <a:spcPct val="110000"/>
              </a:lnSpc>
            </a:pPr>
            <a:r>
              <a:rPr lang="en-US" dirty="0">
                <a:latin typeface="Arial" panose="020B0604020202020204" pitchFamily="34" charset="0"/>
                <a:cs typeface="Arial" panose="020B0604020202020204" pitchFamily="34" charset="0"/>
              </a:rPr>
              <a:t>each letter is translated into the letter a fixed number of positions after it in the alphabet table.</a:t>
            </a:r>
          </a:p>
          <a:p>
            <a:pPr lvl="1">
              <a:lnSpc>
                <a:spcPct val="110000"/>
              </a:lnSpc>
            </a:pPr>
            <a:r>
              <a:rPr lang="en-US" dirty="0">
                <a:latin typeface="Arial" panose="020B0604020202020204" pitchFamily="34" charset="0"/>
                <a:cs typeface="Arial" panose="020B0604020202020204" pitchFamily="34" charset="0"/>
              </a:rPr>
              <a:t>the fixed number of positions is a key both for encryption and decryption.</a:t>
            </a:r>
          </a:p>
        </p:txBody>
      </p:sp>
    </p:spTree>
    <p:extLst>
      <p:ext uri="{BB962C8B-B14F-4D97-AF65-F5344CB8AC3E}">
        <p14:creationId xmlns:p14="http://schemas.microsoft.com/office/powerpoint/2010/main" val="275611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Cryptosystem Strength</a:t>
            </a:r>
          </a:p>
        </p:txBody>
      </p:sp>
      <p:sp>
        <p:nvSpPr>
          <p:cNvPr id="3" name="Content Placeholder 2"/>
          <p:cNvSpPr>
            <a:spLocks noGrp="1"/>
          </p:cNvSpPr>
          <p:nvPr>
            <p:ph idx="4294967295"/>
          </p:nvPr>
        </p:nvSpPr>
        <p:spPr>
          <a:xfrm>
            <a:off x="661987" y="1644241"/>
            <a:ext cx="10972800" cy="4392613"/>
          </a:xfrm>
        </p:spPr>
        <p:txBody>
          <a:bodyPr>
            <a:normAutofit/>
          </a:bodyPr>
          <a:lstStyle/>
          <a:p>
            <a:pPr>
              <a:lnSpc>
                <a:spcPct val="100000"/>
              </a:lnSpc>
            </a:pPr>
            <a:r>
              <a:rPr lang="en-US"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strength </a:t>
            </a:r>
            <a:r>
              <a:rPr lang="en-US" dirty="0">
                <a:latin typeface="Arial" panose="020B0604020202020204" pitchFamily="34" charset="0"/>
                <a:cs typeface="Arial" panose="020B0604020202020204" pitchFamily="34" charset="0"/>
              </a:rPr>
              <a:t>of an encryption method depends on</a:t>
            </a:r>
          </a:p>
          <a:p>
            <a:pPr lvl="1">
              <a:lnSpc>
                <a:spcPct val="100000"/>
              </a:lnSpc>
            </a:pPr>
            <a:r>
              <a:rPr lang="en-US" dirty="0">
                <a:latin typeface="Arial" panose="020B0604020202020204" pitchFamily="34" charset="0"/>
                <a:cs typeface="Arial" panose="020B0604020202020204" pitchFamily="34" charset="0"/>
              </a:rPr>
              <a:t>Algorithm</a:t>
            </a:r>
          </a:p>
          <a:p>
            <a:pPr lvl="1">
              <a:lnSpc>
                <a:spcPct val="100000"/>
              </a:lnSpc>
            </a:pPr>
            <a:r>
              <a:rPr lang="en-US" dirty="0">
                <a:latin typeface="Arial" panose="020B0604020202020204" pitchFamily="34" charset="0"/>
                <a:cs typeface="Arial" panose="020B0604020202020204" pitchFamily="34" charset="0"/>
              </a:rPr>
              <a:t>the secrecy of the key</a:t>
            </a:r>
          </a:p>
          <a:p>
            <a:pPr lvl="1">
              <a:lnSpc>
                <a:spcPct val="100000"/>
              </a:lnSpc>
            </a:pPr>
            <a:r>
              <a:rPr lang="en-US" dirty="0">
                <a:latin typeface="Arial" panose="020B0604020202020204" pitchFamily="34" charset="0"/>
                <a:cs typeface="Arial" panose="020B0604020202020204" pitchFamily="34" charset="0"/>
              </a:rPr>
              <a:t>the length of the key</a:t>
            </a:r>
          </a:p>
          <a:p>
            <a:pPr lvl="1">
              <a:lnSpc>
                <a:spcPct val="100000"/>
              </a:lnSpc>
            </a:pPr>
            <a:r>
              <a:rPr lang="en-US" dirty="0">
                <a:latin typeface="Arial" panose="020B0604020202020204" pitchFamily="34" charset="0"/>
                <a:cs typeface="Arial" panose="020B0604020202020204" pitchFamily="34" charset="0"/>
              </a:rPr>
              <a:t>the initialization vectors</a:t>
            </a:r>
          </a:p>
          <a:p>
            <a:pPr lvl="1">
              <a:lnSpc>
                <a:spcPct val="100000"/>
              </a:lnSpc>
            </a:pPr>
            <a:r>
              <a:rPr lang="en-US" dirty="0">
                <a:latin typeface="Arial" panose="020B0604020202020204" pitchFamily="34" charset="0"/>
                <a:cs typeface="Arial" panose="020B0604020202020204" pitchFamily="34" charset="0"/>
              </a:rPr>
              <a:t>How all work together</a:t>
            </a:r>
          </a:p>
          <a:p>
            <a:pPr>
              <a:lnSpc>
                <a:spcPct val="100000"/>
              </a:lnSpc>
            </a:pPr>
            <a:r>
              <a:rPr lang="en-US" b="1" i="1" dirty="0">
                <a:latin typeface="Arial" panose="020B0604020202020204" pitchFamily="34" charset="0"/>
                <a:cs typeface="Arial" panose="020B0604020202020204" pitchFamily="34" charset="0"/>
              </a:rPr>
              <a:t>Work factor</a:t>
            </a:r>
          </a:p>
          <a:p>
            <a:pPr lvl="1">
              <a:lnSpc>
                <a:spcPct val="100000"/>
              </a:lnSpc>
            </a:pPr>
            <a:r>
              <a:rPr lang="en-US" dirty="0">
                <a:latin typeface="Arial" panose="020B0604020202020204" pitchFamily="34" charset="0"/>
                <a:cs typeface="Arial" panose="020B0604020202020204" pitchFamily="34" charset="0"/>
              </a:rPr>
              <a:t>an estimate of the effort and resources it would take an attacker to penetrate a cryptosystem</a:t>
            </a:r>
          </a:p>
        </p:txBody>
      </p:sp>
    </p:spTree>
    <p:extLst>
      <p:ext uri="{BB962C8B-B14F-4D97-AF65-F5344CB8AC3E}">
        <p14:creationId xmlns:p14="http://schemas.microsoft.com/office/powerpoint/2010/main" val="13942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Cryptosystem Elements</a:t>
            </a:r>
          </a:p>
        </p:txBody>
      </p:sp>
      <p:sp>
        <p:nvSpPr>
          <p:cNvPr id="3" name="Content Placeholder 2"/>
          <p:cNvSpPr>
            <a:spLocks noGrp="1"/>
          </p:cNvSpPr>
          <p:nvPr>
            <p:ph idx="4294967295"/>
          </p:nvPr>
        </p:nvSpPr>
        <p:spPr>
          <a:xfrm>
            <a:off x="661987" y="1634408"/>
            <a:ext cx="10972800" cy="4392613"/>
          </a:xfrm>
        </p:spPr>
        <p:txBody>
          <a:bodyPr>
            <a:normAutofit/>
          </a:bodyPr>
          <a:lstStyle/>
          <a:p>
            <a:pPr>
              <a:lnSpc>
                <a:spcPct val="150000"/>
              </a:lnSpc>
            </a:pPr>
            <a:r>
              <a:rPr lang="en-US" dirty="0">
                <a:latin typeface="Arial" panose="020B0604020202020204" pitchFamily="34" charset="0"/>
                <a:cs typeface="Arial" panose="020B0604020202020204" pitchFamily="34" charset="0"/>
              </a:rPr>
              <a:t>The Important elements of Encryption are</a:t>
            </a:r>
          </a:p>
          <a:p>
            <a:pPr lvl="1">
              <a:lnSpc>
                <a:spcPct val="150000"/>
              </a:lnSpc>
            </a:pPr>
            <a:r>
              <a:rPr lang="en-US" dirty="0">
                <a:latin typeface="Arial" panose="020B0604020202020204" pitchFamily="34" charset="0"/>
                <a:cs typeface="Arial" panose="020B0604020202020204" pitchFamily="34" charset="0"/>
              </a:rPr>
              <a:t>Use an algorithm without flaws</a:t>
            </a:r>
          </a:p>
          <a:p>
            <a:pPr lvl="1">
              <a:lnSpc>
                <a:spcPct val="150000"/>
              </a:lnSpc>
            </a:pPr>
            <a:r>
              <a:rPr lang="en-US" dirty="0">
                <a:latin typeface="Arial" panose="020B0604020202020204" pitchFamily="34" charset="0"/>
                <a:cs typeface="Arial" panose="020B0604020202020204" pitchFamily="34" charset="0"/>
              </a:rPr>
              <a:t>Use a large key size</a:t>
            </a:r>
          </a:p>
          <a:p>
            <a:pPr lvl="1">
              <a:lnSpc>
                <a:spcPct val="150000"/>
              </a:lnSpc>
            </a:pPr>
            <a:r>
              <a:rPr lang="en-US" dirty="0">
                <a:latin typeface="Arial" panose="020B0604020202020204" pitchFamily="34" charset="0"/>
                <a:cs typeface="Arial" panose="020B0604020202020204" pitchFamily="34" charset="0"/>
              </a:rPr>
              <a:t>Use all possible values within the </a:t>
            </a:r>
            <a:r>
              <a:rPr lang="en-US" dirty="0" err="1">
                <a:latin typeface="Arial" panose="020B0604020202020204" pitchFamily="34" charset="0"/>
                <a:cs typeface="Arial" panose="020B0604020202020204" pitchFamily="34" charset="0"/>
              </a:rPr>
              <a:t>keyspace</a:t>
            </a:r>
            <a:r>
              <a:rPr lang="en-US" dirty="0">
                <a:latin typeface="Arial" panose="020B0604020202020204" pitchFamily="34" charset="0"/>
                <a:cs typeface="Arial" panose="020B0604020202020204" pitchFamily="34" charset="0"/>
              </a:rPr>
              <a:t> as randomly as possible</a:t>
            </a:r>
          </a:p>
          <a:p>
            <a:pPr lvl="1">
              <a:lnSpc>
                <a:spcPct val="150000"/>
              </a:lnSpc>
            </a:pPr>
            <a:r>
              <a:rPr lang="en-US" dirty="0">
                <a:latin typeface="Arial" panose="020B0604020202020204" pitchFamily="34" charset="0"/>
                <a:cs typeface="Arial" panose="020B0604020202020204" pitchFamily="34" charset="0"/>
              </a:rPr>
              <a:t>Protect the actual key</a:t>
            </a:r>
          </a:p>
        </p:txBody>
      </p:sp>
    </p:spTree>
    <p:extLst>
      <p:ext uri="{BB962C8B-B14F-4D97-AF65-F5344CB8AC3E}">
        <p14:creationId xmlns:p14="http://schemas.microsoft.com/office/powerpoint/2010/main" val="3753839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Cryptosystem Services</a:t>
            </a:r>
          </a:p>
        </p:txBody>
      </p:sp>
      <p:sp>
        <p:nvSpPr>
          <p:cNvPr id="3" name="Content Placeholder 2"/>
          <p:cNvSpPr>
            <a:spLocks noGrp="1"/>
          </p:cNvSpPr>
          <p:nvPr>
            <p:ph idx="4294967295"/>
          </p:nvPr>
        </p:nvSpPr>
        <p:spPr>
          <a:xfrm>
            <a:off x="511277" y="1598459"/>
            <a:ext cx="10215563" cy="4692650"/>
          </a:xfrm>
        </p:spPr>
        <p:txBody>
          <a:bodyPr>
            <a:normAutofit/>
          </a:bodyPr>
          <a:lstStyle/>
          <a:p>
            <a:pPr>
              <a:lnSpc>
                <a:spcPct val="100000"/>
              </a:lnSpc>
            </a:pPr>
            <a:r>
              <a:rPr lang="en-US" dirty="0">
                <a:latin typeface="Arial" panose="020B0604020202020204" pitchFamily="34" charset="0"/>
                <a:cs typeface="Arial" panose="020B0604020202020204" pitchFamily="34" charset="0"/>
              </a:rPr>
              <a:t>Cryptosystems can provide the following services:</a:t>
            </a:r>
          </a:p>
          <a:p>
            <a:pPr lvl="1">
              <a:lnSpc>
                <a:spcPct val="100000"/>
              </a:lnSpc>
            </a:pPr>
            <a:r>
              <a:rPr lang="en-US" b="1" dirty="0">
                <a:latin typeface="Arial" panose="020B0604020202020204" pitchFamily="34" charset="0"/>
                <a:cs typeface="Arial" panose="020B0604020202020204" pitchFamily="34" charset="0"/>
              </a:rPr>
              <a:t>Confidentiality </a:t>
            </a:r>
            <a:r>
              <a:rPr lang="en-US" dirty="0">
                <a:latin typeface="Arial" panose="020B0604020202020204" pitchFamily="34" charset="0"/>
                <a:cs typeface="Arial" panose="020B0604020202020204" pitchFamily="34" charset="0"/>
              </a:rPr>
              <a:t>Renders the information unintelligible except by authorized entities.</a:t>
            </a:r>
          </a:p>
          <a:p>
            <a:pPr lvl="1">
              <a:lnSpc>
                <a:spcPct val="100000"/>
              </a:lnSpc>
            </a:pPr>
            <a:r>
              <a:rPr lang="en-US" b="1" dirty="0">
                <a:latin typeface="Arial" panose="020B0604020202020204" pitchFamily="34" charset="0"/>
                <a:cs typeface="Arial" panose="020B0604020202020204" pitchFamily="34" charset="0"/>
              </a:rPr>
              <a:t>Integrity </a:t>
            </a:r>
            <a:r>
              <a:rPr lang="en-US" dirty="0">
                <a:latin typeface="Arial" panose="020B0604020202020204" pitchFamily="34" charset="0"/>
                <a:cs typeface="Arial" panose="020B0604020202020204" pitchFamily="34" charset="0"/>
              </a:rPr>
              <a:t>Data has not been altered in an unauthorized manner since it was created, transmitted, or stored.</a:t>
            </a:r>
          </a:p>
          <a:p>
            <a:pPr lvl="1">
              <a:lnSpc>
                <a:spcPct val="100000"/>
              </a:lnSpc>
            </a:pPr>
            <a:r>
              <a:rPr lang="en-US" b="1" dirty="0">
                <a:latin typeface="Arial" panose="020B0604020202020204" pitchFamily="34" charset="0"/>
                <a:cs typeface="Arial" panose="020B0604020202020204" pitchFamily="34" charset="0"/>
              </a:rPr>
              <a:t>Authentication </a:t>
            </a:r>
            <a:r>
              <a:rPr lang="en-US" dirty="0">
                <a:latin typeface="Arial" panose="020B0604020202020204" pitchFamily="34" charset="0"/>
                <a:cs typeface="Arial" panose="020B0604020202020204" pitchFamily="34" charset="0"/>
              </a:rPr>
              <a:t>Verifies the identity of the user or system that created the information.</a:t>
            </a:r>
          </a:p>
          <a:p>
            <a:pPr lvl="1">
              <a:lnSpc>
                <a:spcPct val="100000"/>
              </a:lnSpc>
            </a:pPr>
            <a:r>
              <a:rPr lang="en-US" b="1" dirty="0">
                <a:latin typeface="Arial" panose="020B0604020202020204" pitchFamily="34" charset="0"/>
                <a:cs typeface="Arial" panose="020B0604020202020204" pitchFamily="34" charset="0"/>
              </a:rPr>
              <a:t>Authorization </a:t>
            </a:r>
            <a:r>
              <a:rPr lang="en-US" dirty="0">
                <a:latin typeface="Arial" panose="020B0604020202020204" pitchFamily="34" charset="0"/>
                <a:cs typeface="Arial" panose="020B0604020202020204" pitchFamily="34" charset="0"/>
              </a:rPr>
              <a:t>Upon proving identity, the individual is then provided with the key or password that will allow access to some resource.</a:t>
            </a:r>
          </a:p>
          <a:p>
            <a:pPr lvl="1">
              <a:lnSpc>
                <a:spcPct val="100000"/>
              </a:lnSpc>
            </a:pPr>
            <a:r>
              <a:rPr lang="en-US" b="1" dirty="0">
                <a:latin typeface="Arial" panose="020B0604020202020204" pitchFamily="34" charset="0"/>
                <a:cs typeface="Arial" panose="020B0604020202020204" pitchFamily="34" charset="0"/>
              </a:rPr>
              <a:t>Nonrepudiation </a:t>
            </a:r>
            <a:r>
              <a:rPr lang="en-US" dirty="0">
                <a:latin typeface="Arial" panose="020B0604020202020204" pitchFamily="34" charset="0"/>
                <a:cs typeface="Arial" panose="020B0604020202020204" pitchFamily="34" charset="0"/>
              </a:rPr>
              <a:t>Ensures that the sender cannot deny sending the message.</a:t>
            </a:r>
          </a:p>
        </p:txBody>
      </p:sp>
    </p:spTree>
    <p:extLst>
      <p:ext uri="{BB962C8B-B14F-4D97-AF65-F5344CB8AC3E}">
        <p14:creationId xmlns:p14="http://schemas.microsoft.com/office/powerpoint/2010/main" val="1505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One-Time Pad</a:t>
            </a:r>
          </a:p>
        </p:txBody>
      </p:sp>
      <p:sp>
        <p:nvSpPr>
          <p:cNvPr id="3" name="Content Placeholder 2"/>
          <p:cNvSpPr>
            <a:spLocks noGrp="1"/>
          </p:cNvSpPr>
          <p:nvPr>
            <p:ph idx="4294967295"/>
          </p:nvPr>
        </p:nvSpPr>
        <p:spPr>
          <a:xfrm>
            <a:off x="604838" y="1472330"/>
            <a:ext cx="11587162" cy="5043487"/>
          </a:xfrm>
        </p:spPr>
        <p:txBody>
          <a:bodyPr>
            <a:normAutofit fontScale="77500" lnSpcReduction="20000"/>
          </a:bodyPr>
          <a:lstStyle/>
          <a:p>
            <a:pPr>
              <a:lnSpc>
                <a:spcPct val="120000"/>
              </a:lnSpc>
            </a:pPr>
            <a:r>
              <a:rPr lang="en-US" dirty="0">
                <a:latin typeface="Arial" panose="020B0604020202020204" pitchFamily="34" charset="0"/>
                <a:cs typeface="Arial" panose="020B0604020202020204" pitchFamily="34" charset="0"/>
              </a:rPr>
              <a:t>Also known as </a:t>
            </a:r>
            <a:r>
              <a:rPr lang="en-US" dirty="0" err="1">
                <a:latin typeface="Arial" panose="020B0604020202020204" pitchFamily="34" charset="0"/>
                <a:cs typeface="Arial" panose="020B0604020202020204" pitchFamily="34" charset="0"/>
              </a:rPr>
              <a:t>Vernam</a:t>
            </a:r>
            <a:r>
              <a:rPr lang="en-US" dirty="0">
                <a:latin typeface="Arial" panose="020B0604020202020204" pitchFamily="34" charset="0"/>
                <a:cs typeface="Arial" panose="020B0604020202020204" pitchFamily="34" charset="0"/>
              </a:rPr>
              <a:t> cipher</a:t>
            </a:r>
          </a:p>
          <a:p>
            <a:pPr>
              <a:lnSpc>
                <a:spcPct val="120000"/>
              </a:lnSpc>
            </a:pPr>
            <a:r>
              <a:rPr lang="en-US" dirty="0">
                <a:latin typeface="Arial" panose="020B0604020202020204" pitchFamily="34" charset="0"/>
                <a:cs typeface="Arial" panose="020B0604020202020204" pitchFamily="34" charset="0"/>
              </a:rPr>
              <a:t>Perfect encryption scheme - is considered unbreakable if implemented properly</a:t>
            </a:r>
          </a:p>
          <a:p>
            <a:pPr>
              <a:lnSpc>
                <a:spcPct val="120000"/>
              </a:lnSpc>
            </a:pPr>
            <a:r>
              <a:rPr lang="en-US" dirty="0">
                <a:latin typeface="Arial" panose="020B0604020202020204" pitchFamily="34" charset="0"/>
                <a:cs typeface="Arial" panose="020B0604020202020204" pitchFamily="34" charset="0"/>
              </a:rPr>
              <a:t>To use a one-time pad, you need 2 copies of the "pad" ( also known as the key )</a:t>
            </a:r>
          </a:p>
          <a:p>
            <a:pPr>
              <a:lnSpc>
                <a:spcPct val="120000"/>
              </a:lnSpc>
            </a:pPr>
            <a:r>
              <a:rPr lang="en-US" dirty="0">
                <a:latin typeface="Arial" panose="020B0604020202020204" pitchFamily="34" charset="0"/>
                <a:cs typeface="Arial" panose="020B0604020202020204" pitchFamily="34" charset="0"/>
              </a:rPr>
              <a:t>Pad</a:t>
            </a:r>
          </a:p>
          <a:p>
            <a:pPr lvl="1">
              <a:lnSpc>
                <a:spcPct val="120000"/>
              </a:lnSpc>
            </a:pPr>
            <a:r>
              <a:rPr lang="en-US" dirty="0">
                <a:latin typeface="Arial" panose="020B0604020202020204" pitchFamily="34" charset="0"/>
                <a:cs typeface="Arial" panose="020B0604020202020204" pitchFamily="34" charset="0"/>
              </a:rPr>
              <a:t>is a block of truly random data at least as long as the message you wish to encode</a:t>
            </a:r>
          </a:p>
          <a:p>
            <a:pPr>
              <a:lnSpc>
                <a:spcPct val="120000"/>
              </a:lnSpc>
            </a:pPr>
            <a:r>
              <a:rPr lang="en-US" dirty="0">
                <a:latin typeface="Arial" panose="020B0604020202020204" pitchFamily="34" charset="0"/>
                <a:cs typeface="Arial" panose="020B0604020202020204" pitchFamily="34" charset="0"/>
              </a:rPr>
              <a:t>This encryption process uses a binary mathematic function called exclusive-OR,XOR</a:t>
            </a:r>
          </a:p>
          <a:p>
            <a:pPr>
              <a:lnSpc>
                <a:spcPct val="120000"/>
              </a:lnSpc>
            </a:pPr>
            <a:r>
              <a:rPr lang="en-US" dirty="0">
                <a:latin typeface="Arial" panose="020B0604020202020204" pitchFamily="34" charset="0"/>
                <a:cs typeface="Arial" panose="020B0604020202020204" pitchFamily="34" charset="0"/>
              </a:rPr>
              <a:t>Secure Implementation</a:t>
            </a:r>
          </a:p>
          <a:p>
            <a:pPr lvl="1">
              <a:lnSpc>
                <a:spcPct val="120000"/>
              </a:lnSpc>
            </a:pPr>
            <a:r>
              <a:rPr lang="en-US" dirty="0">
                <a:latin typeface="Arial" panose="020B0604020202020204" pitchFamily="34" charset="0"/>
                <a:cs typeface="Arial" panose="020B0604020202020204" pitchFamily="34" charset="0"/>
              </a:rPr>
              <a:t>Made up of truly random values</a:t>
            </a:r>
          </a:p>
          <a:p>
            <a:pPr lvl="1">
              <a:lnSpc>
                <a:spcPct val="120000"/>
              </a:lnSpc>
            </a:pPr>
            <a:r>
              <a:rPr lang="en-US" dirty="0">
                <a:latin typeface="Arial" panose="020B0604020202020204" pitchFamily="34" charset="0"/>
                <a:cs typeface="Arial" panose="020B0604020202020204" pitchFamily="34" charset="0"/>
              </a:rPr>
              <a:t>Used only one time</a:t>
            </a:r>
          </a:p>
          <a:p>
            <a:pPr lvl="1">
              <a:lnSpc>
                <a:spcPct val="120000"/>
              </a:lnSpc>
            </a:pPr>
            <a:r>
              <a:rPr lang="en-US" dirty="0">
                <a:latin typeface="Arial" panose="020B0604020202020204" pitchFamily="34" charset="0"/>
                <a:cs typeface="Arial" panose="020B0604020202020204" pitchFamily="34" charset="0"/>
              </a:rPr>
              <a:t>Securely distributed to its destination</a:t>
            </a:r>
          </a:p>
          <a:p>
            <a:pPr lvl="1">
              <a:lnSpc>
                <a:spcPct val="120000"/>
              </a:lnSpc>
            </a:pPr>
            <a:r>
              <a:rPr lang="en-US" dirty="0">
                <a:latin typeface="Arial" panose="020B0604020202020204" pitchFamily="34" charset="0"/>
                <a:cs typeface="Arial" panose="020B0604020202020204" pitchFamily="34" charset="0"/>
              </a:rPr>
              <a:t>Secured at sender’s and receiver’s sites</a:t>
            </a:r>
          </a:p>
          <a:p>
            <a:pPr lvl="1">
              <a:lnSpc>
                <a:spcPct val="120000"/>
              </a:lnSpc>
            </a:pPr>
            <a:r>
              <a:rPr lang="en-US" dirty="0">
                <a:latin typeface="Arial" panose="020B0604020202020204" pitchFamily="34" charset="0"/>
                <a:cs typeface="Arial" panose="020B0604020202020204" pitchFamily="34" charset="0"/>
              </a:rPr>
              <a:t>At least as long as the message</a:t>
            </a:r>
          </a:p>
        </p:txBody>
      </p:sp>
    </p:spTree>
    <p:extLst>
      <p:ext uri="{BB962C8B-B14F-4D97-AF65-F5344CB8AC3E}">
        <p14:creationId xmlns:p14="http://schemas.microsoft.com/office/powerpoint/2010/main" val="5537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Steganography</a:t>
            </a:r>
          </a:p>
        </p:txBody>
      </p:sp>
      <p:sp>
        <p:nvSpPr>
          <p:cNvPr id="3" name="Content Placeholder 2"/>
          <p:cNvSpPr>
            <a:spLocks noGrp="1"/>
          </p:cNvSpPr>
          <p:nvPr>
            <p:ph idx="4294967295"/>
          </p:nvPr>
        </p:nvSpPr>
        <p:spPr>
          <a:xfrm>
            <a:off x="521109" y="1451793"/>
            <a:ext cx="10596563" cy="5096491"/>
          </a:xfrm>
        </p:spPr>
        <p:txBody>
          <a:bodyPr>
            <a:normAutofit fontScale="77500" lnSpcReduction="20000"/>
          </a:bodyPr>
          <a:lstStyle/>
          <a:p>
            <a:pPr>
              <a:lnSpc>
                <a:spcPct val="120000"/>
              </a:lnSpc>
            </a:pPr>
            <a:r>
              <a:rPr lang="en-US" b="1" dirty="0">
                <a:latin typeface="Arial" panose="020B0604020202020204" pitchFamily="34" charset="0"/>
                <a:cs typeface="Arial" panose="020B0604020202020204" pitchFamily="34" charset="0"/>
              </a:rPr>
              <a:t>Running Key</a:t>
            </a:r>
            <a:r>
              <a:rPr lang="en-US" dirty="0">
                <a:latin typeface="Arial" panose="020B0604020202020204" pitchFamily="34" charset="0"/>
                <a:cs typeface="Arial" panose="020B0604020202020204" pitchFamily="34" charset="0"/>
              </a:rPr>
              <a:t> cipher, uses the components in the real world; </a:t>
            </a:r>
            <a:r>
              <a:rPr lang="en-US" dirty="0" err="1">
                <a:latin typeface="Arial" panose="020B0604020202020204" pitchFamily="34" charset="0"/>
                <a:cs typeface="Arial" panose="020B0604020202020204" pitchFamily="34" charset="0"/>
              </a:rPr>
              <a:t>eg</a:t>
            </a:r>
            <a:r>
              <a:rPr lang="en-US" dirty="0">
                <a:latin typeface="Arial" panose="020B0604020202020204" pitchFamily="34" charset="0"/>
                <a:cs typeface="Arial" panose="020B0604020202020204" pitchFamily="34" charset="0"/>
              </a:rPr>
              <a:t>: the keyword is the text of a predetermined book or passage. </a:t>
            </a:r>
          </a:p>
          <a:p>
            <a:pPr>
              <a:lnSpc>
                <a:spcPct val="120000"/>
              </a:lnSpc>
            </a:pPr>
            <a:r>
              <a:rPr lang="en-US" b="1" dirty="0">
                <a:latin typeface="Arial" panose="020B0604020202020204" pitchFamily="34" charset="0"/>
                <a:cs typeface="Arial" panose="020B0604020202020204" pitchFamily="34" charset="0"/>
              </a:rPr>
              <a:t>Concealment</a:t>
            </a:r>
            <a:r>
              <a:rPr lang="en-US" dirty="0">
                <a:latin typeface="Arial" panose="020B0604020202020204" pitchFamily="34" charset="0"/>
                <a:cs typeface="Arial" panose="020B0604020202020204" pitchFamily="34" charset="0"/>
              </a:rPr>
              <a:t> ciphers include the message within the message</a:t>
            </a:r>
          </a:p>
          <a:p>
            <a:pPr lvl="1">
              <a:lnSpc>
                <a:spcPct val="120000"/>
              </a:lnSpc>
            </a:pPr>
            <a:r>
              <a:rPr lang="en-US" dirty="0">
                <a:latin typeface="Arial" panose="020B0604020202020204" pitchFamily="34" charset="0"/>
                <a:cs typeface="Arial" panose="020B0604020202020204" pitchFamily="34" charset="0"/>
              </a:rPr>
              <a:t>Also called null cipher</a:t>
            </a:r>
          </a:p>
          <a:p>
            <a:pPr>
              <a:lnSpc>
                <a:spcPct val="120000"/>
              </a:lnSpc>
            </a:pPr>
            <a:r>
              <a:rPr lang="en-US" dirty="0">
                <a:latin typeface="Arial" panose="020B0604020202020204" pitchFamily="34" charset="0"/>
                <a:cs typeface="Arial" panose="020B0604020202020204" pitchFamily="34" charset="0"/>
              </a:rPr>
              <a:t>Steganography is an example of Concealment cipher</a:t>
            </a:r>
          </a:p>
          <a:p>
            <a:pPr lvl="1">
              <a:lnSpc>
                <a:spcPct val="120000"/>
              </a:lnSpc>
            </a:pPr>
            <a:r>
              <a:rPr lang="en-US" dirty="0">
                <a:latin typeface="Arial" panose="020B0604020202020204" pitchFamily="34" charset="0"/>
                <a:cs typeface="Arial" panose="020B0604020202020204" pitchFamily="34" charset="0"/>
              </a:rPr>
              <a:t>The message is not encrypted but hidden</a:t>
            </a:r>
          </a:p>
          <a:p>
            <a:pPr lvl="1">
              <a:lnSpc>
                <a:spcPct val="120000"/>
              </a:lnSpc>
            </a:pPr>
            <a:r>
              <a:rPr lang="en-US" dirty="0">
                <a:latin typeface="Arial" panose="020B0604020202020204" pitchFamily="34" charset="0"/>
                <a:cs typeface="Arial" panose="020B0604020202020204" pitchFamily="34" charset="0"/>
              </a:rPr>
              <a:t>Security through obscurity concept</a:t>
            </a:r>
          </a:p>
          <a:p>
            <a:pPr lvl="1">
              <a:lnSpc>
                <a:spcPct val="120000"/>
              </a:lnSpc>
            </a:pPr>
            <a:r>
              <a:rPr lang="en-US" dirty="0">
                <a:latin typeface="Arial" panose="020B0604020202020204" pitchFamily="34" charset="0"/>
                <a:cs typeface="Arial" panose="020B0604020202020204" pitchFamily="34" charset="0"/>
              </a:rPr>
              <a:t>Components involved</a:t>
            </a:r>
          </a:p>
          <a:p>
            <a:pPr lvl="2">
              <a:lnSpc>
                <a:spcPct val="120000"/>
              </a:lnSpc>
            </a:pPr>
            <a:r>
              <a:rPr lang="en-US" dirty="0">
                <a:latin typeface="Arial" panose="020B0604020202020204" pitchFamily="34" charset="0"/>
                <a:cs typeface="Arial" panose="020B0604020202020204" pitchFamily="34" charset="0"/>
              </a:rPr>
              <a:t>Carrier – A file or medium that has hidden data inside it</a:t>
            </a:r>
          </a:p>
          <a:p>
            <a:pPr lvl="2">
              <a:lnSpc>
                <a:spcPct val="120000"/>
              </a:lnSpc>
            </a:pPr>
            <a:r>
              <a:rPr lang="en-US" dirty="0" err="1">
                <a:latin typeface="Arial" panose="020B0604020202020204" pitchFamily="34" charset="0"/>
                <a:cs typeface="Arial" panose="020B0604020202020204" pitchFamily="34" charset="0"/>
              </a:rPr>
              <a:t>Stegomedium</a:t>
            </a:r>
            <a:r>
              <a:rPr lang="en-US" dirty="0">
                <a:latin typeface="Arial" panose="020B0604020202020204" pitchFamily="34" charset="0"/>
                <a:cs typeface="Arial" panose="020B0604020202020204" pitchFamily="34" charset="0"/>
              </a:rPr>
              <a:t> – The medium in which the information is hidden</a:t>
            </a:r>
          </a:p>
          <a:p>
            <a:pPr lvl="2">
              <a:lnSpc>
                <a:spcPct val="120000"/>
              </a:lnSpc>
            </a:pPr>
            <a:r>
              <a:rPr lang="en-US" dirty="0">
                <a:latin typeface="Arial" panose="020B0604020202020204" pitchFamily="34" charset="0"/>
                <a:cs typeface="Arial" panose="020B0604020202020204" pitchFamily="34" charset="0"/>
              </a:rPr>
              <a:t>Payload – The information that is to be concealed and transmitted</a:t>
            </a:r>
          </a:p>
          <a:p>
            <a:pPr>
              <a:lnSpc>
                <a:spcPct val="120000"/>
              </a:lnSpc>
            </a:pPr>
            <a:r>
              <a:rPr lang="en-US" dirty="0">
                <a:latin typeface="Arial" panose="020B0604020202020204" pitchFamily="34" charset="0"/>
                <a:cs typeface="Arial" panose="020B0604020202020204" pitchFamily="34" charset="0"/>
              </a:rPr>
              <a:t>Media files are ideal for Steganography</a:t>
            </a:r>
          </a:p>
          <a:p>
            <a:pPr>
              <a:lnSpc>
                <a:spcPct val="120000"/>
              </a:lnSpc>
            </a:pPr>
            <a:r>
              <a:rPr lang="en-US" dirty="0">
                <a:latin typeface="Arial" panose="020B0604020202020204" pitchFamily="34" charset="0"/>
                <a:cs typeface="Arial" panose="020B0604020202020204" pitchFamily="34" charset="0"/>
              </a:rPr>
              <a:t>Least significant bit of a file is predominantly used in hiding the message</a:t>
            </a:r>
          </a:p>
        </p:txBody>
      </p:sp>
    </p:spTree>
    <p:extLst>
      <p:ext uri="{BB962C8B-B14F-4D97-AF65-F5344CB8AC3E}">
        <p14:creationId xmlns:p14="http://schemas.microsoft.com/office/powerpoint/2010/main" val="86521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Encryption Methods</a:t>
            </a:r>
          </a:p>
        </p:txBody>
      </p:sp>
      <p:sp>
        <p:nvSpPr>
          <p:cNvPr id="3" name="Content Placeholder 2"/>
          <p:cNvSpPr>
            <a:spLocks noGrp="1"/>
          </p:cNvSpPr>
          <p:nvPr>
            <p:ph idx="4294967295"/>
          </p:nvPr>
        </p:nvSpPr>
        <p:spPr>
          <a:xfrm>
            <a:off x="1002891" y="2041935"/>
            <a:ext cx="6892413" cy="2362917"/>
          </a:xfrm>
        </p:spPr>
        <p:txBody>
          <a:bodyPr>
            <a:normAutofit fontScale="92500" lnSpcReduction="20000"/>
          </a:bodyPr>
          <a:lstStyle/>
          <a:p>
            <a:pPr>
              <a:lnSpc>
                <a:spcPct val="150000"/>
              </a:lnSpc>
            </a:pPr>
            <a:r>
              <a:rPr lang="en-US" sz="4000" dirty="0">
                <a:latin typeface="Arial" panose="020B0604020202020204" pitchFamily="34" charset="0"/>
                <a:cs typeface="Arial" panose="020B0604020202020204" pitchFamily="34" charset="0"/>
              </a:rPr>
              <a:t>Two Encryption Methods</a:t>
            </a:r>
          </a:p>
          <a:p>
            <a:pPr lvl="1">
              <a:lnSpc>
                <a:spcPct val="150000"/>
              </a:lnSpc>
            </a:pPr>
            <a:r>
              <a:rPr lang="en-US" sz="3600" b="1" dirty="0">
                <a:latin typeface="Arial" panose="020B0604020202020204" pitchFamily="34" charset="0"/>
                <a:cs typeface="Arial" panose="020B0604020202020204" pitchFamily="34" charset="0"/>
              </a:rPr>
              <a:t>Symmetric Key Algorithm</a:t>
            </a:r>
          </a:p>
          <a:p>
            <a:pPr lvl="1">
              <a:lnSpc>
                <a:spcPct val="150000"/>
              </a:lnSpc>
            </a:pPr>
            <a:r>
              <a:rPr lang="en-US" sz="3600" b="1" dirty="0">
                <a:latin typeface="Arial" panose="020B0604020202020204" pitchFamily="34" charset="0"/>
                <a:cs typeface="Arial" panose="020B0604020202020204" pitchFamily="34" charset="0"/>
              </a:rPr>
              <a:t>Asymmetric Key Algorithm</a:t>
            </a:r>
          </a:p>
        </p:txBody>
      </p:sp>
    </p:spTree>
    <p:extLst>
      <p:ext uri="{BB962C8B-B14F-4D97-AF65-F5344CB8AC3E}">
        <p14:creationId xmlns:p14="http://schemas.microsoft.com/office/powerpoint/2010/main" val="18828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429" y="181083"/>
            <a:ext cx="10696574" cy="735541"/>
          </a:xfrm>
        </p:spPr>
        <p:txBody>
          <a:bodyPr/>
          <a:lstStyle/>
          <a:p>
            <a:r>
              <a:rPr lang="en-US" dirty="0"/>
              <a:t>Symmetric Cryptography</a:t>
            </a:r>
          </a:p>
        </p:txBody>
      </p:sp>
      <p:graphicFrame>
        <p:nvGraphicFramePr>
          <p:cNvPr id="2" name="Table 1"/>
          <p:cNvGraphicFramePr>
            <a:graphicFrameLocks noGrp="1"/>
          </p:cNvGraphicFramePr>
          <p:nvPr>
            <p:extLst>
              <p:ext uri="{D42A27DB-BD31-4B8C-83A1-F6EECF244321}">
                <p14:modId xmlns:p14="http://schemas.microsoft.com/office/powerpoint/2010/main" val="1414790463"/>
              </p:ext>
            </p:extLst>
          </p:nvPr>
        </p:nvGraphicFramePr>
        <p:xfrm>
          <a:off x="658759" y="993059"/>
          <a:ext cx="10605244" cy="4611328"/>
        </p:xfrm>
        <a:graphic>
          <a:graphicData uri="http://schemas.openxmlformats.org/drawingml/2006/table">
            <a:tbl>
              <a:tblPr firstRow="1" bandRow="1">
                <a:tableStyleId>{3B4B98B0-60AC-42C2-AFA5-B58CD77FA1E5}</a:tableStyleId>
              </a:tblPr>
              <a:tblGrid>
                <a:gridCol w="5302622">
                  <a:extLst>
                    <a:ext uri="{9D8B030D-6E8A-4147-A177-3AD203B41FA5}">
                      <a16:colId xmlns:a16="http://schemas.microsoft.com/office/drawing/2014/main" val="2776611076"/>
                    </a:ext>
                  </a:extLst>
                </a:gridCol>
                <a:gridCol w="5302622">
                  <a:extLst>
                    <a:ext uri="{9D8B030D-6E8A-4147-A177-3AD203B41FA5}">
                      <a16:colId xmlns:a16="http://schemas.microsoft.com/office/drawing/2014/main" val="398014621"/>
                    </a:ext>
                  </a:extLst>
                </a:gridCol>
              </a:tblGrid>
              <a:tr h="1623570">
                <a:tc gridSpan="2">
                  <a:txBody>
                    <a:bodyPr/>
                    <a:lstStyle/>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Both the parties share the same key</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Key [secret key] is used for encryption/decryption</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Each pair has to have a unique secret key</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Number of keys = n(n-1)/2</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Keys have to be securely shared between communicating parties</a:t>
                      </a:r>
                    </a:p>
                  </a:txBody>
                  <a:tcPr/>
                </a:tc>
                <a:tc hMerge="1">
                  <a:txBody>
                    <a:bodyPr/>
                    <a:lstStyle/>
                    <a:p>
                      <a:endParaRPr lang="en-IN" dirty="0"/>
                    </a:p>
                  </a:txBody>
                  <a:tcPr/>
                </a:tc>
                <a:extLst>
                  <a:ext uri="{0D108BD9-81ED-4DB2-BD59-A6C34878D82A}">
                    <a16:rowId xmlns:a16="http://schemas.microsoft.com/office/drawing/2014/main" val="4122682468"/>
                  </a:ext>
                </a:extLst>
              </a:tr>
              <a:tr h="411530">
                <a:tc>
                  <a:txBody>
                    <a:bodyPr/>
                    <a:lstStyle/>
                    <a:p>
                      <a:pPr algn="ctr"/>
                      <a:r>
                        <a:rPr lang="en-IN" b="1" dirty="0">
                          <a:latin typeface="Arial" panose="020B0604020202020204" pitchFamily="34" charset="0"/>
                          <a:cs typeface="Arial" panose="020B0604020202020204" pitchFamily="34" charset="0"/>
                        </a:rPr>
                        <a:t>Advantage</a:t>
                      </a:r>
                    </a:p>
                  </a:txBody>
                  <a:tcPr/>
                </a:tc>
                <a:tc>
                  <a:txBody>
                    <a:bodyPr/>
                    <a:lstStyle/>
                    <a:p>
                      <a:pPr algn="ctr"/>
                      <a:r>
                        <a:rPr lang="en-IN" b="1" dirty="0">
                          <a:latin typeface="Arial" panose="020B0604020202020204" pitchFamily="34" charset="0"/>
                          <a:cs typeface="Arial" panose="020B0604020202020204" pitchFamily="34" charset="0"/>
                        </a:rPr>
                        <a:t>Disadvantage</a:t>
                      </a:r>
                    </a:p>
                  </a:txBody>
                  <a:tcPr/>
                </a:tc>
                <a:extLst>
                  <a:ext uri="{0D108BD9-81ED-4DB2-BD59-A6C34878D82A}">
                    <a16:rowId xmlns:a16="http://schemas.microsoft.com/office/drawing/2014/main" val="889277811"/>
                  </a:ext>
                </a:extLst>
              </a:tr>
              <a:tr h="1947164">
                <a:tc>
                  <a:txBody>
                    <a:bodyPr/>
                    <a:lstStyle/>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Extremely faster than Asymmetric Cryptography</a:t>
                      </a:r>
                    </a:p>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Can encrypt/decrypt very large amount of data</a:t>
                      </a:r>
                    </a:p>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Hard to break if a large key size is used</a:t>
                      </a:r>
                    </a:p>
                    <a:p>
                      <a:endParaRPr lang="en-IN" sz="2000" dirty="0">
                        <a:latin typeface="Arial" panose="020B0604020202020204" pitchFamily="34" charset="0"/>
                        <a:cs typeface="Arial" panose="020B0604020202020204" pitchFamily="34" charset="0"/>
                      </a:endParaRPr>
                    </a:p>
                  </a:txBody>
                  <a:tcPr/>
                </a:tc>
                <a:tc>
                  <a:txBody>
                    <a:bodyPr/>
                    <a:lstStyle/>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Requires a secure out-of-band medium to share the keys</a:t>
                      </a:r>
                    </a:p>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 the number of parties increases, manageability of keys is a problem</a:t>
                      </a:r>
                    </a:p>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Provides only confidentiality, not authenticity or integrity</a:t>
                      </a:r>
                    </a:p>
                  </a:txBody>
                  <a:tcPr/>
                </a:tc>
                <a:extLst>
                  <a:ext uri="{0D108BD9-81ED-4DB2-BD59-A6C34878D82A}">
                    <a16:rowId xmlns:a16="http://schemas.microsoft.com/office/drawing/2014/main" val="40270426"/>
                  </a:ext>
                </a:extLst>
              </a:tr>
              <a:tr h="629064">
                <a:tc gridSpan="2">
                  <a:txBody>
                    <a:bodyPr/>
                    <a:lstStyle/>
                    <a:p>
                      <a:pPr>
                        <a:lnSpc>
                          <a:spcPct val="120000"/>
                        </a:lnSpc>
                      </a:pPr>
                      <a:r>
                        <a:rPr lang="en-US" sz="1600" dirty="0">
                          <a:latin typeface="Arial" panose="020B0604020202020204" pitchFamily="34" charset="0"/>
                          <a:cs typeface="Arial" panose="020B0604020202020204" pitchFamily="34" charset="0"/>
                        </a:rPr>
                        <a:t>Examples</a:t>
                      </a:r>
                    </a:p>
                    <a:p>
                      <a:pPr lvl="1">
                        <a:lnSpc>
                          <a:spcPct val="120000"/>
                        </a:lnSpc>
                      </a:pPr>
                      <a:r>
                        <a:rPr lang="en-US" sz="1400" dirty="0">
                          <a:latin typeface="Arial" panose="020B0604020202020204" pitchFamily="34" charset="0"/>
                          <a:cs typeface="Arial" panose="020B0604020202020204" pitchFamily="34" charset="0"/>
                        </a:rPr>
                        <a:t>DES, 3DES, IDEA, Blowfish, RC4/5/6, AES</a:t>
                      </a:r>
                    </a:p>
                  </a:txBody>
                  <a:tcPr/>
                </a:tc>
                <a:tc hMerge="1">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87795758"/>
                  </a:ext>
                </a:extLst>
              </a:tr>
            </a:tbl>
          </a:graphicData>
        </a:graphic>
      </p:graphicFrame>
      <p:sp>
        <p:nvSpPr>
          <p:cNvPr id="3" name="TextBox 2"/>
          <p:cNvSpPr txBox="1"/>
          <p:nvPr/>
        </p:nvSpPr>
        <p:spPr>
          <a:xfrm>
            <a:off x="658759" y="5899355"/>
            <a:ext cx="10605244"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SP-Network (Substitution/Permutation)</a:t>
            </a:r>
          </a:p>
          <a:p>
            <a:pPr marL="7429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Used by block ciphers to increase their strength</a:t>
            </a:r>
          </a:p>
        </p:txBody>
      </p:sp>
    </p:spTree>
    <p:extLst>
      <p:ext uri="{BB962C8B-B14F-4D97-AF65-F5344CB8AC3E}">
        <p14:creationId xmlns:p14="http://schemas.microsoft.com/office/powerpoint/2010/main" val="228307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ChangeArrowheads="1"/>
          </p:cNvSpPr>
          <p:nvPr/>
        </p:nvSpPr>
        <p:spPr bwMode="auto">
          <a:xfrm>
            <a:off x="1068843" y="1896668"/>
            <a:ext cx="994328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rtl="0"/>
            <a:r>
              <a:rPr lang="en-US" sz="3200" i="1" dirty="0">
                <a:latin typeface="Arial" panose="020B0604020202020204" pitchFamily="34" charset="0"/>
                <a:cs typeface="Arial" panose="020B0604020202020204" pitchFamily="34" charset="0"/>
              </a:rPr>
              <a:t>Cryptography </a:t>
            </a:r>
            <a:r>
              <a:rPr lang="en-US" sz="3200" dirty="0">
                <a:latin typeface="Arial" panose="020B0604020202020204" pitchFamily="34" charset="0"/>
                <a:cs typeface="Arial" panose="020B0604020202020204" pitchFamily="34" charset="0"/>
              </a:rPr>
              <a:t>is the science of using mathematics to encrypt and decrypt data.</a:t>
            </a:r>
          </a:p>
          <a:p>
            <a:pPr algn="l" rtl="0"/>
            <a:endParaRPr lang="en-US" sz="3200" dirty="0">
              <a:latin typeface="Arial" panose="020B0604020202020204" pitchFamily="34" charset="0"/>
              <a:cs typeface="Arial" panose="020B0604020202020204" pitchFamily="34" charset="0"/>
            </a:endParaRPr>
          </a:p>
          <a:p>
            <a:pPr algn="l" rtl="0"/>
            <a:r>
              <a:rPr lang="en-US" sz="3200" dirty="0">
                <a:latin typeface="Arial" panose="020B0604020202020204" pitchFamily="34" charset="0"/>
                <a:cs typeface="Arial" panose="020B0604020202020204" pitchFamily="34" charset="0"/>
              </a:rPr>
              <a:t>Cryptography enables you to store sensitive information or transmit it across insecure networks (like the Internet) so that it cannot be read by anyone except the intended recipient.</a:t>
            </a:r>
          </a:p>
        </p:txBody>
      </p:sp>
      <p:sp>
        <p:nvSpPr>
          <p:cNvPr id="2" name="Title 1"/>
          <p:cNvSpPr>
            <a:spLocks noGrp="1"/>
          </p:cNvSpPr>
          <p:nvPr>
            <p:ph type="title"/>
          </p:nvPr>
        </p:nvSpPr>
        <p:spPr/>
        <p:txBody>
          <a:bodyPr/>
          <a:lstStyle/>
          <a:p>
            <a:r>
              <a:rPr lang="en-IN" dirty="0"/>
              <a:t>Concepts</a:t>
            </a:r>
          </a:p>
        </p:txBody>
      </p:sp>
    </p:spTree>
    <p:extLst>
      <p:ext uri="{BB962C8B-B14F-4D97-AF65-F5344CB8AC3E}">
        <p14:creationId xmlns:p14="http://schemas.microsoft.com/office/powerpoint/2010/main" val="300777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429" y="181083"/>
            <a:ext cx="10696574" cy="735541"/>
          </a:xfrm>
        </p:spPr>
        <p:txBody>
          <a:bodyPr/>
          <a:lstStyle/>
          <a:p>
            <a:r>
              <a:rPr lang="en-US" dirty="0"/>
              <a:t>Asymmetric Cryptography</a:t>
            </a:r>
          </a:p>
        </p:txBody>
      </p:sp>
      <p:graphicFrame>
        <p:nvGraphicFramePr>
          <p:cNvPr id="2" name="Table 1"/>
          <p:cNvGraphicFramePr>
            <a:graphicFrameLocks noGrp="1"/>
          </p:cNvGraphicFramePr>
          <p:nvPr>
            <p:extLst>
              <p:ext uri="{D42A27DB-BD31-4B8C-83A1-F6EECF244321}">
                <p14:modId xmlns:p14="http://schemas.microsoft.com/office/powerpoint/2010/main" val="425478893"/>
              </p:ext>
            </p:extLst>
          </p:nvPr>
        </p:nvGraphicFramePr>
        <p:xfrm>
          <a:off x="668592" y="1086944"/>
          <a:ext cx="10274710" cy="5419821"/>
        </p:xfrm>
        <a:graphic>
          <a:graphicData uri="http://schemas.openxmlformats.org/drawingml/2006/table">
            <a:tbl>
              <a:tblPr firstRow="1" bandRow="1">
                <a:tableStyleId>{3B4B98B0-60AC-42C2-AFA5-B58CD77FA1E5}</a:tableStyleId>
              </a:tblPr>
              <a:tblGrid>
                <a:gridCol w="5137355">
                  <a:extLst>
                    <a:ext uri="{9D8B030D-6E8A-4147-A177-3AD203B41FA5}">
                      <a16:colId xmlns:a16="http://schemas.microsoft.com/office/drawing/2014/main" val="2776611076"/>
                    </a:ext>
                  </a:extLst>
                </a:gridCol>
                <a:gridCol w="5137355">
                  <a:extLst>
                    <a:ext uri="{9D8B030D-6E8A-4147-A177-3AD203B41FA5}">
                      <a16:colId xmlns:a16="http://schemas.microsoft.com/office/drawing/2014/main" val="398014621"/>
                    </a:ext>
                  </a:extLst>
                </a:gridCol>
              </a:tblGrid>
              <a:tr h="2885288">
                <a:tc gridSpan="2">
                  <a:txBody>
                    <a:bodyPr/>
                    <a:lstStyle/>
                    <a:p>
                      <a:pPr marL="228600" marR="0" lvl="0" indent="-228600" algn="l" defTabSz="914400" rtl="0" eaLnBrk="1" fontAlgn="auto" latinLnBrk="0" hangingPunct="1">
                        <a:lnSpc>
                          <a:spcPct val="100000"/>
                        </a:lnSpc>
                        <a:spcBef>
                          <a:spcPts val="15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Pair of keys are required for encryption/decryption</a:t>
                      </a:r>
                    </a:p>
                    <a:p>
                      <a:pPr marL="228600" marR="0" lvl="0" indent="-228600" algn="l" defTabSz="914400" rtl="0" eaLnBrk="1" fontAlgn="auto" latinLnBrk="0" hangingPunct="1">
                        <a:lnSpc>
                          <a:spcPct val="100000"/>
                        </a:lnSpc>
                        <a:spcBef>
                          <a:spcPts val="15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These keys are mathematically related </a:t>
                      </a:r>
                    </a:p>
                    <a:p>
                      <a:pPr marL="228600" marR="0" lvl="0" indent="-228600" algn="l" defTabSz="914400" rtl="0" eaLnBrk="1" fontAlgn="auto" latinLnBrk="0" hangingPunct="1">
                        <a:lnSpc>
                          <a:spcPct val="100000"/>
                        </a:lnSpc>
                        <a:spcBef>
                          <a:spcPts val="15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Each key is used to encrypt/decrypt</a:t>
                      </a:r>
                    </a:p>
                    <a:p>
                      <a:pPr marL="228600" marR="0" lvl="0" indent="-228600" algn="l" defTabSz="914400" rtl="0" eaLnBrk="1" fontAlgn="auto" latinLnBrk="0" hangingPunct="1">
                        <a:lnSpc>
                          <a:spcPct val="100000"/>
                        </a:lnSpc>
                        <a:spcBef>
                          <a:spcPts val="15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Cannot encrypt/decrypt with only one key</a:t>
                      </a:r>
                    </a:p>
                    <a:p>
                      <a:pPr marL="228600" marR="0" lvl="0" indent="-228600" algn="l" defTabSz="914400" rtl="0" eaLnBrk="1" fontAlgn="auto" latinLnBrk="0" hangingPunct="1">
                        <a:lnSpc>
                          <a:spcPct val="100000"/>
                        </a:lnSpc>
                        <a:spcBef>
                          <a:spcPts val="150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Public key is usually shared while private key is secured by the owner</a:t>
                      </a:r>
                    </a:p>
                    <a:p>
                      <a:pPr marL="228600" marR="0" lvl="0" indent="-228600" algn="l" defTabSz="914400" rtl="0" eaLnBrk="1" fontAlgn="auto" latinLnBrk="0" hangingPunct="1">
                        <a:lnSpc>
                          <a:spcPct val="100000"/>
                        </a:lnSpc>
                        <a:spcBef>
                          <a:spcPts val="1500"/>
                        </a:spcBef>
                        <a:spcAft>
                          <a:spcPts val="0"/>
                        </a:spcAft>
                        <a:buClrTx/>
                        <a:buSzTx/>
                        <a:buFont typeface="Wingdings" panose="05000000000000000000" pitchFamily="2" charset="2"/>
                        <a:buChar char="§"/>
                        <a:tabLst/>
                        <a:defRPr/>
                      </a:pPr>
                      <a:r>
                        <a:rPr kumimoji="0" lang="en-IN" sz="1400" b="1"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Secure Message format </a:t>
                      </a:r>
                      <a:r>
                        <a:rPr kumimoji="0" lang="en-IN" sz="14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 message is encrypted with receiver's public key ~ Confidentiality</a:t>
                      </a:r>
                    </a:p>
                    <a:p>
                      <a:pPr marL="228600" marR="0" lvl="0" indent="-228600" algn="l" defTabSz="914400" rtl="0" eaLnBrk="1" fontAlgn="auto" latinLnBrk="0" hangingPunct="1">
                        <a:lnSpc>
                          <a:spcPct val="100000"/>
                        </a:lnSpc>
                        <a:spcBef>
                          <a:spcPts val="1500"/>
                        </a:spcBef>
                        <a:spcAft>
                          <a:spcPts val="0"/>
                        </a:spcAft>
                        <a:buClrTx/>
                        <a:buSzTx/>
                        <a:buFont typeface="Wingdings" panose="05000000000000000000" pitchFamily="2" charset="2"/>
                        <a:buChar char="§"/>
                        <a:tabLst/>
                        <a:defRPr/>
                      </a:pPr>
                      <a:r>
                        <a:rPr kumimoji="0" lang="en-IN" sz="1400" b="1"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Open Message format </a:t>
                      </a:r>
                      <a:r>
                        <a:rPr kumimoji="0" lang="en-IN" sz="1400" b="0" i="0" u="none" strike="noStrike" kern="1200" cap="none" spc="0" normalizeH="0" baseline="0" noProof="0" dirty="0">
                          <a:ln>
                            <a:noFill/>
                          </a:ln>
                          <a:solidFill>
                            <a:srgbClr val="3C4743"/>
                          </a:solidFill>
                          <a:effectLst/>
                          <a:uLnTx/>
                          <a:uFillTx/>
                          <a:latin typeface="Arial" panose="020B0604020202020204" pitchFamily="34" charset="0"/>
                          <a:ea typeface="+mn-ea"/>
                          <a:cs typeface="Arial" panose="020B0604020202020204" pitchFamily="34" charset="0"/>
                        </a:rPr>
                        <a:t>~ message is encrypted with sender’s private key ~ Authenticity</a:t>
                      </a:r>
                    </a:p>
                  </a:txBody>
                  <a:tcPr/>
                </a:tc>
                <a:tc hMerge="1">
                  <a:txBody>
                    <a:bodyPr/>
                    <a:lstStyle/>
                    <a:p>
                      <a:endParaRPr lang="en-IN" dirty="0"/>
                    </a:p>
                  </a:txBody>
                  <a:tcPr/>
                </a:tc>
                <a:extLst>
                  <a:ext uri="{0D108BD9-81ED-4DB2-BD59-A6C34878D82A}">
                    <a16:rowId xmlns:a16="http://schemas.microsoft.com/office/drawing/2014/main" val="4122682468"/>
                  </a:ext>
                </a:extLst>
              </a:tr>
              <a:tr h="370840">
                <a:tc>
                  <a:txBody>
                    <a:bodyPr/>
                    <a:lstStyle/>
                    <a:p>
                      <a:pPr algn="ctr"/>
                      <a:r>
                        <a:rPr lang="en-IN" b="1" dirty="0">
                          <a:latin typeface="Arial" panose="020B0604020202020204" pitchFamily="34" charset="0"/>
                          <a:cs typeface="Arial" panose="020B0604020202020204" pitchFamily="34" charset="0"/>
                        </a:rPr>
                        <a:t>Advantage</a:t>
                      </a:r>
                    </a:p>
                  </a:txBody>
                  <a:tcPr/>
                </a:tc>
                <a:tc>
                  <a:txBody>
                    <a:bodyPr/>
                    <a:lstStyle/>
                    <a:p>
                      <a:pPr algn="ctr"/>
                      <a:r>
                        <a:rPr lang="en-IN" b="1" dirty="0">
                          <a:latin typeface="Arial" panose="020B0604020202020204" pitchFamily="34" charset="0"/>
                          <a:cs typeface="Arial" panose="020B0604020202020204" pitchFamily="34" charset="0"/>
                        </a:rPr>
                        <a:t>Disadvantage</a:t>
                      </a:r>
                    </a:p>
                  </a:txBody>
                  <a:tcPr/>
                </a:tc>
                <a:extLst>
                  <a:ext uri="{0D108BD9-81ED-4DB2-BD59-A6C34878D82A}">
                    <a16:rowId xmlns:a16="http://schemas.microsoft.com/office/drawing/2014/main" val="889277811"/>
                  </a:ext>
                </a:extLst>
              </a:tr>
              <a:tr h="1523613">
                <a:tc>
                  <a:txBody>
                    <a:bodyPr/>
                    <a:lstStyle/>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Scalable</a:t>
                      </a:r>
                    </a:p>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Provides confidentiality, authentication and non-repudiation</a:t>
                      </a:r>
                    </a:p>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Better key distribution mechanism</a:t>
                      </a:r>
                    </a:p>
                  </a:txBody>
                  <a:tcPr/>
                </a:tc>
                <a:tc>
                  <a:txBody>
                    <a:bodyPr/>
                    <a:lstStyle/>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Slower than symmetric key</a:t>
                      </a:r>
                    </a:p>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Mathematically complex and intensive task</a:t>
                      </a:r>
                    </a:p>
                  </a:txBody>
                  <a:tcPr/>
                </a:tc>
                <a:extLst>
                  <a:ext uri="{0D108BD9-81ED-4DB2-BD59-A6C34878D82A}">
                    <a16:rowId xmlns:a16="http://schemas.microsoft.com/office/drawing/2014/main" val="40270426"/>
                  </a:ext>
                </a:extLst>
              </a:tr>
              <a:tr h="640080">
                <a:tc gridSpan="2">
                  <a:txBody>
                    <a:bodyPr/>
                    <a:lstStyle/>
                    <a:p>
                      <a:pPr>
                        <a:lnSpc>
                          <a:spcPct val="120000"/>
                        </a:lnSpc>
                      </a:pPr>
                      <a:r>
                        <a:rPr lang="en-US" sz="1600" dirty="0">
                          <a:latin typeface="Arial" panose="020B0604020202020204" pitchFamily="34" charset="0"/>
                          <a:cs typeface="Arial" panose="020B0604020202020204" pitchFamily="34" charset="0"/>
                        </a:rPr>
                        <a:t>Examples</a:t>
                      </a:r>
                    </a:p>
                    <a:p>
                      <a:pPr lvl="1">
                        <a:lnSpc>
                          <a:spcPct val="120000"/>
                        </a:lnSpc>
                      </a:pPr>
                      <a:r>
                        <a:rPr lang="en-US" sz="1400" dirty="0">
                          <a:latin typeface="Arial" panose="020B0604020202020204" pitchFamily="34" charset="0"/>
                          <a:cs typeface="Arial" panose="020B0604020202020204" pitchFamily="34" charset="0"/>
                        </a:rPr>
                        <a:t>RSA, ECC,</a:t>
                      </a:r>
                      <a:r>
                        <a:rPr lang="en-US" sz="1400" baseline="0" dirty="0">
                          <a:latin typeface="Arial" panose="020B0604020202020204" pitchFamily="34" charset="0"/>
                          <a:cs typeface="Arial" panose="020B0604020202020204" pitchFamily="34" charset="0"/>
                        </a:rPr>
                        <a:t> DH, El Gamal, DSA</a:t>
                      </a:r>
                      <a:endParaRPr lang="en-US" sz="1400" dirty="0">
                        <a:latin typeface="Arial" panose="020B0604020202020204" pitchFamily="34" charset="0"/>
                        <a:cs typeface="Arial" panose="020B0604020202020204" pitchFamily="34" charset="0"/>
                      </a:endParaRPr>
                    </a:p>
                  </a:txBody>
                  <a:tcPr/>
                </a:tc>
                <a:tc hMerge="1">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87795758"/>
                  </a:ext>
                </a:extLst>
              </a:tr>
            </a:tbl>
          </a:graphicData>
        </a:graphic>
      </p:graphicFrame>
    </p:spTree>
    <p:extLst>
      <p:ext uri="{BB962C8B-B14F-4D97-AF65-F5344CB8AC3E}">
        <p14:creationId xmlns:p14="http://schemas.microsoft.com/office/powerpoint/2010/main" val="272899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Symmetric vs Asymmetric</a:t>
            </a:r>
          </a:p>
        </p:txBody>
      </p:sp>
      <p:pic>
        <p:nvPicPr>
          <p:cNvPr id="5" name="Content Placeholder 4"/>
          <p:cNvPicPr>
            <a:picLocks noGrp="1" noChangeAspect="1"/>
          </p:cNvPicPr>
          <p:nvPr>
            <p:ph idx="4294967295"/>
          </p:nvPr>
        </p:nvPicPr>
        <p:blipFill>
          <a:blip r:embed="rId2"/>
          <a:stretch>
            <a:fillRect/>
          </a:stretch>
        </p:blipFill>
        <p:spPr>
          <a:xfrm>
            <a:off x="800100" y="1360078"/>
            <a:ext cx="10055225" cy="4976812"/>
          </a:xfrm>
          <a:prstGeom prst="rect">
            <a:avLst/>
          </a:prstGeom>
        </p:spPr>
      </p:pic>
    </p:spTree>
    <p:extLst>
      <p:ext uri="{BB962C8B-B14F-4D97-AF65-F5344CB8AC3E}">
        <p14:creationId xmlns:p14="http://schemas.microsoft.com/office/powerpoint/2010/main" val="324226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Algorithm Types</a:t>
            </a:r>
          </a:p>
        </p:txBody>
      </p:sp>
      <p:sp>
        <p:nvSpPr>
          <p:cNvPr id="3" name="Content Placeholder 2"/>
          <p:cNvSpPr>
            <a:spLocks noGrp="1"/>
          </p:cNvSpPr>
          <p:nvPr>
            <p:ph idx="4294967295"/>
          </p:nvPr>
        </p:nvSpPr>
        <p:spPr>
          <a:xfrm>
            <a:off x="800100" y="2094425"/>
            <a:ext cx="9825038" cy="3590925"/>
          </a:xfrm>
        </p:spPr>
        <p:txBody>
          <a:bodyPr/>
          <a:lstStyle/>
          <a:p>
            <a:pPr>
              <a:lnSpc>
                <a:spcPct val="150000"/>
              </a:lnSpc>
            </a:pPr>
            <a:r>
              <a:rPr lang="en-US" dirty="0">
                <a:latin typeface="Arial" panose="020B0604020202020204" pitchFamily="34" charset="0"/>
                <a:cs typeface="Arial" panose="020B0604020202020204" pitchFamily="34" charset="0"/>
              </a:rPr>
              <a:t> Block ciphers – works on blocks of bits</a:t>
            </a:r>
          </a:p>
          <a:p>
            <a:pPr>
              <a:lnSpc>
                <a:spcPct val="150000"/>
              </a:lnSpc>
            </a:pPr>
            <a:r>
              <a:rPr lang="en-US" dirty="0">
                <a:latin typeface="Arial" panose="020B0604020202020204" pitchFamily="34" charset="0"/>
                <a:cs typeface="Arial" panose="020B0604020202020204" pitchFamily="34" charset="0"/>
              </a:rPr>
              <a:t>Stream ciphers – works on one bit at a time</a:t>
            </a: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10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Block Cipher</a:t>
            </a:r>
          </a:p>
        </p:txBody>
      </p:sp>
      <p:sp>
        <p:nvSpPr>
          <p:cNvPr id="3" name="Content Placeholder 2"/>
          <p:cNvSpPr>
            <a:spLocks noGrp="1"/>
          </p:cNvSpPr>
          <p:nvPr>
            <p:ph idx="4294967295"/>
          </p:nvPr>
        </p:nvSpPr>
        <p:spPr>
          <a:xfrm>
            <a:off x="599768" y="1376515"/>
            <a:ext cx="11035019" cy="5309419"/>
          </a:xfrm>
        </p:spPr>
        <p:txBody>
          <a:bodyPr>
            <a:normAutofit fontScale="70000" lnSpcReduction="20000"/>
          </a:bodyPr>
          <a:lstStyle/>
          <a:p>
            <a:pPr>
              <a:lnSpc>
                <a:spcPct val="120000"/>
              </a:lnSpc>
            </a:pPr>
            <a:r>
              <a:rPr lang="en-US" dirty="0">
                <a:latin typeface="Arial" panose="020B0604020202020204" pitchFamily="34" charset="0"/>
                <a:cs typeface="Arial" panose="020B0604020202020204" pitchFamily="34" charset="0"/>
              </a:rPr>
              <a:t>Plaintext is divided into blocks of data and is encrypted one block at a time</a:t>
            </a:r>
          </a:p>
          <a:p>
            <a:pPr>
              <a:lnSpc>
                <a:spcPct val="120000"/>
              </a:lnSpc>
            </a:pPr>
            <a:r>
              <a:rPr lang="en-US" dirty="0">
                <a:latin typeface="Arial" panose="020B0604020202020204" pitchFamily="34" charset="0"/>
                <a:cs typeface="Arial" panose="020B0604020202020204" pitchFamily="34" charset="0"/>
              </a:rPr>
              <a:t>Most block ciphers work with 32, 64 or 128 bit block sizes</a:t>
            </a:r>
          </a:p>
          <a:p>
            <a:pPr>
              <a:lnSpc>
                <a:spcPct val="120000"/>
              </a:lnSpc>
            </a:pPr>
            <a:r>
              <a:rPr lang="en-US" dirty="0">
                <a:latin typeface="Arial" panose="020B0604020202020204" pitchFamily="34" charset="0"/>
                <a:cs typeface="Arial" panose="020B0604020202020204" pitchFamily="34" charset="0"/>
              </a:rPr>
              <a:t>Uses both confusion and diffusion to strengthen the encryption process</a:t>
            </a:r>
          </a:p>
          <a:p>
            <a:pPr>
              <a:lnSpc>
                <a:spcPct val="120000"/>
              </a:lnSpc>
            </a:pPr>
            <a:r>
              <a:rPr lang="en-US" dirty="0">
                <a:latin typeface="Arial" panose="020B0604020202020204" pitchFamily="34" charset="0"/>
                <a:cs typeface="Arial" panose="020B0604020202020204" pitchFamily="34" charset="0"/>
              </a:rPr>
              <a:t>Confusion is achieved via substitution and diffusion is achieved via transposition</a:t>
            </a:r>
          </a:p>
          <a:p>
            <a:pPr>
              <a:lnSpc>
                <a:spcPct val="120000"/>
              </a:lnSpc>
            </a:pPr>
            <a:r>
              <a:rPr lang="en-US" dirty="0">
                <a:latin typeface="Arial" panose="020B0604020202020204" pitchFamily="34" charset="0"/>
                <a:cs typeface="Arial" panose="020B0604020202020204" pitchFamily="34" charset="0"/>
              </a:rPr>
              <a:t>The randomness of the key value and the complexity of the mathematical function determine the confusion and diffusion involved</a:t>
            </a:r>
          </a:p>
          <a:p>
            <a:pPr>
              <a:lnSpc>
                <a:spcPct val="120000"/>
              </a:lnSpc>
            </a:pPr>
            <a:r>
              <a:rPr lang="en-US" dirty="0">
                <a:latin typeface="Arial" panose="020B0604020202020204" pitchFamily="34" charset="0"/>
                <a:cs typeface="Arial" panose="020B0604020202020204" pitchFamily="34" charset="0"/>
              </a:rPr>
              <a:t>Confusion pertains to making the relationship between the key and resulting ciphertext  as complex as possible so the key cannot be uncovered from the ciphertext.</a:t>
            </a:r>
          </a:p>
          <a:p>
            <a:pPr>
              <a:lnSpc>
                <a:spcPct val="120000"/>
              </a:lnSpc>
            </a:pPr>
            <a:r>
              <a:rPr lang="en-US" dirty="0">
                <a:latin typeface="Arial" panose="020B0604020202020204" pitchFamily="34" charset="0"/>
                <a:cs typeface="Arial" panose="020B0604020202020204" pitchFamily="34" charset="0"/>
              </a:rPr>
              <a:t>Diffusion means that a single plaintext bit has influence over several of the ciphertext bits. </a:t>
            </a:r>
          </a:p>
          <a:p>
            <a:pPr>
              <a:lnSpc>
                <a:spcPct val="120000"/>
              </a:lnSpc>
            </a:pPr>
            <a:r>
              <a:rPr lang="en-US" dirty="0">
                <a:latin typeface="Arial" panose="020B0604020202020204" pitchFamily="34" charset="0"/>
                <a:cs typeface="Arial" panose="020B0604020202020204" pitchFamily="34" charset="0"/>
              </a:rPr>
              <a:t>Avalanche effect is similar to diffusion ~ if the input to an algorithm is slightly modified then the output of the algorithm is changed significantly.</a:t>
            </a:r>
          </a:p>
        </p:txBody>
      </p:sp>
    </p:spTree>
    <p:extLst>
      <p:ext uri="{BB962C8B-B14F-4D97-AF65-F5344CB8AC3E}">
        <p14:creationId xmlns:p14="http://schemas.microsoft.com/office/powerpoint/2010/main" val="123484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1462" y="269573"/>
            <a:ext cx="10696574" cy="735541"/>
          </a:xfrm>
        </p:spPr>
        <p:txBody>
          <a:bodyPr/>
          <a:lstStyle/>
          <a:p>
            <a:r>
              <a:rPr lang="en-US" dirty="0"/>
              <a:t>Stream Cipher</a:t>
            </a:r>
          </a:p>
        </p:txBody>
      </p:sp>
      <p:sp>
        <p:nvSpPr>
          <p:cNvPr id="3" name="Content Placeholder 2"/>
          <p:cNvSpPr>
            <a:spLocks noGrp="1"/>
          </p:cNvSpPr>
          <p:nvPr>
            <p:ph idx="4294967295"/>
          </p:nvPr>
        </p:nvSpPr>
        <p:spPr>
          <a:xfrm>
            <a:off x="271462" y="1005114"/>
            <a:ext cx="11753850" cy="5710318"/>
          </a:xfrm>
        </p:spPr>
        <p:txBody>
          <a:bodyPr>
            <a:noAutofit/>
          </a:bodyPr>
          <a:lstStyle/>
          <a:p>
            <a:pPr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Each plaintext digit is encrypted one at a time with the corresponding digit of the keystream</a:t>
            </a:r>
          </a:p>
          <a:p>
            <a:pPr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The encryption of each digit is dependent on the current state ~ called </a:t>
            </a:r>
            <a:r>
              <a:rPr lang="en-US" sz="1800" b="1" dirty="0">
                <a:latin typeface="Arial" panose="020B0604020202020204" pitchFamily="34" charset="0"/>
                <a:cs typeface="Arial" panose="020B0604020202020204" pitchFamily="34" charset="0"/>
              </a:rPr>
              <a:t>State Cipher</a:t>
            </a:r>
          </a:p>
          <a:p>
            <a:pPr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Uses a keystream generator ~ produces a stream of bits that is X-</a:t>
            </a:r>
            <a:r>
              <a:rPr lang="en-US" sz="1800" dirty="0" err="1">
                <a:latin typeface="Arial" panose="020B0604020202020204" pitchFamily="34" charset="0"/>
                <a:cs typeface="Arial" panose="020B0604020202020204" pitchFamily="34" charset="0"/>
              </a:rPr>
              <a:t>ored</a:t>
            </a:r>
            <a:r>
              <a:rPr lang="en-US" sz="1800" dirty="0">
                <a:latin typeface="Arial" panose="020B0604020202020204" pitchFamily="34" charset="0"/>
                <a:cs typeface="Arial" panose="020B0604020202020204" pitchFamily="34" charset="0"/>
              </a:rPr>
              <a:t> with the plain text stream</a:t>
            </a:r>
          </a:p>
          <a:p>
            <a:pPr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It is better suited to be implemented at the hardware level</a:t>
            </a:r>
          </a:p>
          <a:p>
            <a:pPr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Characteristics of a strong stream cipher</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Long periods of no repeating patterns within keystream values</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Statistically unpredictable keystream</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keystream not linearly related to the key</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Statistically unbiased keystream (as many zeroes as ones)</a:t>
            </a:r>
          </a:p>
          <a:p>
            <a:pPr indent="457200">
              <a:lnSpc>
                <a:spcPct val="100000"/>
              </a:lnSpc>
              <a:spcBef>
                <a:spcPts val="0"/>
              </a:spcBef>
              <a:spcAft>
                <a:spcPts val="200"/>
              </a:spcAft>
            </a:pPr>
            <a:r>
              <a:rPr lang="en-US" sz="1800" b="1" dirty="0">
                <a:latin typeface="Arial" panose="020B0604020202020204" pitchFamily="34" charset="0"/>
                <a:cs typeface="Arial" panose="020B0604020202020204" pitchFamily="34" charset="0"/>
              </a:rPr>
              <a:t>Advantages</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Stream ciphers can encrypt and decrypt more quickly</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Are able to scale better within increased bandwidth requirements</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Used when real-time applications, as in VoIP or multimedia are encrypted</a:t>
            </a:r>
          </a:p>
          <a:p>
            <a:pPr indent="457200">
              <a:lnSpc>
                <a:spcPct val="100000"/>
              </a:lnSpc>
              <a:spcBef>
                <a:spcPts val="0"/>
              </a:spcBef>
              <a:spcAft>
                <a:spcPts val="200"/>
              </a:spcAft>
            </a:pPr>
            <a:r>
              <a:rPr lang="en-US" sz="1800" b="1" dirty="0">
                <a:latin typeface="Arial" panose="020B0604020202020204" pitchFamily="34" charset="0"/>
                <a:cs typeface="Arial" panose="020B0604020202020204" pitchFamily="34" charset="0"/>
              </a:rPr>
              <a:t>Disadvantages</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considered less secure than block ciphers</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require a lot of randomness and encrypt individual bits at a time</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requires more processing power than block ciphers</a:t>
            </a:r>
          </a:p>
          <a:p>
            <a:pPr lvl="1" indent="457200">
              <a:lnSpc>
                <a:spcPct val="100000"/>
              </a:lnSpc>
              <a:spcBef>
                <a:spcPts val="0"/>
              </a:spcBef>
              <a:spcAft>
                <a:spcPts val="200"/>
              </a:spcAft>
            </a:pPr>
            <a:r>
              <a:rPr lang="en-US" sz="1800" dirty="0">
                <a:latin typeface="Arial" panose="020B0604020202020204" pitchFamily="34" charset="0"/>
                <a:cs typeface="Arial" panose="020B0604020202020204" pitchFamily="34" charset="0"/>
              </a:rPr>
              <a:t>generating a truly random and unbiased keystream is difficult</a:t>
            </a:r>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707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Initialization Vector (IV)</a:t>
            </a:r>
          </a:p>
        </p:txBody>
      </p:sp>
      <p:sp>
        <p:nvSpPr>
          <p:cNvPr id="3" name="Content Placeholder 2"/>
          <p:cNvSpPr>
            <a:spLocks noGrp="1"/>
          </p:cNvSpPr>
          <p:nvPr>
            <p:ph idx="4294967295"/>
          </p:nvPr>
        </p:nvSpPr>
        <p:spPr>
          <a:xfrm>
            <a:off x="622299" y="1767963"/>
            <a:ext cx="11052175" cy="4575175"/>
          </a:xfrm>
        </p:spPr>
        <p:txBody>
          <a:bodyPr/>
          <a:lstStyle/>
          <a:p>
            <a:pPr>
              <a:lnSpc>
                <a:spcPct val="100000"/>
              </a:lnSpc>
            </a:pPr>
            <a:r>
              <a:rPr lang="en-US" dirty="0">
                <a:latin typeface="Arial" panose="020B0604020202020204" pitchFamily="34" charset="0"/>
                <a:cs typeface="Arial" panose="020B0604020202020204" pitchFamily="34" charset="0"/>
              </a:rPr>
              <a:t>Random values that are used with algorithms to ensure patterns are not created during the encryption process.</a:t>
            </a:r>
          </a:p>
          <a:p>
            <a:pPr>
              <a:lnSpc>
                <a:spcPct val="100000"/>
              </a:lnSpc>
            </a:pPr>
            <a:r>
              <a:rPr lang="en-US" dirty="0">
                <a:latin typeface="Arial" panose="020B0604020202020204" pitchFamily="34" charset="0"/>
                <a:cs typeface="Arial" panose="020B0604020202020204" pitchFamily="34" charset="0"/>
              </a:rPr>
              <a:t>They are used with keys and do not need to be encrypted when being sent to the destination</a:t>
            </a:r>
          </a:p>
          <a:p>
            <a:pPr>
              <a:lnSpc>
                <a:spcPct val="100000"/>
              </a:lnSpc>
            </a:pPr>
            <a:r>
              <a:rPr lang="en-US" dirty="0">
                <a:latin typeface="Arial" panose="020B0604020202020204" pitchFamily="34" charset="0"/>
                <a:cs typeface="Arial" panose="020B0604020202020204" pitchFamily="34" charset="0"/>
              </a:rPr>
              <a:t>If IVs are not used, then two identical plaintext values that are encrypted with the same key will create the same ciphertext.</a:t>
            </a:r>
          </a:p>
          <a:p>
            <a:pPr>
              <a:lnSpc>
                <a:spcPct val="100000"/>
              </a:lnSpc>
            </a:pPr>
            <a:r>
              <a:rPr lang="en-US" dirty="0">
                <a:latin typeface="Arial" panose="020B0604020202020204" pitchFamily="34" charset="0"/>
                <a:cs typeface="Arial" panose="020B0604020202020204" pitchFamily="34" charset="0"/>
              </a:rPr>
              <a:t>The IV and key are both used by the algorithm to provide more randomness to the encryption process</a:t>
            </a:r>
          </a:p>
        </p:txBody>
      </p:sp>
    </p:spTree>
    <p:extLst>
      <p:ext uri="{BB962C8B-B14F-4D97-AF65-F5344CB8AC3E}">
        <p14:creationId xmlns:p14="http://schemas.microsoft.com/office/powerpoint/2010/main" val="4204068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Stream vs Block Symmetric Algorithm</a:t>
            </a:r>
          </a:p>
        </p:txBody>
      </p:sp>
      <p:pic>
        <p:nvPicPr>
          <p:cNvPr id="5" name="Picture 5" descr="StreamvsBlock"/>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914400" y="1347480"/>
            <a:ext cx="9182100" cy="516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6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Cryptographic Transformation Techniques</a:t>
            </a:r>
          </a:p>
        </p:txBody>
      </p:sp>
      <p:sp>
        <p:nvSpPr>
          <p:cNvPr id="4" name="Content Placeholder 2"/>
          <p:cNvSpPr txBox="1">
            <a:spLocks/>
          </p:cNvSpPr>
          <p:nvPr/>
        </p:nvSpPr>
        <p:spPr>
          <a:xfrm>
            <a:off x="622299" y="1767963"/>
            <a:ext cx="11052175" cy="45751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Compression:</a:t>
            </a:r>
          </a:p>
          <a:p>
            <a:pPr lvl="1">
              <a:lnSpc>
                <a:spcPct val="100000"/>
              </a:lnSpc>
            </a:pPr>
            <a:r>
              <a:rPr lang="en-US" dirty="0">
                <a:latin typeface="Arial" panose="020B0604020202020204" pitchFamily="34" charset="0"/>
                <a:cs typeface="Arial" panose="020B0604020202020204" pitchFamily="34" charset="0"/>
              </a:rPr>
              <a:t>Reduce redundancy before plaintext is encrypted</a:t>
            </a:r>
          </a:p>
          <a:p>
            <a:pPr>
              <a:lnSpc>
                <a:spcPct val="100000"/>
              </a:lnSpc>
            </a:pPr>
            <a:r>
              <a:rPr lang="en-US" dirty="0">
                <a:latin typeface="Arial" panose="020B0604020202020204" pitchFamily="34" charset="0"/>
                <a:cs typeface="Arial" panose="020B0604020202020204" pitchFamily="34" charset="0"/>
              </a:rPr>
              <a:t>Expansion:</a:t>
            </a:r>
          </a:p>
          <a:p>
            <a:pPr lvl="1">
              <a:lnSpc>
                <a:spcPct val="100000"/>
              </a:lnSpc>
            </a:pPr>
            <a:r>
              <a:rPr lang="en-US" dirty="0">
                <a:latin typeface="Arial" panose="020B0604020202020204" pitchFamily="34" charset="0"/>
                <a:cs typeface="Arial" panose="020B0604020202020204" pitchFamily="34" charset="0"/>
              </a:rPr>
              <a:t>Expanding the plaintext by duplicating values. Commonly used to match the keysize</a:t>
            </a:r>
          </a:p>
          <a:p>
            <a:pPr>
              <a:lnSpc>
                <a:spcPct val="100000"/>
              </a:lnSpc>
            </a:pPr>
            <a:r>
              <a:rPr lang="en-US" dirty="0">
                <a:latin typeface="Arial" panose="020B0604020202020204" pitchFamily="34" charset="0"/>
                <a:cs typeface="Arial" panose="020B0604020202020204" pitchFamily="34" charset="0"/>
              </a:rPr>
              <a:t>Padding:</a:t>
            </a:r>
          </a:p>
          <a:p>
            <a:pPr lvl="1">
              <a:lnSpc>
                <a:spcPct val="100000"/>
              </a:lnSpc>
            </a:pPr>
            <a:r>
              <a:rPr lang="en-US" dirty="0">
                <a:latin typeface="Arial" panose="020B0604020202020204" pitchFamily="34" charset="0"/>
                <a:cs typeface="Arial" panose="020B0604020202020204" pitchFamily="34" charset="0"/>
              </a:rPr>
              <a:t>Adding material to plaintext data before it is encrypted</a:t>
            </a:r>
          </a:p>
          <a:p>
            <a:pPr>
              <a:lnSpc>
                <a:spcPct val="100000"/>
              </a:lnSpc>
            </a:pPr>
            <a:r>
              <a:rPr lang="en-US" dirty="0">
                <a:highlight>
                  <a:srgbClr val="FFFF00"/>
                </a:highlight>
                <a:latin typeface="Arial" panose="020B0604020202020204" pitchFamily="34" charset="0"/>
                <a:cs typeface="Arial" panose="020B0604020202020204" pitchFamily="34" charset="0"/>
              </a:rPr>
              <a:t>Key mixing:</a:t>
            </a:r>
          </a:p>
          <a:p>
            <a:pPr lvl="1">
              <a:lnSpc>
                <a:spcPct val="100000"/>
              </a:lnSpc>
            </a:pPr>
            <a:r>
              <a:rPr lang="en-US" dirty="0">
                <a:highlight>
                  <a:srgbClr val="FFFF00"/>
                </a:highlight>
                <a:latin typeface="Arial" panose="020B0604020202020204" pitchFamily="34" charset="0"/>
                <a:cs typeface="Arial" panose="020B0604020202020204" pitchFamily="34" charset="0"/>
              </a:rPr>
              <a:t>Using a portion of a key to limit exposure of the key. Keyschedules are used to generate subkeys from master keys.</a:t>
            </a:r>
          </a:p>
        </p:txBody>
      </p:sp>
    </p:spTree>
    <p:extLst>
      <p:ext uri="{BB962C8B-B14F-4D97-AF65-F5344CB8AC3E}">
        <p14:creationId xmlns:p14="http://schemas.microsoft.com/office/powerpoint/2010/main" val="2414744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Hybrid Encryption Methods</a:t>
            </a:r>
          </a:p>
        </p:txBody>
      </p:sp>
      <p:sp>
        <p:nvSpPr>
          <p:cNvPr id="3" name="Content Placeholder 2"/>
          <p:cNvSpPr>
            <a:spLocks noGrp="1"/>
          </p:cNvSpPr>
          <p:nvPr>
            <p:ph idx="4294967295"/>
          </p:nvPr>
        </p:nvSpPr>
        <p:spPr>
          <a:xfrm>
            <a:off x="890587" y="1766631"/>
            <a:ext cx="10515600" cy="4351338"/>
          </a:xfrm>
        </p:spPr>
        <p:txBody>
          <a:bodyPr/>
          <a:lstStyle/>
          <a:p>
            <a:pPr>
              <a:lnSpc>
                <a:spcPct val="100000"/>
              </a:lnSpc>
            </a:pPr>
            <a:r>
              <a:rPr lang="en-US" dirty="0">
                <a:latin typeface="Arial" panose="020B0604020202020204" pitchFamily="34" charset="0"/>
                <a:cs typeface="Arial" panose="020B0604020202020204" pitchFamily="34" charset="0"/>
              </a:rPr>
              <a:t>Use of Symmetric and Asymmetric Algorithms as complementary methods</a:t>
            </a:r>
          </a:p>
          <a:p>
            <a:pPr>
              <a:lnSpc>
                <a:spcPct val="100000"/>
              </a:lnSpc>
            </a:pPr>
            <a:r>
              <a:rPr lang="en-US" dirty="0">
                <a:latin typeface="Arial" panose="020B0604020202020204" pitchFamily="34" charset="0"/>
                <a:cs typeface="Arial" panose="020B0604020202020204" pitchFamily="34" charset="0"/>
              </a:rPr>
              <a:t>Symmetric key is generally used to encrypt the message</a:t>
            </a:r>
          </a:p>
          <a:p>
            <a:pPr>
              <a:lnSpc>
                <a:spcPct val="100000"/>
              </a:lnSpc>
            </a:pPr>
            <a:r>
              <a:rPr lang="en-US" dirty="0">
                <a:latin typeface="Arial" panose="020B0604020202020204" pitchFamily="34" charset="0"/>
                <a:cs typeface="Arial" panose="020B0604020202020204" pitchFamily="34" charset="0"/>
              </a:rPr>
              <a:t>Asymmetric key is used to encrypt the Symmetric key</a:t>
            </a:r>
          </a:p>
          <a:p>
            <a:pPr>
              <a:lnSpc>
                <a:spcPct val="100000"/>
              </a:lnSpc>
            </a:pPr>
            <a:r>
              <a:rPr lang="en-US" dirty="0">
                <a:latin typeface="Arial" panose="020B0604020202020204" pitchFamily="34" charset="0"/>
                <a:cs typeface="Arial" panose="020B0604020202020204" pitchFamily="34" charset="0"/>
              </a:rPr>
              <a:t>This process is more commonly called as digital envelope</a:t>
            </a:r>
          </a:p>
          <a:p>
            <a:pPr marL="109728" indent="0">
              <a:lnSpc>
                <a:spcPct val="10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2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Keys</a:t>
            </a:r>
          </a:p>
        </p:txBody>
      </p:sp>
      <p:sp>
        <p:nvSpPr>
          <p:cNvPr id="3" name="Content Placeholder 2"/>
          <p:cNvSpPr>
            <a:spLocks noGrp="1"/>
          </p:cNvSpPr>
          <p:nvPr>
            <p:ph idx="4294967295"/>
          </p:nvPr>
        </p:nvSpPr>
        <p:spPr>
          <a:xfrm>
            <a:off x="800100" y="1796128"/>
            <a:ext cx="10515600" cy="4351338"/>
          </a:xfrm>
        </p:spPr>
        <p:txBody>
          <a:bodyPr/>
          <a:lstStyle/>
          <a:p>
            <a:pPr>
              <a:lnSpc>
                <a:spcPct val="100000"/>
              </a:lnSpc>
            </a:pPr>
            <a:r>
              <a:rPr lang="en-US" dirty="0">
                <a:latin typeface="Arial" panose="020B0604020202020204" pitchFamily="34" charset="0"/>
                <a:cs typeface="Arial" panose="020B0604020202020204" pitchFamily="34" charset="0"/>
              </a:rPr>
              <a:t>Single use symmetric key that is used to encrypt/decrypt communication between two users for a single session</a:t>
            </a:r>
          </a:p>
          <a:p>
            <a:pPr>
              <a:lnSpc>
                <a:spcPct val="100000"/>
              </a:lnSpc>
            </a:pPr>
            <a:r>
              <a:rPr lang="en-US" dirty="0">
                <a:latin typeface="Arial" panose="020B0604020202020204" pitchFamily="34" charset="0"/>
                <a:cs typeface="Arial" panose="020B0604020202020204" pitchFamily="34" charset="0"/>
              </a:rPr>
              <a:t>Its much secure than static symmetric keys</a:t>
            </a:r>
          </a:p>
          <a:p>
            <a:pPr>
              <a:lnSpc>
                <a:spcPct val="100000"/>
              </a:lnSpc>
            </a:pPr>
            <a:r>
              <a:rPr lang="en-US" dirty="0">
                <a:latin typeface="Arial" panose="020B0604020202020204" pitchFamily="34" charset="0"/>
                <a:cs typeface="Arial" panose="020B0604020202020204" pitchFamily="34" charset="0"/>
              </a:rPr>
              <a:t>Peers decide on the session key and continue to use it till the session is over</a:t>
            </a:r>
          </a:p>
          <a:p>
            <a:pPr>
              <a:lnSpc>
                <a:spcPct val="100000"/>
              </a:lnSpc>
            </a:pPr>
            <a:r>
              <a:rPr lang="en-US" dirty="0">
                <a:latin typeface="Arial" panose="020B0604020202020204" pitchFamily="34" charset="0"/>
                <a:cs typeface="Arial" panose="020B0604020202020204" pitchFamily="34" charset="0"/>
              </a:rPr>
              <a:t>Eavesdropping is difficult, breaking the keys is futile</a:t>
            </a: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1173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Definitions</a:t>
            </a:r>
          </a:p>
        </p:txBody>
      </p:sp>
      <p:sp>
        <p:nvSpPr>
          <p:cNvPr id="3" name="Content Placeholder 2"/>
          <p:cNvSpPr>
            <a:spLocks noGrp="1"/>
          </p:cNvSpPr>
          <p:nvPr>
            <p:ph idx="4294967295"/>
          </p:nvPr>
        </p:nvSpPr>
        <p:spPr>
          <a:xfrm>
            <a:off x="800100" y="1436533"/>
            <a:ext cx="10320184" cy="5082254"/>
          </a:xfrm>
        </p:spPr>
        <p:txBody>
          <a:bodyPr>
            <a:noAutofit/>
          </a:bodyPr>
          <a:lstStyle/>
          <a:p>
            <a:pPr>
              <a:lnSpc>
                <a:spcPct val="100000"/>
              </a:lnSpc>
            </a:pPr>
            <a:r>
              <a:rPr lang="en-US" sz="2000" b="1" dirty="0">
                <a:latin typeface="Arial" panose="020B0604020202020204" pitchFamily="34" charset="0"/>
                <a:cs typeface="Arial" panose="020B0604020202020204" pitchFamily="34" charset="0"/>
              </a:rPr>
              <a:t>Cryptography</a:t>
            </a:r>
          </a:p>
          <a:p>
            <a:pPr lvl="1">
              <a:lnSpc>
                <a:spcPct val="100000"/>
              </a:lnSpc>
            </a:pPr>
            <a:r>
              <a:rPr lang="en-US" sz="2000" dirty="0">
                <a:latin typeface="Arial" panose="020B0604020202020204" pitchFamily="34" charset="0"/>
                <a:cs typeface="Arial" panose="020B0604020202020204" pitchFamily="34" charset="0"/>
              </a:rPr>
              <a:t>Science of secret writing that enables an entity to store and transmit data in a form that is available only to the intended individuals</a:t>
            </a:r>
          </a:p>
          <a:p>
            <a:pPr>
              <a:lnSpc>
                <a:spcPct val="100000"/>
              </a:lnSpc>
            </a:pPr>
            <a:r>
              <a:rPr lang="en-US" sz="2000" b="1" dirty="0">
                <a:latin typeface="Arial" panose="020B0604020202020204" pitchFamily="34" charset="0"/>
                <a:cs typeface="Arial" panose="020B0604020202020204" pitchFamily="34" charset="0"/>
              </a:rPr>
              <a:t>Cryptosystem</a:t>
            </a:r>
          </a:p>
          <a:p>
            <a:pPr lvl="1">
              <a:lnSpc>
                <a:spcPct val="100000"/>
              </a:lnSpc>
            </a:pPr>
            <a:r>
              <a:rPr lang="en-US" sz="2000" dirty="0">
                <a:latin typeface="Arial" panose="020B0604020202020204" pitchFamily="34" charset="0"/>
                <a:cs typeface="Arial" panose="020B0604020202020204" pitchFamily="34" charset="0"/>
              </a:rPr>
              <a:t>Hardware or software implementation of cryptography that contains all the necessary software, protocols, algorithms, and keys</a:t>
            </a:r>
          </a:p>
          <a:p>
            <a:pPr>
              <a:lnSpc>
                <a:spcPct val="100000"/>
              </a:lnSpc>
            </a:pPr>
            <a:r>
              <a:rPr lang="en-US" sz="2000" b="1" dirty="0">
                <a:latin typeface="Arial" panose="020B0604020202020204" pitchFamily="34" charset="0"/>
                <a:cs typeface="Arial" panose="020B0604020202020204" pitchFamily="34" charset="0"/>
              </a:rPr>
              <a:t>Cryptology 	</a:t>
            </a:r>
          </a:p>
          <a:p>
            <a:pPr lvl="1">
              <a:lnSpc>
                <a:spcPct val="100000"/>
              </a:lnSpc>
            </a:pPr>
            <a:r>
              <a:rPr lang="en-US" sz="2000" dirty="0">
                <a:latin typeface="Arial" panose="020B0604020202020204" pitchFamily="34" charset="0"/>
                <a:cs typeface="Arial" panose="020B0604020202020204" pitchFamily="34" charset="0"/>
              </a:rPr>
              <a:t>The study of both cryptography and cryptanalysis</a:t>
            </a:r>
          </a:p>
          <a:p>
            <a:pPr>
              <a:lnSpc>
                <a:spcPct val="100000"/>
              </a:lnSpc>
            </a:pPr>
            <a:r>
              <a:rPr lang="en-US" sz="2000" b="1" dirty="0">
                <a:latin typeface="Arial" panose="020B0604020202020204" pitchFamily="34" charset="0"/>
                <a:cs typeface="Arial" panose="020B0604020202020204" pitchFamily="34" charset="0"/>
              </a:rPr>
              <a:t>Algorithm (Cipher)</a:t>
            </a:r>
          </a:p>
          <a:p>
            <a:pPr lvl="1">
              <a:lnSpc>
                <a:spcPct val="100000"/>
              </a:lnSpc>
            </a:pPr>
            <a:r>
              <a:rPr lang="en-US" sz="2000" dirty="0">
                <a:latin typeface="Arial" panose="020B0604020202020204" pitchFamily="34" charset="0"/>
                <a:cs typeface="Arial" panose="020B0604020202020204" pitchFamily="34" charset="0"/>
              </a:rPr>
              <a:t>Set of mathematical and logic rules used in cryptographic functions</a:t>
            </a:r>
          </a:p>
          <a:p>
            <a:pPr>
              <a:lnSpc>
                <a:spcPct val="100000"/>
              </a:lnSpc>
            </a:pPr>
            <a:r>
              <a:rPr lang="en-US" sz="2000" b="1" dirty="0" err="1">
                <a:latin typeface="Arial" panose="020B0604020202020204" pitchFamily="34" charset="0"/>
                <a:cs typeface="Arial" panose="020B0604020202020204" pitchFamily="34" charset="0"/>
              </a:rPr>
              <a:t>Kerckhoffs</a:t>
            </a:r>
            <a:r>
              <a:rPr lang="en-US" sz="2000" b="1" dirty="0">
                <a:latin typeface="Arial" panose="020B0604020202020204" pitchFamily="34" charset="0"/>
                <a:cs typeface="Arial" panose="020B0604020202020204" pitchFamily="34" charset="0"/>
              </a:rPr>
              <a:t>’ principle</a:t>
            </a:r>
          </a:p>
          <a:p>
            <a:pPr lvl="1">
              <a:lnSpc>
                <a:spcPct val="100000"/>
              </a:lnSpc>
            </a:pPr>
            <a:r>
              <a:rPr lang="en-US" sz="2000" dirty="0">
                <a:latin typeface="Arial" panose="020B0604020202020204" pitchFamily="34" charset="0"/>
                <a:cs typeface="Arial" panose="020B0604020202020204" pitchFamily="34" charset="0"/>
              </a:rPr>
              <a:t>Concept that an algorithm should be known and only the keys should be kept secret</a:t>
            </a:r>
          </a:p>
        </p:txBody>
      </p:sp>
    </p:spTree>
    <p:extLst>
      <p:ext uri="{BB962C8B-B14F-4D97-AF65-F5344CB8AC3E}">
        <p14:creationId xmlns:p14="http://schemas.microsoft.com/office/powerpoint/2010/main" val="187048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a:t>
            </a:r>
          </a:p>
        </p:txBody>
      </p:sp>
      <p:sp>
        <p:nvSpPr>
          <p:cNvPr id="3" name="Content Placeholder 2"/>
          <p:cNvSpPr>
            <a:spLocks noGrp="1"/>
          </p:cNvSpPr>
          <p:nvPr>
            <p:ph idx="4294967295"/>
          </p:nvPr>
        </p:nvSpPr>
        <p:spPr>
          <a:xfrm>
            <a:off x="800100" y="1549297"/>
            <a:ext cx="10696574" cy="4692650"/>
          </a:xfrm>
        </p:spPr>
        <p:txBody>
          <a:bodyPr/>
          <a:lstStyle/>
          <a:p>
            <a:pPr>
              <a:lnSpc>
                <a:spcPct val="100000"/>
              </a:lnSpc>
            </a:pPr>
            <a:r>
              <a:rPr lang="en-US" dirty="0">
                <a:latin typeface="Arial" panose="020B0604020202020204" pitchFamily="34" charset="0"/>
                <a:cs typeface="Arial" panose="020B0604020202020204" pitchFamily="34" charset="0"/>
              </a:rPr>
              <a:t>The Data Encryption Standard (DES) is a symmetric-key block cipher</a:t>
            </a:r>
          </a:p>
          <a:p>
            <a:pPr>
              <a:lnSpc>
                <a:spcPct val="100000"/>
              </a:lnSpc>
            </a:pPr>
            <a:r>
              <a:rPr lang="en-US" dirty="0">
                <a:latin typeface="Arial" panose="020B0604020202020204" pitchFamily="34" charset="0"/>
                <a:cs typeface="Arial" panose="020B0604020202020204" pitchFamily="34" charset="0"/>
              </a:rPr>
              <a:t>It undergoes 16 rounds of substitution and transposition functions</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201" y="3676927"/>
            <a:ext cx="839152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21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 modes</a:t>
            </a:r>
          </a:p>
        </p:txBody>
      </p:sp>
      <p:graphicFrame>
        <p:nvGraphicFramePr>
          <p:cNvPr id="3" name="Diagram 2"/>
          <p:cNvGraphicFramePr/>
          <p:nvPr>
            <p:extLst>
              <p:ext uri="{D42A27DB-BD31-4B8C-83A1-F6EECF244321}">
                <p14:modId xmlns:p14="http://schemas.microsoft.com/office/powerpoint/2010/main" val="1503112551"/>
              </p:ext>
            </p:extLst>
          </p:nvPr>
        </p:nvGraphicFramePr>
        <p:xfrm>
          <a:off x="658761" y="719666"/>
          <a:ext cx="10837913" cy="57302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0290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760" y="308902"/>
            <a:ext cx="10696574" cy="735541"/>
          </a:xfrm>
        </p:spPr>
        <p:txBody>
          <a:bodyPr/>
          <a:lstStyle/>
          <a:p>
            <a:r>
              <a:rPr lang="en-IN" dirty="0"/>
              <a:t>Electronic Code Book (ECB)</a:t>
            </a:r>
          </a:p>
        </p:txBody>
      </p:sp>
      <p:graphicFrame>
        <p:nvGraphicFramePr>
          <p:cNvPr id="3" name="Table 2"/>
          <p:cNvGraphicFramePr>
            <a:graphicFrameLocks noGrp="1"/>
          </p:cNvGraphicFramePr>
          <p:nvPr>
            <p:extLst>
              <p:ext uri="{D42A27DB-BD31-4B8C-83A1-F6EECF244321}">
                <p14:modId xmlns:p14="http://schemas.microsoft.com/office/powerpoint/2010/main" val="189249915"/>
              </p:ext>
            </p:extLst>
          </p:nvPr>
        </p:nvGraphicFramePr>
        <p:xfrm>
          <a:off x="658760" y="1250920"/>
          <a:ext cx="10274710" cy="5247187"/>
        </p:xfrm>
        <a:graphic>
          <a:graphicData uri="http://schemas.openxmlformats.org/drawingml/2006/table">
            <a:tbl>
              <a:tblPr firstRow="1" bandRow="1">
                <a:tableStyleId>{3B4B98B0-60AC-42C2-AFA5-B58CD77FA1E5}</a:tableStyleId>
              </a:tblPr>
              <a:tblGrid>
                <a:gridCol w="5137355">
                  <a:extLst>
                    <a:ext uri="{9D8B030D-6E8A-4147-A177-3AD203B41FA5}">
                      <a16:colId xmlns:a16="http://schemas.microsoft.com/office/drawing/2014/main" val="2776611076"/>
                    </a:ext>
                  </a:extLst>
                </a:gridCol>
                <a:gridCol w="5137355">
                  <a:extLst>
                    <a:ext uri="{9D8B030D-6E8A-4147-A177-3AD203B41FA5}">
                      <a16:colId xmlns:a16="http://schemas.microsoft.com/office/drawing/2014/main" val="398014621"/>
                    </a:ext>
                  </a:extLst>
                </a:gridCol>
              </a:tblGrid>
              <a:tr h="1895403">
                <a:tc gridSpan="2">
                  <a:txBody>
                    <a:bodyPr/>
                    <a:lstStyle/>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Message is broken into independent (64-bit) blocks which are encrypted </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Each block is encoded independently of the other blocks (No Chaining)</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Operations can be run in parallel, which decrease processing time</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Errors are contained</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Useable only for shorter messages</a:t>
                      </a:r>
                    </a:p>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Cannot carry out pre-processing functions before receiving plain text</a:t>
                      </a:r>
                    </a:p>
                  </a:txBody>
                  <a:tcPr/>
                </a:tc>
                <a:tc hMerge="1">
                  <a:txBody>
                    <a:bodyPr/>
                    <a:lstStyle/>
                    <a:p>
                      <a:endParaRPr lang="en-IN" dirty="0"/>
                    </a:p>
                  </a:txBody>
                  <a:tcPr/>
                </a:tc>
                <a:extLst>
                  <a:ext uri="{0D108BD9-81ED-4DB2-BD59-A6C34878D82A}">
                    <a16:rowId xmlns:a16="http://schemas.microsoft.com/office/drawing/2014/main" val="4122682468"/>
                  </a:ext>
                </a:extLst>
              </a:tr>
              <a:tr h="370840">
                <a:tc>
                  <a:txBody>
                    <a:bodyPr/>
                    <a:lstStyle/>
                    <a:p>
                      <a:pPr algn="ctr"/>
                      <a:r>
                        <a:rPr lang="en-IN" b="1" dirty="0">
                          <a:latin typeface="Arial" panose="020B0604020202020204" pitchFamily="34" charset="0"/>
                          <a:cs typeface="Arial" panose="020B0604020202020204" pitchFamily="34" charset="0"/>
                        </a:rPr>
                        <a:t>Advantage</a:t>
                      </a:r>
                    </a:p>
                  </a:txBody>
                  <a:tcPr/>
                </a:tc>
                <a:tc>
                  <a:txBody>
                    <a:bodyPr/>
                    <a:lstStyle/>
                    <a:p>
                      <a:pPr algn="ctr"/>
                      <a:r>
                        <a:rPr lang="en-IN" b="1" dirty="0">
                          <a:latin typeface="Arial" panose="020B0604020202020204" pitchFamily="34" charset="0"/>
                          <a:cs typeface="Arial" panose="020B0604020202020204" pitchFamily="34" charset="0"/>
                        </a:rPr>
                        <a:t>Disadvantage</a:t>
                      </a:r>
                    </a:p>
                  </a:txBody>
                  <a:tcPr/>
                </a:tc>
                <a:extLst>
                  <a:ext uri="{0D108BD9-81ED-4DB2-BD59-A6C34878D82A}">
                    <a16:rowId xmlns:a16="http://schemas.microsoft.com/office/drawing/2014/main" val="889277811"/>
                  </a:ext>
                </a:extLst>
              </a:tr>
              <a:tr h="2066544">
                <a:tc>
                  <a:txBody>
                    <a:bodyPr/>
                    <a:lstStyle/>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Faster and Easy</a:t>
                      </a:r>
                    </a:p>
                    <a:p>
                      <a:endParaRPr lang="en-IN" sz="2000" dirty="0">
                        <a:latin typeface="Arial" panose="020B0604020202020204" pitchFamily="34" charset="0"/>
                        <a:cs typeface="Arial" panose="020B0604020202020204" pitchFamily="34" charset="0"/>
                      </a:endParaRPr>
                    </a:p>
                  </a:txBody>
                  <a:tcPr/>
                </a:tc>
                <a:tc>
                  <a:txBody>
                    <a:bodyPr/>
                    <a:lstStyle/>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Repetitive information contained in the plaintext may show in the ciphertext, if aligned with blocks. </a:t>
                      </a:r>
                    </a:p>
                    <a:p>
                      <a:pPr marL="228600" marR="0" lvl="0"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If the same message is encrypted (with the same key) and sent twice, their ciphertext are the same.</a:t>
                      </a:r>
                    </a:p>
                  </a:txBody>
                  <a:tcPr/>
                </a:tc>
                <a:extLst>
                  <a:ext uri="{0D108BD9-81ED-4DB2-BD59-A6C34878D82A}">
                    <a16:rowId xmlns:a16="http://schemas.microsoft.com/office/drawing/2014/main" val="40270426"/>
                  </a:ext>
                </a:extLst>
              </a:tr>
              <a:tr h="914400">
                <a:tc gridSpan="2">
                  <a:txBody>
                    <a:bodyPr/>
                    <a:lstStyle/>
                    <a:p>
                      <a:pPr>
                        <a:lnSpc>
                          <a:spcPct val="120000"/>
                        </a:lnSpc>
                      </a:pPr>
                      <a:r>
                        <a:rPr lang="en-US" sz="1600" dirty="0">
                          <a:latin typeface="Arial" panose="020B0604020202020204" pitchFamily="34" charset="0"/>
                          <a:cs typeface="Arial" panose="020B0604020202020204" pitchFamily="34" charset="0"/>
                        </a:rPr>
                        <a:t>Application</a:t>
                      </a:r>
                    </a:p>
                    <a:p>
                      <a:pPr lvl="1">
                        <a:lnSpc>
                          <a:spcPct val="120000"/>
                        </a:lnSpc>
                      </a:pPr>
                      <a:r>
                        <a:rPr lang="en-IN" sz="1400" dirty="0">
                          <a:latin typeface="Arial" panose="020B0604020202020204" pitchFamily="34" charset="0"/>
                          <a:cs typeface="Arial" panose="020B0604020202020204" pitchFamily="34" charset="0"/>
                        </a:rPr>
                        <a:t>Secure transmission of short pieces of information (e.g. a temporary encryption key), database, PIN, Challenge-response</a:t>
                      </a:r>
                      <a:r>
                        <a:rPr lang="en-IN" sz="1400" baseline="0" dirty="0">
                          <a:latin typeface="Arial" panose="020B0604020202020204" pitchFamily="34" charset="0"/>
                          <a:cs typeface="Arial" panose="020B0604020202020204" pitchFamily="34" charset="0"/>
                        </a:rPr>
                        <a:t> value</a:t>
                      </a:r>
                      <a:endParaRPr lang="en-IN" sz="1400" dirty="0">
                        <a:latin typeface="Arial" panose="020B0604020202020204" pitchFamily="34" charset="0"/>
                        <a:cs typeface="Arial" panose="020B0604020202020204" pitchFamily="34" charset="0"/>
                      </a:endParaRPr>
                    </a:p>
                  </a:txBody>
                  <a:tcPr/>
                </a:tc>
                <a:tc hMerge="1">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87795758"/>
                  </a:ext>
                </a:extLst>
              </a:tr>
            </a:tbl>
          </a:graphicData>
        </a:graphic>
      </p:graphicFrame>
    </p:spTree>
    <p:extLst>
      <p:ext uri="{BB962C8B-B14F-4D97-AF65-F5344CB8AC3E}">
        <p14:creationId xmlns:p14="http://schemas.microsoft.com/office/powerpoint/2010/main" val="3362584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21442" y="289238"/>
            <a:ext cx="10696574" cy="735541"/>
          </a:xfrm>
        </p:spPr>
        <p:txBody>
          <a:bodyPr/>
          <a:lstStyle/>
          <a:p>
            <a:pPr eaLnBrk="1" hangingPunct="1"/>
            <a:r>
              <a:rPr lang="en-AU" altLang="en-US" dirty="0">
                <a:ea typeface="ＭＳ Ｐゴシック" panose="020B0600070205080204" pitchFamily="34" charset="-128"/>
              </a:rPr>
              <a:t>Cipher Block Chaining (CBC) </a:t>
            </a:r>
          </a:p>
        </p:txBody>
      </p:sp>
      <p:sp>
        <p:nvSpPr>
          <p:cNvPr id="28675" name="Rectangle 3"/>
          <p:cNvSpPr>
            <a:spLocks noGrp="1" noChangeArrowheads="1"/>
          </p:cNvSpPr>
          <p:nvPr>
            <p:ph sz="quarter" idx="4294967295"/>
          </p:nvPr>
        </p:nvSpPr>
        <p:spPr>
          <a:xfrm>
            <a:off x="480961" y="896959"/>
            <a:ext cx="11455400" cy="5385853"/>
          </a:xfrm>
        </p:spPr>
        <p:txBody>
          <a:bodyPr>
            <a:noAutofit/>
          </a:bodyPr>
          <a:lstStyle/>
          <a:p>
            <a:pPr eaLnBrk="1" hangingPunct="1">
              <a:lnSpc>
                <a:spcPct val="150000"/>
              </a:lnSpc>
            </a:pPr>
            <a:r>
              <a:rPr lang="en-AU" altLang="en-US" sz="2400" dirty="0">
                <a:latin typeface="Arial" panose="020B0604020202020204" pitchFamily="34" charset="0"/>
                <a:cs typeface="Arial" panose="020B0604020202020204" pitchFamily="34" charset="0"/>
              </a:rPr>
              <a:t>Solve security deficiencies in ECB</a:t>
            </a:r>
          </a:p>
          <a:p>
            <a:pPr lvl="1" eaLnBrk="1" hangingPunct="1">
              <a:lnSpc>
                <a:spcPct val="150000"/>
              </a:lnSpc>
            </a:pPr>
            <a:r>
              <a:rPr lang="en-AU" altLang="en-US" dirty="0">
                <a:latin typeface="Arial" panose="020B0604020202020204" pitchFamily="34" charset="0"/>
                <a:cs typeface="Arial" panose="020B0604020202020204" pitchFamily="34" charset="0"/>
              </a:rPr>
              <a:t>Repeated same plaintext block result in different ciphertext block</a:t>
            </a:r>
          </a:p>
          <a:p>
            <a:pPr eaLnBrk="1" hangingPunct="1">
              <a:lnSpc>
                <a:spcPct val="150000"/>
              </a:lnSpc>
            </a:pPr>
            <a:r>
              <a:rPr lang="en-AU" altLang="en-US" sz="2400" dirty="0">
                <a:latin typeface="Arial" panose="020B0604020202020204" pitchFamily="34" charset="0"/>
                <a:cs typeface="Arial" panose="020B0604020202020204" pitchFamily="34" charset="0"/>
              </a:rPr>
              <a:t>Each previous cipher blocks is chained to be input with current plaintext block</a:t>
            </a:r>
          </a:p>
          <a:p>
            <a:pPr>
              <a:lnSpc>
                <a:spcPct val="150000"/>
              </a:lnSpc>
            </a:pPr>
            <a:r>
              <a:rPr lang="en-US" altLang="en-US" sz="2400" dirty="0">
                <a:latin typeface="Arial" panose="020B0604020202020204" pitchFamily="34" charset="0"/>
                <a:cs typeface="Arial" panose="020B0604020202020204" pitchFamily="34" charset="0"/>
              </a:rPr>
              <a:t>The encryption of a block depends on the current and all blocks before it.</a:t>
            </a:r>
          </a:p>
          <a:p>
            <a:pPr>
              <a:lnSpc>
                <a:spcPct val="150000"/>
              </a:lnSpc>
            </a:pPr>
            <a:r>
              <a:rPr lang="en-US" altLang="en-US" sz="2400" dirty="0">
                <a:latin typeface="Arial" panose="020B0604020202020204" pitchFamily="34" charset="0"/>
                <a:cs typeface="Arial" panose="020B0604020202020204" pitchFamily="34" charset="0"/>
              </a:rPr>
              <a:t>So, repeated plaintext blocks are encrypted differently.</a:t>
            </a:r>
          </a:p>
          <a:p>
            <a:pPr>
              <a:lnSpc>
                <a:spcPct val="150000"/>
              </a:lnSpc>
            </a:pPr>
            <a:r>
              <a:rPr lang="en-US" altLang="en-US" sz="2400" dirty="0">
                <a:latin typeface="Arial" panose="020B0604020202020204" pitchFamily="34" charset="0"/>
                <a:cs typeface="Arial" panose="020B0604020202020204" pitchFamily="34" charset="0"/>
              </a:rPr>
              <a:t>Initialization Vector (IV) is used to encrypt the first 64-bit block to bring in randomness</a:t>
            </a:r>
          </a:p>
          <a:p>
            <a:pPr lvl="1">
              <a:lnSpc>
                <a:spcPct val="150000"/>
              </a:lnSpc>
            </a:pPr>
            <a:r>
              <a:rPr lang="en-US" altLang="en-US" dirty="0">
                <a:latin typeface="Arial" panose="020B0604020202020204" pitchFamily="34" charset="0"/>
                <a:cs typeface="Arial" panose="020B0604020202020204" pitchFamily="34" charset="0"/>
              </a:rPr>
              <a:t>May be sent encrypted in ECB mode before the rest of ciphertext</a:t>
            </a:r>
          </a:p>
          <a:p>
            <a:pPr eaLnBrk="1" hangingPunct="1">
              <a:lnSpc>
                <a:spcPct val="150000"/>
              </a:lnSpc>
            </a:pPr>
            <a:r>
              <a:rPr lang="en-US" altLang="en-US" sz="2400" dirty="0">
                <a:latin typeface="Arial" panose="020B0604020202020204" pitchFamily="34" charset="0"/>
                <a:cs typeface="Arial" panose="020B0604020202020204" pitchFamily="34" charset="0"/>
              </a:rPr>
              <a:t>Uses: bulk data encryption</a:t>
            </a:r>
            <a:endParaRPr lang="en-AU"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123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altLang="en-US" dirty="0">
                <a:ea typeface="ＭＳ Ｐゴシック" panose="020B0600070205080204" pitchFamily="34" charset="-128"/>
                <a:cs typeface="Arial" panose="020B0604020202020204" pitchFamily="34" charset="0"/>
              </a:rPr>
              <a:t>Cipher Feedback Mode (CFB)</a:t>
            </a:r>
          </a:p>
        </p:txBody>
      </p:sp>
      <p:sp>
        <p:nvSpPr>
          <p:cNvPr id="39940" name="Rectangle 3"/>
          <p:cNvSpPr>
            <a:spLocks noGrp="1" noChangeArrowheads="1"/>
          </p:cNvSpPr>
          <p:nvPr>
            <p:ph sz="quarter" idx="4294967295"/>
          </p:nvPr>
        </p:nvSpPr>
        <p:spPr>
          <a:xfrm>
            <a:off x="800100" y="1450668"/>
            <a:ext cx="10969113" cy="5146777"/>
          </a:xfrm>
        </p:spPr>
        <p:txBody>
          <a:bodyPr>
            <a:normAutofit fontScale="92500" lnSpcReduction="10000"/>
          </a:bodyPr>
          <a:lstStyle/>
          <a:p>
            <a:pPr>
              <a:lnSpc>
                <a:spcPct val="150000"/>
              </a:lnSpc>
            </a:pPr>
            <a:r>
              <a:rPr lang="en-AU" altLang="en-US" sz="2400" dirty="0">
                <a:latin typeface="Arial" panose="020B0604020202020204" pitchFamily="34" charset="0"/>
                <a:cs typeface="Arial" panose="020B0604020202020204" pitchFamily="34" charset="0"/>
              </a:rPr>
              <a:t>The block cipher is used as a stream cipher.</a:t>
            </a:r>
          </a:p>
          <a:p>
            <a:pPr lvl="1">
              <a:lnSpc>
                <a:spcPct val="150000"/>
              </a:lnSpc>
            </a:pPr>
            <a:r>
              <a:rPr lang="en-US" altLang="en-US" dirty="0">
                <a:latin typeface="Arial" panose="020B0604020202020204" pitchFamily="34" charset="0"/>
                <a:cs typeface="Arial" panose="020B0604020202020204" pitchFamily="34" charset="0"/>
              </a:rPr>
              <a:t>enable to encrypt any number of bits e.g. single bits or single characters (bytes)</a:t>
            </a:r>
            <a:r>
              <a:rPr lang="en-AU" altLang="en-US" dirty="0">
                <a:latin typeface="Arial" panose="020B0604020202020204" pitchFamily="34" charset="0"/>
                <a:cs typeface="Arial" panose="020B0604020202020204" pitchFamily="34" charset="0"/>
              </a:rPr>
              <a:t>  </a:t>
            </a:r>
          </a:p>
          <a:p>
            <a:pPr lvl="1">
              <a:lnSpc>
                <a:spcPct val="150000"/>
              </a:lnSpc>
            </a:pPr>
            <a:r>
              <a:rPr lang="en-AU" altLang="en-US" dirty="0">
                <a:latin typeface="Arial" panose="020B0604020202020204" pitchFamily="34" charset="0"/>
                <a:cs typeface="Arial" panose="020B0604020202020204" pitchFamily="34" charset="0"/>
              </a:rPr>
              <a:t>S=1  : bit stream cipher</a:t>
            </a:r>
          </a:p>
          <a:p>
            <a:pPr lvl="1">
              <a:lnSpc>
                <a:spcPct val="150000"/>
              </a:lnSpc>
            </a:pPr>
            <a:r>
              <a:rPr lang="en-AU" altLang="en-US" dirty="0">
                <a:latin typeface="Arial" panose="020B0604020202020204" pitchFamily="34" charset="0"/>
                <a:cs typeface="Arial" panose="020B0604020202020204" pitchFamily="34" charset="0"/>
              </a:rPr>
              <a:t>S=8  : character stream cipher</a:t>
            </a:r>
          </a:p>
          <a:p>
            <a:pPr>
              <a:lnSpc>
                <a:spcPct val="150000"/>
              </a:lnSpc>
            </a:pPr>
            <a:r>
              <a:rPr lang="en-AU" altLang="en-US" sz="2400" dirty="0">
                <a:latin typeface="Arial" panose="020B0604020202020204" pitchFamily="34" charset="0"/>
                <a:cs typeface="Arial" panose="020B0604020202020204" pitchFamily="34" charset="0"/>
              </a:rPr>
              <a:t>A ciphertext segment depends on the current and all preceding plaintext segments.</a:t>
            </a:r>
          </a:p>
          <a:p>
            <a:pPr>
              <a:lnSpc>
                <a:spcPct val="150000"/>
              </a:lnSpc>
            </a:pPr>
            <a:r>
              <a:rPr lang="en-AU" altLang="en-US" sz="2400" dirty="0">
                <a:latin typeface="Arial" panose="020B0604020202020204" pitchFamily="34" charset="0"/>
                <a:cs typeface="Arial" panose="020B0604020202020204" pitchFamily="34" charset="0"/>
              </a:rPr>
              <a:t>A corrupted ciphertext segment during transmission will affect the current and next several plaintext segments.</a:t>
            </a:r>
          </a:p>
          <a:p>
            <a:pPr>
              <a:lnSpc>
                <a:spcPct val="150000"/>
              </a:lnSpc>
            </a:pPr>
            <a:r>
              <a:rPr lang="en-AU" altLang="en-US" sz="2400" dirty="0">
                <a:latin typeface="Arial" panose="020B0604020202020204" pitchFamily="34" charset="0"/>
                <a:cs typeface="Arial" panose="020B0604020202020204" pitchFamily="34" charset="0"/>
              </a:rPr>
              <a:t>Size of the ciphertext must be the same size as the block of plaintext</a:t>
            </a:r>
          </a:p>
          <a:p>
            <a:pPr>
              <a:lnSpc>
                <a:spcPct val="150000"/>
              </a:lnSpc>
            </a:pPr>
            <a:r>
              <a:rPr lang="en-US" altLang="en-US" sz="2400" dirty="0">
                <a:latin typeface="Arial" panose="020B0604020202020204" pitchFamily="34" charset="0"/>
                <a:cs typeface="Arial" panose="020B0604020202020204" pitchFamily="34" charset="0"/>
              </a:rPr>
              <a:t>Uses: stream data encryption, authentication</a:t>
            </a:r>
          </a:p>
          <a:p>
            <a:pPr marL="0" indent="0" eaLnBrk="1" hangingPunct="1">
              <a:buNone/>
            </a:pPr>
            <a:endParaRPr lang="en-AU" altLang="en-US" sz="2400" dirty="0">
              <a:solidFill>
                <a:srgbClr val="595959"/>
              </a:solidFill>
              <a:latin typeface="Arial Rounded MT Bold" panose="020F070403050403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0493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AU" altLang="en-US">
                <a:ea typeface="ＭＳ Ｐゴシック" panose="020B0600070205080204" pitchFamily="34" charset="-128"/>
              </a:rPr>
              <a:t>Output FeedBack (OFB)</a:t>
            </a:r>
          </a:p>
        </p:txBody>
      </p:sp>
      <p:sp>
        <p:nvSpPr>
          <p:cNvPr id="41987" name="Rectangle 3"/>
          <p:cNvSpPr>
            <a:spLocks noGrp="1" noChangeArrowheads="1"/>
          </p:cNvSpPr>
          <p:nvPr>
            <p:ph sz="quarter" idx="4294967295"/>
          </p:nvPr>
        </p:nvSpPr>
        <p:spPr>
          <a:xfrm>
            <a:off x="800100" y="1478423"/>
            <a:ext cx="10696574" cy="5109190"/>
          </a:xfrm>
        </p:spPr>
        <p:txBody>
          <a:bodyPr>
            <a:normAutofit fontScale="92500" lnSpcReduction="10000"/>
          </a:bodyPr>
          <a:lstStyle/>
          <a:p>
            <a:pPr>
              <a:lnSpc>
                <a:spcPct val="160000"/>
              </a:lnSpc>
            </a:pPr>
            <a:r>
              <a:rPr lang="en-AU" altLang="en-US" sz="2200" dirty="0">
                <a:latin typeface="Arial" panose="020B0604020202020204" pitchFamily="34" charset="0"/>
                <a:cs typeface="Arial" panose="020B0604020202020204" pitchFamily="34" charset="0"/>
              </a:rPr>
              <a:t>Very similar to CFB </a:t>
            </a:r>
          </a:p>
          <a:p>
            <a:pPr>
              <a:lnSpc>
                <a:spcPct val="160000"/>
              </a:lnSpc>
            </a:pPr>
            <a:r>
              <a:rPr lang="en-US" altLang="en-US" sz="2200" dirty="0">
                <a:latin typeface="Arial" panose="020B0604020202020204" pitchFamily="34" charset="0"/>
                <a:cs typeface="Arial" panose="020B0604020202020204" pitchFamily="34" charset="0"/>
              </a:rPr>
              <a:t>The block cipher is used as a stream cipher.  </a:t>
            </a:r>
          </a:p>
          <a:p>
            <a:pPr>
              <a:lnSpc>
                <a:spcPct val="160000"/>
              </a:lnSpc>
            </a:pPr>
            <a:r>
              <a:rPr lang="en-US" altLang="en-US" sz="2200" dirty="0">
                <a:latin typeface="Arial" panose="020B0604020202020204" pitchFamily="34" charset="0"/>
                <a:cs typeface="Arial" panose="020B0604020202020204" pitchFamily="34" charset="0"/>
              </a:rPr>
              <a:t>Appropriate when data arrives in bits/bytes and when error propagation is not accepted</a:t>
            </a:r>
          </a:p>
          <a:p>
            <a:pPr>
              <a:lnSpc>
                <a:spcPct val="160000"/>
              </a:lnSpc>
            </a:pPr>
            <a:r>
              <a:rPr lang="en-US" altLang="en-US" sz="2200" dirty="0">
                <a:latin typeface="Arial" panose="020B0604020202020204" pitchFamily="34" charset="0"/>
                <a:cs typeface="Arial" panose="020B0604020202020204" pitchFamily="34" charset="0"/>
              </a:rPr>
              <a:t>Keystream need to be of the same size as the block of plaintext</a:t>
            </a:r>
          </a:p>
          <a:p>
            <a:pPr>
              <a:lnSpc>
                <a:spcPct val="160000"/>
              </a:lnSpc>
            </a:pPr>
            <a:r>
              <a:rPr lang="en-US" altLang="en-US" sz="2200" dirty="0">
                <a:latin typeface="Arial" panose="020B0604020202020204" pitchFamily="34" charset="0"/>
                <a:cs typeface="Arial" panose="020B0604020202020204" pitchFamily="34" charset="0"/>
              </a:rPr>
              <a:t>Advantage:  </a:t>
            </a:r>
          </a:p>
          <a:p>
            <a:pPr lvl="1">
              <a:lnSpc>
                <a:spcPct val="160000"/>
              </a:lnSpc>
            </a:pPr>
            <a:r>
              <a:rPr lang="en-US" altLang="en-US" sz="2200" dirty="0">
                <a:latin typeface="Arial" panose="020B0604020202020204" pitchFamily="34" charset="0"/>
                <a:cs typeface="Arial" panose="020B0604020202020204" pitchFamily="34" charset="0"/>
              </a:rPr>
              <a:t>more resistant to transmission errors; a bit error in a ciphertext segment affects only the decryption of that segment.</a:t>
            </a:r>
          </a:p>
          <a:p>
            <a:pPr>
              <a:lnSpc>
                <a:spcPct val="160000"/>
              </a:lnSpc>
            </a:pPr>
            <a:r>
              <a:rPr lang="en-US" altLang="en-US" sz="2200" dirty="0">
                <a:latin typeface="Arial" panose="020B0604020202020204" pitchFamily="34" charset="0"/>
                <a:cs typeface="Arial" panose="020B0604020202020204" pitchFamily="34" charset="0"/>
              </a:rPr>
              <a:t>IV should be generated randomly each time and sent with the ciphertext.</a:t>
            </a:r>
          </a:p>
          <a:p>
            <a:pPr>
              <a:lnSpc>
                <a:spcPct val="160000"/>
              </a:lnSpc>
            </a:pPr>
            <a:r>
              <a:rPr lang="en-US" altLang="en-US" sz="2200" dirty="0">
                <a:latin typeface="Arial" panose="020B0604020202020204" pitchFamily="34" charset="0"/>
                <a:cs typeface="Arial" panose="020B0604020202020204" pitchFamily="34" charset="0"/>
              </a:rPr>
              <a:t>Uses: stream encryption over noisy channels (digital video, audio signals)</a:t>
            </a:r>
          </a:p>
          <a:p>
            <a:pPr marL="0" indent="0">
              <a:buNone/>
            </a:pPr>
            <a:endParaRPr lang="en-US" altLang="en-US" sz="2400" dirty="0">
              <a:solidFill>
                <a:srgbClr val="595959"/>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89955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19126" y="171251"/>
            <a:ext cx="10696574" cy="735541"/>
          </a:xfrm>
        </p:spPr>
        <p:txBody>
          <a:bodyPr/>
          <a:lstStyle/>
          <a:p>
            <a:pPr eaLnBrk="1" hangingPunct="1"/>
            <a:r>
              <a:rPr lang="en-US" altLang="en-US" dirty="0">
                <a:ea typeface="ＭＳ Ｐゴシック" panose="020B0600070205080204" pitchFamily="34" charset="-128"/>
              </a:rPr>
              <a:t>Counter (CTR)</a:t>
            </a:r>
            <a:endParaRPr lang="en-AU" altLang="en-US" dirty="0">
              <a:ea typeface="ＭＳ Ｐゴシック" panose="020B0600070205080204" pitchFamily="34" charset="-128"/>
            </a:endParaRPr>
          </a:p>
        </p:txBody>
      </p:sp>
      <p:sp>
        <p:nvSpPr>
          <p:cNvPr id="51203" name="Rectangle 3"/>
          <p:cNvSpPr>
            <a:spLocks noGrp="1" noChangeArrowheads="1"/>
          </p:cNvSpPr>
          <p:nvPr>
            <p:ph sz="quarter" idx="4294967295"/>
          </p:nvPr>
        </p:nvSpPr>
        <p:spPr>
          <a:xfrm>
            <a:off x="709613" y="1014946"/>
            <a:ext cx="10515600" cy="5680821"/>
          </a:xfrm>
        </p:spPr>
        <p:txBody>
          <a:bodyPr>
            <a:noAutofit/>
          </a:bodyPr>
          <a:lstStyle/>
          <a:p>
            <a:pPr>
              <a:lnSpc>
                <a:spcPct val="160000"/>
              </a:lnSpc>
            </a:pPr>
            <a:r>
              <a:rPr lang="en-US" altLang="en-US" sz="1600" dirty="0">
                <a:latin typeface="Arial" panose="020B0604020202020204" pitchFamily="34" charset="0"/>
                <a:cs typeface="Arial" panose="020B0604020202020204" pitchFamily="34" charset="0"/>
              </a:rPr>
              <a:t>Uses an IV counter that increments for each plaintext block that needs to be encrypted</a:t>
            </a:r>
          </a:p>
          <a:p>
            <a:pPr>
              <a:lnSpc>
                <a:spcPct val="160000"/>
              </a:lnSpc>
            </a:pPr>
            <a:r>
              <a:rPr lang="en-US" altLang="en-US" sz="1600" dirty="0">
                <a:latin typeface="Arial" panose="020B0604020202020204" pitchFamily="34" charset="0"/>
                <a:cs typeface="Arial" panose="020B0604020202020204" pitchFamily="34" charset="0"/>
              </a:rPr>
              <a:t>Counter for each plaintext will be different </a:t>
            </a:r>
          </a:p>
          <a:p>
            <a:pPr lvl="1">
              <a:lnSpc>
                <a:spcPct val="160000"/>
              </a:lnSpc>
            </a:pPr>
            <a:r>
              <a:rPr lang="en-US" altLang="en-US" sz="1600" dirty="0">
                <a:latin typeface="Arial" panose="020B0604020202020204" pitchFamily="34" charset="0"/>
                <a:cs typeface="Arial" panose="020B0604020202020204" pitchFamily="34" charset="0"/>
              </a:rPr>
              <a:t>can be any function which produces a sequence which is guaranteed not to repeat for a long time</a:t>
            </a:r>
          </a:p>
          <a:p>
            <a:pPr>
              <a:lnSpc>
                <a:spcPct val="160000"/>
              </a:lnSpc>
            </a:pPr>
            <a:r>
              <a:rPr lang="en-US" altLang="en-US" sz="1600" dirty="0">
                <a:latin typeface="Arial" panose="020B0604020202020204" pitchFamily="34" charset="0"/>
                <a:cs typeface="Arial" panose="020B0604020202020204" pitchFamily="34" charset="0"/>
              </a:rPr>
              <a:t>Strengths:  </a:t>
            </a:r>
          </a:p>
          <a:p>
            <a:pPr lvl="1">
              <a:lnSpc>
                <a:spcPct val="160000"/>
              </a:lnSpc>
            </a:pPr>
            <a:r>
              <a:rPr lang="en-US" altLang="en-US" sz="1600" dirty="0">
                <a:latin typeface="Arial" panose="020B0604020202020204" pitchFamily="34" charset="0"/>
                <a:cs typeface="Arial" panose="020B0604020202020204" pitchFamily="34" charset="0"/>
              </a:rPr>
              <a:t>Needs only the encryption algorithm</a:t>
            </a:r>
          </a:p>
          <a:p>
            <a:pPr lvl="1">
              <a:lnSpc>
                <a:spcPct val="160000"/>
              </a:lnSpc>
            </a:pPr>
            <a:r>
              <a:rPr lang="en-US" altLang="en-US" sz="1600" dirty="0">
                <a:latin typeface="Arial" panose="020B0604020202020204" pitchFamily="34" charset="0"/>
                <a:cs typeface="Arial" panose="020B0604020202020204" pitchFamily="34" charset="0"/>
              </a:rPr>
              <a:t>Random access to encrypted data blocks</a:t>
            </a:r>
          </a:p>
          <a:p>
            <a:pPr lvl="1">
              <a:lnSpc>
                <a:spcPct val="160000"/>
              </a:lnSpc>
            </a:pPr>
            <a:r>
              <a:rPr lang="en-US" altLang="en-US" sz="1600" dirty="0">
                <a:latin typeface="Arial" panose="020B0604020202020204" pitchFamily="34" charset="0"/>
                <a:cs typeface="Arial" panose="020B0604020202020204" pitchFamily="34" charset="0"/>
              </a:rPr>
              <a:t>blocks can be processed (encrypted or decrypted) in parallel</a:t>
            </a:r>
          </a:p>
          <a:p>
            <a:pPr lvl="1">
              <a:lnSpc>
                <a:spcPct val="160000"/>
              </a:lnSpc>
            </a:pPr>
            <a:r>
              <a:rPr lang="en-US" altLang="en-US" sz="1600" dirty="0">
                <a:latin typeface="Arial" panose="020B0604020202020204" pitchFamily="34" charset="0"/>
                <a:cs typeface="Arial" panose="020B0604020202020204" pitchFamily="34" charset="0"/>
              </a:rPr>
              <a:t>Simple; fast encryption/decryption</a:t>
            </a:r>
          </a:p>
          <a:p>
            <a:pPr>
              <a:lnSpc>
                <a:spcPct val="160000"/>
              </a:lnSpc>
            </a:pPr>
            <a:r>
              <a:rPr lang="en-US" altLang="en-US" sz="1600" dirty="0">
                <a:latin typeface="Arial" panose="020B0604020202020204" pitchFamily="34" charset="0"/>
                <a:cs typeface="Arial" panose="020B0604020202020204" pitchFamily="34" charset="0"/>
              </a:rPr>
              <a:t>Counter must be </a:t>
            </a:r>
          </a:p>
          <a:p>
            <a:pPr lvl="1">
              <a:lnSpc>
                <a:spcPct val="160000"/>
              </a:lnSpc>
            </a:pPr>
            <a:r>
              <a:rPr lang="en-US" altLang="en-US" sz="1600" dirty="0">
                <a:latin typeface="Arial" panose="020B0604020202020204" pitchFamily="34" charset="0"/>
                <a:cs typeface="Arial" panose="020B0604020202020204" pitchFamily="34" charset="0"/>
              </a:rPr>
              <a:t>unknown and unpredictable</a:t>
            </a:r>
          </a:p>
          <a:p>
            <a:pPr>
              <a:lnSpc>
                <a:spcPct val="160000"/>
              </a:lnSpc>
            </a:pPr>
            <a:r>
              <a:rPr lang="en-US" altLang="en-US" sz="1600" dirty="0">
                <a:latin typeface="Arial" panose="020B0604020202020204" pitchFamily="34" charset="0"/>
                <a:cs typeface="Arial" panose="020B0604020202020204" pitchFamily="34" charset="0"/>
              </a:rPr>
              <a:t>Uses: high-speed network encryptions, Encrypting ATM cells, </a:t>
            </a:r>
            <a:r>
              <a:rPr lang="en-US" altLang="en-US" sz="1600" dirty="0" err="1">
                <a:latin typeface="Arial" panose="020B0604020202020204" pitchFamily="34" charset="0"/>
                <a:cs typeface="Arial" panose="020B0604020202020204" pitchFamily="34" charset="0"/>
              </a:rPr>
              <a:t>IPSec</a:t>
            </a:r>
            <a:r>
              <a:rPr lang="en-US" altLang="en-US" sz="1600" dirty="0">
                <a:latin typeface="Arial" panose="020B0604020202020204" pitchFamily="34" charset="0"/>
                <a:cs typeface="Arial" panose="020B0604020202020204" pitchFamily="34" charset="0"/>
              </a:rPr>
              <a:t>, Wireless 802.11i</a:t>
            </a:r>
          </a:p>
          <a:p>
            <a:pPr marL="0" indent="0">
              <a:buNone/>
            </a:pPr>
            <a:endParaRPr lang="en-US" altLang="en-US" sz="1800" dirty="0">
              <a:solidFill>
                <a:srgbClr val="595959"/>
              </a:solidFill>
              <a:latin typeface="Arial" panose="020B0604020202020204" pitchFamily="34" charset="0"/>
              <a:ea typeface="ＭＳ Ｐゴシック" panose="020B0600070205080204" pitchFamily="34" charset="-128"/>
              <a:cs typeface="Arial" panose="020B0604020202020204" pitchFamily="34" charset="0"/>
            </a:endParaRPr>
          </a:p>
          <a:p>
            <a:pPr eaLnBrk="1" hangingPunct="1"/>
            <a:endParaRPr lang="en-AU" altLang="en-US" sz="1800" dirty="0">
              <a:solidFill>
                <a:srgbClr val="595959"/>
              </a:solidFill>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255868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a:xfrm>
            <a:off x="416642" y="161419"/>
            <a:ext cx="10696574" cy="735541"/>
          </a:xfrm>
        </p:spPr>
        <p:txBody>
          <a:bodyPr/>
          <a:lstStyle/>
          <a:p>
            <a:pPr eaLnBrk="1" hangingPunct="1"/>
            <a:r>
              <a:rPr lang="en-US" altLang="en-US" dirty="0">
                <a:ea typeface="ＭＳ Ｐゴシック" panose="020B0600070205080204" pitchFamily="34" charset="-128"/>
                <a:cs typeface="Arial" panose="020B0604020202020204" pitchFamily="34" charset="0"/>
              </a:rPr>
              <a:t>Comparison of Modes</a:t>
            </a:r>
          </a:p>
        </p:txBody>
      </p:sp>
      <p:graphicFrame>
        <p:nvGraphicFramePr>
          <p:cNvPr id="37951" name="Group 63"/>
          <p:cNvGraphicFramePr>
            <a:graphicFrameLocks noGrp="1"/>
          </p:cNvGraphicFramePr>
          <p:nvPr>
            <p:ph type="tbl" idx="4294967295"/>
            <p:extLst>
              <p:ext uri="{D42A27DB-BD31-4B8C-83A1-F6EECF244321}">
                <p14:modId xmlns:p14="http://schemas.microsoft.com/office/powerpoint/2010/main" val="1200457404"/>
              </p:ext>
            </p:extLst>
          </p:nvPr>
        </p:nvGraphicFramePr>
        <p:xfrm>
          <a:off x="147484" y="896960"/>
          <a:ext cx="11818655" cy="5616911"/>
        </p:xfrm>
        <a:graphic>
          <a:graphicData uri="http://schemas.openxmlformats.org/drawingml/2006/table">
            <a:tbl>
              <a:tblPr>
                <a:tableStyleId>{B301B821-A1FF-4177-AEE7-76D212191A09}</a:tableStyleId>
              </a:tblPr>
              <a:tblGrid>
                <a:gridCol w="1198553">
                  <a:extLst>
                    <a:ext uri="{9D8B030D-6E8A-4147-A177-3AD203B41FA5}">
                      <a16:colId xmlns:a16="http://schemas.microsoft.com/office/drawing/2014/main" val="20000"/>
                    </a:ext>
                  </a:extLst>
                </a:gridCol>
                <a:gridCol w="5564777">
                  <a:extLst>
                    <a:ext uri="{9D8B030D-6E8A-4147-A177-3AD203B41FA5}">
                      <a16:colId xmlns:a16="http://schemas.microsoft.com/office/drawing/2014/main" val="20001"/>
                    </a:ext>
                  </a:extLst>
                </a:gridCol>
                <a:gridCol w="5055325">
                  <a:extLst>
                    <a:ext uri="{9D8B030D-6E8A-4147-A177-3AD203B41FA5}">
                      <a16:colId xmlns:a16="http://schemas.microsoft.com/office/drawing/2014/main" val="20002"/>
                    </a:ext>
                  </a:extLst>
                </a:gridCol>
              </a:tblGrid>
              <a:tr h="478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Arial" panose="020B0604020202020204" pitchFamily="34" charset="0"/>
                          <a:cs typeface="Arial" panose="020B0604020202020204" pitchFamily="34" charset="0"/>
                        </a:rPr>
                        <a:t>Mode</a:t>
                      </a:r>
                      <a:endParaRPr kumimoji="0" lang="en-US" sz="2000" b="1" i="0" u="none" strike="noStrike" cap="none" normalizeH="0" baseline="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Description</a:t>
                      </a:r>
                      <a:endParaRPr kumimoji="0" lang="en-US" sz="2000" b="1"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Arial" panose="020B0604020202020204" pitchFamily="34" charset="0"/>
                          <a:cs typeface="Arial" panose="020B0604020202020204" pitchFamily="34" charset="0"/>
                        </a:rPr>
                        <a:t>Application</a:t>
                      </a:r>
                      <a:endParaRPr kumimoji="0" lang="en-US" sz="2000" b="1" i="0" u="none" strike="noStrike" cap="none" normalizeH="0" baseline="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extLst>
                  <a:ext uri="{0D108BD9-81ED-4DB2-BD59-A6C34878D82A}">
                    <a16:rowId xmlns:a16="http://schemas.microsoft.com/office/drawing/2014/main" val="10000"/>
                  </a:ext>
                </a:extLst>
              </a:tr>
              <a:tr h="7195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ECB</a:t>
                      </a:r>
                      <a:endParaRPr kumimoji="0" lang="en-US" sz="2000" b="1"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Arial" panose="020B0604020202020204" pitchFamily="34" charset="0"/>
                          <a:cs typeface="Arial" panose="020B0604020202020204" pitchFamily="34" charset="0"/>
                        </a:rPr>
                        <a:t>64-bit plaintext block encoded separately</a:t>
                      </a:r>
                      <a:endParaRPr kumimoji="0" lang="en-US" sz="2000" b="0" i="0" u="none" strike="noStrike" cap="none" normalizeH="0" baseline="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Arial" panose="020B0604020202020204" pitchFamily="34" charset="0"/>
                          <a:cs typeface="Arial" panose="020B0604020202020204" pitchFamily="34" charset="0"/>
                        </a:rPr>
                        <a:t>Secure transmission of encryption key</a:t>
                      </a:r>
                      <a:endParaRPr kumimoji="0" lang="en-US" sz="2000" b="0" i="0" u="none" strike="noStrike" cap="none" normalizeH="0" baseline="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extLst>
                  <a:ext uri="{0D108BD9-81ED-4DB2-BD59-A6C34878D82A}">
                    <a16:rowId xmlns:a16="http://schemas.microsoft.com/office/drawing/2014/main" val="10001"/>
                  </a:ext>
                </a:extLst>
              </a:tr>
              <a:tr h="8458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CBC</a:t>
                      </a:r>
                      <a:endParaRPr kumimoji="0" lang="en-US" sz="2000" b="1"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64-bit plaintext blocks are </a:t>
                      </a:r>
                      <a:r>
                        <a:rPr kumimoji="0" lang="en-US" sz="2000" u="none" strike="noStrike" cap="none" normalizeH="0" baseline="0" dirty="0" err="1">
                          <a:ln>
                            <a:noFill/>
                          </a:ln>
                          <a:effectLst/>
                          <a:latin typeface="Arial" panose="020B0604020202020204" pitchFamily="34" charset="0"/>
                          <a:cs typeface="Arial" panose="020B0604020202020204" pitchFamily="34" charset="0"/>
                        </a:rPr>
                        <a:t>XORed</a:t>
                      </a:r>
                      <a:r>
                        <a:rPr kumimoji="0" lang="en-US" sz="2000" u="none" strike="noStrike" cap="none" normalizeH="0" baseline="0" dirty="0">
                          <a:ln>
                            <a:noFill/>
                          </a:ln>
                          <a:effectLst/>
                          <a:latin typeface="Arial" panose="020B0604020202020204" pitchFamily="34" charset="0"/>
                          <a:cs typeface="Arial" panose="020B0604020202020204" pitchFamily="34" charset="0"/>
                        </a:rPr>
                        <a:t> with preceding 64-bit ciphertext</a:t>
                      </a:r>
                      <a:endParaRPr kumimoji="0" lang="en-US" sz="2000" b="0"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latin typeface="Arial" panose="020B0604020202020204" pitchFamily="34" charset="0"/>
                          <a:cs typeface="Arial" panose="020B0604020202020204" pitchFamily="34" charset="0"/>
                        </a:rPr>
                        <a:t>Commonly used method.  Used for authentication</a:t>
                      </a:r>
                      <a:endParaRPr kumimoji="0" lang="en-US" sz="2000" b="0" i="0" u="none" strike="noStrike" cap="none" normalizeH="0" baseline="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extLst>
                  <a:ext uri="{0D108BD9-81ED-4DB2-BD59-A6C34878D82A}">
                    <a16:rowId xmlns:a16="http://schemas.microsoft.com/office/drawing/2014/main" val="10002"/>
                  </a:ext>
                </a:extLst>
              </a:tr>
              <a:tr h="84589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CFB</a:t>
                      </a:r>
                      <a:endParaRPr kumimoji="0" lang="en-US" sz="2000" b="1"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s bits are processed at a time and used similar to CBC</a:t>
                      </a:r>
                      <a:endParaRPr kumimoji="0" lang="en-US" sz="2000" b="0"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Primary stream cipher. Used for authentication</a:t>
                      </a:r>
                      <a:endParaRPr kumimoji="0" lang="en-US" sz="2000" b="0"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marT="45729" marB="45729" horzOverflow="overflow"/>
                </a:tc>
                <a:extLst>
                  <a:ext uri="{0D108BD9-81ED-4DB2-BD59-A6C34878D82A}">
                    <a16:rowId xmlns:a16="http://schemas.microsoft.com/office/drawing/2014/main" val="10003"/>
                  </a:ext>
                </a:extLst>
              </a:tr>
              <a:tr h="8635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OFB</a:t>
                      </a:r>
                      <a:endParaRPr kumimoji="0" lang="en-US" sz="2000" b="1"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Similar to CFB except that the output is not fed back</a:t>
                      </a:r>
                      <a:endParaRPr kumimoji="0" lang="en-US" sz="2000" b="0"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Stream cipher well suited for transmission over noisy channels</a:t>
                      </a:r>
                      <a:endParaRPr kumimoji="0" lang="en-US" sz="2000" b="0"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741172762"/>
                  </a:ext>
                </a:extLst>
              </a:tr>
              <a:tr h="106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a:ln>
                            <a:noFill/>
                          </a:ln>
                          <a:effectLst/>
                          <a:latin typeface="Arial" panose="020B0604020202020204" pitchFamily="34" charset="0"/>
                          <a:cs typeface="Arial" panose="020B0604020202020204" pitchFamily="34" charset="0"/>
                        </a:rPr>
                        <a:t>CTR</a:t>
                      </a:r>
                      <a:endParaRPr kumimoji="0" lang="en-US" sz="2000" b="1"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Key calculated using the nonce and the counter value.  Counter is incremented for each block</a:t>
                      </a:r>
                      <a:endParaRPr kumimoji="0" lang="en-US" sz="2000" b="0"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General purpose block oriented transmission.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Arial" panose="020B0604020202020204" pitchFamily="34" charset="0"/>
                          <a:cs typeface="Arial" panose="020B0604020202020204" pitchFamily="34" charset="0"/>
                        </a:rPr>
                        <a:t>Used for high-speed communications</a:t>
                      </a:r>
                      <a:endParaRPr kumimoji="0" lang="en-US" sz="2000" b="0" i="0" u="none" strike="noStrike" cap="none" normalizeH="0" baseline="0" dirty="0">
                        <a:ln>
                          <a:noFill/>
                        </a:ln>
                        <a:solidFill>
                          <a:srgbClr val="595959"/>
                        </a:solidFill>
                        <a:effectLst/>
                        <a:latin typeface="Arial" panose="020B0604020202020204" pitchFamily="34" charset="0"/>
                        <a:cs typeface="Arial" panose="020B0604020202020204" pitchFamily="34" charset="0"/>
                      </a:endParaRPr>
                    </a:p>
                  </a:txBody>
                  <a:tcPr horzOverflow="overflow"/>
                </a:tc>
                <a:extLst>
                  <a:ext uri="{0D108BD9-81ED-4DB2-BD59-A6C34878D82A}">
                    <a16:rowId xmlns:a16="http://schemas.microsoft.com/office/drawing/2014/main" val="1688437292"/>
                  </a:ext>
                </a:extLst>
              </a:tr>
              <a:tr h="7971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CCMP</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Counter mode with CBC-MAC protocol based on AES encryption using CTR with CBC-MAC</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kern="1200" cap="none" normalizeH="0" baseline="0" dirty="0">
                          <a:ln>
                            <a:noFill/>
                          </a:ln>
                          <a:solidFill>
                            <a:schemeClr val="dk1"/>
                          </a:solidFill>
                          <a:effectLst/>
                          <a:latin typeface="Arial" panose="020B0604020202020204" pitchFamily="34" charset="0"/>
                          <a:ea typeface="+mn-ea"/>
                          <a:cs typeface="Arial" panose="020B0604020202020204" pitchFamily="34" charset="0"/>
                        </a:rPr>
                        <a:t>Component of 802.11i wireless standard</a:t>
                      </a:r>
                    </a:p>
                  </a:txBody>
                  <a:tcPr horzOverflow="overflow"/>
                </a:tc>
                <a:extLst>
                  <a:ext uri="{0D108BD9-81ED-4DB2-BD59-A6C34878D82A}">
                    <a16:rowId xmlns:a16="http://schemas.microsoft.com/office/drawing/2014/main" val="2869189544"/>
                  </a:ext>
                </a:extLst>
              </a:tr>
            </a:tbl>
          </a:graphicData>
        </a:graphic>
      </p:graphicFrame>
    </p:spTree>
    <p:extLst>
      <p:ext uri="{BB962C8B-B14F-4D97-AF65-F5344CB8AC3E}">
        <p14:creationId xmlns:p14="http://schemas.microsoft.com/office/powerpoint/2010/main" val="3941756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81564" y="82760"/>
            <a:ext cx="10696574" cy="735541"/>
          </a:xfrm>
        </p:spPr>
        <p:txBody>
          <a:bodyPr/>
          <a:lstStyle/>
          <a:p>
            <a:pPr eaLnBrk="1" hangingPunct="1"/>
            <a:r>
              <a:rPr lang="en-US" altLang="en-US" dirty="0">
                <a:ea typeface="ＭＳ Ｐゴシック" panose="020B0600070205080204" pitchFamily="34" charset="-128"/>
                <a:cs typeface="Arial" panose="020B0604020202020204" pitchFamily="34" charset="0"/>
              </a:rPr>
              <a:t>Remark on each mode</a:t>
            </a:r>
          </a:p>
        </p:txBody>
      </p:sp>
      <p:sp>
        <p:nvSpPr>
          <p:cNvPr id="59396" name="Rectangle 3"/>
          <p:cNvSpPr>
            <a:spLocks noGrp="1" noChangeArrowheads="1"/>
          </p:cNvSpPr>
          <p:nvPr>
            <p:ph sz="quarter" idx="4294967295"/>
          </p:nvPr>
        </p:nvSpPr>
        <p:spPr>
          <a:xfrm>
            <a:off x="329048" y="741867"/>
            <a:ext cx="11125533" cy="5727759"/>
          </a:xfrm>
        </p:spPr>
        <p:txBody>
          <a:bodyPr>
            <a:noAutofit/>
          </a:bodyPr>
          <a:lstStyle/>
          <a:p>
            <a:pPr>
              <a:lnSpc>
                <a:spcPct val="100000"/>
              </a:lnSpc>
            </a:pPr>
            <a:r>
              <a:rPr lang="en-US" altLang="en-US" sz="2400" dirty="0">
                <a:latin typeface="Arial" panose="020B0604020202020204" pitchFamily="34" charset="0"/>
                <a:cs typeface="Arial" panose="020B0604020202020204" pitchFamily="34" charset="0"/>
              </a:rPr>
              <a:t>CBC is an excellent block cipher</a:t>
            </a:r>
          </a:p>
          <a:p>
            <a:pPr>
              <a:lnSpc>
                <a:spcPct val="100000"/>
              </a:lnSpc>
            </a:pPr>
            <a:r>
              <a:rPr lang="en-US" altLang="en-US" sz="2400" dirty="0">
                <a:latin typeface="Arial" panose="020B0604020202020204" pitchFamily="34" charset="0"/>
                <a:cs typeface="Arial" panose="020B0604020202020204" pitchFamily="34" charset="0"/>
              </a:rPr>
              <a:t>CFB, OFB, and CTR are stream ciphers</a:t>
            </a:r>
          </a:p>
          <a:p>
            <a:pPr>
              <a:lnSpc>
                <a:spcPct val="100000"/>
              </a:lnSpc>
            </a:pPr>
            <a:r>
              <a:rPr lang="en-US" altLang="en-US" sz="2400" dirty="0">
                <a:latin typeface="Arial" panose="020B0604020202020204" pitchFamily="34" charset="0"/>
                <a:cs typeface="Arial" panose="020B0604020202020204" pitchFamily="34" charset="0"/>
              </a:rPr>
              <a:t>CTR is faster because simpler and it allows parallel processing</a:t>
            </a:r>
          </a:p>
          <a:p>
            <a:pPr>
              <a:lnSpc>
                <a:spcPct val="100000"/>
              </a:lnSpc>
            </a:pPr>
            <a:r>
              <a:rPr lang="en-US" altLang="en-US" sz="2400" dirty="0">
                <a:latin typeface="Arial" panose="020B0604020202020204" pitchFamily="34" charset="0"/>
                <a:cs typeface="Arial" panose="020B0604020202020204" pitchFamily="34" charset="0"/>
              </a:rPr>
              <a:t>CBC and CFB </a:t>
            </a:r>
          </a:p>
          <a:p>
            <a:pPr lvl="1">
              <a:lnSpc>
                <a:spcPct val="100000"/>
              </a:lnSpc>
            </a:pPr>
            <a:r>
              <a:rPr lang="en-US" altLang="en-US" dirty="0">
                <a:latin typeface="Arial" panose="020B0604020202020204" pitchFamily="34" charset="0"/>
                <a:cs typeface="Arial" panose="020B0604020202020204" pitchFamily="34" charset="0"/>
              </a:rPr>
              <a:t>reusing an IV leaks some information about the first block of plaintext, and about any common prefix shared by the two messages</a:t>
            </a:r>
          </a:p>
          <a:p>
            <a:pPr>
              <a:lnSpc>
                <a:spcPct val="100000"/>
              </a:lnSpc>
            </a:pPr>
            <a:r>
              <a:rPr lang="en-US" altLang="en-US" sz="2400" dirty="0">
                <a:latin typeface="Arial" panose="020B0604020202020204" pitchFamily="34" charset="0"/>
                <a:cs typeface="Arial" panose="020B0604020202020204" pitchFamily="34" charset="0"/>
              </a:rPr>
              <a:t>OFB and CTR</a:t>
            </a:r>
          </a:p>
          <a:p>
            <a:pPr lvl="1">
              <a:lnSpc>
                <a:spcPct val="100000"/>
              </a:lnSpc>
            </a:pPr>
            <a:r>
              <a:rPr lang="en-US" altLang="en-US" dirty="0">
                <a:latin typeface="Arial" panose="020B0604020202020204" pitchFamily="34" charset="0"/>
                <a:cs typeface="Arial" panose="020B0604020202020204" pitchFamily="34" charset="0"/>
              </a:rPr>
              <a:t>reusing an IV completely destroys security</a:t>
            </a:r>
          </a:p>
          <a:p>
            <a:pPr>
              <a:lnSpc>
                <a:spcPct val="100000"/>
              </a:lnSpc>
            </a:pPr>
            <a:r>
              <a:rPr lang="en-US" altLang="en-US" sz="2400" dirty="0">
                <a:latin typeface="Arial" panose="020B0604020202020204" pitchFamily="34" charset="0"/>
                <a:cs typeface="Arial" panose="020B0604020202020204" pitchFamily="34" charset="0"/>
              </a:rPr>
              <a:t>Stream ciphers are considered Synchronous cryptosystems </a:t>
            </a:r>
          </a:p>
          <a:p>
            <a:pPr>
              <a:lnSpc>
                <a:spcPct val="100000"/>
              </a:lnSpc>
            </a:pPr>
            <a:r>
              <a:rPr lang="en-US" altLang="en-US" sz="2400" dirty="0">
                <a:latin typeface="Arial" panose="020B0604020202020204" pitchFamily="34" charset="0"/>
                <a:cs typeface="Arial" panose="020B0604020202020204" pitchFamily="34" charset="0"/>
              </a:rPr>
              <a:t>Block Chain ciphers are considered Asynchronous cryptosystems</a:t>
            </a:r>
          </a:p>
          <a:p>
            <a:pPr>
              <a:lnSpc>
                <a:spcPct val="100000"/>
              </a:lnSpc>
            </a:pPr>
            <a:r>
              <a:rPr lang="en-US" altLang="en-US" sz="2400" dirty="0">
                <a:latin typeface="Arial" panose="020B0604020202020204" pitchFamily="34" charset="0"/>
                <a:cs typeface="Arial" panose="020B0604020202020204" pitchFamily="34" charset="0"/>
              </a:rPr>
              <a:t>CTR component in CCMP provides data privacy </a:t>
            </a:r>
          </a:p>
          <a:p>
            <a:pPr>
              <a:lnSpc>
                <a:spcPct val="100000"/>
              </a:lnSpc>
            </a:pPr>
            <a:r>
              <a:rPr lang="en-US" altLang="en-US" sz="2400" dirty="0">
                <a:latin typeface="Arial" panose="020B0604020202020204" pitchFamily="34" charset="0"/>
                <a:cs typeface="Arial" panose="020B0604020202020204" pitchFamily="34" charset="0"/>
              </a:rPr>
              <a:t>In CCMP MAC provides data origin authentication and data integrity for the packet payload</a:t>
            </a:r>
          </a:p>
        </p:txBody>
      </p:sp>
    </p:spTree>
    <p:extLst>
      <p:ext uri="{BB962C8B-B14F-4D97-AF65-F5344CB8AC3E}">
        <p14:creationId xmlns:p14="http://schemas.microsoft.com/office/powerpoint/2010/main" val="2113835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3DES</a:t>
            </a:r>
          </a:p>
        </p:txBody>
      </p:sp>
      <p:sp>
        <p:nvSpPr>
          <p:cNvPr id="3" name="Content Placeholder 2"/>
          <p:cNvSpPr>
            <a:spLocks noGrp="1"/>
          </p:cNvSpPr>
          <p:nvPr>
            <p:ph idx="4294967295"/>
          </p:nvPr>
        </p:nvSpPr>
        <p:spPr>
          <a:xfrm>
            <a:off x="692775" y="1588114"/>
            <a:ext cx="9628188" cy="3986213"/>
          </a:xfrm>
        </p:spPr>
        <p:txBody>
          <a:bodyPr/>
          <a:lstStyle/>
          <a:p>
            <a:pPr>
              <a:lnSpc>
                <a:spcPct val="100000"/>
              </a:lnSpc>
            </a:pPr>
            <a:r>
              <a:rPr lang="en-US" dirty="0">
                <a:latin typeface="Arial" panose="020B0604020202020204" pitchFamily="34" charset="0"/>
                <a:cs typeface="Arial" panose="020B0604020202020204" pitchFamily="34" charset="0"/>
              </a:rPr>
              <a:t>Uses 48 round computation</a:t>
            </a:r>
          </a:p>
          <a:p>
            <a:pPr>
              <a:lnSpc>
                <a:spcPct val="100000"/>
              </a:lnSpc>
            </a:pPr>
            <a:r>
              <a:rPr lang="en-US" dirty="0">
                <a:latin typeface="Arial" panose="020B0604020202020204" pitchFamily="34" charset="0"/>
                <a:cs typeface="Arial" panose="020B0604020202020204" pitchFamily="34" charset="0"/>
              </a:rPr>
              <a:t>Highly resistant to differential cryptanalysis</a:t>
            </a:r>
          </a:p>
          <a:p>
            <a:pPr>
              <a:lnSpc>
                <a:spcPct val="100000"/>
              </a:lnSpc>
            </a:pPr>
            <a:r>
              <a:rPr lang="en-US" dirty="0">
                <a:latin typeface="Arial" panose="020B0604020202020204" pitchFamily="34" charset="0"/>
                <a:cs typeface="Arial" panose="020B0604020202020204" pitchFamily="34" charset="0"/>
              </a:rPr>
              <a:t>There is heavy performance hit ~ can take 3 times longer than DES for encryption and decryption </a:t>
            </a:r>
          </a:p>
          <a:p>
            <a:pPr>
              <a:lnSpc>
                <a:spcPct val="100000"/>
              </a:lnSpc>
            </a:pPr>
            <a:r>
              <a:rPr lang="en-US" dirty="0">
                <a:latin typeface="Arial" panose="020B0604020202020204" pitchFamily="34" charset="0"/>
                <a:cs typeface="Arial" panose="020B0604020202020204" pitchFamily="34" charset="0"/>
              </a:rPr>
              <a:t>Works in 4 Different modes</a:t>
            </a:r>
          </a:p>
          <a:p>
            <a:pPr marL="0" indent="0">
              <a:lnSpc>
                <a:spcPct val="100000"/>
              </a:lnSpc>
              <a:buNone/>
            </a:pPr>
            <a:endParaRPr lang="en-US"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46358556"/>
              </p:ext>
            </p:extLst>
          </p:nvPr>
        </p:nvGraphicFramePr>
        <p:xfrm>
          <a:off x="981152" y="4352328"/>
          <a:ext cx="9339811" cy="1483360"/>
        </p:xfrm>
        <a:graphic>
          <a:graphicData uri="http://schemas.openxmlformats.org/drawingml/2006/table">
            <a:tbl>
              <a:tblPr firstRow="1" bandRow="1">
                <a:tableStyleId>{3B4B98B0-60AC-42C2-AFA5-B58CD77FA1E5}</a:tableStyleId>
              </a:tblPr>
              <a:tblGrid>
                <a:gridCol w="1936315">
                  <a:extLst>
                    <a:ext uri="{9D8B030D-6E8A-4147-A177-3AD203B41FA5}">
                      <a16:colId xmlns:a16="http://schemas.microsoft.com/office/drawing/2014/main" val="1139218549"/>
                    </a:ext>
                  </a:extLst>
                </a:gridCol>
                <a:gridCol w="7403496">
                  <a:extLst>
                    <a:ext uri="{9D8B030D-6E8A-4147-A177-3AD203B41FA5}">
                      <a16:colId xmlns:a16="http://schemas.microsoft.com/office/drawing/2014/main" val="4213572834"/>
                    </a:ext>
                  </a:extLst>
                </a:gridCol>
              </a:tblGrid>
              <a:tr h="370840">
                <a:tc>
                  <a:txBody>
                    <a:bodyPr/>
                    <a:lstStyle/>
                    <a:p>
                      <a:r>
                        <a:rPr lang="en-US" b="0" dirty="0">
                          <a:latin typeface="Arial" panose="020B0604020202020204" pitchFamily="34" charset="0"/>
                          <a:cs typeface="Arial" panose="020B0604020202020204" pitchFamily="34" charset="0"/>
                        </a:rPr>
                        <a:t>DES-EEE3</a:t>
                      </a:r>
                    </a:p>
                  </a:txBody>
                  <a:tcPr/>
                </a:tc>
                <a:tc>
                  <a:txBody>
                    <a:bodyPr/>
                    <a:lstStyle/>
                    <a:p>
                      <a:r>
                        <a:rPr lang="en-US" b="0" dirty="0">
                          <a:latin typeface="Arial" panose="020B0604020202020204" pitchFamily="34" charset="0"/>
                          <a:cs typeface="Arial" panose="020B0604020202020204" pitchFamily="34" charset="0"/>
                        </a:rPr>
                        <a:t>Uses</a:t>
                      </a:r>
                      <a:r>
                        <a:rPr lang="en-US" b="0" baseline="0" dirty="0">
                          <a:latin typeface="Arial" panose="020B0604020202020204" pitchFamily="34" charset="0"/>
                          <a:cs typeface="Arial" panose="020B0604020202020204" pitchFamily="34" charset="0"/>
                        </a:rPr>
                        <a:t> 3 different  keys for Encryption</a:t>
                      </a:r>
                      <a:endParaRPr lang="en-US"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45301702"/>
                  </a:ext>
                </a:extLst>
              </a:tr>
              <a:tr h="370840">
                <a:tc>
                  <a:txBody>
                    <a:bodyPr/>
                    <a:lstStyle/>
                    <a:p>
                      <a:r>
                        <a:rPr lang="en-US" dirty="0">
                          <a:latin typeface="Arial" panose="020B0604020202020204" pitchFamily="34" charset="0"/>
                          <a:cs typeface="Arial" panose="020B0604020202020204" pitchFamily="34" charset="0"/>
                        </a:rPr>
                        <a:t>DES-EDE3</a:t>
                      </a:r>
                    </a:p>
                  </a:txBody>
                  <a:tcPr/>
                </a:tc>
                <a:tc>
                  <a:txBody>
                    <a:bodyPr/>
                    <a:lstStyle/>
                    <a:p>
                      <a:r>
                        <a:rPr lang="en-US" dirty="0">
                          <a:latin typeface="Arial" panose="020B0604020202020204" pitchFamily="34" charset="0"/>
                          <a:cs typeface="Arial" panose="020B0604020202020204" pitchFamily="34" charset="0"/>
                        </a:rPr>
                        <a:t>Uses</a:t>
                      </a:r>
                      <a:r>
                        <a:rPr lang="en-US" baseline="0" dirty="0">
                          <a:latin typeface="Arial" panose="020B0604020202020204" pitchFamily="34" charset="0"/>
                          <a:cs typeface="Arial" panose="020B0604020202020204" pitchFamily="34" charset="0"/>
                        </a:rPr>
                        <a:t> 3 different keys, Encrypted, decrypted, encrypted</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019778265"/>
                  </a:ext>
                </a:extLst>
              </a:tr>
              <a:tr h="370840">
                <a:tc>
                  <a:txBody>
                    <a:bodyPr/>
                    <a:lstStyle/>
                    <a:p>
                      <a:r>
                        <a:rPr lang="en-US" dirty="0">
                          <a:latin typeface="Arial" panose="020B0604020202020204" pitchFamily="34" charset="0"/>
                          <a:cs typeface="Arial" panose="020B0604020202020204" pitchFamily="34" charset="0"/>
                        </a:rPr>
                        <a:t>DES-EEE2</a:t>
                      </a:r>
                    </a:p>
                  </a:txBody>
                  <a:tcPr/>
                </a:tc>
                <a:tc>
                  <a:txBody>
                    <a:bodyPr/>
                    <a:lstStyle/>
                    <a:p>
                      <a:r>
                        <a:rPr lang="en-US" dirty="0">
                          <a:latin typeface="Arial" panose="020B0604020202020204" pitchFamily="34" charset="0"/>
                          <a:cs typeface="Arial" panose="020B0604020202020204" pitchFamily="34" charset="0"/>
                        </a:rPr>
                        <a:t>Uses 2 keys,</a:t>
                      </a:r>
                      <a:r>
                        <a:rPr lang="en-US" baseline="0" dirty="0">
                          <a:latin typeface="Arial" panose="020B0604020202020204" pitchFamily="34" charset="0"/>
                          <a:cs typeface="Arial" panose="020B0604020202020204" pitchFamily="34" charset="0"/>
                        </a:rPr>
                        <a:t> first and third encryption process uses same key</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24915188"/>
                  </a:ext>
                </a:extLst>
              </a:tr>
              <a:tr h="370840">
                <a:tc>
                  <a:txBody>
                    <a:bodyPr/>
                    <a:lstStyle/>
                    <a:p>
                      <a:r>
                        <a:rPr lang="en-US" dirty="0">
                          <a:latin typeface="Arial" panose="020B0604020202020204" pitchFamily="34" charset="0"/>
                          <a:cs typeface="Arial" panose="020B0604020202020204" pitchFamily="34" charset="0"/>
                        </a:rPr>
                        <a:t>DES-EDE2</a:t>
                      </a:r>
                    </a:p>
                  </a:txBody>
                  <a:tcPr/>
                </a:tc>
                <a:tc>
                  <a:txBody>
                    <a:bodyPr/>
                    <a:lstStyle/>
                    <a:p>
                      <a:r>
                        <a:rPr lang="en-US" dirty="0">
                          <a:latin typeface="Arial" panose="020B0604020202020204" pitchFamily="34" charset="0"/>
                          <a:cs typeface="Arial" panose="020B0604020202020204" pitchFamily="34" charset="0"/>
                        </a:rPr>
                        <a:t>Uses 2 keys,</a:t>
                      </a:r>
                      <a:r>
                        <a:rPr lang="en-US" baseline="0" dirty="0">
                          <a:latin typeface="Arial" panose="020B0604020202020204" pitchFamily="34" charset="0"/>
                          <a:cs typeface="Arial" panose="020B0604020202020204" pitchFamily="34" charset="0"/>
                        </a:rPr>
                        <a:t> first and third encryption process uses same key</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40273667"/>
                  </a:ext>
                </a:extLst>
              </a:tr>
            </a:tbl>
          </a:graphicData>
        </a:graphic>
      </p:graphicFrame>
    </p:spTree>
    <p:extLst>
      <p:ext uri="{BB962C8B-B14F-4D97-AF65-F5344CB8AC3E}">
        <p14:creationId xmlns:p14="http://schemas.microsoft.com/office/powerpoint/2010/main" val="50134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535" y="1641644"/>
            <a:ext cx="81438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itle 1"/>
          <p:cNvSpPr>
            <a:spLocks noGrp="1"/>
          </p:cNvSpPr>
          <p:nvPr>
            <p:ph type="title"/>
          </p:nvPr>
        </p:nvSpPr>
        <p:spPr/>
        <p:txBody>
          <a:bodyPr/>
          <a:lstStyle/>
          <a:p>
            <a:r>
              <a:rPr lang="en-US" dirty="0"/>
              <a:t>Conventional Encryption</a:t>
            </a:r>
          </a:p>
        </p:txBody>
      </p:sp>
    </p:spTree>
    <p:extLst>
      <p:ext uri="{BB962C8B-B14F-4D97-AF65-F5344CB8AC3E}">
        <p14:creationId xmlns:p14="http://schemas.microsoft.com/office/powerpoint/2010/main" val="338867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Rijndael</a:t>
            </a:r>
            <a:r>
              <a:rPr lang="en-US" dirty="0"/>
              <a:t>	</a:t>
            </a:r>
          </a:p>
        </p:txBody>
      </p:sp>
      <p:sp>
        <p:nvSpPr>
          <p:cNvPr id="3" name="Content Placeholder 2"/>
          <p:cNvSpPr>
            <a:spLocks noGrp="1"/>
          </p:cNvSpPr>
          <p:nvPr>
            <p:ph idx="4294967295"/>
          </p:nvPr>
        </p:nvSpPr>
        <p:spPr>
          <a:xfrm>
            <a:off x="682112" y="1516625"/>
            <a:ext cx="9926894" cy="4913671"/>
          </a:xfrm>
        </p:spPr>
        <p:txBody>
          <a:bodyPr>
            <a:noAutofit/>
          </a:bodyPr>
          <a:lstStyle/>
          <a:p>
            <a:pPr>
              <a:lnSpc>
                <a:spcPct val="120000"/>
              </a:lnSpc>
            </a:pPr>
            <a:r>
              <a:rPr lang="en-US" altLang="en-US" sz="2400" dirty="0">
                <a:latin typeface="Arial" panose="020B0604020202020204" pitchFamily="34" charset="0"/>
                <a:cs typeface="Arial" panose="020B0604020202020204" pitchFamily="34" charset="0"/>
              </a:rPr>
              <a:t>Block size: 128, 192, 256</a:t>
            </a:r>
          </a:p>
          <a:p>
            <a:pPr>
              <a:lnSpc>
                <a:spcPct val="120000"/>
              </a:lnSpc>
            </a:pPr>
            <a:r>
              <a:rPr lang="en-US" sz="2400" dirty="0">
                <a:latin typeface="Arial" panose="020B0604020202020204" pitchFamily="34" charset="0"/>
                <a:cs typeface="Arial" panose="020B0604020202020204" pitchFamily="34" charset="0"/>
              </a:rPr>
              <a:t>Key length: 128, 192, 256</a:t>
            </a:r>
          </a:p>
          <a:p>
            <a:pPr>
              <a:lnSpc>
                <a:spcPct val="120000"/>
              </a:lnSpc>
            </a:pPr>
            <a:r>
              <a:rPr lang="en-US" sz="2400" dirty="0">
                <a:latin typeface="Arial" panose="020B0604020202020204" pitchFamily="34" charset="0"/>
                <a:cs typeface="Arial" panose="020B0604020202020204" pitchFamily="34" charset="0"/>
              </a:rPr>
              <a:t>Rounds: variable rounds depending on the key size</a:t>
            </a:r>
          </a:p>
          <a:p>
            <a:pPr>
              <a:lnSpc>
                <a:spcPct val="120000"/>
              </a:lnSpc>
            </a:pPr>
            <a:r>
              <a:rPr lang="en-US" sz="2400" dirty="0">
                <a:latin typeface="Arial" panose="020B0604020202020204" pitchFamily="34" charset="0"/>
                <a:cs typeface="Arial" panose="020B0604020202020204" pitchFamily="34" charset="0"/>
              </a:rPr>
              <a:t>Consists of 4 major operations</a:t>
            </a:r>
          </a:p>
          <a:p>
            <a:pPr lvl="1">
              <a:lnSpc>
                <a:spcPct val="120000"/>
              </a:lnSpc>
            </a:pPr>
            <a:r>
              <a:rPr lang="en-US" sz="1800" dirty="0">
                <a:latin typeface="Arial" panose="020B0604020202020204" pitchFamily="34" charset="0"/>
                <a:cs typeface="Arial" panose="020B0604020202020204" pitchFamily="34" charset="0"/>
              </a:rPr>
              <a:t>Substitute Bytes </a:t>
            </a:r>
          </a:p>
          <a:p>
            <a:pPr lvl="1">
              <a:lnSpc>
                <a:spcPct val="120000"/>
              </a:lnSpc>
            </a:pPr>
            <a:r>
              <a:rPr lang="en-US" sz="1800" dirty="0">
                <a:latin typeface="Arial" panose="020B0604020202020204" pitchFamily="34" charset="0"/>
                <a:cs typeface="Arial" panose="020B0604020202020204" pitchFamily="34" charset="0"/>
              </a:rPr>
              <a:t>Shift rows (transposition)</a:t>
            </a:r>
          </a:p>
          <a:p>
            <a:pPr lvl="1">
              <a:lnSpc>
                <a:spcPct val="120000"/>
              </a:lnSpc>
            </a:pPr>
            <a:r>
              <a:rPr lang="en-US" sz="1800" dirty="0">
                <a:latin typeface="Arial" panose="020B0604020202020204" pitchFamily="34" charset="0"/>
                <a:cs typeface="Arial" panose="020B0604020202020204" pitchFamily="34" charset="0"/>
              </a:rPr>
              <a:t>Mix columns </a:t>
            </a:r>
          </a:p>
          <a:p>
            <a:pPr>
              <a:lnSpc>
                <a:spcPct val="12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922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AES</a:t>
            </a:r>
          </a:p>
        </p:txBody>
      </p:sp>
      <p:sp>
        <p:nvSpPr>
          <p:cNvPr id="3" name="Content Placeholder 2"/>
          <p:cNvSpPr>
            <a:spLocks noGrp="1"/>
          </p:cNvSpPr>
          <p:nvPr>
            <p:ph idx="4294967295"/>
          </p:nvPr>
        </p:nvSpPr>
        <p:spPr>
          <a:xfrm>
            <a:off x="800100" y="1683774"/>
            <a:ext cx="9926894" cy="4717026"/>
          </a:xfrm>
        </p:spPr>
        <p:txBody>
          <a:bodyPr>
            <a:noAutofit/>
          </a:bodyPr>
          <a:lstStyle/>
          <a:p>
            <a:pPr>
              <a:lnSpc>
                <a:spcPct val="120000"/>
              </a:lnSpc>
            </a:pPr>
            <a:r>
              <a:rPr lang="en-US" altLang="en-US" sz="2000" dirty="0">
                <a:latin typeface="Arial" panose="020B0604020202020204" pitchFamily="34" charset="0"/>
                <a:cs typeface="Arial" panose="020B0604020202020204" pitchFamily="34" charset="0"/>
              </a:rPr>
              <a:t>The Advanced Encryption Standard (AES) is a symmetric-key block cipher published by the National Institute of Standards and Technology (NIST) in December 2001</a:t>
            </a:r>
          </a:p>
          <a:p>
            <a:pPr>
              <a:lnSpc>
                <a:spcPct val="120000"/>
              </a:lnSpc>
            </a:pPr>
            <a:r>
              <a:rPr lang="en-US" sz="2000" dirty="0">
                <a:latin typeface="Arial" panose="020B0604020202020204" pitchFamily="34" charset="0"/>
                <a:cs typeface="Arial" panose="020B0604020202020204" pitchFamily="34" charset="0"/>
              </a:rPr>
              <a:t>The criteria defined by NIST for selecting AES fall into three areas: </a:t>
            </a:r>
          </a:p>
          <a:p>
            <a:pPr lvl="1">
              <a:lnSpc>
                <a:spcPct val="120000"/>
              </a:lnSpc>
            </a:pPr>
            <a:r>
              <a:rPr lang="en-US" sz="2000" dirty="0">
                <a:latin typeface="Arial" panose="020B0604020202020204" pitchFamily="34" charset="0"/>
                <a:cs typeface="Arial" panose="020B0604020202020204" pitchFamily="34" charset="0"/>
              </a:rPr>
              <a:t>Security </a:t>
            </a:r>
          </a:p>
          <a:p>
            <a:pPr lvl="1">
              <a:lnSpc>
                <a:spcPct val="120000"/>
              </a:lnSpc>
            </a:pPr>
            <a:r>
              <a:rPr lang="en-US" sz="2000" dirty="0">
                <a:latin typeface="Arial" panose="020B0604020202020204" pitchFamily="34" charset="0"/>
                <a:cs typeface="Arial" panose="020B0604020202020204" pitchFamily="34" charset="0"/>
              </a:rPr>
              <a:t>Cost</a:t>
            </a:r>
          </a:p>
          <a:p>
            <a:pPr lvl="1">
              <a:lnSpc>
                <a:spcPct val="120000"/>
              </a:lnSpc>
            </a:pPr>
            <a:r>
              <a:rPr lang="en-US" sz="2000" dirty="0">
                <a:latin typeface="Arial" panose="020B0604020202020204" pitchFamily="34" charset="0"/>
                <a:cs typeface="Arial" panose="020B0604020202020204" pitchFamily="34" charset="0"/>
              </a:rPr>
              <a:t>Implementation</a:t>
            </a:r>
          </a:p>
          <a:p>
            <a:pPr>
              <a:lnSpc>
                <a:spcPct val="120000"/>
              </a:lnSpc>
            </a:pPr>
            <a:r>
              <a:rPr lang="en-US" sz="2000" dirty="0">
                <a:latin typeface="Arial" panose="020B0604020202020204" pitchFamily="34" charset="0"/>
                <a:cs typeface="Arial" panose="020B0604020202020204" pitchFamily="34" charset="0"/>
              </a:rPr>
              <a:t>Encrypts and decrypts a data block of 128,192 or 256 bits. It uses 10, 12, or 14 rounds. The number of rounds depends on the key and block size, which can be 128, 192, or 256 bits. </a:t>
            </a:r>
          </a:p>
        </p:txBody>
      </p:sp>
    </p:spTree>
    <p:extLst>
      <p:ext uri="{BB962C8B-B14F-4D97-AF65-F5344CB8AC3E}">
        <p14:creationId xmlns:p14="http://schemas.microsoft.com/office/powerpoint/2010/main" val="2360565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a:t>
            </a:r>
          </a:p>
        </p:txBody>
      </p:sp>
      <p:sp>
        <p:nvSpPr>
          <p:cNvPr id="3" name="Content Placeholder 2"/>
          <p:cNvSpPr>
            <a:spLocks noGrp="1"/>
          </p:cNvSpPr>
          <p:nvPr>
            <p:ph idx="4294967295"/>
          </p:nvPr>
        </p:nvSpPr>
        <p:spPr>
          <a:xfrm>
            <a:off x="800100" y="1718802"/>
            <a:ext cx="10696574" cy="3986213"/>
          </a:xfrm>
        </p:spPr>
        <p:txBody>
          <a:bodyPr>
            <a:normAutofit/>
          </a:bodyPr>
          <a:lstStyle/>
          <a:p>
            <a:pPr>
              <a:lnSpc>
                <a:spcPct val="110000"/>
              </a:lnSpc>
            </a:pPr>
            <a:r>
              <a:rPr lang="en-US" sz="2000" dirty="0">
                <a:latin typeface="Arial" panose="020B0604020202020204" pitchFamily="34" charset="0"/>
                <a:cs typeface="Arial" panose="020B0604020202020204" pitchFamily="34" charset="0"/>
              </a:rPr>
              <a:t>IDEA is a block cipher </a:t>
            </a:r>
          </a:p>
          <a:p>
            <a:pPr>
              <a:lnSpc>
                <a:spcPct val="110000"/>
              </a:lnSpc>
            </a:pPr>
            <a:r>
              <a:rPr lang="en-US" altLang="zh-TW" sz="2000" dirty="0">
                <a:latin typeface="Arial" panose="020B0604020202020204" pitchFamily="34" charset="0"/>
                <a:ea typeface="新細明體" pitchFamily="18" charset="-120"/>
                <a:cs typeface="Arial" panose="020B0604020202020204" pitchFamily="34" charset="0"/>
              </a:rPr>
              <a:t>IDEA operates with 64-bit plaintext and cipher text blocks and is controlled by a 128-bit key </a:t>
            </a:r>
          </a:p>
          <a:p>
            <a:pPr>
              <a:lnSpc>
                <a:spcPct val="110000"/>
              </a:lnSpc>
            </a:pPr>
            <a:r>
              <a:rPr lang="en-US" altLang="zh-TW" sz="2000" dirty="0">
                <a:latin typeface="Arial" panose="020B0604020202020204" pitchFamily="34" charset="0"/>
                <a:ea typeface="新細明體" pitchFamily="18" charset="-120"/>
                <a:cs typeface="Arial" panose="020B0604020202020204" pitchFamily="34" charset="0"/>
              </a:rPr>
              <a:t>Completely avoid substitution boxes and table lookups used in the block ciphers</a:t>
            </a:r>
          </a:p>
          <a:p>
            <a:pPr>
              <a:lnSpc>
                <a:spcPct val="110000"/>
              </a:lnSpc>
            </a:pPr>
            <a:r>
              <a:rPr lang="en-US" altLang="zh-TW" sz="2000" dirty="0">
                <a:latin typeface="Arial" panose="020B0604020202020204" pitchFamily="34" charset="0"/>
                <a:ea typeface="新細明體" pitchFamily="18" charset="-120"/>
                <a:cs typeface="Arial" panose="020B0604020202020204" pitchFamily="34" charset="0"/>
              </a:rPr>
              <a:t>The 64-bit plaintext block is partitioned into 16-bit sub-blocks, each has 8 rounds of mathematical functions performed on it.</a:t>
            </a:r>
          </a:p>
          <a:p>
            <a:pPr>
              <a:lnSpc>
                <a:spcPct val="110000"/>
              </a:lnSpc>
            </a:pPr>
            <a:r>
              <a:rPr lang="en-US" sz="2000" dirty="0">
                <a:latin typeface="Arial" panose="020B0604020202020204" pitchFamily="34" charset="0"/>
                <a:ea typeface="新細明體" pitchFamily="18" charset="-120"/>
                <a:cs typeface="Arial" panose="020B0604020202020204" pitchFamily="34" charset="0"/>
              </a:rPr>
              <a:t>IDEA is faster than DES when implemented in Software</a:t>
            </a:r>
          </a:p>
          <a:p>
            <a:pPr>
              <a:lnSpc>
                <a:spcPct val="110000"/>
              </a:lnSpc>
            </a:pPr>
            <a:r>
              <a:rPr lang="en-US" sz="2000" dirty="0">
                <a:latin typeface="Arial" panose="020B0604020202020204" pitchFamily="34" charset="0"/>
                <a:ea typeface="新細明體" pitchFamily="18" charset="-120"/>
                <a:cs typeface="Arial" panose="020B0604020202020204" pitchFamily="34" charset="0"/>
              </a:rPr>
              <a:t>Used in PGP</a:t>
            </a:r>
          </a:p>
          <a:p>
            <a:pPr>
              <a:lnSpc>
                <a:spcPct val="110000"/>
              </a:lnSpc>
            </a:pPr>
            <a:r>
              <a:rPr lang="en-US" sz="2000" dirty="0">
                <a:latin typeface="Arial" panose="020B0604020202020204" pitchFamily="34" charset="0"/>
                <a:ea typeface="新細明體" pitchFamily="18" charset="-120"/>
                <a:cs typeface="Arial" panose="020B0604020202020204" pitchFamily="34" charset="0"/>
              </a:rPr>
              <a:t>It is a patented algorithm</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236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Blowfish</a:t>
            </a:r>
          </a:p>
        </p:txBody>
      </p:sp>
      <p:sp>
        <p:nvSpPr>
          <p:cNvPr id="3" name="Content Placeholder 2"/>
          <p:cNvSpPr>
            <a:spLocks noGrp="1"/>
          </p:cNvSpPr>
          <p:nvPr>
            <p:ph idx="4294967295"/>
          </p:nvPr>
        </p:nvSpPr>
        <p:spPr>
          <a:xfrm>
            <a:off x="800100" y="1658477"/>
            <a:ext cx="10696574" cy="4351338"/>
          </a:xfrm>
        </p:spPr>
        <p:txBody>
          <a:bodyPr/>
          <a:lstStyle/>
          <a:p>
            <a:pPr>
              <a:lnSpc>
                <a:spcPct val="150000"/>
              </a:lnSpc>
            </a:pPr>
            <a:r>
              <a:rPr lang="en-US" dirty="0">
                <a:latin typeface="Arial" panose="020B0604020202020204" pitchFamily="34" charset="0"/>
                <a:cs typeface="Arial" panose="020B0604020202020204" pitchFamily="34" charset="0"/>
              </a:rPr>
              <a:t>Block cipher: 64-bit block</a:t>
            </a:r>
          </a:p>
          <a:p>
            <a:pPr>
              <a:lnSpc>
                <a:spcPct val="150000"/>
              </a:lnSpc>
            </a:pPr>
            <a:r>
              <a:rPr lang="en-US" dirty="0">
                <a:latin typeface="Arial" panose="020B0604020202020204" pitchFamily="34" charset="0"/>
                <a:cs typeface="Arial" panose="020B0604020202020204" pitchFamily="34" charset="0"/>
              </a:rPr>
              <a:t>Variable key length: 32 bits to 448 bits</a:t>
            </a:r>
          </a:p>
          <a:p>
            <a:pPr>
              <a:lnSpc>
                <a:spcPct val="150000"/>
              </a:lnSpc>
            </a:pPr>
            <a:r>
              <a:rPr lang="en-US" dirty="0">
                <a:latin typeface="Arial" panose="020B0604020202020204" pitchFamily="34" charset="0"/>
                <a:cs typeface="Arial" panose="020B0604020202020204" pitchFamily="34" charset="0"/>
              </a:rPr>
              <a:t>Data blocks go through 16 rounds of cryptographic functions</a:t>
            </a:r>
          </a:p>
          <a:p>
            <a:pPr>
              <a:lnSpc>
                <a:spcPct val="150000"/>
              </a:lnSpc>
            </a:pPr>
            <a:r>
              <a:rPr lang="en-US" dirty="0">
                <a:latin typeface="Arial" panose="020B0604020202020204" pitchFamily="34" charset="0"/>
                <a:cs typeface="Arial" panose="020B0604020202020204" pitchFamily="34" charset="0"/>
              </a:rPr>
              <a:t>Much faster than DES and IDEA</a:t>
            </a:r>
          </a:p>
          <a:p>
            <a:pPr>
              <a:lnSpc>
                <a:spcPct val="150000"/>
              </a:lnSpc>
            </a:pPr>
            <a:r>
              <a:rPr lang="en-US" dirty="0">
                <a:latin typeface="Arial" panose="020B0604020202020204" pitchFamily="34" charset="0"/>
                <a:cs typeface="Arial" panose="020B0604020202020204" pitchFamily="34" charset="0"/>
              </a:rPr>
              <a:t>No License required</a:t>
            </a:r>
          </a:p>
        </p:txBody>
      </p:sp>
    </p:spTree>
    <p:extLst>
      <p:ext uri="{BB962C8B-B14F-4D97-AF65-F5344CB8AC3E}">
        <p14:creationId xmlns:p14="http://schemas.microsoft.com/office/powerpoint/2010/main" val="161955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RC4/RC5/RC6</a:t>
            </a:r>
          </a:p>
        </p:txBody>
      </p:sp>
      <p:sp>
        <p:nvSpPr>
          <p:cNvPr id="3" name="Content Placeholder 2"/>
          <p:cNvSpPr>
            <a:spLocks noGrp="1"/>
          </p:cNvSpPr>
          <p:nvPr>
            <p:ph idx="4294967295"/>
          </p:nvPr>
        </p:nvSpPr>
        <p:spPr>
          <a:xfrm>
            <a:off x="366712" y="1614232"/>
            <a:ext cx="11563350" cy="4713288"/>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A series of symmetric encryption algorithms developed by RSA Security</a:t>
            </a:r>
          </a:p>
          <a:p>
            <a:pPr>
              <a:lnSpc>
                <a:spcPct val="150000"/>
              </a:lnSpc>
            </a:pPr>
            <a:r>
              <a:rPr lang="en-US" sz="2000" dirty="0">
                <a:latin typeface="Arial" panose="020B0604020202020204" pitchFamily="34" charset="0"/>
                <a:cs typeface="Arial" panose="020B0604020202020204" pitchFamily="34" charset="0"/>
              </a:rPr>
              <a:t>RC4 - a variable key-size </a:t>
            </a:r>
            <a:r>
              <a:rPr lang="en-US" sz="2000" b="1" dirty="0">
                <a:latin typeface="Arial" panose="020B0604020202020204" pitchFamily="34" charset="0"/>
                <a:cs typeface="Arial" panose="020B0604020202020204" pitchFamily="34" charset="0"/>
              </a:rPr>
              <a:t>stream</a:t>
            </a:r>
            <a:r>
              <a:rPr lang="en-US" sz="2000" dirty="0">
                <a:latin typeface="Arial" panose="020B0604020202020204" pitchFamily="34" charset="0"/>
                <a:cs typeface="Arial" panose="020B0604020202020204" pitchFamily="34" charset="0"/>
              </a:rPr>
              <a:t> cipher. The algorithm is based on the use of a random permutation. Simple, fast, efficient</a:t>
            </a:r>
          </a:p>
          <a:p>
            <a:pPr lvl="1">
              <a:lnSpc>
                <a:spcPct val="150000"/>
              </a:lnSpc>
            </a:pPr>
            <a:r>
              <a:rPr lang="en-US" sz="2000" dirty="0">
                <a:latin typeface="Arial" panose="020B0604020202020204" pitchFamily="34" charset="0"/>
                <a:cs typeface="Arial" panose="020B0604020202020204" pitchFamily="34" charset="0"/>
              </a:rPr>
              <a:t>Used in the SSL standards (for secure Web communication), IEEE 802.11 wireless LAN standard, Microsoft Point-to-Point Encryption, and many others</a:t>
            </a:r>
          </a:p>
          <a:p>
            <a:pPr>
              <a:lnSpc>
                <a:spcPct val="150000"/>
              </a:lnSpc>
            </a:pPr>
            <a:r>
              <a:rPr lang="en-US" sz="2000" dirty="0">
                <a:latin typeface="Arial" panose="020B0604020202020204" pitchFamily="34" charset="0"/>
                <a:cs typeface="Arial" panose="020B0604020202020204" pitchFamily="34" charset="0"/>
              </a:rPr>
              <a:t>RC5 – </a:t>
            </a:r>
            <a:r>
              <a:rPr lang="en-US" sz="2000" b="1" dirty="0">
                <a:latin typeface="Arial" panose="020B0604020202020204" pitchFamily="34" charset="0"/>
                <a:cs typeface="Arial" panose="020B0604020202020204" pitchFamily="34" charset="0"/>
              </a:rPr>
              <a:t>Block</a:t>
            </a:r>
            <a:r>
              <a:rPr lang="en-US" sz="2000" dirty="0">
                <a:latin typeface="Arial" panose="020B0604020202020204" pitchFamily="34" charset="0"/>
                <a:cs typeface="Arial" panose="020B0604020202020204" pitchFamily="34" charset="0"/>
              </a:rPr>
              <a:t> cipher. Data block sizes:32,64,128 bits; key size goes up to 2048 bits. Number of rounds for encryption/decryption is variable; can go up to 255</a:t>
            </a:r>
          </a:p>
          <a:p>
            <a:pPr>
              <a:lnSpc>
                <a:spcPct val="150000"/>
              </a:lnSpc>
            </a:pPr>
            <a:r>
              <a:rPr lang="en-US" sz="2000" dirty="0">
                <a:latin typeface="Arial" panose="020B0604020202020204" pitchFamily="34" charset="0"/>
                <a:cs typeface="Arial" panose="020B0604020202020204" pitchFamily="34" charset="0"/>
              </a:rPr>
              <a:t>RC6 – </a:t>
            </a:r>
            <a:r>
              <a:rPr lang="en-US" sz="2000" b="1" dirty="0">
                <a:latin typeface="Arial" panose="020B0604020202020204" pitchFamily="34" charset="0"/>
                <a:cs typeface="Arial" panose="020B0604020202020204" pitchFamily="34" charset="0"/>
              </a:rPr>
              <a:t>Block</a:t>
            </a:r>
            <a:r>
              <a:rPr lang="en-US" sz="2000" dirty="0">
                <a:latin typeface="Arial" panose="020B0604020202020204" pitchFamily="34" charset="0"/>
                <a:cs typeface="Arial" panose="020B0604020202020204" pitchFamily="34" charset="0"/>
              </a:rPr>
              <a:t> cipher. Same as RC5, increases overall speed from RC5</a:t>
            </a:r>
          </a:p>
        </p:txBody>
      </p:sp>
    </p:spTree>
    <p:extLst>
      <p:ext uri="{BB962C8B-B14F-4D97-AF65-F5344CB8AC3E}">
        <p14:creationId xmlns:p14="http://schemas.microsoft.com/office/powerpoint/2010/main" val="98064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Skipjack</a:t>
            </a:r>
          </a:p>
        </p:txBody>
      </p:sp>
      <p:sp>
        <p:nvSpPr>
          <p:cNvPr id="3" name="Content Placeholder 2"/>
          <p:cNvSpPr txBox="1">
            <a:spLocks/>
          </p:cNvSpPr>
          <p:nvPr/>
        </p:nvSpPr>
        <p:spPr>
          <a:xfrm>
            <a:off x="366712" y="1614232"/>
            <a:ext cx="11563350" cy="4713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000" dirty="0">
                <a:latin typeface="Arial" panose="020B0604020202020204" pitchFamily="34" charset="0"/>
                <a:cs typeface="Arial" panose="020B0604020202020204" pitchFamily="34" charset="0"/>
              </a:rPr>
              <a:t>Operates on 64 bit block of text.</a:t>
            </a:r>
          </a:p>
          <a:p>
            <a:pPr>
              <a:lnSpc>
                <a:spcPct val="150000"/>
              </a:lnSpc>
            </a:pPr>
            <a:r>
              <a:rPr lang="en-US" sz="2000" dirty="0">
                <a:latin typeface="Arial" panose="020B0604020202020204" pitchFamily="34" charset="0"/>
                <a:cs typeface="Arial" panose="020B0604020202020204" pitchFamily="34" charset="0"/>
              </a:rPr>
              <a:t>Uses an 89-bit key and 4 modes of operation supported by DES</a:t>
            </a:r>
          </a:p>
          <a:p>
            <a:pPr>
              <a:lnSpc>
                <a:spcPct val="150000"/>
              </a:lnSpc>
            </a:pPr>
            <a:r>
              <a:rPr lang="en-US" sz="2000" dirty="0">
                <a:latin typeface="Arial" panose="020B0604020202020204" pitchFamily="34" charset="0"/>
                <a:cs typeface="Arial" panose="020B0604020202020204" pitchFamily="34" charset="0"/>
              </a:rPr>
              <a:t>Provides cryptographic routines supporting clipper and capstone encryption ciphers</a:t>
            </a:r>
          </a:p>
          <a:p>
            <a:pPr>
              <a:lnSpc>
                <a:spcPct val="150000"/>
              </a:lnSpc>
            </a:pPr>
            <a:r>
              <a:rPr lang="en-US" sz="2000" dirty="0">
                <a:latin typeface="Arial" panose="020B0604020202020204" pitchFamily="34" charset="0"/>
                <a:cs typeface="Arial" panose="020B0604020202020204" pitchFamily="34" charset="0"/>
              </a:rPr>
              <a:t>It supports escrow of encryption keys</a:t>
            </a:r>
          </a:p>
          <a:p>
            <a:pPr>
              <a:lnSpc>
                <a:spcPct val="150000"/>
              </a:lnSpc>
            </a:pPr>
            <a:r>
              <a:rPr lang="en-US" sz="2000" dirty="0">
                <a:latin typeface="Arial" panose="020B0604020202020204" pitchFamily="34" charset="0"/>
                <a:cs typeface="Arial" panose="020B0604020202020204" pitchFamily="34" charset="0"/>
              </a:rPr>
              <a:t>It is approved for use in Federal processing standard (FIPS) 185 and the Escrowed Encryption Standard</a:t>
            </a:r>
          </a:p>
        </p:txBody>
      </p:sp>
    </p:spTree>
    <p:extLst>
      <p:ext uri="{BB962C8B-B14F-4D97-AF65-F5344CB8AC3E}">
        <p14:creationId xmlns:p14="http://schemas.microsoft.com/office/powerpoint/2010/main" val="344533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881" y="79445"/>
            <a:ext cx="10696574" cy="735541"/>
          </a:xfrm>
        </p:spPr>
        <p:txBody>
          <a:bodyPr/>
          <a:lstStyle/>
          <a:p>
            <a:r>
              <a:rPr lang="en-IN" dirty="0"/>
              <a:t>Symmetric Keys round up</a:t>
            </a:r>
          </a:p>
        </p:txBody>
      </p:sp>
      <p:graphicFrame>
        <p:nvGraphicFramePr>
          <p:cNvPr id="3" name="Table 2"/>
          <p:cNvGraphicFramePr>
            <a:graphicFrameLocks noGrp="1"/>
          </p:cNvGraphicFramePr>
          <p:nvPr>
            <p:extLst>
              <p:ext uri="{D42A27DB-BD31-4B8C-83A1-F6EECF244321}">
                <p14:modId xmlns:p14="http://schemas.microsoft.com/office/powerpoint/2010/main" val="1117376458"/>
              </p:ext>
            </p:extLst>
          </p:nvPr>
        </p:nvGraphicFramePr>
        <p:xfrm>
          <a:off x="958111" y="728174"/>
          <a:ext cx="9759508" cy="5832115"/>
        </p:xfrm>
        <a:graphic>
          <a:graphicData uri="http://schemas.openxmlformats.org/drawingml/2006/table">
            <a:tbl>
              <a:tblPr firstRow="1" bandRow="1">
                <a:tableStyleId>{5C22544A-7EE6-4342-B048-85BDC9FD1C3A}</a:tableStyleId>
              </a:tblPr>
              <a:tblGrid>
                <a:gridCol w="1551173">
                  <a:extLst>
                    <a:ext uri="{9D8B030D-6E8A-4147-A177-3AD203B41FA5}">
                      <a16:colId xmlns:a16="http://schemas.microsoft.com/office/drawing/2014/main" val="619878347"/>
                    </a:ext>
                  </a:extLst>
                </a:gridCol>
                <a:gridCol w="1839433">
                  <a:extLst>
                    <a:ext uri="{9D8B030D-6E8A-4147-A177-3AD203B41FA5}">
                      <a16:colId xmlns:a16="http://schemas.microsoft.com/office/drawing/2014/main" val="117128795"/>
                    </a:ext>
                  </a:extLst>
                </a:gridCol>
                <a:gridCol w="2073348">
                  <a:extLst>
                    <a:ext uri="{9D8B030D-6E8A-4147-A177-3AD203B41FA5}">
                      <a16:colId xmlns:a16="http://schemas.microsoft.com/office/drawing/2014/main" val="1833218815"/>
                    </a:ext>
                  </a:extLst>
                </a:gridCol>
                <a:gridCol w="4295554">
                  <a:extLst>
                    <a:ext uri="{9D8B030D-6E8A-4147-A177-3AD203B41FA5}">
                      <a16:colId xmlns:a16="http://schemas.microsoft.com/office/drawing/2014/main" val="4274356203"/>
                    </a:ext>
                  </a:extLst>
                </a:gridCol>
              </a:tblGrid>
              <a:tr h="640080">
                <a:tc>
                  <a:txBody>
                    <a:bodyPr/>
                    <a:lstStyle/>
                    <a:p>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Block</a:t>
                      </a:r>
                      <a:r>
                        <a:rPr lang="en-IN" baseline="0" dirty="0">
                          <a:latin typeface="Arial" panose="020B0604020202020204" pitchFamily="34" charset="0"/>
                          <a:cs typeface="Arial" panose="020B0604020202020204" pitchFamily="34" charset="0"/>
                        </a:rPr>
                        <a:t> Size</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Key length</a:t>
                      </a:r>
                    </a:p>
                  </a:txBody>
                  <a:tcPr/>
                </a:tc>
                <a:tc>
                  <a:txBody>
                    <a:bodyPr/>
                    <a:lstStyle/>
                    <a:p>
                      <a:r>
                        <a:rPr lang="en-IN" dirty="0">
                          <a:latin typeface="Arial" panose="020B0604020202020204" pitchFamily="34" charset="0"/>
                          <a:cs typeface="Arial" panose="020B0604020202020204" pitchFamily="34" charset="0"/>
                        </a:rPr>
                        <a:t>comments</a:t>
                      </a:r>
                    </a:p>
                  </a:txBody>
                  <a:tcPr/>
                </a:tc>
                <a:extLst>
                  <a:ext uri="{0D108BD9-81ED-4DB2-BD59-A6C34878D82A}">
                    <a16:rowId xmlns:a16="http://schemas.microsoft.com/office/drawing/2014/main" val="272268765"/>
                  </a:ext>
                </a:extLst>
              </a:tr>
              <a:tr h="640080">
                <a:tc>
                  <a:txBody>
                    <a:bodyPr/>
                    <a:lstStyle/>
                    <a:p>
                      <a:r>
                        <a:rPr lang="en-IN" dirty="0">
                          <a:latin typeface="Arial" panose="020B0604020202020204" pitchFamily="34" charset="0"/>
                          <a:cs typeface="Arial" panose="020B0604020202020204" pitchFamily="34" charset="0"/>
                        </a:rPr>
                        <a:t>DES</a:t>
                      </a:r>
                    </a:p>
                  </a:txBody>
                  <a:tcPr/>
                </a:tc>
                <a:tc>
                  <a:txBody>
                    <a:bodyPr/>
                    <a:lstStyle/>
                    <a:p>
                      <a:r>
                        <a:rPr lang="en-IN" dirty="0">
                          <a:latin typeface="Arial" panose="020B0604020202020204" pitchFamily="34" charset="0"/>
                          <a:cs typeface="Arial" panose="020B0604020202020204" pitchFamily="34" charset="0"/>
                        </a:rPr>
                        <a:t>64bit</a:t>
                      </a:r>
                    </a:p>
                  </a:txBody>
                  <a:tcPr/>
                </a:tc>
                <a:tc>
                  <a:txBody>
                    <a:bodyPr/>
                    <a:lstStyle/>
                    <a:p>
                      <a:r>
                        <a:rPr lang="en-IN" dirty="0">
                          <a:latin typeface="Arial" panose="020B0604020202020204" pitchFamily="34" charset="0"/>
                          <a:cs typeface="Arial" panose="020B0604020202020204" pitchFamily="34" charset="0"/>
                        </a:rPr>
                        <a:t>56bit</a:t>
                      </a:r>
                      <a:r>
                        <a:rPr lang="en-IN" baseline="0" dirty="0">
                          <a:latin typeface="Arial" panose="020B0604020202020204" pitchFamily="34" charset="0"/>
                          <a:cs typeface="Arial" panose="020B0604020202020204" pitchFamily="34" charset="0"/>
                        </a:rPr>
                        <a:t> + 8 bit parity</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1</a:t>
                      </a:r>
                      <a:r>
                        <a:rPr lang="en-IN" baseline="0" dirty="0">
                          <a:latin typeface="Arial" panose="020B0604020202020204" pitchFamily="34" charset="0"/>
                          <a:cs typeface="Arial" panose="020B0604020202020204" pitchFamily="34" charset="0"/>
                        </a:rPr>
                        <a:t>6 rounds of processing</a:t>
                      </a:r>
                    </a:p>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01183429"/>
                  </a:ext>
                </a:extLst>
              </a:tr>
              <a:tr h="640080">
                <a:tc>
                  <a:txBody>
                    <a:bodyPr/>
                    <a:lstStyle/>
                    <a:p>
                      <a:r>
                        <a:rPr lang="en-IN" dirty="0">
                          <a:latin typeface="Arial" panose="020B0604020202020204" pitchFamily="34" charset="0"/>
                          <a:cs typeface="Arial" panose="020B0604020202020204" pitchFamily="34" charset="0"/>
                        </a:rPr>
                        <a:t>2DES</a:t>
                      </a:r>
                    </a:p>
                  </a:txBody>
                  <a:tcPr/>
                </a:tc>
                <a:tc>
                  <a:txBody>
                    <a:bodyPr/>
                    <a:lstStyle/>
                    <a:p>
                      <a:r>
                        <a:rPr lang="en-IN" dirty="0">
                          <a:latin typeface="Arial" panose="020B0604020202020204" pitchFamily="34" charset="0"/>
                          <a:cs typeface="Arial" panose="020B0604020202020204" pitchFamily="34" charset="0"/>
                        </a:rPr>
                        <a:t>64bit</a:t>
                      </a:r>
                    </a:p>
                  </a:txBody>
                  <a:tcPr/>
                </a:tc>
                <a:tc>
                  <a:txBody>
                    <a:bodyPr/>
                    <a:lstStyle/>
                    <a:p>
                      <a:r>
                        <a:rPr lang="en-IN" dirty="0">
                          <a:latin typeface="Arial" panose="020B0604020202020204" pitchFamily="34" charset="0"/>
                          <a:cs typeface="Arial" panose="020B0604020202020204" pitchFamily="34" charset="0"/>
                        </a:rPr>
                        <a:t>112bit</a:t>
                      </a:r>
                    </a:p>
                  </a:txBody>
                  <a:tcPr/>
                </a:tc>
                <a:tc>
                  <a:txBody>
                    <a:bodyPr/>
                    <a:lstStyle/>
                    <a:p>
                      <a:r>
                        <a:rPr lang="en-IN" dirty="0">
                          <a:latin typeface="Arial" panose="020B0604020202020204" pitchFamily="34" charset="0"/>
                          <a:cs typeface="Arial" panose="020B0604020202020204" pitchFamily="34" charset="0"/>
                        </a:rPr>
                        <a:t>Compromised</a:t>
                      </a:r>
                      <a:r>
                        <a:rPr lang="en-IN" baseline="0" dirty="0">
                          <a:latin typeface="Arial" panose="020B0604020202020204" pitchFamily="34" charset="0"/>
                          <a:cs typeface="Arial" panose="020B0604020202020204" pitchFamily="34" charset="0"/>
                        </a:rPr>
                        <a:t> by Meet-in-the-Middle attack</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62607617"/>
                  </a:ext>
                </a:extLst>
              </a:tr>
              <a:tr h="370840">
                <a:tc>
                  <a:txBody>
                    <a:bodyPr/>
                    <a:lstStyle/>
                    <a:p>
                      <a:r>
                        <a:rPr lang="en-IN" dirty="0">
                          <a:latin typeface="Arial" panose="020B0604020202020204" pitchFamily="34" charset="0"/>
                          <a:cs typeface="Arial" panose="020B0604020202020204" pitchFamily="34" charset="0"/>
                        </a:rPr>
                        <a:t>3DES</a:t>
                      </a:r>
                    </a:p>
                  </a:txBody>
                  <a:tcPr/>
                </a:tc>
                <a:tc>
                  <a:txBody>
                    <a:bodyPr/>
                    <a:lstStyle/>
                    <a:p>
                      <a:r>
                        <a:rPr lang="en-IN" dirty="0">
                          <a:latin typeface="Arial" panose="020B0604020202020204" pitchFamily="34" charset="0"/>
                          <a:cs typeface="Arial" panose="020B0604020202020204" pitchFamily="34" charset="0"/>
                        </a:rPr>
                        <a:t>64bit</a:t>
                      </a:r>
                    </a:p>
                  </a:txBody>
                  <a:tcPr/>
                </a:tc>
                <a:tc>
                  <a:txBody>
                    <a:bodyPr/>
                    <a:lstStyle/>
                    <a:p>
                      <a:r>
                        <a:rPr lang="en-IN" dirty="0">
                          <a:latin typeface="Arial" panose="020B0604020202020204" pitchFamily="34" charset="0"/>
                          <a:cs typeface="Arial" panose="020B0604020202020204" pitchFamily="34" charset="0"/>
                        </a:rPr>
                        <a:t>168bit</a:t>
                      </a:r>
                    </a:p>
                  </a:txBody>
                  <a:tcPr/>
                </a:tc>
                <a:tc>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521281126"/>
                  </a:ext>
                </a:extLst>
              </a:tr>
              <a:tr h="370840">
                <a:tc>
                  <a:txBody>
                    <a:bodyPr/>
                    <a:lstStyle/>
                    <a:p>
                      <a:r>
                        <a:rPr lang="en-IN" dirty="0" err="1">
                          <a:latin typeface="Arial" panose="020B0604020202020204" pitchFamily="34" charset="0"/>
                          <a:cs typeface="Arial" panose="020B0604020202020204" pitchFamily="34" charset="0"/>
                        </a:rPr>
                        <a:t>Rijndael</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128,192,256bits</a:t>
                      </a:r>
                    </a:p>
                  </a:txBody>
                  <a:tcPr/>
                </a:tc>
                <a:tc>
                  <a:txBody>
                    <a:bodyPr/>
                    <a:lstStyle/>
                    <a:p>
                      <a:r>
                        <a:rPr lang="en-IN" dirty="0">
                          <a:latin typeface="Arial" panose="020B0604020202020204" pitchFamily="34" charset="0"/>
                          <a:cs typeface="Arial" panose="020B0604020202020204" pitchFamily="34" charset="0"/>
                        </a:rPr>
                        <a:t>128,192,256bits</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Performs</a:t>
                      </a:r>
                      <a:r>
                        <a:rPr lang="en-IN" baseline="0" dirty="0">
                          <a:latin typeface="Arial" panose="020B0604020202020204" pitchFamily="34" charset="0"/>
                          <a:cs typeface="Arial" panose="020B0604020202020204" pitchFamily="34" charset="0"/>
                        </a:rPr>
                        <a:t> variable rounds of operation</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45037564"/>
                  </a:ext>
                </a:extLst>
              </a:tr>
              <a:tr h="640080">
                <a:tc>
                  <a:txBody>
                    <a:bodyPr/>
                    <a:lstStyle/>
                    <a:p>
                      <a:r>
                        <a:rPr lang="en-IN" dirty="0">
                          <a:latin typeface="Arial" panose="020B0604020202020204" pitchFamily="34" charset="0"/>
                          <a:cs typeface="Arial" panose="020B0604020202020204" pitchFamily="34" charset="0"/>
                        </a:rPr>
                        <a:t>IDEA</a:t>
                      </a:r>
                    </a:p>
                  </a:txBody>
                  <a:tcPr/>
                </a:tc>
                <a:tc>
                  <a:txBody>
                    <a:bodyPr/>
                    <a:lstStyle/>
                    <a:p>
                      <a:r>
                        <a:rPr lang="en-IN" dirty="0">
                          <a:latin typeface="Arial" panose="020B0604020202020204" pitchFamily="34" charset="0"/>
                          <a:cs typeface="Arial" panose="020B0604020202020204" pitchFamily="34" charset="0"/>
                        </a:rPr>
                        <a:t>64bit</a:t>
                      </a:r>
                    </a:p>
                  </a:txBody>
                  <a:tcPr/>
                </a:tc>
                <a:tc>
                  <a:txBody>
                    <a:bodyPr/>
                    <a:lstStyle/>
                    <a:p>
                      <a:r>
                        <a:rPr lang="en-IN" dirty="0">
                          <a:latin typeface="Arial" panose="020B0604020202020204" pitchFamily="34" charset="0"/>
                          <a:cs typeface="Arial" panose="020B0604020202020204" pitchFamily="34" charset="0"/>
                        </a:rPr>
                        <a:t>128bit</a:t>
                      </a:r>
                    </a:p>
                  </a:txBody>
                  <a:tcPr/>
                </a:tc>
                <a:tc>
                  <a:txBody>
                    <a:bodyPr/>
                    <a:lstStyle/>
                    <a:p>
                      <a:r>
                        <a:rPr lang="en-IN" dirty="0">
                          <a:latin typeface="Arial" panose="020B0604020202020204" pitchFamily="34" charset="0"/>
                          <a:cs typeface="Arial" panose="020B0604020202020204" pitchFamily="34" charset="0"/>
                        </a:rPr>
                        <a:t>8</a:t>
                      </a:r>
                      <a:r>
                        <a:rPr lang="en-IN" baseline="0" dirty="0">
                          <a:latin typeface="Arial" panose="020B0604020202020204" pitchFamily="34" charset="0"/>
                          <a:cs typeface="Arial" panose="020B0604020202020204" pitchFamily="34" charset="0"/>
                        </a:rPr>
                        <a:t> rounds transposition and substitution</a:t>
                      </a:r>
                    </a:p>
                    <a:p>
                      <a:r>
                        <a:rPr lang="en-IN" baseline="0" dirty="0">
                          <a:latin typeface="Arial" panose="020B0604020202020204" pitchFamily="34" charset="0"/>
                          <a:cs typeface="Arial" panose="020B0604020202020204" pitchFamily="34" charset="0"/>
                        </a:rPr>
                        <a:t>Used in PGP</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11703904"/>
                  </a:ext>
                </a:extLst>
              </a:tr>
              <a:tr h="371706">
                <a:tc>
                  <a:txBody>
                    <a:bodyPr/>
                    <a:lstStyle/>
                    <a:p>
                      <a:r>
                        <a:rPr lang="en-IN" dirty="0">
                          <a:latin typeface="Arial" panose="020B0604020202020204" pitchFamily="34" charset="0"/>
                          <a:cs typeface="Arial" panose="020B0604020202020204" pitchFamily="34" charset="0"/>
                        </a:rPr>
                        <a:t>CAST</a:t>
                      </a:r>
                    </a:p>
                  </a:txBody>
                  <a:tcPr/>
                </a:tc>
                <a:tc>
                  <a:txBody>
                    <a:bodyPr/>
                    <a:lstStyle/>
                    <a:p>
                      <a:r>
                        <a:rPr lang="en-IN" dirty="0">
                          <a:latin typeface="Arial" panose="020B0604020202020204" pitchFamily="34" charset="0"/>
                          <a:cs typeface="Arial" panose="020B0604020202020204" pitchFamily="34" charset="0"/>
                        </a:rPr>
                        <a:t>64bit</a:t>
                      </a:r>
                    </a:p>
                  </a:txBody>
                  <a:tcPr/>
                </a:tc>
                <a:tc>
                  <a:txBody>
                    <a:bodyPr/>
                    <a:lstStyle/>
                    <a:p>
                      <a:r>
                        <a:rPr lang="en-IN" dirty="0">
                          <a:latin typeface="Arial" panose="020B0604020202020204" pitchFamily="34" charset="0"/>
                          <a:cs typeface="Arial" panose="020B0604020202020204" pitchFamily="34" charset="0"/>
                        </a:rPr>
                        <a:t>40 to 128bits</a:t>
                      </a:r>
                    </a:p>
                  </a:txBody>
                  <a:tcPr/>
                </a:tc>
                <a:tc>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58445653"/>
                  </a:ext>
                </a:extLst>
              </a:tr>
              <a:tr h="414669">
                <a:tc>
                  <a:txBody>
                    <a:bodyPr/>
                    <a:lstStyle/>
                    <a:p>
                      <a:r>
                        <a:rPr lang="en-IN" dirty="0">
                          <a:latin typeface="Arial" panose="020B0604020202020204" pitchFamily="34" charset="0"/>
                          <a:cs typeface="Arial" panose="020B0604020202020204" pitchFamily="34" charset="0"/>
                        </a:rPr>
                        <a:t>SAFER</a:t>
                      </a:r>
                    </a:p>
                  </a:txBody>
                  <a:tcPr/>
                </a:tc>
                <a:tc>
                  <a:txBody>
                    <a:bodyPr/>
                    <a:lstStyle/>
                    <a:p>
                      <a:r>
                        <a:rPr lang="en-IN" dirty="0">
                          <a:latin typeface="Arial" panose="020B0604020202020204" pitchFamily="34" charset="0"/>
                          <a:cs typeface="Arial" panose="020B0604020202020204" pitchFamily="34" charset="0"/>
                        </a:rPr>
                        <a:t>64 to 128bit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64 to 128bit</a:t>
                      </a:r>
                    </a:p>
                  </a:txBody>
                  <a:tcPr/>
                </a:tc>
                <a:tc>
                  <a:txBody>
                    <a:bodyPr/>
                    <a:lstStyle/>
                    <a:p>
                      <a:r>
                        <a:rPr lang="en-IN" dirty="0">
                          <a:latin typeface="Arial" panose="020B0604020202020204" pitchFamily="34" charset="0"/>
                          <a:cs typeface="Arial" panose="020B0604020202020204" pitchFamily="34" charset="0"/>
                        </a:rPr>
                        <a:t>A version used</a:t>
                      </a:r>
                      <a:r>
                        <a:rPr lang="en-IN" baseline="0" dirty="0">
                          <a:latin typeface="Arial" panose="020B0604020202020204" pitchFamily="34" charset="0"/>
                          <a:cs typeface="Arial" panose="020B0604020202020204" pitchFamily="34" charset="0"/>
                        </a:rPr>
                        <a:t> in Bluetooth</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196032433"/>
                  </a:ext>
                </a:extLst>
              </a:tr>
              <a:tr h="444441">
                <a:tc>
                  <a:txBody>
                    <a:bodyPr/>
                    <a:lstStyle/>
                    <a:p>
                      <a:r>
                        <a:rPr lang="en-IN" dirty="0">
                          <a:latin typeface="Arial" panose="020B0604020202020204" pitchFamily="34" charset="0"/>
                          <a:cs typeface="Arial" panose="020B0604020202020204" pitchFamily="34" charset="0"/>
                        </a:rPr>
                        <a:t>Blowfish</a:t>
                      </a:r>
                    </a:p>
                  </a:txBody>
                  <a:tcPr/>
                </a:tc>
                <a:tc>
                  <a:txBody>
                    <a:bodyPr/>
                    <a:lstStyle/>
                    <a:p>
                      <a:r>
                        <a:rPr lang="en-IN" dirty="0">
                          <a:latin typeface="Arial" panose="020B0604020202020204" pitchFamily="34" charset="0"/>
                          <a:cs typeface="Arial" panose="020B0604020202020204" pitchFamily="34" charset="0"/>
                        </a:rPr>
                        <a:t>64bit</a:t>
                      </a:r>
                    </a:p>
                  </a:txBody>
                  <a:tcPr/>
                </a:tc>
                <a:tc>
                  <a:txBody>
                    <a:bodyPr/>
                    <a:lstStyle/>
                    <a:p>
                      <a:r>
                        <a:rPr lang="en-IN" dirty="0">
                          <a:latin typeface="Arial" panose="020B0604020202020204" pitchFamily="34" charset="0"/>
                          <a:cs typeface="Arial" panose="020B0604020202020204" pitchFamily="34" charset="0"/>
                        </a:rPr>
                        <a:t>Variable key size</a:t>
                      </a:r>
                    </a:p>
                  </a:txBody>
                  <a:tcPr/>
                </a:tc>
                <a:tc>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01471907"/>
                  </a:ext>
                </a:extLst>
              </a:tr>
              <a:tr h="444441">
                <a:tc>
                  <a:txBody>
                    <a:bodyPr/>
                    <a:lstStyle/>
                    <a:p>
                      <a:r>
                        <a:rPr lang="en-IN" dirty="0" err="1">
                          <a:latin typeface="Arial" panose="020B0604020202020204" pitchFamily="34" charset="0"/>
                          <a:cs typeface="Arial" panose="020B0604020202020204" pitchFamily="34" charset="0"/>
                        </a:rPr>
                        <a:t>Twofish</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128bit</a:t>
                      </a:r>
                    </a:p>
                  </a:txBody>
                  <a:tcPr/>
                </a:tc>
                <a:tc>
                  <a:txBody>
                    <a:bodyPr/>
                    <a:lstStyle/>
                    <a:p>
                      <a:r>
                        <a:rPr lang="en-IN" dirty="0">
                          <a:latin typeface="Arial" panose="020B0604020202020204" pitchFamily="34" charset="0"/>
                          <a:cs typeface="Arial" panose="020B0604020202020204" pitchFamily="34" charset="0"/>
                        </a:rPr>
                        <a:t>128, 192, 256 bits</a:t>
                      </a:r>
                    </a:p>
                  </a:txBody>
                  <a:tcPr/>
                </a:tc>
                <a:tc>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84305106"/>
                  </a:ext>
                </a:extLst>
              </a:tr>
              <a:tr h="444441">
                <a:tc>
                  <a:txBody>
                    <a:bodyPr/>
                    <a:lstStyle/>
                    <a:p>
                      <a:r>
                        <a:rPr lang="en-IN" dirty="0">
                          <a:latin typeface="Arial" panose="020B0604020202020204" pitchFamily="34" charset="0"/>
                          <a:cs typeface="Arial" panose="020B0604020202020204" pitchFamily="34" charset="0"/>
                        </a:rPr>
                        <a:t>RC5</a:t>
                      </a:r>
                    </a:p>
                  </a:txBody>
                  <a:tcPr/>
                </a:tc>
                <a:tc>
                  <a:txBody>
                    <a:bodyPr/>
                    <a:lstStyle/>
                    <a:p>
                      <a:r>
                        <a:rPr lang="en-IN" dirty="0">
                          <a:latin typeface="Arial" panose="020B0604020202020204" pitchFamily="34" charset="0"/>
                          <a:cs typeface="Arial" panose="020B0604020202020204" pitchFamily="34" charset="0"/>
                        </a:rPr>
                        <a:t>16,32,64bits</a:t>
                      </a:r>
                    </a:p>
                  </a:txBody>
                  <a:tcPr/>
                </a:tc>
                <a:tc>
                  <a:txBody>
                    <a:bodyPr/>
                    <a:lstStyle/>
                    <a:p>
                      <a:r>
                        <a:rPr lang="en-IN" dirty="0">
                          <a:latin typeface="Arial" panose="020B0604020202020204" pitchFamily="34" charset="0"/>
                          <a:cs typeface="Arial" panose="020B0604020202020204" pitchFamily="34" charset="0"/>
                        </a:rPr>
                        <a:t>0 to 2040</a:t>
                      </a:r>
                      <a:r>
                        <a:rPr lang="en-IN" baseline="0" dirty="0">
                          <a:latin typeface="Arial" panose="020B0604020202020204" pitchFamily="34" charset="0"/>
                          <a:cs typeface="Arial" panose="020B0604020202020204" pitchFamily="34" charset="0"/>
                        </a:rPr>
                        <a:t> bits</a:t>
                      </a:r>
                      <a:endParaRPr lang="en-IN" dirty="0">
                        <a:latin typeface="Arial" panose="020B0604020202020204" pitchFamily="34" charset="0"/>
                        <a:cs typeface="Arial" panose="020B0604020202020204" pitchFamily="34" charset="0"/>
                      </a:endParaRPr>
                    </a:p>
                  </a:txBody>
                  <a:tcPr/>
                </a:tc>
                <a:tc>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1293761"/>
                  </a:ext>
                </a:extLst>
              </a:tr>
              <a:tr h="410417">
                <a:tc>
                  <a:txBody>
                    <a:bodyPr/>
                    <a:lstStyle/>
                    <a:p>
                      <a:r>
                        <a:rPr lang="en-IN" dirty="0">
                          <a:latin typeface="Arial" panose="020B0604020202020204" pitchFamily="34" charset="0"/>
                          <a:cs typeface="Arial" panose="020B0604020202020204" pitchFamily="34" charset="0"/>
                        </a:rPr>
                        <a:t>AES</a:t>
                      </a:r>
                    </a:p>
                  </a:txBody>
                  <a:tcPr/>
                </a:tc>
                <a:tc>
                  <a:txBody>
                    <a:bodyPr/>
                    <a:lstStyle/>
                    <a:p>
                      <a:r>
                        <a:rPr lang="en-IN" dirty="0">
                          <a:latin typeface="Arial" panose="020B0604020202020204" pitchFamily="34" charset="0"/>
                          <a:cs typeface="Arial" panose="020B0604020202020204" pitchFamily="34" charset="0"/>
                        </a:rPr>
                        <a:t>128bit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128, 192, 256 bits</a:t>
                      </a:r>
                    </a:p>
                  </a:txBody>
                  <a:tcPr/>
                </a:tc>
                <a:tc>
                  <a:txBody>
                    <a:bodyPr/>
                    <a:lstStyle/>
                    <a:p>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4566202"/>
                  </a:ext>
                </a:extLst>
              </a:tr>
            </a:tbl>
          </a:graphicData>
        </a:graphic>
      </p:graphicFrame>
    </p:spTree>
    <p:extLst>
      <p:ext uri="{BB962C8B-B14F-4D97-AF65-F5344CB8AC3E}">
        <p14:creationId xmlns:p14="http://schemas.microsoft.com/office/powerpoint/2010/main" val="1828756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145" y="279406"/>
            <a:ext cx="10696574" cy="735541"/>
          </a:xfrm>
        </p:spPr>
        <p:txBody>
          <a:bodyPr/>
          <a:lstStyle/>
          <a:p>
            <a:r>
              <a:rPr lang="en-US" altLang="en-US" dirty="0" err="1"/>
              <a:t>Diffie</a:t>
            </a:r>
            <a:r>
              <a:rPr lang="en-US" altLang="en-US" dirty="0"/>
              <a:t>-Hellman (DH)</a:t>
            </a:r>
            <a:endParaRPr lang="en-US" dirty="0"/>
          </a:p>
        </p:txBody>
      </p:sp>
      <p:sp>
        <p:nvSpPr>
          <p:cNvPr id="3" name="Content Placeholder 2"/>
          <p:cNvSpPr>
            <a:spLocks noGrp="1"/>
          </p:cNvSpPr>
          <p:nvPr>
            <p:ph idx="4294967295"/>
          </p:nvPr>
        </p:nvSpPr>
        <p:spPr>
          <a:xfrm>
            <a:off x="272102" y="1014947"/>
            <a:ext cx="8278762" cy="5474344"/>
          </a:xfrm>
        </p:spPr>
        <p:txBody>
          <a:bodyPr>
            <a:noAutofit/>
          </a:bodyPr>
          <a:lstStyle/>
          <a:p>
            <a:pPr>
              <a:lnSpc>
                <a:spcPct val="120000"/>
              </a:lnSpc>
            </a:pPr>
            <a:r>
              <a:rPr lang="en-US" altLang="en-US" sz="1800" dirty="0" err="1">
                <a:latin typeface="Arial" panose="020B0604020202020204" pitchFamily="34" charset="0"/>
                <a:cs typeface="Arial" panose="020B0604020202020204" pitchFamily="34" charset="0"/>
              </a:rPr>
              <a:t>Diffie</a:t>
            </a:r>
            <a:r>
              <a:rPr lang="en-US" altLang="en-US" sz="1800" dirty="0">
                <a:latin typeface="Arial" panose="020B0604020202020204" pitchFamily="34" charset="0"/>
                <a:cs typeface="Arial" panose="020B0604020202020204" pitchFamily="34" charset="0"/>
              </a:rPr>
              <a:t>-Hellman is the </a:t>
            </a:r>
            <a:r>
              <a:rPr lang="en-US" altLang="en-US" sz="1800" u="sng" dirty="0">
                <a:latin typeface="Arial" panose="020B0604020202020204" pitchFamily="34" charset="0"/>
                <a:cs typeface="Arial" panose="020B0604020202020204" pitchFamily="34" charset="0"/>
              </a:rPr>
              <a:t>key distribution </a:t>
            </a:r>
            <a:r>
              <a:rPr lang="en-US" altLang="en-US" sz="1800" dirty="0">
                <a:latin typeface="Arial" panose="020B0604020202020204" pitchFamily="34" charset="0"/>
                <a:cs typeface="Arial" panose="020B0604020202020204" pitchFamily="34" charset="0"/>
              </a:rPr>
              <a:t>asymmetric algorithm</a:t>
            </a:r>
          </a:p>
          <a:p>
            <a:pPr lvl="1">
              <a:lnSpc>
                <a:spcPct val="120000"/>
              </a:lnSpc>
            </a:pPr>
            <a:r>
              <a:rPr lang="en-US" sz="1800" dirty="0">
                <a:latin typeface="Arial" panose="020B0604020202020204" pitchFamily="34" charset="0"/>
                <a:cs typeface="Arial" panose="020B0604020202020204" pitchFamily="34" charset="0"/>
              </a:rPr>
              <a:t>a protocol whereby two or more parties can agree on a key in such a way that both influence the outcome</a:t>
            </a:r>
          </a:p>
          <a:p>
            <a:pPr>
              <a:lnSpc>
                <a:spcPct val="120000"/>
              </a:lnSpc>
            </a:pPr>
            <a:r>
              <a:rPr lang="en-US" sz="1800" dirty="0">
                <a:latin typeface="Arial" panose="020B0604020202020204" pitchFamily="34" charset="0"/>
                <a:cs typeface="Arial" panose="020B0604020202020204" pitchFamily="34" charset="0"/>
              </a:rPr>
              <a:t>Allows two users to exchange a secret key</a:t>
            </a:r>
          </a:p>
          <a:p>
            <a:pPr>
              <a:lnSpc>
                <a:spcPct val="120000"/>
              </a:lnSpc>
            </a:pPr>
            <a:r>
              <a:rPr lang="en-US" sz="1800" dirty="0">
                <a:latin typeface="Arial" panose="020B0604020202020204" pitchFamily="34" charset="0"/>
                <a:cs typeface="Arial" panose="020B0604020202020204" pitchFamily="34" charset="0"/>
              </a:rPr>
              <a:t>Requires no prior secrets</a:t>
            </a:r>
          </a:p>
          <a:p>
            <a:pPr>
              <a:lnSpc>
                <a:spcPct val="120000"/>
              </a:lnSpc>
            </a:pPr>
            <a:r>
              <a:rPr lang="en-US" sz="1800" dirty="0">
                <a:latin typeface="Arial" panose="020B0604020202020204" pitchFamily="34" charset="0"/>
                <a:cs typeface="Arial" panose="020B0604020202020204" pitchFamily="34" charset="0"/>
              </a:rPr>
              <a:t>Does </a:t>
            </a:r>
            <a:r>
              <a:rPr lang="en-US" sz="1800" u="sng" dirty="0">
                <a:latin typeface="Arial" panose="020B0604020202020204" pitchFamily="34" charset="0"/>
                <a:cs typeface="Arial" panose="020B0604020202020204" pitchFamily="34" charset="0"/>
              </a:rPr>
              <a:t>not provide for encryption or digital signature functions</a:t>
            </a:r>
          </a:p>
          <a:p>
            <a:pPr>
              <a:lnSpc>
                <a:spcPct val="120000"/>
              </a:lnSpc>
            </a:pPr>
            <a:r>
              <a:rPr lang="en-US" sz="1800" dirty="0">
                <a:latin typeface="Arial" panose="020B0604020202020204" pitchFamily="34" charset="0"/>
                <a:cs typeface="Arial" panose="020B0604020202020204" pitchFamily="34" charset="0"/>
              </a:rPr>
              <a:t>Vulnerable to Man-in-the Middle attack</a:t>
            </a:r>
          </a:p>
          <a:p>
            <a:pPr>
              <a:lnSpc>
                <a:spcPct val="120000"/>
              </a:lnSpc>
            </a:pPr>
            <a:r>
              <a:rPr lang="en-IN" sz="1800" dirty="0">
                <a:latin typeface="Arial" panose="020B0604020202020204" pitchFamily="34" charset="0"/>
                <a:cs typeface="Arial" panose="020B0604020202020204" pitchFamily="34" charset="0"/>
              </a:rPr>
              <a:t>The algorithm is based on the difficulty of calculating discrete logarithms in a finite field.</a:t>
            </a:r>
            <a:endParaRPr lang="en-US" sz="1800" dirty="0">
              <a:latin typeface="Arial" panose="020B0604020202020204" pitchFamily="34" charset="0"/>
              <a:cs typeface="Arial" panose="020B0604020202020204" pitchFamily="34" charset="0"/>
            </a:endParaRPr>
          </a:p>
          <a:p>
            <a:pPr>
              <a:lnSpc>
                <a:spcPct val="120000"/>
              </a:lnSpc>
            </a:pPr>
            <a:r>
              <a:rPr lang="en-US" sz="1800" dirty="0">
                <a:latin typeface="Arial" panose="020B0604020202020204" pitchFamily="34" charset="0"/>
                <a:cs typeface="Arial" panose="020B0604020202020204" pitchFamily="34" charset="0"/>
              </a:rPr>
              <a:t>Currently used in many protocols, namely:</a:t>
            </a:r>
          </a:p>
          <a:p>
            <a:pPr lvl="1">
              <a:lnSpc>
                <a:spcPct val="120000"/>
              </a:lnSpc>
            </a:pPr>
            <a:r>
              <a:rPr lang="en-US" sz="1800" dirty="0">
                <a:latin typeface="Arial" panose="020B0604020202020204" pitchFamily="34" charset="0"/>
                <a:cs typeface="Arial" panose="020B0604020202020204" pitchFamily="34" charset="0"/>
              </a:rPr>
              <a:t>Secure Sockets Layer (SSL)/Transport Layer Security (TLS)</a:t>
            </a:r>
          </a:p>
          <a:p>
            <a:pPr lvl="1">
              <a:lnSpc>
                <a:spcPct val="120000"/>
              </a:lnSpc>
            </a:pPr>
            <a:r>
              <a:rPr lang="en-US" sz="1800" dirty="0">
                <a:latin typeface="Arial" panose="020B0604020202020204" pitchFamily="34" charset="0"/>
                <a:cs typeface="Arial" panose="020B0604020202020204" pitchFamily="34" charset="0"/>
              </a:rPr>
              <a:t>Secure Shell (SSH)</a:t>
            </a:r>
          </a:p>
          <a:p>
            <a:pPr lvl="1">
              <a:lnSpc>
                <a:spcPct val="120000"/>
              </a:lnSpc>
            </a:pPr>
            <a:r>
              <a:rPr lang="en-US" sz="1800" dirty="0">
                <a:latin typeface="Arial" panose="020B0604020202020204" pitchFamily="34" charset="0"/>
                <a:cs typeface="Arial" panose="020B0604020202020204" pitchFamily="34" charset="0"/>
              </a:rPr>
              <a:t>Internet Protocol Security (</a:t>
            </a:r>
            <a:r>
              <a:rPr lang="en-US" sz="1800" dirty="0" err="1">
                <a:latin typeface="Arial" panose="020B0604020202020204" pitchFamily="34" charset="0"/>
                <a:cs typeface="Arial" panose="020B0604020202020204" pitchFamily="34" charset="0"/>
              </a:rPr>
              <a:t>IPSec</a:t>
            </a:r>
            <a:r>
              <a:rPr lang="en-US" sz="1800" dirty="0">
                <a:latin typeface="Arial" panose="020B0604020202020204" pitchFamily="34" charset="0"/>
                <a:cs typeface="Arial" panose="020B0604020202020204" pitchFamily="34" charset="0"/>
              </a:rPr>
              <a:t>)</a:t>
            </a:r>
          </a:p>
          <a:p>
            <a:pPr lvl="1">
              <a:lnSpc>
                <a:spcPct val="120000"/>
              </a:lnSpc>
            </a:pPr>
            <a:r>
              <a:rPr lang="en-US" sz="1800" dirty="0">
                <a:latin typeface="Arial" panose="020B0604020202020204" pitchFamily="34" charset="0"/>
                <a:cs typeface="Arial" panose="020B0604020202020204" pitchFamily="34" charset="0"/>
              </a:rPr>
              <a:t>Public Key Infrastructure (PKI)</a:t>
            </a:r>
          </a:p>
          <a:p>
            <a:pPr>
              <a:lnSpc>
                <a:spcPct val="120000"/>
              </a:lnSpc>
            </a:pPr>
            <a:endParaRPr lang="en-US" sz="1800" dirty="0">
              <a:latin typeface="Arial" panose="020B0604020202020204" pitchFamily="34" charset="0"/>
              <a:cs typeface="Arial" panose="020B0604020202020204" pitchFamily="34" charset="0"/>
            </a:endParaRPr>
          </a:p>
        </p:txBody>
      </p:sp>
      <p:pic>
        <p:nvPicPr>
          <p:cNvPr id="1026" name="Picture 2" descr="https://upload.wikimedia.org/wikipedia/commons/thumb/4/46/Diffie-Hellman_Key_Exchange.svg/250px-Diffie-Hellman_Key_Exchang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6490" y="1454526"/>
            <a:ext cx="3232265" cy="4848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67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a:t>
            </a:r>
          </a:p>
        </p:txBody>
      </p:sp>
      <p:sp>
        <p:nvSpPr>
          <p:cNvPr id="3" name="Content Placeholder 2"/>
          <p:cNvSpPr>
            <a:spLocks noGrp="1"/>
          </p:cNvSpPr>
          <p:nvPr>
            <p:ph idx="4294967295"/>
          </p:nvPr>
        </p:nvSpPr>
        <p:spPr>
          <a:xfrm>
            <a:off x="501445" y="1569986"/>
            <a:ext cx="10515600" cy="4771820"/>
          </a:xfrm>
        </p:spPr>
        <p:txBody>
          <a:bodyPr>
            <a:normAutofit fontScale="92500" lnSpcReduction="10000"/>
          </a:bodyPr>
          <a:lstStyle/>
          <a:p>
            <a:pPr>
              <a:lnSpc>
                <a:spcPct val="160000"/>
              </a:lnSpc>
            </a:pPr>
            <a:r>
              <a:rPr lang="en-US" sz="2400" dirty="0">
                <a:latin typeface="Arial" panose="020B0604020202020204" pitchFamily="34" charset="0"/>
                <a:cs typeface="Arial" panose="020B0604020202020204" pitchFamily="34" charset="0"/>
              </a:rPr>
              <a:t>Most popular Asymmetric Algorithm</a:t>
            </a:r>
          </a:p>
          <a:p>
            <a:pPr>
              <a:lnSpc>
                <a:spcPct val="160000"/>
              </a:lnSpc>
            </a:pPr>
            <a:r>
              <a:rPr lang="en-US" sz="2400" dirty="0">
                <a:latin typeface="Arial" panose="020B0604020202020204" pitchFamily="34" charset="0"/>
                <a:cs typeface="Arial" panose="020B0604020202020204" pitchFamily="34" charset="0"/>
              </a:rPr>
              <a:t>De facto standard used for key exchange, encryption, digital signature and authentication</a:t>
            </a:r>
          </a:p>
          <a:p>
            <a:pPr>
              <a:lnSpc>
                <a:spcPct val="160000"/>
              </a:lnSpc>
            </a:pPr>
            <a:r>
              <a:rPr lang="en-US" sz="2400" dirty="0">
                <a:latin typeface="Arial" panose="020B0604020202020204" pitchFamily="34" charset="0"/>
                <a:cs typeface="Arial" panose="020B0604020202020204" pitchFamily="34" charset="0"/>
              </a:rPr>
              <a:t>The public and private keys are a function of large prime numbers</a:t>
            </a:r>
          </a:p>
          <a:p>
            <a:pPr>
              <a:lnSpc>
                <a:spcPct val="160000"/>
              </a:lnSpc>
            </a:pPr>
            <a:r>
              <a:rPr lang="en-US" sz="2400" dirty="0">
                <a:latin typeface="Arial" panose="020B0604020202020204" pitchFamily="34" charset="0"/>
                <a:cs typeface="Arial" panose="020B0604020202020204" pitchFamily="34" charset="0"/>
              </a:rPr>
              <a:t>It is based on the difficulty of factoring large numbers that are a product of two large prime numbers</a:t>
            </a:r>
          </a:p>
          <a:p>
            <a:pPr>
              <a:lnSpc>
                <a:spcPct val="160000"/>
              </a:lnSpc>
            </a:pPr>
            <a:r>
              <a:rPr lang="en-US" sz="2400" dirty="0">
                <a:latin typeface="Arial" panose="020B0604020202020204" pitchFamily="34" charset="0"/>
                <a:cs typeface="Arial" panose="020B0604020202020204" pitchFamily="34" charset="0"/>
              </a:rPr>
              <a:t>Using one-way it provides encryption and signature verification, reverse way it provides decryption and signature generation</a:t>
            </a:r>
          </a:p>
          <a:p>
            <a:pPr marL="0" indent="0">
              <a:lnSpc>
                <a:spcPct val="160000"/>
              </a:lnSpc>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13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 Gamal</a:t>
            </a:r>
          </a:p>
        </p:txBody>
      </p:sp>
      <p:sp>
        <p:nvSpPr>
          <p:cNvPr id="3" name="Content Placeholder 2"/>
          <p:cNvSpPr>
            <a:spLocks noGrp="1"/>
          </p:cNvSpPr>
          <p:nvPr>
            <p:ph idx="4294967295"/>
          </p:nvPr>
        </p:nvSpPr>
        <p:spPr>
          <a:xfrm>
            <a:off x="379412" y="1541821"/>
            <a:ext cx="11537950" cy="4510088"/>
          </a:xfrm>
        </p:spPr>
        <p:txBody>
          <a:bodyPr>
            <a:normAutofit/>
          </a:bodyPr>
          <a:lstStyle/>
          <a:p>
            <a:pPr>
              <a:lnSpc>
                <a:spcPct val="150000"/>
              </a:lnSpc>
            </a:pPr>
            <a:r>
              <a:rPr lang="en-US" altLang="en-US" sz="2400" dirty="0">
                <a:solidFill>
                  <a:srgbClr val="000000"/>
                </a:solidFill>
                <a:latin typeface="Arial" panose="020B0604020202020204" pitchFamily="34" charset="0"/>
                <a:cs typeface="Arial" panose="020B0604020202020204" pitchFamily="34" charset="0"/>
              </a:rPr>
              <a:t>El Gamal is a public-key cryptosystem technique based on </a:t>
            </a:r>
            <a:r>
              <a:rPr lang="en-US" sz="2400" dirty="0">
                <a:latin typeface="Arial" panose="020B0604020202020204" pitchFamily="34" charset="0"/>
                <a:cs typeface="Arial" panose="020B0604020202020204" pitchFamily="34" charset="0"/>
              </a:rPr>
              <a:t>calculating discrete logarithm problem in a finite field</a:t>
            </a:r>
            <a:endParaRPr lang="en-US" altLang="en-US" sz="2400" dirty="0">
              <a:solidFill>
                <a:srgbClr val="000000"/>
              </a:solidFill>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El Gamal depends on the one way function, means that the encryption and decryption are done in separate functions</a:t>
            </a:r>
          </a:p>
          <a:p>
            <a:pPr>
              <a:lnSpc>
                <a:spcPct val="150000"/>
              </a:lnSpc>
            </a:pPr>
            <a:r>
              <a:rPr lang="en-US" sz="2400" dirty="0">
                <a:latin typeface="Arial" panose="020B0604020202020204" pitchFamily="34" charset="0"/>
                <a:cs typeface="Arial" panose="020B0604020202020204" pitchFamily="34" charset="0"/>
              </a:rPr>
              <a:t>Can be used for key exchange, encryption and digital signature</a:t>
            </a:r>
          </a:p>
          <a:p>
            <a:pPr>
              <a:lnSpc>
                <a:spcPct val="150000"/>
              </a:lnSpc>
            </a:pPr>
            <a:r>
              <a:rPr lang="en-US" sz="2400" dirty="0">
                <a:latin typeface="Arial" panose="020B0604020202020204" pitchFamily="34" charset="0"/>
                <a:cs typeface="Arial" panose="020B0604020202020204" pitchFamily="34" charset="0"/>
              </a:rPr>
              <a:t>It’s an extension of DH algorithm</a:t>
            </a:r>
          </a:p>
          <a:p>
            <a:pPr>
              <a:lnSpc>
                <a:spcPct val="150000"/>
              </a:lnSpc>
            </a:pPr>
            <a:r>
              <a:rPr lang="en-US" sz="2400" dirty="0">
                <a:latin typeface="Arial" panose="020B0604020202020204" pitchFamily="34" charset="0"/>
                <a:cs typeface="Arial" panose="020B0604020202020204" pitchFamily="34" charset="0"/>
              </a:rPr>
              <a:t>El Gamal is the slowest of asymmetric algorithms</a:t>
            </a:r>
          </a:p>
        </p:txBody>
      </p:sp>
    </p:spTree>
    <p:extLst>
      <p:ext uri="{BB962C8B-B14F-4D97-AF65-F5344CB8AC3E}">
        <p14:creationId xmlns:p14="http://schemas.microsoft.com/office/powerpoint/2010/main" val="314376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3262" y="1030973"/>
            <a:ext cx="6611983" cy="482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421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Elliptic curve cryptography [ECC]</a:t>
            </a:r>
          </a:p>
        </p:txBody>
      </p:sp>
      <p:sp>
        <p:nvSpPr>
          <p:cNvPr id="3" name="Content Placeholder 2"/>
          <p:cNvSpPr>
            <a:spLocks noGrp="1"/>
          </p:cNvSpPr>
          <p:nvPr>
            <p:ph idx="4294967295"/>
          </p:nvPr>
        </p:nvSpPr>
        <p:spPr>
          <a:xfrm>
            <a:off x="981074" y="1658477"/>
            <a:ext cx="10515600" cy="4351338"/>
          </a:xfrm>
        </p:spPr>
        <p:txBody>
          <a:bodyPr>
            <a:normAutofit fontScale="92500"/>
          </a:bodyPr>
          <a:lstStyle/>
          <a:p>
            <a:pPr>
              <a:lnSpc>
                <a:spcPct val="200000"/>
              </a:lnSpc>
            </a:pPr>
            <a:r>
              <a:rPr lang="en-US" sz="2000" dirty="0">
                <a:latin typeface="Arial" panose="020B0604020202020204" pitchFamily="34" charset="0"/>
                <a:cs typeface="Arial" panose="020B0604020202020204" pitchFamily="34" charset="0"/>
              </a:rPr>
              <a:t>Elliptic curve cryptography [ECC] is a public-key cryptosystem just like RSA, and El Gamal</a:t>
            </a:r>
          </a:p>
          <a:p>
            <a:pPr>
              <a:lnSpc>
                <a:spcPct val="200000"/>
              </a:lnSpc>
            </a:pPr>
            <a:r>
              <a:rPr lang="en-US" sz="2000" dirty="0">
                <a:latin typeface="Arial" panose="020B0604020202020204" pitchFamily="34" charset="0"/>
                <a:cs typeface="Arial" panose="020B0604020202020204" pitchFamily="34" charset="0"/>
              </a:rPr>
              <a:t>The algorithm computes discrete logarithms of elliptic curves</a:t>
            </a:r>
          </a:p>
          <a:p>
            <a:pPr>
              <a:lnSpc>
                <a:spcPct val="200000"/>
              </a:lnSpc>
            </a:pPr>
            <a:r>
              <a:rPr lang="en-US" sz="2000" dirty="0">
                <a:latin typeface="Arial" panose="020B0604020202020204" pitchFamily="34" charset="0"/>
                <a:cs typeface="Arial" panose="020B0604020202020204" pitchFamily="34" charset="0"/>
              </a:rPr>
              <a:t>ECC is more efficient than RSA</a:t>
            </a:r>
          </a:p>
          <a:p>
            <a:pPr>
              <a:lnSpc>
                <a:spcPct val="200000"/>
              </a:lnSpc>
            </a:pPr>
            <a:r>
              <a:rPr lang="en-US" sz="2000" dirty="0">
                <a:latin typeface="Arial" panose="020B0604020202020204" pitchFamily="34" charset="0"/>
                <a:cs typeface="Arial" panose="020B0604020202020204" pitchFamily="34" charset="0"/>
              </a:rPr>
              <a:t>Provides encryption, digital signature, key exchange </a:t>
            </a:r>
          </a:p>
          <a:p>
            <a:pPr>
              <a:lnSpc>
                <a:spcPct val="200000"/>
              </a:lnSpc>
            </a:pPr>
            <a:r>
              <a:rPr lang="en-US" sz="2000" dirty="0">
                <a:latin typeface="Arial" panose="020B0604020202020204" pitchFamily="34" charset="0"/>
                <a:cs typeface="Arial" panose="020B0604020202020204" pitchFamily="34" charset="0"/>
              </a:rPr>
              <a:t>Used in devices with limited processing, storage and bandwidth capacity</a:t>
            </a:r>
          </a:p>
          <a:p>
            <a:pPr lvl="1">
              <a:lnSpc>
                <a:spcPct val="200000"/>
              </a:lnSpc>
            </a:pPr>
            <a:r>
              <a:rPr lang="en-US" sz="2000" dirty="0">
                <a:latin typeface="Arial" panose="020B0604020202020204" pitchFamily="34" charset="0"/>
                <a:cs typeface="Arial" panose="020B0604020202020204" pitchFamily="34" charset="0"/>
              </a:rPr>
              <a:t>Wireless and mobile phone</a:t>
            </a:r>
          </a:p>
        </p:txBody>
      </p:sp>
    </p:spTree>
    <p:extLst>
      <p:ext uri="{BB962C8B-B14F-4D97-AF65-F5344CB8AC3E}">
        <p14:creationId xmlns:p14="http://schemas.microsoft.com/office/powerpoint/2010/main" val="173680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Kanpsack</a:t>
            </a:r>
            <a:endParaRPr lang="en-IN" dirty="0"/>
          </a:p>
        </p:txBody>
      </p:sp>
      <p:sp>
        <p:nvSpPr>
          <p:cNvPr id="4" name="Content Placeholder 2"/>
          <p:cNvSpPr txBox="1">
            <a:spLocks/>
          </p:cNvSpPr>
          <p:nvPr/>
        </p:nvSpPr>
        <p:spPr>
          <a:xfrm>
            <a:off x="981074" y="16584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latin typeface="Arial" panose="020B0604020202020204" pitchFamily="34" charset="0"/>
                <a:cs typeface="Arial" panose="020B0604020202020204" pitchFamily="34" charset="0"/>
              </a:rPr>
              <a:t>These algorithms are based on a mathematical dilemma that poses the following question:</a:t>
            </a:r>
          </a:p>
          <a:p>
            <a:pPr lvl="1">
              <a:lnSpc>
                <a:spcPct val="200000"/>
              </a:lnSpc>
            </a:pPr>
            <a:r>
              <a:rPr lang="en-US" sz="1600" dirty="0">
                <a:latin typeface="Arial" panose="020B0604020202020204" pitchFamily="34" charset="0"/>
                <a:cs typeface="Arial" panose="020B0604020202020204" pitchFamily="34" charset="0"/>
              </a:rPr>
              <a:t>If there are several items each with different weight, is it possible to add these items to a knapsack so the knapsack has a specific weight</a:t>
            </a:r>
          </a:p>
          <a:p>
            <a:pPr>
              <a:lnSpc>
                <a:spcPct val="200000"/>
              </a:lnSpc>
            </a:pPr>
            <a:r>
              <a:rPr lang="en-US" sz="2000" dirty="0">
                <a:latin typeface="Arial" panose="020B0604020202020204" pitchFamily="34" charset="0"/>
                <a:cs typeface="Arial" panose="020B0604020202020204" pitchFamily="34" charset="0"/>
              </a:rPr>
              <a:t>The algorithm was discovered to be insecure and is currently not used</a:t>
            </a:r>
          </a:p>
        </p:txBody>
      </p:sp>
    </p:spTree>
    <p:extLst>
      <p:ext uri="{BB962C8B-B14F-4D97-AF65-F5344CB8AC3E}">
        <p14:creationId xmlns:p14="http://schemas.microsoft.com/office/powerpoint/2010/main" val="576901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Zero Knowledge Proof</a:t>
            </a:r>
          </a:p>
        </p:txBody>
      </p:sp>
      <p:sp>
        <p:nvSpPr>
          <p:cNvPr id="4" name="Content Placeholder 2"/>
          <p:cNvSpPr txBox="1">
            <a:spLocks/>
          </p:cNvSpPr>
          <p:nvPr/>
        </p:nvSpPr>
        <p:spPr>
          <a:xfrm>
            <a:off x="981074" y="165847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sz="2000" dirty="0">
                <a:latin typeface="Arial" panose="020B0604020202020204" pitchFamily="34" charset="0"/>
                <a:cs typeface="Arial" panose="020B0604020202020204" pitchFamily="34" charset="0"/>
              </a:rPr>
              <a:t>Applicable in public-key cryptography</a:t>
            </a:r>
          </a:p>
          <a:p>
            <a:pPr>
              <a:lnSpc>
                <a:spcPct val="200000"/>
              </a:lnSpc>
            </a:pPr>
            <a:r>
              <a:rPr lang="en-US" sz="2000" dirty="0">
                <a:latin typeface="Arial" panose="020B0604020202020204" pitchFamily="34" charset="0"/>
                <a:cs typeface="Arial" panose="020B0604020202020204" pitchFamily="34" charset="0"/>
              </a:rPr>
              <a:t>It means someone can tell you something that you can trust without telling you more information that you need</a:t>
            </a:r>
          </a:p>
          <a:p>
            <a:pPr>
              <a:lnSpc>
                <a:spcPct val="200000"/>
              </a:lnSpc>
            </a:pPr>
            <a:r>
              <a:rPr lang="en-US" sz="2000" dirty="0">
                <a:latin typeface="Arial" panose="020B0604020202020204" pitchFamily="34" charset="0"/>
                <a:cs typeface="Arial" panose="020B0604020202020204" pitchFamily="34" charset="0"/>
              </a:rPr>
              <a:t>Example, you trust a message based on half the key pair (public key), without needing to know the other half of </a:t>
            </a:r>
            <a:r>
              <a:rPr lang="en-US" sz="2000">
                <a:latin typeface="Arial" panose="020B0604020202020204" pitchFamily="34" charset="0"/>
                <a:cs typeface="Arial" panose="020B0604020202020204" pitchFamily="34" charset="0"/>
              </a:rPr>
              <a:t>the pair (private key)</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51890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Hash function	</a:t>
            </a:r>
          </a:p>
        </p:txBody>
      </p:sp>
      <p:sp>
        <p:nvSpPr>
          <p:cNvPr id="3" name="Content Placeholder 2"/>
          <p:cNvSpPr>
            <a:spLocks noGrp="1"/>
          </p:cNvSpPr>
          <p:nvPr>
            <p:ph idx="4294967295"/>
          </p:nvPr>
        </p:nvSpPr>
        <p:spPr>
          <a:xfrm>
            <a:off x="800100" y="1659552"/>
            <a:ext cx="10637019" cy="4249636"/>
          </a:xfrm>
        </p:spPr>
        <p:txBody>
          <a:bodyPr>
            <a:normAutofit fontScale="92500" lnSpcReduction="20000"/>
          </a:bodyPr>
          <a:lstStyle/>
          <a:p>
            <a:pPr>
              <a:lnSpc>
                <a:spcPct val="150000"/>
              </a:lnSpc>
            </a:pPr>
            <a:r>
              <a:rPr lang="en-US" sz="2400" dirty="0">
                <a:latin typeface="Arial" panose="020B0604020202020204" pitchFamily="34" charset="0"/>
                <a:cs typeface="Arial" panose="020B0604020202020204" pitchFamily="34" charset="0"/>
              </a:rPr>
              <a:t>A Hash is used to guarantee the integrity of data, a MAC guarantees integrity AND authentication</a:t>
            </a:r>
          </a:p>
          <a:p>
            <a:pPr>
              <a:lnSpc>
                <a:spcPct val="150000"/>
              </a:lnSpc>
            </a:pPr>
            <a:r>
              <a:rPr lang="en-US" sz="2400" dirty="0">
                <a:latin typeface="Arial" panose="020B0604020202020204" pitchFamily="34" charset="0"/>
                <a:cs typeface="Arial" panose="020B0604020202020204" pitchFamily="34" charset="0"/>
              </a:rPr>
              <a:t>A Hash take a single input – a message  and produces a message digest </a:t>
            </a:r>
          </a:p>
          <a:p>
            <a:pPr>
              <a:lnSpc>
                <a:spcPct val="150000"/>
              </a:lnSpc>
            </a:pPr>
            <a:r>
              <a:rPr lang="en-US" sz="2400" dirty="0">
                <a:latin typeface="Arial" panose="020B0604020202020204" pitchFamily="34" charset="0"/>
                <a:cs typeface="Arial" panose="020B0604020202020204" pitchFamily="34" charset="0"/>
              </a:rPr>
              <a:t>A MAC algorithm takes two inputs -- a message and a secret key -- and produces a MAC </a:t>
            </a:r>
          </a:p>
          <a:p>
            <a:pPr>
              <a:lnSpc>
                <a:spcPct val="150000"/>
              </a:lnSpc>
            </a:pPr>
            <a:r>
              <a:rPr lang="en-US" altLang="en-US" sz="2400" dirty="0">
                <a:latin typeface="Arial" panose="020B0604020202020204" pitchFamily="34" charset="0"/>
                <a:cs typeface="Arial" panose="020B0604020202020204" pitchFamily="34" charset="0"/>
              </a:rPr>
              <a:t>Hash can be applied to any size data block</a:t>
            </a:r>
          </a:p>
          <a:p>
            <a:pPr>
              <a:lnSpc>
                <a:spcPct val="150000"/>
              </a:lnSpc>
            </a:pPr>
            <a:r>
              <a:rPr lang="en-US" altLang="en-US" sz="2400" dirty="0">
                <a:latin typeface="Arial" panose="020B0604020202020204" pitchFamily="34" charset="0"/>
                <a:cs typeface="Arial" panose="020B0604020202020204" pitchFamily="34" charset="0"/>
              </a:rPr>
              <a:t>Hash produces fixed-length output</a:t>
            </a:r>
          </a:p>
          <a:p>
            <a:pPr>
              <a:lnSpc>
                <a:spcPct val="150000"/>
              </a:lnSpc>
            </a:pPr>
            <a:r>
              <a:rPr lang="en-US" altLang="en-US" sz="2400" dirty="0">
                <a:latin typeface="Arial" panose="020B0604020202020204" pitchFamily="34" charset="0"/>
                <a:cs typeface="Arial" panose="020B0604020202020204" pitchFamily="34" charset="0"/>
              </a:rPr>
              <a:t>One-way hash function is never used in reverse</a:t>
            </a:r>
          </a:p>
        </p:txBody>
      </p:sp>
    </p:spTree>
    <p:extLst>
      <p:ext uri="{BB962C8B-B14F-4D97-AF65-F5344CB8AC3E}">
        <p14:creationId xmlns:p14="http://schemas.microsoft.com/office/powerpoint/2010/main" val="426300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Strong Hashing function</a:t>
            </a:r>
          </a:p>
        </p:txBody>
      </p:sp>
      <p:sp>
        <p:nvSpPr>
          <p:cNvPr id="3" name="Content Placeholder 2"/>
          <p:cNvSpPr>
            <a:spLocks noGrp="1"/>
          </p:cNvSpPr>
          <p:nvPr>
            <p:ph idx="4294967295"/>
          </p:nvPr>
        </p:nvSpPr>
        <p:spPr>
          <a:xfrm>
            <a:off x="890587" y="1835458"/>
            <a:ext cx="10515600" cy="4351338"/>
          </a:xfrm>
        </p:spPr>
        <p:txBody>
          <a:bodyPr/>
          <a:lstStyle/>
          <a:p>
            <a:pPr>
              <a:lnSpc>
                <a:spcPct val="150000"/>
              </a:lnSpc>
            </a:pPr>
            <a:r>
              <a:rPr lang="en-US" dirty="0">
                <a:latin typeface="Arial" panose="020B0604020202020204" pitchFamily="34" charset="0"/>
                <a:cs typeface="Arial" panose="020B0604020202020204" pitchFamily="34" charset="0"/>
              </a:rPr>
              <a:t>Hash should be computed over the entire message</a:t>
            </a:r>
          </a:p>
          <a:p>
            <a:pPr>
              <a:lnSpc>
                <a:spcPct val="150000"/>
              </a:lnSpc>
            </a:pPr>
            <a:r>
              <a:rPr lang="en-US" dirty="0">
                <a:latin typeface="Arial" panose="020B0604020202020204" pitchFamily="34" charset="0"/>
                <a:cs typeface="Arial" panose="020B0604020202020204" pitchFamily="34" charset="0"/>
              </a:rPr>
              <a:t>Hash should be a one-way function</a:t>
            </a:r>
          </a:p>
          <a:p>
            <a:pPr>
              <a:lnSpc>
                <a:spcPct val="150000"/>
              </a:lnSpc>
            </a:pPr>
            <a:r>
              <a:rPr lang="en-US" dirty="0">
                <a:latin typeface="Arial" panose="020B0604020202020204" pitchFamily="34" charset="0"/>
                <a:cs typeface="Arial" panose="020B0604020202020204" pitchFamily="34" charset="0"/>
              </a:rPr>
              <a:t>Given a message and Hash value, computing another message with the same Hash value should be impossible</a:t>
            </a:r>
          </a:p>
          <a:p>
            <a:pPr>
              <a:lnSpc>
                <a:spcPct val="150000"/>
              </a:lnSpc>
            </a:pPr>
            <a:r>
              <a:rPr lang="en-US" dirty="0">
                <a:latin typeface="Arial" panose="020B0604020202020204" pitchFamily="34" charset="0"/>
                <a:cs typeface="Arial" panose="020B0604020202020204" pitchFamily="34" charset="0"/>
              </a:rPr>
              <a:t>Resistant to Birthday attacks</a:t>
            </a:r>
          </a:p>
        </p:txBody>
      </p:sp>
    </p:spTree>
    <p:extLst>
      <p:ext uri="{BB962C8B-B14F-4D97-AF65-F5344CB8AC3E}">
        <p14:creationId xmlns:p14="http://schemas.microsoft.com/office/powerpoint/2010/main" val="5627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 function Types</a:t>
            </a:r>
          </a:p>
        </p:txBody>
      </p:sp>
      <p:sp>
        <p:nvSpPr>
          <p:cNvPr id="3" name="Content Placeholder 2"/>
          <p:cNvSpPr>
            <a:spLocks noGrp="1"/>
          </p:cNvSpPr>
          <p:nvPr>
            <p:ph idx="4294967295"/>
          </p:nvPr>
        </p:nvSpPr>
        <p:spPr>
          <a:xfrm>
            <a:off x="800100" y="1250921"/>
            <a:ext cx="10515600" cy="5381420"/>
          </a:xfrm>
        </p:spPr>
        <p:txBody>
          <a:bodyPr>
            <a:normAutofit fontScale="92500" lnSpcReduction="10000"/>
          </a:bodyPr>
          <a:lstStyle/>
          <a:p>
            <a:pPr>
              <a:lnSpc>
                <a:spcPct val="150000"/>
              </a:lnSpc>
            </a:pPr>
            <a:r>
              <a:rPr lang="en-US" sz="2400" dirty="0">
                <a:latin typeface="Arial" panose="020B0604020202020204" pitchFamily="34" charset="0"/>
                <a:cs typeface="Arial" panose="020B0604020202020204" pitchFamily="34" charset="0"/>
              </a:rPr>
              <a:t>A function of the message and a secret key that produces a fixed-length value that serves as the authenticator</a:t>
            </a:r>
          </a:p>
          <a:p>
            <a:pPr>
              <a:lnSpc>
                <a:spcPct val="150000"/>
              </a:lnSpc>
            </a:pPr>
            <a:r>
              <a:rPr lang="en-US" sz="2400" dirty="0">
                <a:latin typeface="Arial" panose="020B0604020202020204" pitchFamily="34" charset="0"/>
                <a:cs typeface="Arial" panose="020B0604020202020204" pitchFamily="34" charset="0"/>
              </a:rPr>
              <a:t>It is an authentication scheme derived by applying a secret key, in some form, to a message</a:t>
            </a:r>
          </a:p>
          <a:p>
            <a:pPr>
              <a:lnSpc>
                <a:spcPct val="150000"/>
              </a:lnSpc>
            </a:pPr>
            <a:r>
              <a:rPr lang="en-US" altLang="en-US" sz="2400" dirty="0">
                <a:latin typeface="Arial" panose="020B0604020202020204" pitchFamily="34" charset="0"/>
                <a:cs typeface="Arial" panose="020B0604020202020204" pitchFamily="34" charset="0"/>
              </a:rPr>
              <a:t>Receiver performs same computation on message and checks it matches the MAC</a:t>
            </a:r>
          </a:p>
          <a:p>
            <a:pPr>
              <a:lnSpc>
                <a:spcPct val="150000"/>
              </a:lnSpc>
            </a:pPr>
            <a:r>
              <a:rPr lang="en-US" sz="2400" dirty="0">
                <a:latin typeface="Arial" panose="020B0604020202020204" pitchFamily="34" charset="0"/>
                <a:cs typeface="Arial" panose="020B0604020202020204" pitchFamily="34" charset="0"/>
              </a:rPr>
              <a:t>Types</a:t>
            </a:r>
          </a:p>
          <a:p>
            <a:pPr lvl="1">
              <a:lnSpc>
                <a:spcPct val="150000"/>
              </a:lnSpc>
            </a:pPr>
            <a:r>
              <a:rPr lang="en-US" dirty="0">
                <a:latin typeface="Arial" panose="020B0604020202020204" pitchFamily="34" charset="0"/>
                <a:cs typeface="Arial" panose="020B0604020202020204" pitchFamily="34" charset="0"/>
              </a:rPr>
              <a:t>Hash MAC (HMAC)</a:t>
            </a:r>
          </a:p>
          <a:p>
            <a:pPr lvl="1">
              <a:lnSpc>
                <a:spcPct val="150000"/>
              </a:lnSpc>
            </a:pPr>
            <a:r>
              <a:rPr lang="en-US" dirty="0">
                <a:latin typeface="Arial" panose="020B0604020202020204" pitchFamily="34" charset="0"/>
                <a:cs typeface="Arial" panose="020B0604020202020204" pitchFamily="34" charset="0"/>
              </a:rPr>
              <a:t>CBC-MAC</a:t>
            </a:r>
          </a:p>
          <a:p>
            <a:pPr lvl="1">
              <a:lnSpc>
                <a:spcPct val="150000"/>
              </a:lnSpc>
            </a:pPr>
            <a:r>
              <a:rPr lang="en-US" dirty="0">
                <a:latin typeface="Arial" panose="020B0604020202020204" pitchFamily="34" charset="0"/>
                <a:cs typeface="Arial" panose="020B0604020202020204" pitchFamily="34" charset="0"/>
              </a:rPr>
              <a:t>CMAC</a:t>
            </a:r>
          </a:p>
          <a:p>
            <a:pPr marL="0" indent="0">
              <a:lnSpc>
                <a:spcPct val="150000"/>
              </a:lnSpc>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9639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HMAC</a:t>
            </a:r>
          </a:p>
        </p:txBody>
      </p:sp>
      <p:sp>
        <p:nvSpPr>
          <p:cNvPr id="3" name="Content Placeholder 2"/>
          <p:cNvSpPr>
            <a:spLocks noGrp="1"/>
          </p:cNvSpPr>
          <p:nvPr>
            <p:ph idx="4294967295"/>
          </p:nvPr>
        </p:nvSpPr>
        <p:spPr>
          <a:xfrm>
            <a:off x="652617" y="1607576"/>
            <a:ext cx="10515600" cy="4675238"/>
          </a:xfrm>
        </p:spPr>
        <p:txBody>
          <a:bodyPr>
            <a:normAutofit/>
          </a:bodyPr>
          <a:lstStyle/>
          <a:p>
            <a:pPr>
              <a:lnSpc>
                <a:spcPct val="100000"/>
              </a:lnSpc>
            </a:pPr>
            <a:r>
              <a:rPr lang="en-AU" altLang="en-US" sz="2400" dirty="0">
                <a:latin typeface="Arial" panose="020B0604020202020204" pitchFamily="34" charset="0"/>
                <a:cs typeface="Arial" panose="020B0604020202020204" pitchFamily="34" charset="0"/>
              </a:rPr>
              <a:t>Hash-based Message Authentication Code</a:t>
            </a:r>
          </a:p>
          <a:p>
            <a:pPr>
              <a:lnSpc>
                <a:spcPct val="100000"/>
              </a:lnSpc>
            </a:pPr>
            <a:r>
              <a:rPr lang="en-US" altLang="en-US" sz="2400" dirty="0">
                <a:latin typeface="Arial" panose="020B0604020202020204" pitchFamily="34" charset="0"/>
                <a:cs typeface="Arial" panose="020B0604020202020204" pitchFamily="34" charset="0"/>
              </a:rPr>
              <a:t>Use cryptographic hash function in combination with a secret key</a:t>
            </a:r>
          </a:p>
          <a:p>
            <a:pPr lvl="1">
              <a:lnSpc>
                <a:spcPct val="100000"/>
              </a:lnSpc>
            </a:pPr>
            <a:r>
              <a:rPr lang="en-US" altLang="en-US" dirty="0">
                <a:latin typeface="Arial" panose="020B0604020202020204" pitchFamily="34" charset="0"/>
                <a:cs typeface="Arial" panose="020B0604020202020204" pitchFamily="34" charset="0"/>
              </a:rPr>
              <a:t>Requires sender and receiver to have the same secret key</a:t>
            </a:r>
          </a:p>
          <a:p>
            <a:pPr>
              <a:lnSpc>
                <a:spcPct val="100000"/>
              </a:lnSpc>
            </a:pPr>
            <a:r>
              <a:rPr lang="en-US" sz="2400" dirty="0">
                <a:latin typeface="Arial" panose="020B0604020202020204" pitchFamily="34" charset="0"/>
                <a:cs typeface="Arial" panose="020B0604020202020204" pitchFamily="34" charset="0"/>
              </a:rPr>
              <a:t>Symmetric key is concatenated with the message before it is sent to Hashing algorithm; the output is the MAC value that is appended to the message and sent</a:t>
            </a:r>
          </a:p>
          <a:p>
            <a:pPr>
              <a:lnSpc>
                <a:spcPct val="100000"/>
              </a:lnSpc>
            </a:pPr>
            <a:r>
              <a:rPr lang="en-US" sz="2400" dirty="0">
                <a:latin typeface="Arial" panose="020B0604020202020204" pitchFamily="34" charset="0"/>
                <a:cs typeface="Arial" panose="020B0604020202020204" pitchFamily="34" charset="0"/>
              </a:rPr>
              <a:t>The receiver must have the same symmetric key to concatenate and run the Hashing algorithm to obtain the matching MAC value</a:t>
            </a:r>
          </a:p>
          <a:p>
            <a:pPr>
              <a:lnSpc>
                <a:spcPct val="100000"/>
              </a:lnSpc>
            </a:pPr>
            <a:r>
              <a:rPr lang="en-US" sz="2400" dirty="0">
                <a:latin typeface="Arial" panose="020B0604020202020204" pitchFamily="34" charset="0"/>
                <a:cs typeface="Arial" panose="020B0604020202020204" pitchFamily="34" charset="0"/>
              </a:rPr>
              <a:t>Message is not encrypted with HMAC, hence no confidentiality provided</a:t>
            </a:r>
          </a:p>
          <a:p>
            <a:pPr marL="0" indent="0">
              <a:lnSpc>
                <a:spcPct val="100000"/>
              </a:lnSpc>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85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 Block Chaining message authentication code (CBC-MAC)</a:t>
            </a:r>
          </a:p>
        </p:txBody>
      </p:sp>
      <p:sp>
        <p:nvSpPr>
          <p:cNvPr id="3" name="Content Placeholder 2"/>
          <p:cNvSpPr>
            <a:spLocks noGrp="1"/>
          </p:cNvSpPr>
          <p:nvPr>
            <p:ph idx="4294967295"/>
          </p:nvPr>
        </p:nvSpPr>
        <p:spPr>
          <a:xfrm>
            <a:off x="800100" y="1983096"/>
            <a:ext cx="10452100" cy="3898900"/>
          </a:xfrm>
        </p:spPr>
        <p:txBody>
          <a:bodyPr>
            <a:normAutofit fontScale="92500" lnSpcReduction="20000"/>
          </a:bodyPr>
          <a:lstStyle/>
          <a:p>
            <a:pPr>
              <a:lnSpc>
                <a:spcPct val="100000"/>
              </a:lnSpc>
            </a:pPr>
            <a:r>
              <a:rPr lang="en-US" sz="2600" dirty="0">
                <a:latin typeface="Arial" panose="020B0604020202020204" pitchFamily="34" charset="0"/>
                <a:cs typeface="Arial" panose="020B0604020202020204" pitchFamily="34" charset="0"/>
              </a:rPr>
              <a:t>Message is encrypted with symmetric block cipher in CBC mode and the final output is used as MAC</a:t>
            </a:r>
          </a:p>
          <a:p>
            <a:pPr>
              <a:lnSpc>
                <a:spcPct val="100000"/>
              </a:lnSpc>
            </a:pPr>
            <a:r>
              <a:rPr lang="en-US" sz="2600" dirty="0">
                <a:latin typeface="Arial" panose="020B0604020202020204" pitchFamily="34" charset="0"/>
                <a:cs typeface="Arial" panose="020B0604020202020204" pitchFamily="34" charset="0"/>
              </a:rPr>
              <a:t>The sender attaches the MAC with the plain text message and sends it</a:t>
            </a:r>
          </a:p>
          <a:p>
            <a:pPr>
              <a:lnSpc>
                <a:spcPct val="100000"/>
              </a:lnSpc>
            </a:pPr>
            <a:r>
              <a:rPr lang="en-US" sz="2600" dirty="0">
                <a:latin typeface="Arial" panose="020B0604020202020204" pitchFamily="34" charset="0"/>
                <a:cs typeface="Arial" panose="020B0604020202020204" pitchFamily="34" charset="0"/>
              </a:rPr>
              <a:t>The receiver runs the same symmetric block cipher in CBC mode to generate the same MAC value</a:t>
            </a:r>
          </a:p>
          <a:p>
            <a:pPr>
              <a:lnSpc>
                <a:spcPct val="100000"/>
              </a:lnSpc>
            </a:pPr>
            <a:r>
              <a:rPr lang="en-US" sz="2600" dirty="0">
                <a:latin typeface="Arial" panose="020B0604020202020204" pitchFamily="34" charset="0"/>
                <a:cs typeface="Arial" panose="020B0604020202020204" pitchFamily="34" charset="0"/>
              </a:rPr>
              <a:t>It provides data origin authentication (also referred as system authentication) and integrity</a:t>
            </a:r>
          </a:p>
          <a:p>
            <a:pPr>
              <a:lnSpc>
                <a:spcPct val="100000"/>
              </a:lnSpc>
            </a:pPr>
            <a:r>
              <a:rPr lang="en-US" sz="2600" dirty="0">
                <a:latin typeface="Arial" panose="020B0604020202020204" pitchFamily="34" charset="0"/>
                <a:cs typeface="Arial" panose="020B0604020202020204" pitchFamily="34" charset="0"/>
              </a:rPr>
              <a:t>Both the parties must have the same keys</a:t>
            </a:r>
          </a:p>
          <a:p>
            <a:pPr>
              <a:lnSpc>
                <a:spcPct val="100000"/>
              </a:lnSpc>
            </a:pPr>
            <a:r>
              <a:rPr lang="en-US" sz="2600" dirty="0">
                <a:latin typeface="Arial" panose="020B0604020202020204" pitchFamily="34" charset="0"/>
                <a:cs typeface="Arial" panose="020B0604020202020204" pitchFamily="34" charset="0"/>
              </a:rPr>
              <a:t>MAC authentication is bound to a system and not user; hence provides weak authentication</a:t>
            </a:r>
          </a:p>
          <a:p>
            <a:pPr>
              <a:lnSpc>
                <a:spcPct val="100000"/>
              </a:lnSpc>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32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Cipher-based message authentication code (CMAC)</a:t>
            </a:r>
          </a:p>
        </p:txBody>
      </p:sp>
      <p:sp>
        <p:nvSpPr>
          <p:cNvPr id="3" name="Content Placeholder 2"/>
          <p:cNvSpPr>
            <a:spLocks noGrp="1"/>
          </p:cNvSpPr>
          <p:nvPr>
            <p:ph idx="4294967295"/>
          </p:nvPr>
        </p:nvSpPr>
        <p:spPr>
          <a:xfrm>
            <a:off x="800100" y="1983096"/>
            <a:ext cx="10452100" cy="3898900"/>
          </a:xfrm>
        </p:spPr>
        <p:txBody>
          <a:bodyPr>
            <a:normAutofit/>
          </a:bodyPr>
          <a:lstStyle/>
          <a:p>
            <a:pPr>
              <a:lnSpc>
                <a:spcPct val="100000"/>
              </a:lnSpc>
            </a:pPr>
            <a:r>
              <a:rPr lang="en-US" sz="2600" dirty="0">
                <a:latin typeface="Arial" panose="020B0604020202020204" pitchFamily="34" charset="0"/>
                <a:cs typeface="Arial" panose="020B0604020202020204" pitchFamily="34" charset="0"/>
              </a:rPr>
              <a:t>CMAC is a variation of CBC-MAC</a:t>
            </a:r>
          </a:p>
          <a:p>
            <a:pPr>
              <a:lnSpc>
                <a:spcPct val="100000"/>
              </a:lnSpc>
            </a:pPr>
            <a:r>
              <a:rPr lang="en-US" sz="2600" dirty="0">
                <a:latin typeface="Arial" panose="020B0604020202020204" pitchFamily="34" charset="0"/>
                <a:cs typeface="Arial" panose="020B0604020202020204" pitchFamily="34" charset="0"/>
              </a:rPr>
              <a:t>Provides the same type of data origin authentication and integrity</a:t>
            </a:r>
          </a:p>
          <a:p>
            <a:pPr>
              <a:lnSpc>
                <a:spcPct val="100000"/>
              </a:lnSpc>
            </a:pPr>
            <a:r>
              <a:rPr lang="en-US" sz="2600" dirty="0">
                <a:latin typeface="Arial" panose="020B0604020202020204" pitchFamily="34" charset="0"/>
                <a:cs typeface="Arial" panose="020B0604020202020204" pitchFamily="34" charset="0"/>
              </a:rPr>
              <a:t>It is more mathematically secure than CBC-MAC</a:t>
            </a:r>
          </a:p>
          <a:p>
            <a:pPr>
              <a:lnSpc>
                <a:spcPct val="100000"/>
              </a:lnSpc>
            </a:pPr>
            <a:r>
              <a:rPr lang="en-US" sz="2600" dirty="0">
                <a:latin typeface="Arial" panose="020B0604020202020204" pitchFamily="34" charset="0"/>
                <a:cs typeface="Arial" panose="020B0604020202020204" pitchFamily="34" charset="0"/>
              </a:rPr>
              <a:t>Symmetric algorithm creates a symmetric key</a:t>
            </a:r>
          </a:p>
          <a:p>
            <a:pPr>
              <a:lnSpc>
                <a:spcPct val="100000"/>
              </a:lnSpc>
            </a:pPr>
            <a:r>
              <a:rPr lang="en-US" sz="2600" dirty="0">
                <a:latin typeface="Arial" panose="020B0604020202020204" pitchFamily="34" charset="0"/>
                <a:cs typeface="Arial" panose="020B0604020202020204" pitchFamily="34" charset="0"/>
              </a:rPr>
              <a:t>The symmetric key is used to create subkeys</a:t>
            </a:r>
          </a:p>
          <a:p>
            <a:pPr>
              <a:lnSpc>
                <a:spcPct val="100000"/>
              </a:lnSpc>
            </a:pPr>
            <a:r>
              <a:rPr lang="en-US" sz="2600" dirty="0">
                <a:latin typeface="Arial" panose="020B0604020202020204" pitchFamily="34" charset="0"/>
                <a:cs typeface="Arial" panose="020B0604020202020204" pitchFamily="34" charset="0"/>
              </a:rPr>
              <a:t>The subkeys are used individually to encrypt the individual blocks of message</a:t>
            </a:r>
          </a:p>
          <a:p>
            <a:pPr>
              <a:lnSpc>
                <a:spcPct val="100000"/>
              </a:lnSpc>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6925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108136006"/>
              </p:ext>
            </p:extLst>
          </p:nvPr>
        </p:nvGraphicFramePr>
        <p:xfrm>
          <a:off x="728958" y="124020"/>
          <a:ext cx="10849897" cy="6329943"/>
        </p:xfrm>
        <a:graphic>
          <a:graphicData uri="http://schemas.openxmlformats.org/drawingml/2006/table">
            <a:tbl>
              <a:tblPr firstRow="1" bandRow="1">
                <a:tableStyleId>{3B4B98B0-60AC-42C2-AFA5-B58CD77FA1E5}</a:tableStyleId>
              </a:tblPr>
              <a:tblGrid>
                <a:gridCol w="2113397">
                  <a:extLst>
                    <a:ext uri="{9D8B030D-6E8A-4147-A177-3AD203B41FA5}">
                      <a16:colId xmlns:a16="http://schemas.microsoft.com/office/drawing/2014/main" val="4091564755"/>
                    </a:ext>
                  </a:extLst>
                </a:gridCol>
                <a:gridCol w="8736500">
                  <a:extLst>
                    <a:ext uri="{9D8B030D-6E8A-4147-A177-3AD203B41FA5}">
                      <a16:colId xmlns:a16="http://schemas.microsoft.com/office/drawing/2014/main" val="2624953910"/>
                    </a:ext>
                  </a:extLst>
                </a:gridCol>
              </a:tblGrid>
              <a:tr h="408429">
                <a:tc>
                  <a:txBody>
                    <a:bodyPr/>
                    <a:lstStyle/>
                    <a:p>
                      <a:pPr>
                        <a:lnSpc>
                          <a:spcPct val="100000"/>
                        </a:lnSpc>
                      </a:pPr>
                      <a:r>
                        <a:rPr lang="en-US" sz="1600" dirty="0">
                          <a:latin typeface="Arial" panose="020B0604020202020204" pitchFamily="34" charset="0"/>
                          <a:cs typeface="Arial" panose="020B0604020202020204" pitchFamily="34" charset="0"/>
                        </a:rPr>
                        <a:t>Algorithm</a:t>
                      </a:r>
                    </a:p>
                  </a:txBody>
                  <a:tcPr/>
                </a:tc>
                <a:tc>
                  <a:txBody>
                    <a:bodyPr/>
                    <a:lstStyle/>
                    <a:p>
                      <a:pPr>
                        <a:lnSpc>
                          <a:spcPct val="100000"/>
                        </a:lnSpc>
                      </a:pPr>
                      <a:r>
                        <a:rPr lang="en-US" sz="160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595644094"/>
                  </a:ext>
                </a:extLst>
              </a:tr>
              <a:tr h="1314072">
                <a:tc>
                  <a:txBody>
                    <a:bodyPr/>
                    <a:lstStyle/>
                    <a:p>
                      <a:pPr>
                        <a:lnSpc>
                          <a:spcPct val="100000"/>
                        </a:lnSpc>
                      </a:pPr>
                      <a:r>
                        <a:rPr lang="en-US" sz="1600" dirty="0">
                          <a:latin typeface="Arial" panose="020B0604020202020204" pitchFamily="34" charset="0"/>
                          <a:cs typeface="Arial" panose="020B0604020202020204" pitchFamily="34" charset="0"/>
                        </a:rPr>
                        <a:t>MD4</a:t>
                      </a:r>
                    </a:p>
                  </a:txBody>
                  <a:tcPr/>
                </a:tc>
                <a:tc>
                  <a:txBody>
                    <a:bodyPr/>
                    <a:lstStyle/>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One-way</a:t>
                      </a:r>
                      <a:r>
                        <a:rPr lang="en-US" sz="1600" baseline="0" dirty="0">
                          <a:latin typeface="Arial" panose="020B0604020202020204" pitchFamily="34" charset="0"/>
                          <a:cs typeface="Arial" panose="020B0604020202020204" pitchFamily="34" charset="0"/>
                        </a:rPr>
                        <a:t> hash function</a:t>
                      </a:r>
                    </a:p>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Produces</a:t>
                      </a:r>
                      <a:r>
                        <a:rPr lang="en-US" sz="1600" baseline="0" dirty="0">
                          <a:latin typeface="Arial" panose="020B0604020202020204" pitchFamily="34" charset="0"/>
                          <a:cs typeface="Arial" panose="020B0604020202020204" pitchFamily="34" charset="0"/>
                        </a:rPr>
                        <a:t> a 128bit message digest value</a:t>
                      </a:r>
                    </a:p>
                    <a:p>
                      <a:pPr marL="285750" indent="-285750">
                        <a:lnSpc>
                          <a:spcPct val="100000"/>
                        </a:lnSpc>
                        <a:buFont typeface="Arial" panose="020B0604020202020204" pitchFamily="34" charset="0"/>
                        <a:buChar char="•"/>
                      </a:pPr>
                      <a:r>
                        <a:rPr lang="en-US" sz="1600" baseline="0" dirty="0">
                          <a:latin typeface="Arial" panose="020B0604020202020204" pitchFamily="34" charset="0"/>
                          <a:cs typeface="Arial" panose="020B0604020202020204" pitchFamily="34" charset="0"/>
                        </a:rPr>
                        <a:t>Used for high speed computations in software implementations</a:t>
                      </a:r>
                    </a:p>
                    <a:p>
                      <a:pPr marL="285750" indent="-285750">
                        <a:lnSpc>
                          <a:spcPct val="100000"/>
                        </a:lnSpc>
                        <a:buFont typeface="Arial" panose="020B0604020202020204" pitchFamily="34" charset="0"/>
                        <a:buChar char="•"/>
                      </a:pPr>
                      <a:r>
                        <a:rPr lang="en-US" sz="1600" baseline="0" dirty="0">
                          <a:latin typeface="Arial" panose="020B0604020202020204" pitchFamily="34" charset="0"/>
                          <a:cs typeface="Arial" panose="020B0604020202020204" pitchFamily="34" charset="0"/>
                        </a:rPr>
                        <a:t>Optimized for microprocessors</a:t>
                      </a:r>
                    </a:p>
                    <a:p>
                      <a:pPr marL="285750" indent="-285750">
                        <a:lnSpc>
                          <a:spcPct val="100000"/>
                        </a:lnSpc>
                        <a:buFont typeface="Arial" panose="020B0604020202020204" pitchFamily="34" charset="0"/>
                        <a:buChar char="•"/>
                      </a:pPr>
                      <a:r>
                        <a:rPr lang="en-US" sz="1600" baseline="0" dirty="0">
                          <a:latin typeface="Arial" panose="020B0604020202020204" pitchFamily="34" charset="0"/>
                          <a:cs typeface="Arial" panose="020B0604020202020204" pitchFamily="34" charset="0"/>
                        </a:rPr>
                        <a:t>Not used now</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92813935"/>
                  </a:ext>
                </a:extLst>
              </a:tr>
              <a:tr h="1573619">
                <a:tc>
                  <a:txBody>
                    <a:bodyPr/>
                    <a:lstStyle/>
                    <a:p>
                      <a:pPr>
                        <a:lnSpc>
                          <a:spcPct val="100000"/>
                        </a:lnSpc>
                      </a:pPr>
                      <a:r>
                        <a:rPr lang="en-US" sz="1600" dirty="0">
                          <a:latin typeface="Arial" panose="020B0604020202020204" pitchFamily="34" charset="0"/>
                          <a:cs typeface="Arial" panose="020B0604020202020204" pitchFamily="34" charset="0"/>
                        </a:rPr>
                        <a:t>MD5</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Arial" panose="020B0604020202020204" pitchFamily="34" charset="0"/>
                          <a:cs typeface="Arial" panose="020B0604020202020204" pitchFamily="34" charset="0"/>
                        </a:rPr>
                        <a:t>Produces</a:t>
                      </a:r>
                      <a:r>
                        <a:rPr lang="en-US" sz="1600" baseline="0" dirty="0">
                          <a:latin typeface="Arial" panose="020B0604020202020204" pitchFamily="34" charset="0"/>
                          <a:cs typeface="Arial" panose="020B0604020202020204" pitchFamily="34" charset="0"/>
                        </a:rPr>
                        <a:t> a 128bit Hash value;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aseline="0" dirty="0">
                          <a:latin typeface="Arial" panose="020B0604020202020204" pitchFamily="34" charset="0"/>
                          <a:cs typeface="Arial" panose="020B0604020202020204" pitchFamily="34" charset="0"/>
                        </a:rPr>
                        <a:t>Algorithm is more complex</a:t>
                      </a:r>
                    </a:p>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Commonly</a:t>
                      </a:r>
                      <a:r>
                        <a:rPr lang="en-US" sz="1600" baseline="0" dirty="0">
                          <a:latin typeface="Arial" panose="020B0604020202020204" pitchFamily="34" charset="0"/>
                          <a:cs typeface="Arial" panose="020B0604020202020204" pitchFamily="34" charset="0"/>
                        </a:rPr>
                        <a:t> used for file integrity checks used for IDS systems and forensic evidence integrity</a:t>
                      </a:r>
                    </a:p>
                    <a:p>
                      <a:pPr marL="285750" indent="-285750">
                        <a:lnSpc>
                          <a:spcPct val="100000"/>
                        </a:lnSpc>
                        <a:buFont typeface="Arial" panose="020B0604020202020204" pitchFamily="34" charset="0"/>
                        <a:buChar char="•"/>
                      </a:pPr>
                      <a:r>
                        <a:rPr lang="en-US" sz="1600" baseline="0" dirty="0">
                          <a:latin typeface="Arial" panose="020B0604020202020204" pitchFamily="34" charset="0"/>
                          <a:cs typeface="Arial" panose="020B0604020202020204" pitchFamily="34" charset="0"/>
                        </a:rPr>
                        <a:t>Susceptible to collision attacks hence no longer used for SSL certificates and digital signatures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6931449"/>
                  </a:ext>
                </a:extLst>
              </a:tr>
              <a:tr h="1066800">
                <a:tc>
                  <a:txBody>
                    <a:bodyPr/>
                    <a:lstStyle/>
                    <a:p>
                      <a:pPr>
                        <a:lnSpc>
                          <a:spcPct val="100000"/>
                        </a:lnSpc>
                      </a:pPr>
                      <a:r>
                        <a:rPr lang="en-US" sz="1600" dirty="0">
                          <a:latin typeface="Arial" panose="020B0604020202020204" pitchFamily="34" charset="0"/>
                          <a:cs typeface="Arial" panose="020B0604020202020204" pitchFamily="34" charset="0"/>
                        </a:rPr>
                        <a:t>SHA</a:t>
                      </a:r>
                    </a:p>
                  </a:txBody>
                  <a:tcPr/>
                </a:tc>
                <a:tc>
                  <a:txBody>
                    <a:bodyPr/>
                    <a:lstStyle/>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Produces a 160 bit hash value, which is input into an</a:t>
                      </a:r>
                      <a:r>
                        <a:rPr lang="en-US" sz="1600" baseline="0" dirty="0">
                          <a:latin typeface="Arial" panose="020B0604020202020204" pitchFamily="34" charset="0"/>
                          <a:cs typeface="Arial" panose="020B0604020202020204" pitchFamily="34" charset="0"/>
                        </a:rPr>
                        <a:t> asymmetric algorithm which computes the signature for a message</a:t>
                      </a:r>
                      <a:r>
                        <a:rPr lang="en-US" sz="1600" dirty="0">
                          <a:latin typeface="Arial" panose="020B0604020202020204" pitchFamily="34" charset="0"/>
                          <a:cs typeface="Arial" panose="020B0604020202020204" pitchFamily="34" charset="0"/>
                        </a:rPr>
                        <a:t>; </a:t>
                      </a:r>
                    </a:p>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It is used in Digital signatures</a:t>
                      </a:r>
                    </a:p>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It</a:t>
                      </a:r>
                      <a:r>
                        <a:rPr lang="en-US" sz="1600" baseline="0" dirty="0">
                          <a:latin typeface="Arial" panose="020B0604020202020204" pitchFamily="34" charset="0"/>
                          <a:cs typeface="Arial" panose="020B0604020202020204" pitchFamily="34" charset="0"/>
                        </a:rPr>
                        <a:t> is resistant to brute-force attacks like birthday attacks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82805588"/>
                  </a:ext>
                </a:extLst>
              </a:tr>
              <a:tr h="900223">
                <a:tc>
                  <a:txBody>
                    <a:bodyPr/>
                    <a:lstStyle/>
                    <a:p>
                      <a:pPr>
                        <a:lnSpc>
                          <a:spcPct val="100000"/>
                        </a:lnSpc>
                      </a:pPr>
                      <a:r>
                        <a:rPr lang="en-US" sz="1600" dirty="0">
                          <a:latin typeface="Arial" panose="020B0604020202020204" pitchFamily="34" charset="0"/>
                          <a:cs typeface="Arial" panose="020B0604020202020204" pitchFamily="34" charset="0"/>
                        </a:rPr>
                        <a:t>HAVAL</a:t>
                      </a:r>
                    </a:p>
                  </a:txBody>
                  <a:tcPr/>
                </a:tc>
                <a:tc>
                  <a:txBody>
                    <a:bodyPr/>
                    <a:lstStyle/>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Combines</a:t>
                      </a:r>
                      <a:r>
                        <a:rPr lang="en-US" sz="1600" baseline="0" dirty="0">
                          <a:latin typeface="Arial" panose="020B0604020202020204" pitchFamily="34" charset="0"/>
                          <a:cs typeface="Arial" panose="020B0604020202020204" pitchFamily="34" charset="0"/>
                        </a:rPr>
                        <a:t> variable length output with a variable rounds of operation on 1024bit input blocks</a:t>
                      </a:r>
                    </a:p>
                    <a:p>
                      <a:pPr marL="285750" indent="-285750">
                        <a:lnSpc>
                          <a:spcPct val="100000"/>
                        </a:lnSpc>
                        <a:buFont typeface="Arial" panose="020B0604020202020204" pitchFamily="34" charset="0"/>
                        <a:buChar char="•"/>
                      </a:pPr>
                      <a:r>
                        <a:rPr lang="en-US" sz="1600" baseline="0" dirty="0">
                          <a:latin typeface="Arial" panose="020B0604020202020204" pitchFamily="34" charset="0"/>
                          <a:cs typeface="Arial" panose="020B0604020202020204" pitchFamily="34" charset="0"/>
                        </a:rPr>
                        <a:t>Output is 128, 160,192,224, or 256bits in length</a:t>
                      </a:r>
                    </a:p>
                    <a:p>
                      <a:pPr marL="285750" indent="-285750">
                        <a:lnSpc>
                          <a:spcPct val="100000"/>
                        </a:lnSpc>
                        <a:buFont typeface="Arial" panose="020B0604020202020204" pitchFamily="34" charset="0"/>
                        <a:buChar char="•"/>
                      </a:pPr>
                      <a:r>
                        <a:rPr lang="en-US" sz="1600" baseline="0" dirty="0">
                          <a:latin typeface="Arial" panose="020B0604020202020204" pitchFamily="34" charset="0"/>
                          <a:cs typeface="Arial" panose="020B0604020202020204" pitchFamily="34" charset="0"/>
                        </a:rPr>
                        <a:t>60% faster than MD5 when only 3 rounds are used</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5695277"/>
                  </a:ext>
                </a:extLst>
              </a:tr>
              <a:tr h="1066800">
                <a:tc>
                  <a:txBody>
                    <a:bodyPr/>
                    <a:lstStyle/>
                    <a:p>
                      <a:pPr>
                        <a:lnSpc>
                          <a:spcPct val="100000"/>
                        </a:lnSpc>
                      </a:pPr>
                      <a:r>
                        <a:rPr lang="en-US" sz="1600" dirty="0">
                          <a:latin typeface="Arial" panose="020B0604020202020204" pitchFamily="34" charset="0"/>
                          <a:cs typeface="Arial" panose="020B0604020202020204" pitchFamily="34" charset="0"/>
                        </a:rPr>
                        <a:t>RIPEMD-160</a:t>
                      </a:r>
                    </a:p>
                  </a:txBody>
                  <a:tcPr/>
                </a:tc>
                <a:tc>
                  <a:txBody>
                    <a:bodyPr/>
                    <a:lstStyle/>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160bit output</a:t>
                      </a:r>
                    </a:p>
                    <a:p>
                      <a:pPr marL="285750" indent="-285750">
                        <a:lnSpc>
                          <a:spcPct val="100000"/>
                        </a:lnSpc>
                        <a:buFont typeface="Arial" panose="020B0604020202020204" pitchFamily="34" charset="0"/>
                        <a:buChar char="•"/>
                      </a:pPr>
                      <a:r>
                        <a:rPr lang="en-US" sz="1600" dirty="0">
                          <a:latin typeface="Arial" panose="020B0604020202020204" pitchFamily="34" charset="0"/>
                          <a:cs typeface="Arial" panose="020B0604020202020204" pitchFamily="34" charset="0"/>
                        </a:rPr>
                        <a:t>Operates</a:t>
                      </a:r>
                      <a:r>
                        <a:rPr lang="en-US" sz="1600" baseline="0" dirty="0">
                          <a:latin typeface="Arial" panose="020B0604020202020204" pitchFamily="34" charset="0"/>
                          <a:cs typeface="Arial" panose="020B0604020202020204" pitchFamily="34" charset="0"/>
                        </a:rPr>
                        <a:t> similar to MD5 on 512bit blocks</a:t>
                      </a:r>
                    </a:p>
                    <a:p>
                      <a:pPr marL="285750" indent="-285750">
                        <a:lnSpc>
                          <a:spcPct val="100000"/>
                        </a:lnSpc>
                        <a:buFont typeface="Arial" panose="020B0604020202020204" pitchFamily="34" charset="0"/>
                        <a:buChar char="•"/>
                      </a:pPr>
                      <a:r>
                        <a:rPr lang="en-US" sz="1600" baseline="0" dirty="0">
                          <a:latin typeface="Arial" panose="020B0604020202020204" pitchFamily="34" charset="0"/>
                          <a:cs typeface="Arial" panose="020B0604020202020204" pitchFamily="34" charset="0"/>
                        </a:rPr>
                        <a:t>It does twice the processing of SHA-1, performing 5 paired rounds of 16 steps each for 160 operations</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38070628"/>
                  </a:ext>
                </a:extLst>
              </a:tr>
            </a:tbl>
          </a:graphicData>
        </a:graphic>
      </p:graphicFrame>
      <p:sp>
        <p:nvSpPr>
          <p:cNvPr id="3" name="TextBox 2"/>
          <p:cNvSpPr txBox="1"/>
          <p:nvPr/>
        </p:nvSpPr>
        <p:spPr>
          <a:xfrm>
            <a:off x="322063" y="6408911"/>
            <a:ext cx="9733936"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An older algorithm was MD2 </a:t>
            </a:r>
            <a:r>
              <a:rPr lang="en-IN" dirty="0"/>
              <a:t>– </a:t>
            </a:r>
            <a:r>
              <a:rPr lang="en-US" dirty="0">
                <a:latin typeface="Arial" panose="020B0604020202020204" pitchFamily="34" charset="0"/>
                <a:cs typeface="Arial" panose="020B0604020202020204" pitchFamily="34" charset="0"/>
              </a:rPr>
              <a:t>Produced a 128bit message digest value, not in use now</a:t>
            </a:r>
          </a:p>
        </p:txBody>
      </p:sp>
    </p:spTree>
    <p:extLst>
      <p:ext uri="{BB962C8B-B14F-4D97-AF65-F5344CB8AC3E}">
        <p14:creationId xmlns:p14="http://schemas.microsoft.com/office/powerpoint/2010/main" val="407138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404" y="1160976"/>
            <a:ext cx="6385560" cy="4786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5824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 Attacks</a:t>
            </a:r>
          </a:p>
        </p:txBody>
      </p:sp>
      <p:sp>
        <p:nvSpPr>
          <p:cNvPr id="3" name="Content Placeholder 2"/>
          <p:cNvSpPr>
            <a:spLocks noGrp="1"/>
          </p:cNvSpPr>
          <p:nvPr>
            <p:ph idx="4294967295"/>
          </p:nvPr>
        </p:nvSpPr>
        <p:spPr>
          <a:xfrm>
            <a:off x="890587" y="1835457"/>
            <a:ext cx="10515600" cy="4351338"/>
          </a:xfrm>
        </p:spPr>
        <p:txBody>
          <a:bodyPr/>
          <a:lstStyle/>
          <a:p>
            <a:pPr>
              <a:lnSpc>
                <a:spcPct val="100000"/>
              </a:lnSpc>
            </a:pPr>
            <a:r>
              <a:rPr lang="en-US" dirty="0">
                <a:latin typeface="Arial" panose="020B0604020202020204" pitchFamily="34" charset="0"/>
                <a:cs typeface="Arial" panose="020B0604020202020204" pitchFamily="34" charset="0"/>
              </a:rPr>
              <a:t>Collision – An algorithm produces the same value for two different messages</a:t>
            </a:r>
          </a:p>
          <a:p>
            <a:pPr>
              <a:lnSpc>
                <a:spcPct val="100000"/>
              </a:lnSpc>
            </a:pPr>
            <a:r>
              <a:rPr lang="en-US" dirty="0">
                <a:latin typeface="Arial" panose="020B0604020202020204" pitchFamily="34" charset="0"/>
                <a:cs typeface="Arial" panose="020B0604020202020204" pitchFamily="34" charset="0"/>
              </a:rPr>
              <a:t>Birthday Attack – Attacker forcing a collision</a:t>
            </a:r>
          </a:p>
          <a:p>
            <a:pPr>
              <a:lnSpc>
                <a:spcPct val="100000"/>
              </a:lnSpc>
            </a:pPr>
            <a:r>
              <a:rPr lang="en-US" dirty="0">
                <a:latin typeface="Arial" panose="020B0604020202020204" pitchFamily="34" charset="0"/>
                <a:cs typeface="Arial" panose="020B0604020202020204" pitchFamily="34" charset="0"/>
              </a:rPr>
              <a:t>Hashing algorithms that has larger bit output is less vulnerable to brute-force attacks</a:t>
            </a:r>
          </a:p>
        </p:txBody>
      </p:sp>
    </p:spTree>
    <p:extLst>
      <p:ext uri="{BB962C8B-B14F-4D97-AF65-F5344CB8AC3E}">
        <p14:creationId xmlns:p14="http://schemas.microsoft.com/office/powerpoint/2010/main" val="4574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a:spcBef>
                <a:spcPct val="0"/>
              </a:spcBef>
            </a:pPr>
            <a:r>
              <a:rPr lang="en-GB" altLang="en-US" dirty="0"/>
              <a:t>Digital Signatures</a:t>
            </a:r>
          </a:p>
        </p:txBody>
      </p:sp>
      <p:sp>
        <p:nvSpPr>
          <p:cNvPr id="10242" name="Rectangle 2"/>
          <p:cNvSpPr>
            <a:spLocks noGrp="1" noChangeArrowheads="1"/>
          </p:cNvSpPr>
          <p:nvPr>
            <p:ph type="body" idx="4294967295"/>
          </p:nvPr>
        </p:nvSpPr>
        <p:spPr>
          <a:xfrm>
            <a:off x="800099" y="1567016"/>
            <a:ext cx="10379177" cy="4951771"/>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ormAutofit fontScale="85000" lnSpcReduction="20000"/>
          </a:bodyPr>
          <a:lstStyle/>
          <a:p>
            <a:pPr>
              <a:lnSpc>
                <a:spcPct val="110000"/>
              </a:lnSpc>
              <a:spcBef>
                <a:spcPct val="0"/>
              </a:spcBef>
              <a:spcAft>
                <a:spcPts val="1400"/>
              </a:spcAft>
            </a:pPr>
            <a:r>
              <a:rPr lang="en-GB" altLang="en-US" dirty="0">
                <a:latin typeface="Arial" panose="020B0604020202020204" pitchFamily="34" charset="0"/>
                <a:cs typeface="Arial" panose="020B0604020202020204" pitchFamily="34" charset="0"/>
              </a:rPr>
              <a:t>Combines a hash with a digital signature algorithm</a:t>
            </a:r>
          </a:p>
          <a:p>
            <a:pPr>
              <a:lnSpc>
                <a:spcPct val="110000"/>
              </a:lnSpc>
              <a:spcBef>
                <a:spcPct val="0"/>
              </a:spcBef>
              <a:spcAft>
                <a:spcPts val="1400"/>
              </a:spcAft>
            </a:pPr>
            <a:r>
              <a:rPr lang="en-GB" altLang="en-US" dirty="0">
                <a:latin typeface="Arial" panose="020B0604020202020204" pitchFamily="34" charset="0"/>
                <a:cs typeface="Arial" panose="020B0604020202020204" pitchFamily="34" charset="0"/>
              </a:rPr>
              <a:t>To sign</a:t>
            </a:r>
          </a:p>
          <a:p>
            <a:pPr lvl="1">
              <a:lnSpc>
                <a:spcPct val="110000"/>
              </a:lnSpc>
              <a:spcBef>
                <a:spcPct val="0"/>
              </a:spcBef>
              <a:spcAft>
                <a:spcPts val="1088"/>
              </a:spcAft>
            </a:pPr>
            <a:r>
              <a:rPr lang="en-GB" altLang="en-US" dirty="0">
                <a:latin typeface="Arial" panose="020B0604020202020204" pitchFamily="34" charset="0"/>
                <a:cs typeface="Arial" panose="020B0604020202020204" pitchFamily="34" charset="0"/>
              </a:rPr>
              <a:t>hash the data</a:t>
            </a:r>
          </a:p>
          <a:p>
            <a:pPr lvl="1">
              <a:lnSpc>
                <a:spcPct val="110000"/>
              </a:lnSpc>
              <a:spcBef>
                <a:spcPct val="0"/>
              </a:spcBef>
              <a:spcAft>
                <a:spcPts val="1088"/>
              </a:spcAft>
            </a:pPr>
            <a:r>
              <a:rPr lang="en-GB" altLang="en-US" dirty="0">
                <a:latin typeface="Arial" panose="020B0604020202020204" pitchFamily="34" charset="0"/>
                <a:cs typeface="Arial" panose="020B0604020202020204" pitchFamily="34" charset="0"/>
              </a:rPr>
              <a:t>encrypt the hash with the  sender's private key</a:t>
            </a:r>
          </a:p>
          <a:p>
            <a:pPr>
              <a:lnSpc>
                <a:spcPct val="110000"/>
              </a:lnSpc>
              <a:spcBef>
                <a:spcPct val="0"/>
              </a:spcBef>
              <a:spcAft>
                <a:spcPts val="1400"/>
              </a:spcAft>
            </a:pPr>
            <a:r>
              <a:rPr lang="en-GB" altLang="en-US" dirty="0">
                <a:latin typeface="Arial" panose="020B0604020202020204" pitchFamily="34" charset="0"/>
                <a:cs typeface="Arial" panose="020B0604020202020204" pitchFamily="34" charset="0"/>
              </a:rPr>
              <a:t>To verify</a:t>
            </a:r>
          </a:p>
          <a:p>
            <a:pPr lvl="1">
              <a:lnSpc>
                <a:spcPct val="110000"/>
              </a:lnSpc>
              <a:spcBef>
                <a:spcPct val="0"/>
              </a:spcBef>
              <a:spcAft>
                <a:spcPts val="1088"/>
              </a:spcAft>
            </a:pPr>
            <a:r>
              <a:rPr lang="en-GB" altLang="en-US" dirty="0">
                <a:latin typeface="Arial" panose="020B0604020202020204" pitchFamily="34" charset="0"/>
                <a:cs typeface="Arial" panose="020B0604020202020204" pitchFamily="34" charset="0"/>
              </a:rPr>
              <a:t>hash the data</a:t>
            </a:r>
          </a:p>
          <a:p>
            <a:pPr lvl="1">
              <a:lnSpc>
                <a:spcPct val="110000"/>
              </a:lnSpc>
              <a:spcBef>
                <a:spcPct val="0"/>
              </a:spcBef>
              <a:spcAft>
                <a:spcPts val="1088"/>
              </a:spcAft>
            </a:pPr>
            <a:r>
              <a:rPr lang="en-GB" altLang="en-US" dirty="0">
                <a:latin typeface="Arial" panose="020B0604020202020204" pitchFamily="34" charset="0"/>
                <a:cs typeface="Arial" panose="020B0604020202020204" pitchFamily="34" charset="0"/>
              </a:rPr>
              <a:t>find the sender’s public key</a:t>
            </a:r>
          </a:p>
          <a:p>
            <a:pPr lvl="1">
              <a:lnSpc>
                <a:spcPct val="110000"/>
              </a:lnSpc>
              <a:spcBef>
                <a:spcPct val="0"/>
              </a:spcBef>
              <a:spcAft>
                <a:spcPts val="1088"/>
              </a:spcAft>
            </a:pPr>
            <a:r>
              <a:rPr lang="en-GB" altLang="en-US" dirty="0">
                <a:latin typeface="Arial" panose="020B0604020202020204" pitchFamily="34" charset="0"/>
                <a:cs typeface="Arial" panose="020B0604020202020204" pitchFamily="34" charset="0"/>
              </a:rPr>
              <a:t>decrypt  the signature with the sender's public key</a:t>
            </a:r>
          </a:p>
          <a:p>
            <a:pPr lvl="1">
              <a:lnSpc>
                <a:spcPct val="110000"/>
              </a:lnSpc>
              <a:spcBef>
                <a:spcPct val="0"/>
              </a:spcBef>
              <a:spcAft>
                <a:spcPts val="1088"/>
              </a:spcAft>
            </a:pPr>
            <a:r>
              <a:rPr lang="en-GB" altLang="en-US" dirty="0">
                <a:latin typeface="Arial" panose="020B0604020202020204" pitchFamily="34" charset="0"/>
                <a:cs typeface="Arial" panose="020B0604020202020204" pitchFamily="34" charset="0"/>
              </a:rPr>
              <a:t>the  result of which  should match the hash</a:t>
            </a:r>
          </a:p>
          <a:p>
            <a:pPr>
              <a:lnSpc>
                <a:spcPct val="110000"/>
              </a:lnSpc>
              <a:spcBef>
                <a:spcPct val="0"/>
              </a:spcBef>
              <a:spcAft>
                <a:spcPts val="1088"/>
              </a:spcAft>
            </a:pPr>
            <a:r>
              <a:rPr lang="en-GB" altLang="en-US" dirty="0">
                <a:latin typeface="Arial" panose="020B0604020202020204" pitchFamily="34" charset="0"/>
                <a:cs typeface="Arial" panose="020B0604020202020204" pitchFamily="34" charset="0"/>
              </a:rPr>
              <a:t>Hashing provides message integrity, signing of Hash provides authentication and non-repudiation</a:t>
            </a:r>
          </a:p>
        </p:txBody>
      </p:sp>
    </p:spTree>
    <p:extLst>
      <p:ext uri="{BB962C8B-B14F-4D97-AF65-F5344CB8AC3E}">
        <p14:creationId xmlns:p14="http://schemas.microsoft.com/office/powerpoint/2010/main" val="85509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Signature Standard</a:t>
            </a:r>
          </a:p>
        </p:txBody>
      </p:sp>
      <p:sp>
        <p:nvSpPr>
          <p:cNvPr id="3" name="Content Placeholder 2"/>
          <p:cNvSpPr txBox="1">
            <a:spLocks/>
          </p:cNvSpPr>
          <p:nvPr/>
        </p:nvSpPr>
        <p:spPr>
          <a:xfrm>
            <a:off x="800100" y="1420788"/>
            <a:ext cx="10515600" cy="532025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r>
              <a:rPr lang="en-US" dirty="0">
                <a:latin typeface="Arial" panose="020B0604020202020204" pitchFamily="34" charset="0"/>
                <a:cs typeface="Arial" panose="020B0604020202020204" pitchFamily="34" charset="0"/>
              </a:rPr>
              <a:t>NIST approved digital signature algorithms acceptable for FIPS 186-4</a:t>
            </a:r>
          </a:p>
          <a:p>
            <a:pPr lvl="1">
              <a:lnSpc>
                <a:spcPct val="200000"/>
              </a:lnSpc>
            </a:pPr>
            <a:r>
              <a:rPr lang="en-US" dirty="0">
                <a:latin typeface="Arial" panose="020B0604020202020204" pitchFamily="34" charset="0"/>
                <a:cs typeface="Arial" panose="020B0604020202020204" pitchFamily="34" charset="0"/>
              </a:rPr>
              <a:t>DSA specified in FIPS 186-4</a:t>
            </a:r>
          </a:p>
          <a:p>
            <a:pPr lvl="1">
              <a:lnSpc>
                <a:spcPct val="200000"/>
              </a:lnSpc>
            </a:pPr>
            <a:r>
              <a:rPr lang="en-US" dirty="0">
                <a:latin typeface="Arial" panose="020B0604020202020204" pitchFamily="34" charset="0"/>
                <a:cs typeface="Arial" panose="020B0604020202020204" pitchFamily="34" charset="0"/>
              </a:rPr>
              <a:t>RSA specified in ANSI X9.31</a:t>
            </a:r>
          </a:p>
          <a:p>
            <a:pPr lvl="1">
              <a:lnSpc>
                <a:spcPct val="200000"/>
              </a:lnSpc>
            </a:pPr>
            <a:r>
              <a:rPr lang="en-US" dirty="0">
                <a:latin typeface="Arial" panose="020B0604020202020204" pitchFamily="34" charset="0"/>
                <a:cs typeface="Arial" panose="020B0604020202020204" pitchFamily="34" charset="0"/>
              </a:rPr>
              <a:t>ECSA specified in ANSI X9.62</a:t>
            </a:r>
          </a:p>
          <a:p>
            <a:pPr>
              <a:lnSpc>
                <a:spcPct val="200000"/>
              </a:lnSpc>
            </a:pPr>
            <a:r>
              <a:rPr lang="en-US" dirty="0">
                <a:latin typeface="Arial" panose="020B0604020202020204" pitchFamily="34" charset="0"/>
                <a:cs typeface="Arial" panose="020B0604020202020204" pitchFamily="34" charset="0"/>
              </a:rPr>
              <a:t>Digital Signature </a:t>
            </a:r>
            <a:r>
              <a:rPr lang="en-US" dirty="0" err="1">
                <a:latin typeface="Arial" panose="020B0604020202020204" pitchFamily="34" charset="0"/>
                <a:cs typeface="Arial" panose="020B0604020202020204" pitchFamily="34" charset="0"/>
              </a:rPr>
              <a:t>Alogrithm</a:t>
            </a:r>
            <a:r>
              <a:rPr lang="en-US" dirty="0">
                <a:latin typeface="Arial" panose="020B0604020202020204" pitchFamily="34" charset="0"/>
                <a:cs typeface="Arial" panose="020B0604020202020204" pitchFamily="34" charset="0"/>
              </a:rPr>
              <a:t> was developed by NSA</a:t>
            </a:r>
          </a:p>
          <a:p>
            <a:pPr lvl="1">
              <a:lnSpc>
                <a:spcPct val="200000"/>
              </a:lnSpc>
            </a:pPr>
            <a:r>
              <a:rPr lang="en-US" dirty="0">
                <a:latin typeface="Arial" panose="020B0604020202020204" pitchFamily="34" charset="0"/>
                <a:cs typeface="Arial" panose="020B0604020202020204" pitchFamily="34" charset="0"/>
              </a:rPr>
              <a:t>It can be used only for digital signature</a:t>
            </a:r>
          </a:p>
          <a:p>
            <a:pPr lvl="1">
              <a:lnSpc>
                <a:spcPct val="200000"/>
              </a:lnSpc>
            </a:pPr>
            <a:r>
              <a:rPr lang="en-US" dirty="0">
                <a:latin typeface="Arial" panose="020B0604020202020204" pitchFamily="34" charset="0"/>
                <a:cs typeface="Arial" panose="020B0604020202020204" pitchFamily="34" charset="0"/>
              </a:rPr>
              <a:t>It is slower than RSA in signature verification</a:t>
            </a:r>
          </a:p>
        </p:txBody>
      </p:sp>
    </p:spTree>
    <p:extLst>
      <p:ext uri="{BB962C8B-B14F-4D97-AF65-F5344CB8AC3E}">
        <p14:creationId xmlns:p14="http://schemas.microsoft.com/office/powerpoint/2010/main" val="2550510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Quantum Cryptography</a:t>
            </a:r>
          </a:p>
        </p:txBody>
      </p:sp>
      <p:sp>
        <p:nvSpPr>
          <p:cNvPr id="3" name="Content Placeholder 2"/>
          <p:cNvSpPr txBox="1">
            <a:spLocks/>
          </p:cNvSpPr>
          <p:nvPr/>
        </p:nvSpPr>
        <p:spPr>
          <a:xfrm>
            <a:off x="800100" y="1463317"/>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Uses physics to secure data</a:t>
            </a:r>
          </a:p>
          <a:p>
            <a:pPr>
              <a:lnSpc>
                <a:spcPct val="100000"/>
              </a:lnSpc>
            </a:pPr>
            <a:r>
              <a:rPr lang="en-US" dirty="0">
                <a:latin typeface="Arial" panose="020B0604020202020204" pitchFamily="34" charset="0"/>
                <a:cs typeface="Arial" panose="020B0604020202020204" pitchFamily="34" charset="0"/>
              </a:rPr>
              <a:t>Used to generate and distribute secret keys</a:t>
            </a:r>
          </a:p>
          <a:p>
            <a:pPr>
              <a:lnSpc>
                <a:spcPct val="100000"/>
              </a:lnSpc>
            </a:pPr>
            <a:r>
              <a:rPr lang="en-US" dirty="0">
                <a:latin typeface="Arial" panose="020B0604020202020204" pitchFamily="34" charset="0"/>
                <a:cs typeface="Arial" panose="020B0604020202020204" pitchFamily="34" charset="0"/>
              </a:rPr>
              <a:t>It is not used to encrypt, transfer or store encrypted data</a:t>
            </a:r>
          </a:p>
          <a:p>
            <a:pPr>
              <a:lnSpc>
                <a:spcPct val="100000"/>
              </a:lnSpc>
            </a:pPr>
            <a:r>
              <a:rPr lang="en-US" dirty="0">
                <a:latin typeface="Arial" panose="020B0604020202020204" pitchFamily="34" charset="0"/>
                <a:cs typeface="Arial" panose="020B0604020202020204" pitchFamily="34" charset="0"/>
              </a:rPr>
              <a:t>It solves the key distribution problem allowing the exchange of keys between two remote parties with complete security, using the laws of physics</a:t>
            </a:r>
          </a:p>
          <a:p>
            <a:pPr>
              <a:lnSpc>
                <a:spcPct val="100000"/>
              </a:lnSpc>
            </a:pPr>
            <a:r>
              <a:rPr lang="en-US" dirty="0">
                <a:latin typeface="Arial" panose="020B0604020202020204" pitchFamily="34" charset="0"/>
                <a:cs typeface="Arial" panose="020B0604020202020204" pitchFamily="34" charset="0"/>
              </a:rPr>
              <a:t>There are two unique channels within Quantum cryptography</a:t>
            </a:r>
          </a:p>
          <a:p>
            <a:pPr lvl="1">
              <a:lnSpc>
                <a:spcPct val="100000"/>
              </a:lnSpc>
            </a:pPr>
            <a:r>
              <a:rPr lang="en-US" dirty="0">
                <a:latin typeface="Arial" panose="020B0604020202020204" pitchFamily="34" charset="0"/>
                <a:cs typeface="Arial" panose="020B0604020202020204" pitchFamily="34" charset="0"/>
              </a:rPr>
              <a:t>One channel is used for transmission of the quantum key material</a:t>
            </a:r>
          </a:p>
          <a:p>
            <a:pPr lvl="1">
              <a:lnSpc>
                <a:spcPct val="100000"/>
              </a:lnSpc>
            </a:pPr>
            <a:r>
              <a:rPr lang="en-US" dirty="0">
                <a:latin typeface="Arial" panose="020B0604020202020204" pitchFamily="34" charset="0"/>
                <a:cs typeface="Arial" panose="020B0604020202020204" pitchFamily="34" charset="0"/>
              </a:rPr>
              <a:t>Another channel is carries all message traffic</a:t>
            </a:r>
          </a:p>
          <a:p>
            <a:pPr>
              <a:lnSpc>
                <a:spcPct val="100000"/>
              </a:lnSpc>
            </a:pPr>
            <a:r>
              <a:rPr lang="en-US" dirty="0">
                <a:latin typeface="Arial" panose="020B0604020202020204" pitchFamily="34" charset="0"/>
                <a:cs typeface="Arial" panose="020B0604020202020204" pitchFamily="34" charset="0"/>
              </a:rPr>
              <a:t>Photons once observed, cannot be eavesdropped without alerting</a:t>
            </a: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42966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Key Infrastructure (PKI)</a:t>
            </a:r>
          </a:p>
        </p:txBody>
      </p:sp>
      <p:sp>
        <p:nvSpPr>
          <p:cNvPr id="3" name="Content Placeholder 2"/>
          <p:cNvSpPr txBox="1">
            <a:spLocks/>
          </p:cNvSpPr>
          <p:nvPr/>
        </p:nvSpPr>
        <p:spPr>
          <a:xfrm>
            <a:off x="800100" y="1343844"/>
            <a:ext cx="10696574" cy="53027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ISO Authentication framework that uses Asymmetric algorithm and X.509 standard</a:t>
            </a:r>
          </a:p>
          <a:p>
            <a:pPr>
              <a:lnSpc>
                <a:spcPct val="100000"/>
              </a:lnSpc>
            </a:pPr>
            <a:r>
              <a:rPr lang="en-US" dirty="0">
                <a:latin typeface="Arial" panose="020B0604020202020204" pitchFamily="34" charset="0"/>
                <a:cs typeface="Arial" panose="020B0604020202020204" pitchFamily="34" charset="0"/>
              </a:rPr>
              <a:t>Setup to handle authentication across networks</a:t>
            </a:r>
          </a:p>
          <a:p>
            <a:pPr>
              <a:lnSpc>
                <a:spcPct val="100000"/>
              </a:lnSpc>
            </a:pPr>
            <a:r>
              <a:rPr lang="en-US" dirty="0">
                <a:latin typeface="Arial" panose="020B0604020202020204" pitchFamily="34" charset="0"/>
                <a:cs typeface="Arial" panose="020B0604020202020204" pitchFamily="34" charset="0"/>
              </a:rPr>
              <a:t>It provides Authentication, Confidentiality, Access control, Integrity and non-repudiation</a:t>
            </a:r>
          </a:p>
          <a:p>
            <a:pPr>
              <a:lnSpc>
                <a:spcPct val="100000"/>
              </a:lnSpc>
            </a:pPr>
            <a:r>
              <a:rPr lang="en-US" dirty="0">
                <a:latin typeface="Arial" panose="020B0604020202020204" pitchFamily="34" charset="0"/>
                <a:cs typeface="Arial" panose="020B0604020202020204" pitchFamily="34" charset="0"/>
              </a:rPr>
              <a:t>It helps achieve the following</a:t>
            </a:r>
          </a:p>
          <a:p>
            <a:pPr lvl="1">
              <a:lnSpc>
                <a:spcPct val="100000"/>
              </a:lnSpc>
            </a:pPr>
            <a:r>
              <a:rPr lang="en-US" dirty="0">
                <a:latin typeface="Arial" panose="020B0604020202020204" pitchFamily="34" charset="0"/>
                <a:cs typeface="Arial" panose="020B0604020202020204" pitchFamily="34" charset="0"/>
              </a:rPr>
              <a:t>Identify users / Create and distribute certificates / Maintain and revoke certificates / distribute and maintain encryption keys</a:t>
            </a:r>
          </a:p>
          <a:p>
            <a:pPr>
              <a:lnSpc>
                <a:spcPct val="100000"/>
              </a:lnSpc>
            </a:pPr>
            <a:r>
              <a:rPr lang="en-US" dirty="0">
                <a:latin typeface="Arial" panose="020B0604020202020204" pitchFamily="34" charset="0"/>
                <a:cs typeface="Arial" panose="020B0604020202020204" pitchFamily="34" charset="0"/>
              </a:rPr>
              <a:t>PKI is made up of</a:t>
            </a:r>
          </a:p>
          <a:p>
            <a:pPr lvl="1">
              <a:lnSpc>
                <a:spcPct val="100000"/>
              </a:lnSpc>
            </a:pPr>
            <a:r>
              <a:rPr lang="en-US" dirty="0">
                <a:latin typeface="Arial" panose="020B0604020202020204" pitchFamily="34" charset="0"/>
                <a:cs typeface="Arial" panose="020B0604020202020204" pitchFamily="34" charset="0"/>
              </a:rPr>
              <a:t>Certificate Authority(s)</a:t>
            </a:r>
          </a:p>
          <a:p>
            <a:pPr lvl="1">
              <a:lnSpc>
                <a:spcPct val="100000"/>
              </a:lnSpc>
            </a:pPr>
            <a:r>
              <a:rPr lang="en-US" dirty="0">
                <a:latin typeface="Arial" panose="020B0604020202020204" pitchFamily="34" charset="0"/>
                <a:cs typeface="Arial" panose="020B0604020202020204" pitchFamily="34" charset="0"/>
              </a:rPr>
              <a:t>Registration Authority(s)</a:t>
            </a:r>
          </a:p>
          <a:p>
            <a:pPr lvl="1">
              <a:lnSpc>
                <a:spcPct val="100000"/>
              </a:lnSpc>
            </a:pPr>
            <a:r>
              <a:rPr lang="en-US" dirty="0">
                <a:latin typeface="Arial" panose="020B0604020202020204" pitchFamily="34" charset="0"/>
                <a:cs typeface="Arial" panose="020B0604020202020204" pitchFamily="34" charset="0"/>
              </a:rPr>
              <a:t>Certificates</a:t>
            </a:r>
          </a:p>
          <a:p>
            <a:pPr lvl="1">
              <a:lnSpc>
                <a:spcPct val="100000"/>
              </a:lnSpc>
            </a:pPr>
            <a:r>
              <a:rPr lang="en-US" dirty="0">
                <a:latin typeface="Arial" panose="020B0604020202020204" pitchFamily="34" charset="0"/>
                <a:cs typeface="Arial" panose="020B0604020202020204" pitchFamily="34" charset="0"/>
              </a:rPr>
              <a:t>Keys </a:t>
            </a:r>
          </a:p>
          <a:p>
            <a:pPr lvl="1">
              <a:lnSpc>
                <a:spcPct val="100000"/>
              </a:lnSpc>
            </a:pPr>
            <a:r>
              <a:rPr lang="en-US" dirty="0">
                <a:latin typeface="Arial" panose="020B0604020202020204" pitchFamily="34" charset="0"/>
                <a:cs typeface="Arial" panose="020B0604020202020204" pitchFamily="34" charset="0"/>
              </a:rPr>
              <a:t>Users</a:t>
            </a:r>
          </a:p>
        </p:txBody>
      </p:sp>
    </p:spTree>
    <p:extLst>
      <p:ext uri="{BB962C8B-B14F-4D97-AF65-F5344CB8AC3E}">
        <p14:creationId xmlns:p14="http://schemas.microsoft.com/office/powerpoint/2010/main" val="11848790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Certificate Authority (CA)</a:t>
            </a:r>
          </a:p>
        </p:txBody>
      </p:sp>
      <p:sp>
        <p:nvSpPr>
          <p:cNvPr id="3" name="Content Placeholder 2"/>
          <p:cNvSpPr txBox="1">
            <a:spLocks/>
          </p:cNvSpPr>
          <p:nvPr/>
        </p:nvSpPr>
        <p:spPr>
          <a:xfrm>
            <a:off x="800100" y="1343844"/>
            <a:ext cx="10696574" cy="53027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A trusted third-party responsible for issue and maintenance of Digital Certificates</a:t>
            </a:r>
          </a:p>
          <a:p>
            <a:pPr>
              <a:lnSpc>
                <a:spcPct val="150000"/>
              </a:lnSpc>
            </a:pPr>
            <a:r>
              <a:rPr lang="en-US" dirty="0">
                <a:latin typeface="Arial" panose="020B0604020202020204" pitchFamily="34" charset="0"/>
                <a:cs typeface="Arial" panose="020B0604020202020204" pitchFamily="34" charset="0"/>
              </a:rPr>
              <a:t>It can also be internal to an organization</a:t>
            </a:r>
          </a:p>
          <a:p>
            <a:pPr>
              <a:lnSpc>
                <a:spcPct val="150000"/>
              </a:lnSpc>
            </a:pPr>
            <a:r>
              <a:rPr lang="en-US" dirty="0">
                <a:latin typeface="Arial" panose="020B0604020202020204" pitchFamily="34" charset="0"/>
                <a:cs typeface="Arial" panose="020B0604020202020204" pitchFamily="34" charset="0"/>
              </a:rPr>
              <a:t>Revocation of certificates is also handled by the CA</a:t>
            </a:r>
          </a:p>
          <a:p>
            <a:pPr>
              <a:lnSpc>
                <a:spcPct val="150000"/>
              </a:lnSpc>
            </a:pPr>
            <a:r>
              <a:rPr lang="en-US" dirty="0">
                <a:latin typeface="Arial" panose="020B0604020202020204" pitchFamily="34" charset="0"/>
                <a:cs typeface="Arial" panose="020B0604020202020204" pitchFamily="34" charset="0"/>
              </a:rPr>
              <a:t>The revoked certificates are stored in the Certificate Revocation List (CRL) which is updated and maintained by the CA</a:t>
            </a:r>
          </a:p>
          <a:p>
            <a:pPr>
              <a:lnSpc>
                <a:spcPct val="150000"/>
              </a:lnSpc>
            </a:pPr>
            <a:r>
              <a:rPr lang="en-US" b="1" dirty="0">
                <a:latin typeface="Arial" panose="020B0604020202020204" pitchFamily="34" charset="0"/>
                <a:cs typeface="Arial" panose="020B0604020202020204" pitchFamily="34" charset="0"/>
              </a:rPr>
              <a:t>Cross certification </a:t>
            </a:r>
            <a:r>
              <a:rPr lang="en-US" dirty="0">
                <a:latin typeface="Arial" panose="020B0604020202020204" pitchFamily="34" charset="0"/>
                <a:cs typeface="Arial" panose="020B0604020202020204" pitchFamily="34" charset="0"/>
              </a:rPr>
              <a:t>is a trust relationship established by the CAs whereby they trust the digital certificates provisioned by the trusted CA</a:t>
            </a:r>
          </a:p>
        </p:txBody>
      </p:sp>
    </p:spTree>
    <p:extLst>
      <p:ext uri="{BB962C8B-B14F-4D97-AF65-F5344CB8AC3E}">
        <p14:creationId xmlns:p14="http://schemas.microsoft.com/office/powerpoint/2010/main" val="26000021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Certificate Revocation List (CRL)</a:t>
            </a:r>
          </a:p>
        </p:txBody>
      </p:sp>
      <p:sp>
        <p:nvSpPr>
          <p:cNvPr id="3" name="Content Placeholder 2"/>
          <p:cNvSpPr txBox="1">
            <a:spLocks/>
          </p:cNvSpPr>
          <p:nvPr/>
        </p:nvSpPr>
        <p:spPr>
          <a:xfrm>
            <a:off x="701777" y="1727302"/>
            <a:ext cx="10696574" cy="4712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Contains the list of all revoked certificates maintained by the CA</a:t>
            </a:r>
          </a:p>
          <a:p>
            <a:pPr>
              <a:lnSpc>
                <a:spcPct val="100000"/>
              </a:lnSpc>
            </a:pPr>
            <a:r>
              <a:rPr lang="en-US" dirty="0">
                <a:latin typeface="Arial" panose="020B0604020202020204" pitchFamily="34" charset="0"/>
                <a:cs typeface="Arial" panose="020B0604020202020204" pitchFamily="34" charset="0"/>
              </a:rPr>
              <a:t>Some of the problems with CRL are</a:t>
            </a:r>
          </a:p>
          <a:p>
            <a:pPr lvl="1">
              <a:lnSpc>
                <a:spcPct val="100000"/>
              </a:lnSpc>
            </a:pPr>
            <a:r>
              <a:rPr lang="en-US" dirty="0">
                <a:latin typeface="Arial" panose="020B0604020202020204" pitchFamily="34" charset="0"/>
                <a:cs typeface="Arial" panose="020B0604020202020204" pitchFamily="34" charset="0"/>
              </a:rPr>
              <a:t>Web-browsers do not check a CRL by default</a:t>
            </a:r>
          </a:p>
          <a:p>
            <a:pPr lvl="1">
              <a:lnSpc>
                <a:spcPct val="100000"/>
              </a:lnSpc>
            </a:pPr>
            <a:r>
              <a:rPr lang="en-US" dirty="0">
                <a:latin typeface="Arial" panose="020B0604020202020204" pitchFamily="34" charset="0"/>
                <a:cs typeface="Arial" panose="020B0604020202020204" pitchFamily="34" charset="0"/>
              </a:rPr>
              <a:t>The updates to CRL is not instantaneous, this latency can create threat vector for malicious actions</a:t>
            </a:r>
          </a:p>
          <a:p>
            <a:pPr>
              <a:lnSpc>
                <a:spcPct val="100000"/>
              </a:lnSpc>
            </a:pPr>
            <a:r>
              <a:rPr lang="en-US" b="1" dirty="0">
                <a:latin typeface="Arial" panose="020B0604020202020204" pitchFamily="34" charset="0"/>
                <a:cs typeface="Arial" panose="020B0604020202020204" pitchFamily="34" charset="0"/>
              </a:rPr>
              <a:t>Online Certificate Status Protocol (OCSP)</a:t>
            </a:r>
          </a:p>
          <a:p>
            <a:pPr lvl="1">
              <a:lnSpc>
                <a:spcPct val="100000"/>
              </a:lnSpc>
            </a:pPr>
            <a:r>
              <a:rPr lang="en-US" dirty="0">
                <a:latin typeface="Arial" panose="020B0604020202020204" pitchFamily="34" charset="0"/>
                <a:cs typeface="Arial" panose="020B0604020202020204" pitchFamily="34" charset="0"/>
              </a:rPr>
              <a:t>It carries out real-time validation of certificate and reports back to the user</a:t>
            </a:r>
          </a:p>
          <a:p>
            <a:pPr lvl="1">
              <a:lnSpc>
                <a:spcPct val="100000"/>
              </a:lnSpc>
            </a:pPr>
            <a:r>
              <a:rPr lang="en-US" dirty="0">
                <a:latin typeface="Arial" panose="020B0604020202020204" pitchFamily="34" charset="0"/>
                <a:cs typeface="Arial" panose="020B0604020202020204" pitchFamily="34" charset="0"/>
              </a:rPr>
              <a:t>It checks the CRL that is maintained by the CA</a:t>
            </a: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6979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Certificate</a:t>
            </a:r>
          </a:p>
        </p:txBody>
      </p:sp>
      <p:sp>
        <p:nvSpPr>
          <p:cNvPr id="3" name="Content Placeholder 2"/>
          <p:cNvSpPr txBox="1">
            <a:spLocks/>
          </p:cNvSpPr>
          <p:nvPr/>
        </p:nvSpPr>
        <p:spPr>
          <a:xfrm>
            <a:off x="800100" y="1491329"/>
            <a:ext cx="10696574" cy="5007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Mechanism used to associate a public key with attributes that will help sufficiently identify the owner</a:t>
            </a:r>
          </a:p>
          <a:p>
            <a:pPr>
              <a:lnSpc>
                <a:spcPct val="150000"/>
              </a:lnSpc>
            </a:pPr>
            <a:r>
              <a:rPr lang="en-US" dirty="0">
                <a:latin typeface="Arial" panose="020B0604020202020204" pitchFamily="34" charset="0"/>
                <a:cs typeface="Arial" panose="020B0604020202020204" pitchFamily="34" charset="0"/>
              </a:rPr>
              <a:t>X.509 is the standard that dictates the fields that is used in the certificate and the valid values that can be populated in the fields</a:t>
            </a:r>
          </a:p>
          <a:p>
            <a:pPr>
              <a:lnSpc>
                <a:spcPct val="150000"/>
              </a:lnSpc>
            </a:pPr>
            <a:r>
              <a:rPr lang="en-US" dirty="0">
                <a:latin typeface="Arial" panose="020B0604020202020204" pitchFamily="34" charset="0"/>
                <a:cs typeface="Arial" panose="020B0604020202020204" pitchFamily="34" charset="0"/>
              </a:rPr>
              <a:t>A certificate typically includes the following</a:t>
            </a:r>
          </a:p>
          <a:p>
            <a:pPr lvl="1">
              <a:lnSpc>
                <a:spcPct val="150000"/>
              </a:lnSpc>
            </a:pPr>
            <a:r>
              <a:rPr lang="en-US" dirty="0">
                <a:latin typeface="Arial" panose="020B0604020202020204" pitchFamily="34" charset="0"/>
                <a:cs typeface="Arial" panose="020B0604020202020204" pitchFamily="34" charset="0"/>
              </a:rPr>
              <a:t>Serial number / version number / identify information / algorithm information / lifetime date and the signature of the issuing authority</a:t>
            </a: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49270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Registration Authority</a:t>
            </a:r>
          </a:p>
        </p:txBody>
      </p:sp>
      <p:sp>
        <p:nvSpPr>
          <p:cNvPr id="3" name="Content Placeholder 2"/>
          <p:cNvSpPr txBox="1">
            <a:spLocks/>
          </p:cNvSpPr>
          <p:nvPr/>
        </p:nvSpPr>
        <p:spPr>
          <a:xfrm>
            <a:off x="800100" y="1491329"/>
            <a:ext cx="10696574" cy="5007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It performs the certification registration duties</a:t>
            </a:r>
          </a:p>
          <a:p>
            <a:pPr>
              <a:lnSpc>
                <a:spcPct val="150000"/>
              </a:lnSpc>
            </a:pPr>
            <a:r>
              <a:rPr lang="en-US" dirty="0">
                <a:latin typeface="Arial" panose="020B0604020202020204" pitchFamily="34" charset="0"/>
                <a:cs typeface="Arial" panose="020B0604020202020204" pitchFamily="34" charset="0"/>
              </a:rPr>
              <a:t>It establishes and confirms the identity of the individual, </a:t>
            </a:r>
            <a:r>
              <a:rPr lang="en-US" dirty="0" err="1">
                <a:latin typeface="Arial" panose="020B0604020202020204" pitchFamily="34" charset="0"/>
                <a:cs typeface="Arial" panose="020B0604020202020204" pitchFamily="34" charset="0"/>
              </a:rPr>
              <a:t>initates</a:t>
            </a:r>
            <a:r>
              <a:rPr lang="en-US" dirty="0">
                <a:latin typeface="Arial" panose="020B0604020202020204" pitchFamily="34" charset="0"/>
                <a:cs typeface="Arial" panose="020B0604020202020204" pitchFamily="34" charset="0"/>
              </a:rPr>
              <a:t> the registration process with CA and performs certificate lifecycle management</a:t>
            </a:r>
          </a:p>
          <a:p>
            <a:pPr>
              <a:lnSpc>
                <a:spcPct val="150000"/>
              </a:lnSpc>
            </a:pPr>
            <a:r>
              <a:rPr lang="en-US" dirty="0">
                <a:latin typeface="Arial" panose="020B0604020202020204" pitchFamily="34" charset="0"/>
                <a:cs typeface="Arial" panose="020B0604020202020204" pitchFamily="34" charset="0"/>
              </a:rPr>
              <a:t>RA verifies all the necessary information before allowing a request to go to CA</a:t>
            </a:r>
          </a:p>
          <a:p>
            <a:pPr>
              <a:lnSpc>
                <a:spcPct val="150000"/>
              </a:lnSpc>
            </a:pPr>
            <a:r>
              <a:rPr lang="en-US" b="1" u="sng" dirty="0">
                <a:latin typeface="Arial" panose="020B0604020202020204" pitchFamily="34" charset="0"/>
                <a:cs typeface="Arial" panose="020B0604020202020204" pitchFamily="34" charset="0"/>
              </a:rPr>
              <a:t>RA cannot issue certificates</a:t>
            </a:r>
          </a:p>
          <a:p>
            <a:pPr marL="0"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8273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Email Encryption standards</a:t>
            </a:r>
          </a:p>
        </p:txBody>
      </p:sp>
      <p:sp>
        <p:nvSpPr>
          <p:cNvPr id="3" name="Content Placeholder 2"/>
          <p:cNvSpPr txBox="1">
            <a:spLocks/>
          </p:cNvSpPr>
          <p:nvPr/>
        </p:nvSpPr>
        <p:spPr>
          <a:xfrm>
            <a:off x="800100" y="1343844"/>
            <a:ext cx="10696574" cy="53027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latin typeface="Arial" panose="020B0604020202020204" pitchFamily="34" charset="0"/>
                <a:cs typeface="Arial" panose="020B0604020202020204" pitchFamily="34" charset="0"/>
              </a:rPr>
              <a:t>PGP</a:t>
            </a:r>
          </a:p>
          <a:p>
            <a:pPr lvl="1">
              <a:lnSpc>
                <a:spcPct val="100000"/>
              </a:lnSpc>
            </a:pPr>
            <a:r>
              <a:rPr lang="en-US" dirty="0">
                <a:latin typeface="Arial" panose="020B0604020202020204" pitchFamily="34" charset="0"/>
                <a:cs typeface="Arial" panose="020B0604020202020204" pitchFamily="34" charset="0"/>
              </a:rPr>
              <a:t>Combines the CA hierarchy with the “web of trust” concept</a:t>
            </a:r>
          </a:p>
          <a:p>
            <a:pPr lvl="1">
              <a:lnSpc>
                <a:spcPct val="100000"/>
              </a:lnSpc>
            </a:pPr>
            <a:r>
              <a:rPr lang="en-US" dirty="0">
                <a:latin typeface="Arial" panose="020B0604020202020204" pitchFamily="34" charset="0"/>
                <a:cs typeface="Arial" panose="020B0604020202020204" pitchFamily="34" charset="0"/>
              </a:rPr>
              <a:t>One should become trusted by one or more PGP users to begin using the system</a:t>
            </a:r>
          </a:p>
          <a:p>
            <a:pPr lvl="1">
              <a:lnSpc>
                <a:spcPct val="100000"/>
              </a:lnSpc>
            </a:pPr>
            <a:r>
              <a:rPr lang="en-US" dirty="0">
                <a:latin typeface="Arial" panose="020B0604020202020204" pitchFamily="34" charset="0"/>
                <a:cs typeface="Arial" panose="020B0604020202020204" pitchFamily="34" charset="0"/>
              </a:rPr>
              <a:t>Available in two versions</a:t>
            </a:r>
          </a:p>
          <a:p>
            <a:pPr lvl="2">
              <a:lnSpc>
                <a:spcPct val="100000"/>
              </a:lnSpc>
            </a:pPr>
            <a:r>
              <a:rPr lang="en-US" dirty="0">
                <a:latin typeface="Arial" panose="020B0604020202020204" pitchFamily="34" charset="0"/>
                <a:cs typeface="Arial" panose="020B0604020202020204" pitchFamily="34" charset="0"/>
              </a:rPr>
              <a:t>Commercial version:</a:t>
            </a:r>
          </a:p>
          <a:p>
            <a:pPr lvl="3">
              <a:lnSpc>
                <a:spcPct val="100000"/>
              </a:lnSpc>
            </a:pPr>
            <a:r>
              <a:rPr lang="en-US" dirty="0">
                <a:latin typeface="Arial" panose="020B0604020202020204" pitchFamily="34" charset="0"/>
                <a:cs typeface="Arial" panose="020B0604020202020204" pitchFamily="34" charset="0"/>
              </a:rPr>
              <a:t>Uses RSA for key exchange, IDEA for encryption/decryption, MD5 for HASH</a:t>
            </a:r>
          </a:p>
          <a:p>
            <a:pPr lvl="2">
              <a:lnSpc>
                <a:spcPct val="100000"/>
              </a:lnSpc>
            </a:pPr>
            <a:r>
              <a:rPr lang="en-US" dirty="0">
                <a:latin typeface="Arial" panose="020B0604020202020204" pitchFamily="34" charset="0"/>
                <a:cs typeface="Arial" panose="020B0604020202020204" pitchFamily="34" charset="0"/>
              </a:rPr>
              <a:t>Open source version:</a:t>
            </a:r>
          </a:p>
          <a:p>
            <a:pPr lvl="3">
              <a:lnSpc>
                <a:spcPct val="100000"/>
              </a:lnSpc>
            </a:pPr>
            <a:r>
              <a:rPr lang="en-US" dirty="0">
                <a:latin typeface="Arial" panose="020B0604020202020204" pitchFamily="34" charset="0"/>
                <a:cs typeface="Arial" panose="020B0604020202020204" pitchFamily="34" charset="0"/>
              </a:rPr>
              <a:t>Uses DH for key exchange, CAS for encryption/decryption, SHA-1 for HASH</a:t>
            </a:r>
          </a:p>
          <a:p>
            <a:pPr>
              <a:lnSpc>
                <a:spcPct val="100000"/>
              </a:lnSpc>
            </a:pPr>
            <a:r>
              <a:rPr lang="en-US" b="1" dirty="0">
                <a:latin typeface="Arial" panose="020B0604020202020204" pitchFamily="34" charset="0"/>
                <a:cs typeface="Arial" panose="020B0604020202020204" pitchFamily="34" charset="0"/>
              </a:rPr>
              <a:t>S/MIME</a:t>
            </a:r>
          </a:p>
          <a:p>
            <a:pPr lvl="1">
              <a:lnSpc>
                <a:spcPct val="100000"/>
              </a:lnSpc>
            </a:pPr>
            <a:r>
              <a:rPr lang="en-US" dirty="0" err="1">
                <a:latin typeface="Arial" panose="020B0604020202020204" pitchFamily="34" charset="0"/>
                <a:cs typeface="Arial" panose="020B0604020202020204" pitchFamily="34" charset="0"/>
              </a:rPr>
              <a:t>Defacto</a:t>
            </a:r>
            <a:r>
              <a:rPr lang="en-US" dirty="0">
                <a:latin typeface="Arial" panose="020B0604020202020204" pitchFamily="34" charset="0"/>
                <a:cs typeface="Arial" panose="020B0604020202020204" pitchFamily="34" charset="0"/>
              </a:rPr>
              <a:t> standard for encrypted email</a:t>
            </a:r>
          </a:p>
          <a:p>
            <a:pPr lvl="1">
              <a:lnSpc>
                <a:spcPct val="100000"/>
              </a:lnSpc>
            </a:pPr>
            <a:r>
              <a:rPr lang="en-US" dirty="0">
                <a:latin typeface="Arial" panose="020B0604020202020204" pitchFamily="34" charset="0"/>
                <a:cs typeface="Arial" panose="020B0604020202020204" pitchFamily="34" charset="0"/>
              </a:rPr>
              <a:t>Uses RSA encryption </a:t>
            </a:r>
          </a:p>
          <a:p>
            <a:pPr lvl="1">
              <a:lnSpc>
                <a:spcPct val="100000"/>
              </a:lnSpc>
            </a:pPr>
            <a:r>
              <a:rPr lang="en-US" dirty="0">
                <a:latin typeface="Arial" panose="020B0604020202020204" pitchFamily="34" charset="0"/>
                <a:cs typeface="Arial" panose="020B0604020202020204" pitchFamily="34" charset="0"/>
              </a:rPr>
              <a:t>Relies on use of X.509 certificates for exchanging keys</a:t>
            </a:r>
          </a:p>
          <a:p>
            <a:pPr lvl="1">
              <a:lnSpc>
                <a:spcPct val="100000"/>
              </a:lnSpc>
            </a:pPr>
            <a:r>
              <a:rPr lang="en-US" dirty="0">
                <a:latin typeface="Arial" panose="020B0604020202020204" pitchFamily="34" charset="0"/>
                <a:cs typeface="Arial" panose="020B0604020202020204" pitchFamily="34" charset="0"/>
              </a:rPr>
              <a:t>Supports AES and 3DES symmetric algorithm</a:t>
            </a: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8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7123" y="1166757"/>
            <a:ext cx="6701245" cy="5011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161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Digital Rights Management – Media protection</a:t>
            </a:r>
          </a:p>
        </p:txBody>
      </p:sp>
      <p:sp>
        <p:nvSpPr>
          <p:cNvPr id="3" name="Content Placeholder 2"/>
          <p:cNvSpPr txBox="1">
            <a:spLocks/>
          </p:cNvSpPr>
          <p:nvPr/>
        </p:nvSpPr>
        <p:spPr>
          <a:xfrm>
            <a:off x="800100" y="1343844"/>
            <a:ext cx="10696574" cy="5302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b="1" dirty="0">
                <a:latin typeface="Arial" panose="020B0604020202020204" pitchFamily="34" charset="0"/>
                <a:cs typeface="Arial" panose="020B0604020202020204" pitchFamily="34" charset="0"/>
              </a:rPr>
              <a:t>Content Scrambling System (CSS)</a:t>
            </a:r>
          </a:p>
          <a:p>
            <a:pPr lvl="1">
              <a:lnSpc>
                <a:spcPct val="100000"/>
              </a:lnSpc>
            </a:pPr>
            <a:r>
              <a:rPr lang="en-US" dirty="0">
                <a:latin typeface="Arial" panose="020B0604020202020204" pitchFamily="34" charset="0"/>
                <a:cs typeface="Arial" panose="020B0604020202020204" pitchFamily="34" charset="0"/>
              </a:rPr>
              <a:t>Enforces playback and region restrictions on DVDs</a:t>
            </a:r>
          </a:p>
          <a:p>
            <a:pPr lvl="1">
              <a:lnSpc>
                <a:spcPct val="100000"/>
              </a:lnSpc>
            </a:pPr>
            <a:r>
              <a:rPr lang="en-US" dirty="0">
                <a:latin typeface="Arial" panose="020B0604020202020204" pitchFamily="34" charset="0"/>
                <a:cs typeface="Arial" panose="020B0604020202020204" pitchFamily="34" charset="0"/>
              </a:rPr>
              <a:t>Was broken with the release of a tool known as </a:t>
            </a:r>
            <a:r>
              <a:rPr lang="en-US" dirty="0" err="1">
                <a:latin typeface="Arial" panose="020B0604020202020204" pitchFamily="34" charset="0"/>
                <a:cs typeface="Arial" panose="020B0604020202020204" pitchFamily="34" charset="0"/>
              </a:rPr>
              <a:t>DeCSS</a:t>
            </a:r>
            <a:endParaRPr lang="en-US" dirty="0">
              <a:latin typeface="Arial" panose="020B0604020202020204" pitchFamily="34" charset="0"/>
              <a:cs typeface="Arial" panose="020B0604020202020204" pitchFamily="34" charset="0"/>
            </a:endParaRPr>
          </a:p>
          <a:p>
            <a:pPr lvl="1">
              <a:lnSpc>
                <a:spcPct val="100000"/>
              </a:lnSpc>
            </a:pPr>
            <a:endParaRPr lang="en-US" dirty="0">
              <a:latin typeface="Arial" panose="020B0604020202020204" pitchFamily="34" charset="0"/>
              <a:cs typeface="Arial" panose="020B0604020202020204" pitchFamily="34" charset="0"/>
            </a:endParaRPr>
          </a:p>
          <a:p>
            <a:pPr>
              <a:lnSpc>
                <a:spcPct val="100000"/>
              </a:lnSpc>
            </a:pPr>
            <a:r>
              <a:rPr lang="en-US" b="1" dirty="0">
                <a:latin typeface="Arial" panose="020B0604020202020204" pitchFamily="34" charset="0"/>
                <a:cs typeface="Arial" panose="020B0604020202020204" pitchFamily="34" charset="0"/>
              </a:rPr>
              <a:t>Advanced Access Content System (AACS)</a:t>
            </a:r>
          </a:p>
          <a:p>
            <a:pPr lvl="1">
              <a:lnSpc>
                <a:spcPct val="100000"/>
              </a:lnSpc>
            </a:pPr>
            <a:r>
              <a:rPr lang="en-US" dirty="0">
                <a:latin typeface="Arial" panose="020B0604020202020204" pitchFamily="34" charset="0"/>
                <a:cs typeface="Arial" panose="020B0604020202020204" pitchFamily="34" charset="0"/>
              </a:rPr>
              <a:t>Protects the content stored on Blu-Ray and HD DVD media</a:t>
            </a:r>
          </a:p>
          <a:p>
            <a:pPr>
              <a:lnSpc>
                <a:spcPct val="100000"/>
              </a:lnSpc>
            </a:pPr>
            <a:endParaRPr lang="en-US" dirty="0">
              <a:latin typeface="Arial" panose="020B0604020202020204" pitchFamily="34" charset="0"/>
              <a:cs typeface="Arial" panose="020B0604020202020204" pitchFamily="34" charset="0"/>
            </a:endParaRPr>
          </a:p>
          <a:p>
            <a:pPr>
              <a:lnSpc>
                <a:spcPct val="100000"/>
              </a:lnSpc>
            </a:pPr>
            <a:r>
              <a:rPr lang="en-US" dirty="0">
                <a:latin typeface="Arial" panose="020B0604020202020204" pitchFamily="34" charset="0"/>
                <a:cs typeface="Arial" panose="020B0604020202020204" pitchFamily="34" charset="0"/>
              </a:rPr>
              <a:t>Major flaw in </a:t>
            </a:r>
            <a:r>
              <a:rPr lang="en-US">
                <a:latin typeface="Arial" panose="020B0604020202020204" pitchFamily="34" charset="0"/>
                <a:cs typeface="Arial" panose="020B0604020202020204" pitchFamily="34" charset="0"/>
              </a:rPr>
              <a:t>DRM schemes </a:t>
            </a:r>
            <a:r>
              <a:rPr lang="en-US" dirty="0">
                <a:latin typeface="Arial" panose="020B0604020202020204" pitchFamily="34" charset="0"/>
                <a:cs typeface="Arial" panose="020B0604020202020204" pitchFamily="34" charset="0"/>
              </a:rPr>
              <a:t>is that the devices used to access the content must have access to the decryption key</a:t>
            </a:r>
          </a:p>
          <a:p>
            <a:pPr lvl="1">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28654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Management Rules</a:t>
            </a:r>
          </a:p>
        </p:txBody>
      </p:sp>
      <p:sp>
        <p:nvSpPr>
          <p:cNvPr id="3" name="Content Placeholder 2"/>
          <p:cNvSpPr txBox="1">
            <a:spLocks/>
          </p:cNvSpPr>
          <p:nvPr/>
        </p:nvSpPr>
        <p:spPr>
          <a:xfrm>
            <a:off x="800100" y="1353678"/>
            <a:ext cx="10696574" cy="500779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Key length should be </a:t>
            </a:r>
            <a:r>
              <a:rPr lang="en-US" b="1" dirty="0">
                <a:latin typeface="Arial" panose="020B0604020202020204" pitchFamily="34" charset="0"/>
                <a:cs typeface="Arial" panose="020B0604020202020204" pitchFamily="34" charset="0"/>
              </a:rPr>
              <a:t>long enough </a:t>
            </a:r>
            <a:r>
              <a:rPr lang="en-US" dirty="0">
                <a:latin typeface="Arial" panose="020B0604020202020204" pitchFamily="34" charset="0"/>
                <a:cs typeface="Arial" panose="020B0604020202020204" pitchFamily="34" charset="0"/>
              </a:rPr>
              <a:t>to provide necessary protection</a:t>
            </a:r>
          </a:p>
          <a:p>
            <a:pPr>
              <a:lnSpc>
                <a:spcPct val="110000"/>
              </a:lnSpc>
            </a:pPr>
            <a:r>
              <a:rPr lang="en-US" dirty="0">
                <a:latin typeface="Arial" panose="020B0604020202020204" pitchFamily="34" charset="0"/>
                <a:cs typeface="Arial" panose="020B0604020202020204" pitchFamily="34" charset="0"/>
              </a:rPr>
              <a:t>Keys should stored and transmitted by </a:t>
            </a:r>
            <a:r>
              <a:rPr lang="en-US" b="1" dirty="0">
                <a:latin typeface="Arial" panose="020B0604020202020204" pitchFamily="34" charset="0"/>
                <a:cs typeface="Arial" panose="020B0604020202020204" pitchFamily="34" charset="0"/>
              </a:rPr>
              <a:t>secure</a:t>
            </a:r>
            <a:r>
              <a:rPr lang="en-US" dirty="0">
                <a:latin typeface="Arial" panose="020B0604020202020204" pitchFamily="34" charset="0"/>
                <a:cs typeface="Arial" panose="020B0604020202020204" pitchFamily="34" charset="0"/>
              </a:rPr>
              <a:t> means</a:t>
            </a:r>
          </a:p>
          <a:p>
            <a:pPr>
              <a:lnSpc>
                <a:spcPct val="110000"/>
              </a:lnSpc>
            </a:pPr>
            <a:r>
              <a:rPr lang="en-US" dirty="0">
                <a:latin typeface="Arial" panose="020B0604020202020204" pitchFamily="34" charset="0"/>
                <a:cs typeface="Arial" panose="020B0604020202020204" pitchFamily="34" charset="0"/>
              </a:rPr>
              <a:t>Keys should be </a:t>
            </a:r>
            <a:r>
              <a:rPr lang="en-US" b="1" dirty="0">
                <a:latin typeface="Arial" panose="020B0604020202020204" pitchFamily="34" charset="0"/>
                <a:cs typeface="Arial" panose="020B0604020202020204" pitchFamily="34" charset="0"/>
              </a:rPr>
              <a:t>random</a:t>
            </a:r>
            <a:r>
              <a:rPr lang="en-US" dirty="0">
                <a:latin typeface="Arial" panose="020B0604020202020204" pitchFamily="34" charset="0"/>
                <a:cs typeface="Arial" panose="020B0604020202020204" pitchFamily="34" charset="0"/>
              </a:rPr>
              <a:t> and algorithm should use the full </a:t>
            </a:r>
            <a:r>
              <a:rPr lang="en-US" dirty="0" err="1">
                <a:latin typeface="Arial" panose="020B0604020202020204" pitchFamily="34" charset="0"/>
                <a:cs typeface="Arial" panose="020B0604020202020204" pitchFamily="34" charset="0"/>
              </a:rPr>
              <a:t>keyspace</a:t>
            </a:r>
            <a:endParaRPr lang="en-US" dirty="0">
              <a:latin typeface="Arial" panose="020B0604020202020204" pitchFamily="34" charset="0"/>
              <a:cs typeface="Arial" panose="020B0604020202020204" pitchFamily="34" charset="0"/>
            </a:endParaRPr>
          </a:p>
          <a:p>
            <a:pPr>
              <a:lnSpc>
                <a:spcPct val="110000"/>
              </a:lnSpc>
            </a:pPr>
            <a:r>
              <a:rPr lang="en-US" dirty="0">
                <a:latin typeface="Arial" panose="020B0604020202020204" pitchFamily="34" charset="0"/>
                <a:cs typeface="Arial" panose="020B0604020202020204" pitchFamily="34" charset="0"/>
              </a:rPr>
              <a:t>Key </a:t>
            </a:r>
            <a:r>
              <a:rPr lang="en-US" b="1" dirty="0">
                <a:latin typeface="Arial" panose="020B0604020202020204" pitchFamily="34" charset="0"/>
                <a:cs typeface="Arial" panose="020B0604020202020204" pitchFamily="34" charset="0"/>
              </a:rPr>
              <a:t>lifetime</a:t>
            </a:r>
            <a:r>
              <a:rPr lang="en-US" dirty="0">
                <a:latin typeface="Arial" panose="020B0604020202020204" pitchFamily="34" charset="0"/>
                <a:cs typeface="Arial" panose="020B0604020202020204" pitchFamily="34" charset="0"/>
              </a:rPr>
              <a:t> should correspond to the </a:t>
            </a:r>
            <a:r>
              <a:rPr lang="en-US" b="1" dirty="0">
                <a:latin typeface="Arial" panose="020B0604020202020204" pitchFamily="34" charset="0"/>
                <a:cs typeface="Arial" panose="020B0604020202020204" pitchFamily="34" charset="0"/>
              </a:rPr>
              <a:t>sensitivity</a:t>
            </a:r>
            <a:r>
              <a:rPr lang="en-US" dirty="0">
                <a:latin typeface="Arial" panose="020B0604020202020204" pitchFamily="34" charset="0"/>
                <a:cs typeface="Arial" panose="020B0604020202020204" pitchFamily="34" charset="0"/>
              </a:rPr>
              <a:t> of the encrypted data</a:t>
            </a:r>
          </a:p>
          <a:p>
            <a:pPr>
              <a:lnSpc>
                <a:spcPct val="110000"/>
              </a:lnSpc>
            </a:pPr>
            <a:r>
              <a:rPr lang="en-US" dirty="0">
                <a:latin typeface="Arial" panose="020B0604020202020204" pitchFamily="34" charset="0"/>
                <a:cs typeface="Arial" panose="020B0604020202020204" pitchFamily="34" charset="0"/>
              </a:rPr>
              <a:t>The more the key is used, shorter its lifetime</a:t>
            </a:r>
          </a:p>
          <a:p>
            <a:pPr>
              <a:lnSpc>
                <a:spcPct val="110000"/>
              </a:lnSpc>
            </a:pPr>
            <a:r>
              <a:rPr lang="en-US" dirty="0">
                <a:latin typeface="Arial" panose="020B0604020202020204" pitchFamily="34" charset="0"/>
                <a:cs typeface="Arial" panose="020B0604020202020204" pitchFamily="34" charset="0"/>
              </a:rPr>
              <a:t>Keys should be </a:t>
            </a:r>
            <a:r>
              <a:rPr lang="en-US" b="1" dirty="0">
                <a:latin typeface="Arial" panose="020B0604020202020204" pitchFamily="34" charset="0"/>
                <a:cs typeface="Arial" panose="020B0604020202020204" pitchFamily="34" charset="0"/>
              </a:rPr>
              <a:t>backed or escrowed </a:t>
            </a:r>
            <a:r>
              <a:rPr lang="en-US" dirty="0">
                <a:latin typeface="Arial" panose="020B0604020202020204" pitchFamily="34" charset="0"/>
                <a:cs typeface="Arial" panose="020B0604020202020204" pitchFamily="34" charset="0"/>
              </a:rPr>
              <a:t>in case of emergency</a:t>
            </a:r>
          </a:p>
          <a:p>
            <a:pPr>
              <a:lnSpc>
                <a:spcPct val="110000"/>
              </a:lnSpc>
            </a:pPr>
            <a:r>
              <a:rPr lang="en-US" dirty="0">
                <a:latin typeface="Arial" panose="020B0604020202020204" pitchFamily="34" charset="0"/>
                <a:cs typeface="Arial" panose="020B0604020202020204" pitchFamily="34" charset="0"/>
              </a:rPr>
              <a:t>Keys should be </a:t>
            </a:r>
            <a:r>
              <a:rPr lang="en-US" b="1" dirty="0">
                <a:latin typeface="Arial" panose="020B0604020202020204" pitchFamily="34" charset="0"/>
                <a:cs typeface="Arial" panose="020B0604020202020204" pitchFamily="34" charset="0"/>
              </a:rPr>
              <a:t>properly destroyed </a:t>
            </a:r>
            <a:r>
              <a:rPr lang="en-US" dirty="0">
                <a:latin typeface="Arial" panose="020B0604020202020204" pitchFamily="34" charset="0"/>
                <a:cs typeface="Arial" panose="020B0604020202020204" pitchFamily="34" charset="0"/>
              </a:rPr>
              <a:t>after its lifetime</a:t>
            </a:r>
          </a:p>
          <a:p>
            <a:pPr>
              <a:lnSpc>
                <a:spcPct val="110000"/>
              </a:lnSpc>
            </a:pPr>
            <a:r>
              <a:rPr lang="en-US" b="1" dirty="0">
                <a:latin typeface="Arial" panose="020B0604020202020204" pitchFamily="34" charset="0"/>
                <a:cs typeface="Arial" panose="020B0604020202020204" pitchFamily="34" charset="0"/>
              </a:rPr>
              <a:t>Key escrow:</a:t>
            </a:r>
          </a:p>
          <a:p>
            <a:pPr lvl="1">
              <a:lnSpc>
                <a:spcPct val="110000"/>
              </a:lnSpc>
            </a:pPr>
            <a:r>
              <a:rPr lang="en-US" dirty="0">
                <a:latin typeface="Arial" panose="020B0604020202020204" pitchFamily="34" charset="0"/>
                <a:cs typeface="Arial" panose="020B0604020202020204" pitchFamily="34" charset="0"/>
              </a:rPr>
              <a:t>An entity with which keys can be stored for recovery at a later point in time</a:t>
            </a:r>
          </a:p>
        </p:txBody>
      </p:sp>
    </p:spTree>
    <p:extLst>
      <p:ext uri="{BB962C8B-B14F-4D97-AF65-F5344CB8AC3E}">
        <p14:creationId xmlns:p14="http://schemas.microsoft.com/office/powerpoint/2010/main" val="12817033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02" y="164506"/>
            <a:ext cx="10696574" cy="735541"/>
          </a:xfrm>
        </p:spPr>
        <p:txBody>
          <a:bodyPr/>
          <a:lstStyle/>
          <a:p>
            <a:r>
              <a:rPr lang="en-IN" dirty="0"/>
              <a:t>ANSI X9.17</a:t>
            </a:r>
          </a:p>
        </p:txBody>
      </p:sp>
      <p:sp>
        <p:nvSpPr>
          <p:cNvPr id="3" name="TextBox 2"/>
          <p:cNvSpPr txBox="1"/>
          <p:nvPr/>
        </p:nvSpPr>
        <p:spPr>
          <a:xfrm>
            <a:off x="715040" y="729538"/>
            <a:ext cx="10696574" cy="61178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Developed to address the need for financial institutions to transmit securities and fund securely using an electronic medium</a:t>
            </a:r>
          </a:p>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It describes a  means to ensure the secrecy of the keys</a:t>
            </a:r>
          </a:p>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It is based on a hierarchy of keys</a:t>
            </a:r>
          </a:p>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At the bottom of the hierarchy are </a:t>
            </a:r>
            <a:r>
              <a:rPr lang="en-IN" sz="2400" b="1" dirty="0">
                <a:latin typeface="Arial" panose="020B0604020202020204" pitchFamily="34" charset="0"/>
                <a:cs typeface="Arial" panose="020B0604020202020204" pitchFamily="34" charset="0"/>
              </a:rPr>
              <a:t>data keys</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Used to encrypt and decrypt the messages</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They are given shorter lifespan</a:t>
            </a:r>
          </a:p>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At the top of the hierarchy are the </a:t>
            </a:r>
            <a:r>
              <a:rPr lang="en-IN" sz="2400" b="1" dirty="0">
                <a:latin typeface="Arial" panose="020B0604020202020204" pitchFamily="34" charset="0"/>
                <a:cs typeface="Arial" panose="020B0604020202020204" pitchFamily="34" charset="0"/>
              </a:rPr>
              <a:t>key-encrypting Master keys </a:t>
            </a:r>
            <a:r>
              <a:rPr lang="en-IN" sz="2400" dirty="0">
                <a:latin typeface="Arial" panose="020B0604020202020204" pitchFamily="34" charset="0"/>
                <a:cs typeface="Arial" panose="020B0604020202020204" pitchFamily="34" charset="0"/>
              </a:rPr>
              <a:t>(KKMs)\</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Used to encrypt the data keys</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Must be distributed manually</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They are afforded longer lifespans than data keys</a:t>
            </a:r>
          </a:p>
        </p:txBody>
      </p:sp>
    </p:spTree>
    <p:extLst>
      <p:ext uri="{BB962C8B-B14F-4D97-AF65-F5344CB8AC3E}">
        <p14:creationId xmlns:p14="http://schemas.microsoft.com/office/powerpoint/2010/main" val="38696417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02" y="164506"/>
            <a:ext cx="10696574" cy="735541"/>
          </a:xfrm>
        </p:spPr>
        <p:txBody>
          <a:bodyPr/>
          <a:lstStyle/>
          <a:p>
            <a:r>
              <a:rPr lang="en-IN" dirty="0"/>
              <a:t>Key Escrow</a:t>
            </a:r>
          </a:p>
        </p:txBody>
      </p:sp>
      <p:sp>
        <p:nvSpPr>
          <p:cNvPr id="3" name="TextBox 2"/>
          <p:cNvSpPr txBox="1"/>
          <p:nvPr/>
        </p:nvSpPr>
        <p:spPr>
          <a:xfrm>
            <a:off x="821364" y="900047"/>
            <a:ext cx="10186212" cy="56323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There are two approaches to Key Escrow</a:t>
            </a:r>
          </a:p>
          <a:p>
            <a:pPr marL="285750" indent="-285750">
              <a:lnSpc>
                <a:spcPct val="150000"/>
              </a:lnSpc>
              <a:buFont typeface="Arial" panose="020B0604020202020204" pitchFamily="34" charset="0"/>
              <a:buChar char="•"/>
            </a:pPr>
            <a:r>
              <a:rPr lang="en-IN" sz="2400" b="1" dirty="0">
                <a:latin typeface="Arial" panose="020B0604020202020204" pitchFamily="34" charset="0"/>
                <a:cs typeface="Arial" panose="020B0604020202020204" pitchFamily="34" charset="0"/>
              </a:rPr>
              <a:t>Fair Cryptosystem</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Secret key is divided into 2 or more pieces, each of which is given to an independent third-party.</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Each of these pieces is useless on its own but may be recombined to obtain the secret key</a:t>
            </a:r>
          </a:p>
          <a:p>
            <a:pPr marL="285750" indent="-285750">
              <a:lnSpc>
                <a:spcPct val="150000"/>
              </a:lnSpc>
              <a:buFont typeface="Arial" panose="020B0604020202020204" pitchFamily="34" charset="0"/>
              <a:buChar char="•"/>
            </a:pPr>
            <a:r>
              <a:rPr lang="en-IN" sz="2400" b="1" dirty="0">
                <a:latin typeface="Arial" panose="020B0604020202020204" pitchFamily="34" charset="0"/>
                <a:cs typeface="Arial" panose="020B0604020202020204" pitchFamily="34" charset="0"/>
              </a:rPr>
              <a:t>Escrowed Encryption Standard</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This provides government with a technological means to decrypt ciphertext</a:t>
            </a:r>
          </a:p>
          <a:p>
            <a:pPr marL="742950" lvl="1" indent="-28575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Skipjack algorithm is based on this standard</a:t>
            </a:r>
          </a:p>
        </p:txBody>
      </p:sp>
    </p:spTree>
    <p:extLst>
      <p:ext uri="{BB962C8B-B14F-4D97-AF65-F5344CB8AC3E}">
        <p14:creationId xmlns:p14="http://schemas.microsoft.com/office/powerpoint/2010/main" val="24797387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Trusted Platform Module</a:t>
            </a:r>
          </a:p>
        </p:txBody>
      </p:sp>
      <p:sp>
        <p:nvSpPr>
          <p:cNvPr id="3" name="Content Placeholder 2"/>
          <p:cNvSpPr txBox="1">
            <a:spLocks/>
          </p:cNvSpPr>
          <p:nvPr/>
        </p:nvSpPr>
        <p:spPr>
          <a:xfrm>
            <a:off x="800100" y="1353678"/>
            <a:ext cx="10696574" cy="500779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Microchip installed on the motherboard that is dedicated to carrying out security functions on the system</a:t>
            </a:r>
          </a:p>
          <a:p>
            <a:pPr>
              <a:lnSpc>
                <a:spcPct val="110000"/>
              </a:lnSpc>
            </a:pPr>
            <a:r>
              <a:rPr lang="en-US" dirty="0">
                <a:latin typeface="Arial" panose="020B0604020202020204" pitchFamily="34" charset="0"/>
                <a:cs typeface="Arial" panose="020B0604020202020204" pitchFamily="34" charset="0"/>
              </a:rPr>
              <a:t>Two major functions of TPM are</a:t>
            </a:r>
          </a:p>
          <a:p>
            <a:pPr lvl="1">
              <a:lnSpc>
                <a:spcPct val="110000"/>
              </a:lnSpc>
            </a:pPr>
            <a:r>
              <a:rPr lang="en-US" dirty="0">
                <a:latin typeface="Arial" panose="020B0604020202020204" pitchFamily="34" charset="0"/>
                <a:cs typeface="Arial" panose="020B0604020202020204" pitchFamily="34" charset="0"/>
              </a:rPr>
              <a:t>Binding the hard disk drive</a:t>
            </a:r>
          </a:p>
          <a:p>
            <a:pPr lvl="2">
              <a:lnSpc>
                <a:spcPct val="110000"/>
              </a:lnSpc>
            </a:pPr>
            <a:r>
              <a:rPr lang="en-US" dirty="0">
                <a:latin typeface="Arial" panose="020B0604020202020204" pitchFamily="34" charset="0"/>
                <a:cs typeface="Arial" panose="020B0604020202020204" pitchFamily="34" charset="0"/>
              </a:rPr>
              <a:t>Content of the Hard disk drive is encrypted and the decryption key is stored away in the TPM chip</a:t>
            </a:r>
          </a:p>
          <a:p>
            <a:pPr lvl="2">
              <a:lnSpc>
                <a:spcPct val="110000"/>
              </a:lnSpc>
            </a:pPr>
            <a:r>
              <a:rPr lang="en-US" dirty="0">
                <a:latin typeface="Arial" panose="020B0604020202020204" pitchFamily="34" charset="0"/>
                <a:cs typeface="Arial" panose="020B0604020202020204" pitchFamily="34" charset="0"/>
              </a:rPr>
              <a:t>If the TPM chip fails the encrypted content in the HDD will be rendered useless</a:t>
            </a:r>
          </a:p>
          <a:p>
            <a:pPr lvl="1">
              <a:lnSpc>
                <a:spcPct val="110000"/>
              </a:lnSpc>
            </a:pPr>
            <a:r>
              <a:rPr lang="en-US" dirty="0">
                <a:latin typeface="Arial" panose="020B0604020202020204" pitchFamily="34" charset="0"/>
                <a:cs typeface="Arial" panose="020B0604020202020204" pitchFamily="34" charset="0"/>
              </a:rPr>
              <a:t>Sealing a system configuration</a:t>
            </a:r>
          </a:p>
          <a:p>
            <a:pPr lvl="2">
              <a:lnSpc>
                <a:spcPct val="110000"/>
              </a:lnSpc>
            </a:pPr>
            <a:r>
              <a:rPr lang="en-US" dirty="0">
                <a:latin typeface="Arial" panose="020B0604020202020204" pitchFamily="34" charset="0"/>
                <a:cs typeface="Arial" panose="020B0604020202020204" pitchFamily="34" charset="0"/>
              </a:rPr>
              <a:t>TPM generates hash values based on the systems configuration and stores them in TPM chips</a:t>
            </a:r>
          </a:p>
          <a:p>
            <a:pPr lvl="2">
              <a:lnSpc>
                <a:spcPct val="110000"/>
              </a:lnSpc>
            </a:pPr>
            <a:r>
              <a:rPr lang="en-US" dirty="0">
                <a:latin typeface="Arial" panose="020B0604020202020204" pitchFamily="34" charset="0"/>
                <a:cs typeface="Arial" panose="020B0604020202020204" pitchFamily="34" charset="0"/>
              </a:rPr>
              <a:t>Only after TPM verifies the integrity of the system’s configuration will it allow activation of the system</a:t>
            </a:r>
          </a:p>
        </p:txBody>
      </p:sp>
    </p:spTree>
    <p:extLst>
      <p:ext uri="{BB962C8B-B14F-4D97-AF65-F5344CB8AC3E}">
        <p14:creationId xmlns:p14="http://schemas.microsoft.com/office/powerpoint/2010/main" val="11431945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Trusted Platform Module - Memory</a:t>
            </a:r>
          </a:p>
        </p:txBody>
      </p:sp>
      <p:sp>
        <p:nvSpPr>
          <p:cNvPr id="3" name="Content Placeholder 2"/>
          <p:cNvSpPr txBox="1">
            <a:spLocks/>
          </p:cNvSpPr>
          <p:nvPr/>
        </p:nvSpPr>
        <p:spPr>
          <a:xfrm>
            <a:off x="800100" y="1353678"/>
            <a:ext cx="10696574" cy="500779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TPMs internal storage is based on NVRAM</a:t>
            </a:r>
          </a:p>
          <a:p>
            <a:pPr>
              <a:lnSpc>
                <a:spcPct val="110000"/>
              </a:lnSpc>
            </a:pPr>
            <a:r>
              <a:rPr lang="en-US" dirty="0">
                <a:latin typeface="Arial" panose="020B0604020202020204" pitchFamily="34" charset="0"/>
                <a:cs typeface="Arial" panose="020B0604020202020204" pitchFamily="34" charset="0"/>
              </a:rPr>
              <a:t>Internal memory is divided into two segments</a:t>
            </a:r>
          </a:p>
          <a:p>
            <a:pPr lvl="1">
              <a:lnSpc>
                <a:spcPct val="110000"/>
              </a:lnSpc>
            </a:pPr>
            <a:r>
              <a:rPr lang="en-US" dirty="0">
                <a:latin typeface="Arial" panose="020B0604020202020204" pitchFamily="34" charset="0"/>
                <a:cs typeface="Arial" panose="020B0604020202020204" pitchFamily="34" charset="0"/>
              </a:rPr>
              <a:t>Persistent (Static) memory</a:t>
            </a:r>
          </a:p>
          <a:p>
            <a:pPr lvl="1">
              <a:lnSpc>
                <a:spcPct val="110000"/>
              </a:lnSpc>
            </a:pPr>
            <a:r>
              <a:rPr lang="en-US" dirty="0">
                <a:latin typeface="Arial" panose="020B0604020202020204" pitchFamily="34" charset="0"/>
                <a:cs typeface="Arial" panose="020B0604020202020204" pitchFamily="34" charset="0"/>
              </a:rPr>
              <a:t>Versatile (dynamic) memory</a:t>
            </a:r>
          </a:p>
          <a:p>
            <a:pPr>
              <a:lnSpc>
                <a:spcPct val="110000"/>
              </a:lnSpc>
            </a:pPr>
            <a:r>
              <a:rPr lang="en-US" dirty="0">
                <a:latin typeface="Arial" panose="020B0604020202020204" pitchFamily="34" charset="0"/>
                <a:cs typeface="Arial" panose="020B0604020202020204" pitchFamily="34" charset="0"/>
              </a:rPr>
              <a:t>Two kinds of keys are present in the static memory</a:t>
            </a:r>
          </a:p>
          <a:p>
            <a:pPr lvl="1">
              <a:lnSpc>
                <a:spcPct val="110000"/>
              </a:lnSpc>
            </a:pPr>
            <a:r>
              <a:rPr lang="en-US" b="1" dirty="0">
                <a:latin typeface="Arial" panose="020B0604020202020204" pitchFamily="34" charset="0"/>
                <a:cs typeface="Arial" panose="020B0604020202020204" pitchFamily="34" charset="0"/>
              </a:rPr>
              <a:t>Endorsement Key (EK)</a:t>
            </a:r>
          </a:p>
          <a:p>
            <a:pPr lvl="2">
              <a:lnSpc>
                <a:spcPct val="110000"/>
              </a:lnSpc>
            </a:pPr>
            <a:r>
              <a:rPr lang="en-US" dirty="0">
                <a:latin typeface="Arial" panose="020B0604020202020204" pitchFamily="34" charset="0"/>
                <a:cs typeface="Arial" panose="020B0604020202020204" pitchFamily="34" charset="0"/>
              </a:rPr>
              <a:t>Public/private key pair installed during manufacture that cannot be altered</a:t>
            </a:r>
          </a:p>
          <a:p>
            <a:pPr lvl="2">
              <a:lnSpc>
                <a:spcPct val="110000"/>
              </a:lnSpc>
            </a:pPr>
            <a:r>
              <a:rPr lang="en-US" dirty="0">
                <a:latin typeface="Arial" panose="020B0604020202020204" pitchFamily="34" charset="0"/>
                <a:cs typeface="Arial" panose="020B0604020202020204" pitchFamily="34" charset="0"/>
              </a:rPr>
              <a:t>It is unique to the TPM and its platform</a:t>
            </a:r>
          </a:p>
          <a:p>
            <a:pPr lvl="2">
              <a:lnSpc>
                <a:spcPct val="110000"/>
              </a:lnSpc>
            </a:pPr>
            <a:r>
              <a:rPr lang="en-US" dirty="0">
                <a:latin typeface="Arial" panose="020B0604020202020204" pitchFamily="34" charset="0"/>
                <a:cs typeface="Arial" panose="020B0604020202020204" pitchFamily="34" charset="0"/>
              </a:rPr>
              <a:t>Private Key is always present inside the chips, while public key is used to verify the authenticity of the TPM itself</a:t>
            </a:r>
          </a:p>
          <a:p>
            <a:pPr lvl="1">
              <a:lnSpc>
                <a:spcPct val="110000"/>
              </a:lnSpc>
            </a:pPr>
            <a:r>
              <a:rPr lang="en-US" b="1" dirty="0">
                <a:latin typeface="Arial" panose="020B0604020202020204" pitchFamily="34" charset="0"/>
                <a:cs typeface="Arial" panose="020B0604020202020204" pitchFamily="34" charset="0"/>
              </a:rPr>
              <a:t>Storage Root Key (SRK)</a:t>
            </a:r>
          </a:p>
          <a:p>
            <a:pPr lvl="2">
              <a:lnSpc>
                <a:spcPct val="110000"/>
              </a:lnSpc>
            </a:pPr>
            <a:r>
              <a:rPr lang="en-US" dirty="0">
                <a:latin typeface="Arial" panose="020B0604020202020204" pitchFamily="34" charset="0"/>
                <a:cs typeface="Arial" panose="020B0604020202020204" pitchFamily="34" charset="0"/>
              </a:rPr>
              <a:t>Master wrapping key used to secure the EK stored in the system</a:t>
            </a:r>
          </a:p>
        </p:txBody>
      </p:sp>
    </p:spTree>
    <p:extLst>
      <p:ext uri="{BB962C8B-B14F-4D97-AF65-F5344CB8AC3E}">
        <p14:creationId xmlns:p14="http://schemas.microsoft.com/office/powerpoint/2010/main" val="209340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Trusted Platform Module - Memory</a:t>
            </a:r>
          </a:p>
        </p:txBody>
      </p:sp>
      <p:sp>
        <p:nvSpPr>
          <p:cNvPr id="3" name="Content Placeholder 2"/>
          <p:cNvSpPr txBox="1">
            <a:spLocks/>
          </p:cNvSpPr>
          <p:nvPr/>
        </p:nvSpPr>
        <p:spPr>
          <a:xfrm>
            <a:off x="800100" y="1353678"/>
            <a:ext cx="10696574" cy="50077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Three kinds of keys are present in dynamic memory</a:t>
            </a:r>
          </a:p>
          <a:p>
            <a:pPr lvl="1">
              <a:lnSpc>
                <a:spcPct val="150000"/>
              </a:lnSpc>
            </a:pPr>
            <a:r>
              <a:rPr lang="en-US" b="1" dirty="0">
                <a:latin typeface="Arial" panose="020B0604020202020204" pitchFamily="34" charset="0"/>
                <a:cs typeface="Arial" panose="020B0604020202020204" pitchFamily="34" charset="0"/>
              </a:rPr>
              <a:t>Attestation Identity Key (AIK)</a:t>
            </a:r>
          </a:p>
          <a:p>
            <a:pPr lvl="2">
              <a:lnSpc>
                <a:spcPct val="150000"/>
              </a:lnSpc>
            </a:pPr>
            <a:r>
              <a:rPr lang="en-US" dirty="0">
                <a:latin typeface="Arial" panose="020B0604020202020204" pitchFamily="34" charset="0"/>
                <a:cs typeface="Arial" panose="020B0604020202020204" pitchFamily="34" charset="0"/>
              </a:rPr>
              <a:t>Used for the attestation of the TPM chip to the service providers</a:t>
            </a:r>
          </a:p>
          <a:p>
            <a:pPr lvl="2">
              <a:lnSpc>
                <a:spcPct val="150000"/>
              </a:lnSpc>
            </a:pPr>
            <a:r>
              <a:rPr lang="en-US" dirty="0">
                <a:latin typeface="Arial" panose="020B0604020202020204" pitchFamily="34" charset="0"/>
                <a:cs typeface="Arial" panose="020B0604020202020204" pitchFamily="34" charset="0"/>
              </a:rPr>
              <a:t>AIK is linked to the TPM’s EK and helps ensure integrity of the EK</a:t>
            </a:r>
          </a:p>
          <a:p>
            <a:pPr lvl="1">
              <a:lnSpc>
                <a:spcPct val="150000"/>
              </a:lnSpc>
            </a:pPr>
            <a:r>
              <a:rPr lang="en-US" b="1" dirty="0">
                <a:latin typeface="Arial" panose="020B0604020202020204" pitchFamily="34" charset="0"/>
                <a:cs typeface="Arial" panose="020B0604020202020204" pitchFamily="34" charset="0"/>
              </a:rPr>
              <a:t>Platform Configuration Register (PCR)</a:t>
            </a:r>
          </a:p>
          <a:p>
            <a:pPr lvl="2">
              <a:lnSpc>
                <a:spcPct val="150000"/>
              </a:lnSpc>
            </a:pPr>
            <a:r>
              <a:rPr lang="en-US" dirty="0">
                <a:latin typeface="Arial" panose="020B0604020202020204" pitchFamily="34" charset="0"/>
                <a:cs typeface="Arial" panose="020B0604020202020204" pitchFamily="34" charset="0"/>
              </a:rPr>
              <a:t>Used to store crypto hashes of data used for TPMs sealing function</a:t>
            </a:r>
          </a:p>
          <a:p>
            <a:pPr lvl="1">
              <a:lnSpc>
                <a:spcPct val="150000"/>
              </a:lnSpc>
            </a:pPr>
            <a:r>
              <a:rPr lang="en-US" b="1" dirty="0">
                <a:latin typeface="Arial" panose="020B0604020202020204" pitchFamily="34" charset="0"/>
                <a:cs typeface="Arial" panose="020B0604020202020204" pitchFamily="34" charset="0"/>
              </a:rPr>
              <a:t>Storage Keys</a:t>
            </a:r>
          </a:p>
          <a:p>
            <a:pPr lvl="2">
              <a:lnSpc>
                <a:spcPct val="150000"/>
              </a:lnSpc>
            </a:pPr>
            <a:r>
              <a:rPr lang="en-US" dirty="0">
                <a:latin typeface="Arial" panose="020B0604020202020204" pitchFamily="34" charset="0"/>
                <a:cs typeface="Arial" panose="020B0604020202020204" pitchFamily="34" charset="0"/>
              </a:rPr>
              <a:t>Used to encrypt the storage media of the computer system</a:t>
            </a:r>
          </a:p>
          <a:p>
            <a:pPr lvl="2">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3921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Attacks on Cryptography</a:t>
            </a:r>
          </a:p>
        </p:txBody>
      </p:sp>
      <p:sp>
        <p:nvSpPr>
          <p:cNvPr id="3" name="Content Placeholder 2"/>
          <p:cNvSpPr txBox="1">
            <a:spLocks/>
          </p:cNvSpPr>
          <p:nvPr/>
        </p:nvSpPr>
        <p:spPr>
          <a:xfrm>
            <a:off x="800100" y="1353678"/>
            <a:ext cx="10696574" cy="500779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There are two kinds of attacks</a:t>
            </a:r>
          </a:p>
          <a:p>
            <a:pPr lvl="1">
              <a:lnSpc>
                <a:spcPct val="150000"/>
              </a:lnSpc>
            </a:pPr>
            <a:r>
              <a:rPr lang="en-US" dirty="0">
                <a:latin typeface="Arial" panose="020B0604020202020204" pitchFamily="34" charset="0"/>
                <a:cs typeface="Arial" panose="020B0604020202020204" pitchFamily="34" charset="0"/>
              </a:rPr>
              <a:t>Passive attacks</a:t>
            </a:r>
          </a:p>
          <a:p>
            <a:pPr lvl="2">
              <a:lnSpc>
                <a:spcPct val="150000"/>
              </a:lnSpc>
            </a:pPr>
            <a:r>
              <a:rPr lang="en-US" dirty="0">
                <a:latin typeface="Arial" panose="020B0604020202020204" pitchFamily="34" charset="0"/>
                <a:cs typeface="Arial" panose="020B0604020202020204" pitchFamily="34" charset="0"/>
              </a:rPr>
              <a:t>Attacks that do not need active intrusion of the algorithms; </a:t>
            </a:r>
          </a:p>
          <a:p>
            <a:pPr lvl="2">
              <a:lnSpc>
                <a:spcPct val="150000"/>
              </a:lnSpc>
            </a:pPr>
            <a:r>
              <a:rPr lang="en-US" dirty="0">
                <a:latin typeface="Arial" panose="020B0604020202020204" pitchFamily="34" charset="0"/>
                <a:cs typeface="Arial" panose="020B0604020202020204" pitchFamily="34" charset="0"/>
              </a:rPr>
              <a:t>They are used to gain information before launching active attacks</a:t>
            </a:r>
          </a:p>
          <a:p>
            <a:pPr lvl="2">
              <a:lnSpc>
                <a:spcPct val="150000"/>
              </a:lnSpc>
            </a:pPr>
            <a:r>
              <a:rPr lang="en-US" dirty="0">
                <a:latin typeface="Arial" panose="020B0604020202020204" pitchFamily="34" charset="0"/>
                <a:cs typeface="Arial" panose="020B0604020202020204" pitchFamily="34" charset="0"/>
              </a:rPr>
              <a:t>It is difficult to detect</a:t>
            </a:r>
          </a:p>
          <a:p>
            <a:pPr lvl="2">
              <a:lnSpc>
                <a:spcPct val="150000"/>
              </a:lnSpc>
            </a:pPr>
            <a:r>
              <a:rPr lang="en-US" dirty="0">
                <a:latin typeface="Arial" panose="020B0604020202020204" pitchFamily="34" charset="0"/>
                <a:cs typeface="Arial" panose="020B0604020202020204" pitchFamily="34" charset="0"/>
              </a:rPr>
              <a:t>Controls can be placed to prevent them rather than detect and stop</a:t>
            </a:r>
          </a:p>
          <a:p>
            <a:pPr lvl="1">
              <a:lnSpc>
                <a:spcPct val="150000"/>
              </a:lnSpc>
            </a:pPr>
            <a:r>
              <a:rPr lang="en-US" dirty="0">
                <a:latin typeface="Arial" panose="020B0604020202020204" pitchFamily="34" charset="0"/>
                <a:cs typeface="Arial" panose="020B0604020202020204" pitchFamily="34" charset="0"/>
              </a:rPr>
              <a:t>Active attacks</a:t>
            </a:r>
          </a:p>
          <a:p>
            <a:pPr lvl="2">
              <a:lnSpc>
                <a:spcPct val="150000"/>
              </a:lnSpc>
            </a:pPr>
            <a:r>
              <a:rPr lang="en-US" dirty="0">
                <a:latin typeface="Arial" panose="020B0604020202020204" pitchFamily="34" charset="0"/>
                <a:cs typeface="Arial" panose="020B0604020202020204" pitchFamily="34" charset="0"/>
              </a:rPr>
              <a:t>Attacks that involved active intrusion of the message</a:t>
            </a:r>
          </a:p>
          <a:p>
            <a:pPr lvl="2">
              <a:lnSpc>
                <a:spcPct val="150000"/>
              </a:lnSpc>
            </a:pPr>
            <a:r>
              <a:rPr lang="en-US" dirty="0">
                <a:latin typeface="Arial" panose="020B0604020202020204" pitchFamily="34" charset="0"/>
                <a:cs typeface="Arial" panose="020B0604020202020204" pitchFamily="34" charset="0"/>
              </a:rPr>
              <a:t>Involves altering messages, modifying system files, masquerading as another individual</a:t>
            </a:r>
          </a:p>
          <a:p>
            <a:pPr>
              <a:lnSpc>
                <a:spcPct val="150000"/>
              </a:lnSpc>
            </a:pPr>
            <a:r>
              <a:rPr lang="en-US" dirty="0">
                <a:latin typeface="Arial" panose="020B0604020202020204" pitchFamily="34" charset="0"/>
                <a:cs typeface="Arial" panose="020B0604020202020204" pitchFamily="34" charset="0"/>
              </a:rPr>
              <a:t>Common attack vectors are</a:t>
            </a:r>
          </a:p>
          <a:p>
            <a:pPr lvl="1">
              <a:lnSpc>
                <a:spcPct val="150000"/>
              </a:lnSpc>
            </a:pPr>
            <a:r>
              <a:rPr lang="en-US" dirty="0">
                <a:latin typeface="Arial" panose="020B0604020202020204" pitchFamily="34" charset="0"/>
                <a:cs typeface="Arial" panose="020B0604020202020204" pitchFamily="34" charset="0"/>
              </a:rPr>
              <a:t>Key, algorithm, implementation, data, and users</a:t>
            </a:r>
          </a:p>
        </p:txBody>
      </p:sp>
    </p:spTree>
    <p:extLst>
      <p:ext uri="{BB962C8B-B14F-4D97-AF65-F5344CB8AC3E}">
        <p14:creationId xmlns:p14="http://schemas.microsoft.com/office/powerpoint/2010/main" val="37380333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929"/>
            <a:ext cx="10696574" cy="735541"/>
          </a:xfrm>
        </p:spPr>
        <p:txBody>
          <a:bodyPr/>
          <a:lstStyle/>
          <a:p>
            <a:r>
              <a:rPr lang="en-IN" dirty="0"/>
              <a:t>Attacks on Cryptography</a:t>
            </a:r>
          </a:p>
        </p:txBody>
      </p:sp>
      <p:graphicFrame>
        <p:nvGraphicFramePr>
          <p:cNvPr id="4" name="Table 3"/>
          <p:cNvGraphicFramePr>
            <a:graphicFrameLocks noGrp="1"/>
          </p:cNvGraphicFramePr>
          <p:nvPr>
            <p:extLst>
              <p:ext uri="{D42A27DB-BD31-4B8C-83A1-F6EECF244321}">
                <p14:modId xmlns:p14="http://schemas.microsoft.com/office/powerpoint/2010/main" val="1675251526"/>
              </p:ext>
            </p:extLst>
          </p:nvPr>
        </p:nvGraphicFramePr>
        <p:xfrm>
          <a:off x="196646" y="1091325"/>
          <a:ext cx="11484078" cy="5395999"/>
        </p:xfrm>
        <a:graphic>
          <a:graphicData uri="http://schemas.openxmlformats.org/drawingml/2006/table">
            <a:tbl>
              <a:tblPr firstRow="1" bandRow="1">
                <a:tableStyleId>{3B4B98B0-60AC-42C2-AFA5-B58CD77FA1E5}</a:tableStyleId>
              </a:tblPr>
              <a:tblGrid>
                <a:gridCol w="3106993">
                  <a:extLst>
                    <a:ext uri="{9D8B030D-6E8A-4147-A177-3AD203B41FA5}">
                      <a16:colId xmlns:a16="http://schemas.microsoft.com/office/drawing/2014/main" val="622101443"/>
                    </a:ext>
                  </a:extLst>
                </a:gridCol>
                <a:gridCol w="8377085">
                  <a:extLst>
                    <a:ext uri="{9D8B030D-6E8A-4147-A177-3AD203B41FA5}">
                      <a16:colId xmlns:a16="http://schemas.microsoft.com/office/drawing/2014/main" val="1690973497"/>
                    </a:ext>
                  </a:extLst>
                </a:gridCol>
              </a:tblGrid>
              <a:tr h="1236954">
                <a:tc>
                  <a:txBody>
                    <a:bodyPr/>
                    <a:lstStyle/>
                    <a:p>
                      <a:r>
                        <a:rPr lang="en-IN" b="1" dirty="0">
                          <a:latin typeface="Arial" panose="020B0604020202020204" pitchFamily="34" charset="0"/>
                          <a:cs typeface="Arial" panose="020B0604020202020204" pitchFamily="34" charset="0"/>
                        </a:rPr>
                        <a:t>Cipher</a:t>
                      </a:r>
                      <a:r>
                        <a:rPr lang="en-IN" b="1" baseline="0" dirty="0">
                          <a:latin typeface="Arial" panose="020B0604020202020204" pitchFamily="34" charset="0"/>
                          <a:cs typeface="Arial" panose="020B0604020202020204" pitchFamily="34" charset="0"/>
                        </a:rPr>
                        <a:t>text-only Attacks</a:t>
                      </a:r>
                      <a:endParaRPr lang="en-IN" b="1"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Attacker</a:t>
                      </a:r>
                      <a:r>
                        <a:rPr lang="en-IN" b="0" baseline="0" dirty="0">
                          <a:latin typeface="Arial" panose="020B0604020202020204" pitchFamily="34" charset="0"/>
                          <a:cs typeface="Arial" panose="020B0604020202020204" pitchFamily="34" charset="0"/>
                        </a:rPr>
                        <a:t> has the ciphertext of several messages encrypted using the same algorithm</a:t>
                      </a:r>
                    </a:p>
                    <a:p>
                      <a:pPr marL="285750" indent="-285750">
                        <a:buFont typeface="Arial" panose="020B0604020202020204" pitchFamily="34" charset="0"/>
                        <a:buChar char="•"/>
                      </a:pPr>
                      <a:r>
                        <a:rPr lang="en-IN" b="0" baseline="0" dirty="0">
                          <a:latin typeface="Arial" panose="020B0604020202020204" pitchFamily="34" charset="0"/>
                          <a:cs typeface="Arial" panose="020B0604020202020204" pitchFamily="34" charset="0"/>
                        </a:rPr>
                        <a:t>Goal is to identify the key used</a:t>
                      </a:r>
                    </a:p>
                    <a:p>
                      <a:pPr marL="285750" indent="-285750">
                        <a:buFont typeface="Arial" panose="020B0604020202020204" pitchFamily="34" charset="0"/>
                        <a:buChar char="•"/>
                      </a:pPr>
                      <a:r>
                        <a:rPr lang="en-IN" b="0" baseline="0" dirty="0">
                          <a:latin typeface="Arial" panose="020B0604020202020204" pitchFamily="34" charset="0"/>
                          <a:cs typeface="Arial" panose="020B0604020202020204" pitchFamily="34" charset="0"/>
                        </a:rPr>
                        <a:t>Most common active attack but the hardest to be successful</a:t>
                      </a:r>
                    </a:p>
                  </a:txBody>
                  <a:tcPr/>
                </a:tc>
                <a:extLst>
                  <a:ext uri="{0D108BD9-81ED-4DB2-BD59-A6C34878D82A}">
                    <a16:rowId xmlns:a16="http://schemas.microsoft.com/office/drawing/2014/main" val="3052771109"/>
                  </a:ext>
                </a:extLst>
              </a:tr>
              <a:tr h="914400">
                <a:tc>
                  <a:txBody>
                    <a:bodyPr/>
                    <a:lstStyle/>
                    <a:p>
                      <a:r>
                        <a:rPr lang="en-IN" b="1" dirty="0">
                          <a:latin typeface="Arial" panose="020B0604020202020204" pitchFamily="34" charset="0"/>
                          <a:cs typeface="Arial" panose="020B0604020202020204" pitchFamily="34" charset="0"/>
                        </a:rPr>
                        <a:t>Known-plaintext</a:t>
                      </a:r>
                      <a:r>
                        <a:rPr lang="en-IN" b="1" baseline="0" dirty="0">
                          <a:latin typeface="Arial" panose="020B0604020202020204" pitchFamily="34" charset="0"/>
                          <a:cs typeface="Arial" panose="020B0604020202020204" pitchFamily="34" charset="0"/>
                        </a:rPr>
                        <a:t> attacks</a:t>
                      </a:r>
                      <a:endParaRPr lang="en-IN" b="1"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Attacker</a:t>
                      </a:r>
                      <a:r>
                        <a:rPr lang="en-IN" baseline="0" dirty="0">
                          <a:latin typeface="Arial" panose="020B0604020202020204" pitchFamily="34" charset="0"/>
                          <a:cs typeface="Arial" panose="020B0604020202020204" pitchFamily="34" charset="0"/>
                        </a:rPr>
                        <a:t> has access to both the plain-text and cipher-text </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Goal is to identify the key used</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Was used by US against Germany and Kapan during WWII</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33537836"/>
                  </a:ext>
                </a:extLst>
              </a:tr>
              <a:tr h="1781605">
                <a:tc>
                  <a:txBody>
                    <a:bodyPr/>
                    <a:lstStyle/>
                    <a:p>
                      <a:r>
                        <a:rPr lang="en-IN" b="1" dirty="0">
                          <a:latin typeface="Arial" panose="020B0604020202020204" pitchFamily="34" charset="0"/>
                          <a:cs typeface="Arial" panose="020B0604020202020204" pitchFamily="34" charset="0"/>
                        </a:rPr>
                        <a:t>Chosen-plaintext attacks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Arial" panose="020B0604020202020204" pitchFamily="34" charset="0"/>
                          <a:cs typeface="Arial" panose="020B0604020202020204" pitchFamily="34" charset="0"/>
                        </a:rPr>
                        <a:t>Attacker</a:t>
                      </a:r>
                      <a:r>
                        <a:rPr lang="en-IN" baseline="0" dirty="0">
                          <a:latin typeface="Arial" panose="020B0604020202020204" pitchFamily="34" charset="0"/>
                          <a:cs typeface="Arial" panose="020B0604020202020204" pitchFamily="34" charset="0"/>
                        </a:rPr>
                        <a:t> has access to both the plain-text and cipher-text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He</a:t>
                      </a:r>
                      <a:r>
                        <a:rPr lang="en-IN" baseline="0" dirty="0">
                          <a:latin typeface="Arial" panose="020B0604020202020204" pitchFamily="34" charset="0"/>
                          <a:cs typeface="Arial" panose="020B0604020202020204" pitchFamily="34" charset="0"/>
                        </a:rPr>
                        <a:t> may also have access to the algorithm or the system used to do encryption</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Goal is to determine the key</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Attacker can choose plain-text to be encrypted and checks for patterns</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It helps known-plain text attacks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0384934"/>
                  </a:ext>
                </a:extLst>
              </a:tr>
              <a:tr h="1463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Arial" panose="020B0604020202020204" pitchFamily="34" charset="0"/>
                          <a:cs typeface="Arial" panose="020B0604020202020204" pitchFamily="34" charset="0"/>
                        </a:rPr>
                        <a:t>Chosen-ciphertext attacks</a:t>
                      </a: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Attacker has access to both</a:t>
                      </a:r>
                      <a:r>
                        <a:rPr lang="en-IN" baseline="0" dirty="0">
                          <a:latin typeface="Arial" panose="020B0604020202020204" pitchFamily="34" charset="0"/>
                          <a:cs typeface="Arial" panose="020B0604020202020204" pitchFamily="34" charset="0"/>
                        </a:rPr>
                        <a:t> the plain-text and cipher-text</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He also has access to the algorithm or the system used to do decryption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aseline="0" dirty="0">
                          <a:latin typeface="Arial" panose="020B0604020202020204" pitchFamily="34" charset="0"/>
                          <a:cs typeface="Arial" panose="020B0604020202020204" pitchFamily="34" charset="0"/>
                        </a:rPr>
                        <a:t>Attacker can choose cipher-text to be decrypted and checks for patterns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aseline="0" dirty="0">
                          <a:latin typeface="Arial" panose="020B0604020202020204" pitchFamily="34" charset="0"/>
                          <a:cs typeface="Arial" panose="020B0604020202020204" pitchFamily="34" charset="0"/>
                        </a:rPr>
                        <a:t>RSA is vulnerable to this attack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aseline="0" dirty="0">
                          <a:latin typeface="Arial" panose="020B0604020202020204" pitchFamily="34" charset="0"/>
                          <a:cs typeface="Arial" panose="020B0604020202020204" pitchFamily="34" charset="0"/>
                        </a:rPr>
                        <a:t>This attack is considered to best possible attack</a:t>
                      </a:r>
                    </a:p>
                  </a:txBody>
                  <a:tcPr/>
                </a:tc>
                <a:extLst>
                  <a:ext uri="{0D108BD9-81ED-4DB2-BD59-A6C34878D82A}">
                    <a16:rowId xmlns:a16="http://schemas.microsoft.com/office/drawing/2014/main" val="3581903155"/>
                  </a:ext>
                </a:extLst>
              </a:tr>
            </a:tbl>
          </a:graphicData>
        </a:graphic>
      </p:graphicFrame>
    </p:spTree>
    <p:extLst>
      <p:ext uri="{BB962C8B-B14F-4D97-AF65-F5344CB8AC3E}">
        <p14:creationId xmlns:p14="http://schemas.microsoft.com/office/powerpoint/2010/main" val="30379378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929"/>
            <a:ext cx="10696574" cy="735541"/>
          </a:xfrm>
        </p:spPr>
        <p:txBody>
          <a:bodyPr/>
          <a:lstStyle/>
          <a:p>
            <a:r>
              <a:rPr lang="en-IN" dirty="0"/>
              <a:t>Attacks on Cryptography</a:t>
            </a:r>
          </a:p>
        </p:txBody>
      </p:sp>
      <p:graphicFrame>
        <p:nvGraphicFramePr>
          <p:cNvPr id="4" name="Table 3"/>
          <p:cNvGraphicFramePr>
            <a:graphicFrameLocks noGrp="1"/>
          </p:cNvGraphicFramePr>
          <p:nvPr>
            <p:extLst>
              <p:ext uri="{D42A27DB-BD31-4B8C-83A1-F6EECF244321}">
                <p14:modId xmlns:p14="http://schemas.microsoft.com/office/powerpoint/2010/main" val="3451759189"/>
              </p:ext>
            </p:extLst>
          </p:nvPr>
        </p:nvGraphicFramePr>
        <p:xfrm>
          <a:off x="206479" y="808470"/>
          <a:ext cx="11484078" cy="5839120"/>
        </p:xfrm>
        <a:graphic>
          <a:graphicData uri="http://schemas.openxmlformats.org/drawingml/2006/table">
            <a:tbl>
              <a:tblPr firstRow="1" bandRow="1">
                <a:tableStyleId>{3B4B98B0-60AC-42C2-AFA5-B58CD77FA1E5}</a:tableStyleId>
              </a:tblPr>
              <a:tblGrid>
                <a:gridCol w="1956618">
                  <a:extLst>
                    <a:ext uri="{9D8B030D-6E8A-4147-A177-3AD203B41FA5}">
                      <a16:colId xmlns:a16="http://schemas.microsoft.com/office/drawing/2014/main" val="622101443"/>
                    </a:ext>
                  </a:extLst>
                </a:gridCol>
                <a:gridCol w="9527460">
                  <a:extLst>
                    <a:ext uri="{9D8B030D-6E8A-4147-A177-3AD203B41FA5}">
                      <a16:colId xmlns:a16="http://schemas.microsoft.com/office/drawing/2014/main" val="1690973497"/>
                    </a:ext>
                  </a:extLst>
                </a:gridCol>
              </a:tblGrid>
              <a:tr h="1737360">
                <a:tc>
                  <a:txBody>
                    <a:bodyPr/>
                    <a:lstStyle/>
                    <a:p>
                      <a:r>
                        <a:rPr lang="en-IN" b="1" dirty="0">
                          <a:latin typeface="Arial" panose="020B0604020202020204" pitchFamily="34" charset="0"/>
                          <a:cs typeface="Arial" panose="020B0604020202020204" pitchFamily="34" charset="0"/>
                        </a:rPr>
                        <a:t>Differential</a:t>
                      </a:r>
                      <a:r>
                        <a:rPr lang="en-IN" b="1" baseline="0" dirty="0">
                          <a:latin typeface="Arial" panose="020B0604020202020204" pitchFamily="34" charset="0"/>
                          <a:cs typeface="Arial" panose="020B0604020202020204" pitchFamily="34" charset="0"/>
                        </a:rPr>
                        <a:t> Cryptanalysis</a:t>
                      </a:r>
                      <a:endParaRPr lang="en-IN" b="1"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b="0" dirty="0">
                          <a:latin typeface="Arial" panose="020B0604020202020204" pitchFamily="34" charset="0"/>
                          <a:cs typeface="Arial" panose="020B0604020202020204" pitchFamily="34" charset="0"/>
                        </a:rPr>
                        <a:t>Also</a:t>
                      </a:r>
                      <a:r>
                        <a:rPr lang="en-IN" b="0" baseline="0" dirty="0">
                          <a:latin typeface="Arial" panose="020B0604020202020204" pitchFamily="34" charset="0"/>
                          <a:cs typeface="Arial" panose="020B0604020202020204" pitchFamily="34" charset="0"/>
                        </a:rPr>
                        <a:t> called side-channel attack</a:t>
                      </a:r>
                    </a:p>
                    <a:p>
                      <a:pPr marL="285750" indent="-285750">
                        <a:buFont typeface="Arial" panose="020B0604020202020204" pitchFamily="34" charset="0"/>
                        <a:buChar char="•"/>
                      </a:pPr>
                      <a:r>
                        <a:rPr lang="en-IN" b="0" baseline="0" dirty="0">
                          <a:latin typeface="Arial" panose="020B0604020202020204" pitchFamily="34" charset="0"/>
                          <a:cs typeface="Arial" panose="020B0604020202020204" pitchFamily="34" charset="0"/>
                        </a:rPr>
                        <a:t>Measures the exact execution times and power required by crypto device to perform encryption/decryption function</a:t>
                      </a:r>
                    </a:p>
                    <a:p>
                      <a:pPr marL="285750" indent="-285750">
                        <a:buFont typeface="Arial" panose="020B0604020202020204" pitchFamily="34" charset="0"/>
                        <a:buChar char="•"/>
                      </a:pPr>
                      <a:r>
                        <a:rPr lang="en-IN" b="0" baseline="0" dirty="0">
                          <a:latin typeface="Arial" panose="020B0604020202020204" pitchFamily="34" charset="0"/>
                          <a:cs typeface="Arial" panose="020B0604020202020204" pitchFamily="34" charset="0"/>
                        </a:rPr>
                        <a:t>Its an effective and successful attack against DES</a:t>
                      </a:r>
                    </a:p>
                    <a:p>
                      <a:pPr marL="285750" indent="-285750">
                        <a:buFont typeface="Arial" panose="020B0604020202020204" pitchFamily="34" charset="0"/>
                        <a:buChar char="•"/>
                      </a:pPr>
                      <a:r>
                        <a:rPr lang="en-IN" b="0" baseline="0" dirty="0">
                          <a:latin typeface="Arial" panose="020B0604020202020204" pitchFamily="34" charset="0"/>
                          <a:cs typeface="Arial" panose="020B0604020202020204" pitchFamily="34" charset="0"/>
                        </a:rPr>
                        <a:t>It is considered a type of chosen-plain text attack</a:t>
                      </a:r>
                    </a:p>
                    <a:p>
                      <a:pPr marL="285750" indent="-285750">
                        <a:buFont typeface="Arial" panose="020B0604020202020204" pitchFamily="34" charset="0"/>
                        <a:buChar char="•"/>
                      </a:pPr>
                      <a:r>
                        <a:rPr lang="en-IN" b="0" baseline="0" dirty="0">
                          <a:latin typeface="Arial" panose="020B0604020202020204" pitchFamily="34" charset="0"/>
                          <a:cs typeface="Arial" panose="020B0604020202020204" pitchFamily="34" charset="0"/>
                        </a:rPr>
                        <a:t>It’s a more complex attack</a:t>
                      </a:r>
                    </a:p>
                  </a:txBody>
                  <a:tcPr/>
                </a:tc>
                <a:extLst>
                  <a:ext uri="{0D108BD9-81ED-4DB2-BD59-A6C34878D82A}">
                    <a16:rowId xmlns:a16="http://schemas.microsoft.com/office/drawing/2014/main" val="3052771109"/>
                  </a:ext>
                </a:extLst>
              </a:tr>
              <a:tr h="1251702">
                <a:tc>
                  <a:txBody>
                    <a:bodyPr/>
                    <a:lstStyle/>
                    <a:p>
                      <a:r>
                        <a:rPr lang="en-IN" b="1" dirty="0">
                          <a:latin typeface="Arial" panose="020B0604020202020204" pitchFamily="34" charset="0"/>
                          <a:cs typeface="Arial" panose="020B0604020202020204" pitchFamily="34" charset="0"/>
                        </a:rPr>
                        <a:t>Linear Cryptanalysis</a:t>
                      </a:r>
                    </a:p>
                  </a:txBody>
                  <a:tcPr/>
                </a:tc>
                <a:tc>
                  <a: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Attacker</a:t>
                      </a:r>
                      <a:r>
                        <a:rPr lang="en-IN" baseline="0" dirty="0">
                          <a:latin typeface="Arial" panose="020B0604020202020204" pitchFamily="34" charset="0"/>
                          <a:cs typeface="Arial" panose="020B0604020202020204" pitchFamily="34" charset="0"/>
                        </a:rPr>
                        <a:t> carries out known-plaintext attack on several different messages encrypted with the same key</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It is used to identify the highest probability of a specific key employed during the encryption process using </a:t>
                      </a:r>
                      <a:r>
                        <a:rPr lang="en-IN" b="1" baseline="0" dirty="0">
                          <a:latin typeface="Arial" panose="020B0604020202020204" pitchFamily="34" charset="0"/>
                          <a:cs typeface="Arial" panose="020B0604020202020204" pitchFamily="34" charset="0"/>
                        </a:rPr>
                        <a:t>block</a:t>
                      </a:r>
                      <a:r>
                        <a:rPr lang="en-IN" baseline="0" dirty="0">
                          <a:latin typeface="Arial" panose="020B0604020202020204" pitchFamily="34" charset="0"/>
                          <a:cs typeface="Arial" panose="020B0604020202020204" pitchFamily="34" charset="0"/>
                        </a:rPr>
                        <a:t> algorithm cipher</a:t>
                      </a:r>
                    </a:p>
                  </a:txBody>
                  <a:tcPr/>
                </a:tc>
                <a:extLst>
                  <a:ext uri="{0D108BD9-81ED-4DB2-BD59-A6C34878D82A}">
                    <a16:rowId xmlns:a16="http://schemas.microsoft.com/office/drawing/2014/main" val="3533537836"/>
                  </a:ext>
                </a:extLst>
              </a:tr>
              <a:tr h="934065">
                <a:tc>
                  <a:txBody>
                    <a:bodyPr/>
                    <a:lstStyle/>
                    <a:p>
                      <a:r>
                        <a:rPr lang="en-IN" b="1" dirty="0">
                          <a:latin typeface="Arial" panose="020B0604020202020204" pitchFamily="34" charset="0"/>
                          <a:cs typeface="Arial" panose="020B0604020202020204" pitchFamily="34" charset="0"/>
                        </a:rPr>
                        <a:t>Side-channel</a:t>
                      </a:r>
                      <a:r>
                        <a:rPr lang="en-IN" b="1" baseline="0" dirty="0">
                          <a:latin typeface="Arial" panose="020B0604020202020204" pitchFamily="34" charset="0"/>
                          <a:cs typeface="Arial" panose="020B0604020202020204" pitchFamily="34" charset="0"/>
                        </a:rPr>
                        <a:t> attacks</a:t>
                      </a:r>
                      <a:endParaRPr lang="en-IN" b="1"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Arial" panose="020B0604020202020204" pitchFamily="34" charset="0"/>
                          <a:cs typeface="Arial" panose="020B0604020202020204" pitchFamily="34" charset="0"/>
                        </a:rPr>
                        <a:t>It is considered a</a:t>
                      </a:r>
                      <a:r>
                        <a:rPr lang="en-IN" baseline="0" dirty="0">
                          <a:latin typeface="Arial" panose="020B0604020202020204" pitchFamily="34" charset="0"/>
                          <a:cs typeface="Arial" panose="020B0604020202020204" pitchFamily="34" charset="0"/>
                        </a:rPr>
                        <a:t> passive implementation attack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aseline="0" dirty="0">
                          <a:latin typeface="Arial" panose="020B0604020202020204" pitchFamily="34" charset="0"/>
                          <a:cs typeface="Arial" panose="020B0604020202020204" pitchFamily="34" charset="0"/>
                        </a:rPr>
                        <a:t>it relies on physical attributes of the implementation such as power consumption/emanation</a:t>
                      </a:r>
                    </a:p>
                  </a:txBody>
                  <a:tcPr/>
                </a:tc>
                <a:extLst>
                  <a:ext uri="{0D108BD9-81ED-4DB2-BD59-A6C34878D82A}">
                    <a16:rowId xmlns:a16="http://schemas.microsoft.com/office/drawing/2014/main" val="2020384934"/>
                  </a:ext>
                </a:extLst>
              </a:tr>
              <a:tr h="9711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Arial" panose="020B0604020202020204" pitchFamily="34" charset="0"/>
                          <a:cs typeface="Arial" panose="020B0604020202020204" pitchFamily="34" charset="0"/>
                        </a:rPr>
                        <a:t>Fault Analysis attack</a:t>
                      </a:r>
                    </a:p>
                  </a:txBody>
                  <a:tcPr/>
                </a:tc>
                <a:tc>
                  <a:txBody>
                    <a:bodyPr/>
                    <a:lstStyle/>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It is considered an active implementation attack</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Attempts to force the system into an error state to gain erroneous results</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Comparing with good results, an attacker may learn about the key and the algorithm</a:t>
                      </a:r>
                    </a:p>
                  </a:txBody>
                  <a:tcPr/>
                </a:tc>
                <a:extLst>
                  <a:ext uri="{0D108BD9-81ED-4DB2-BD59-A6C34878D82A}">
                    <a16:rowId xmlns:a16="http://schemas.microsoft.com/office/drawing/2014/main" val="3581903155"/>
                  </a:ext>
                </a:extLst>
              </a:tr>
              <a:tr h="944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Arial" panose="020B0604020202020204" pitchFamily="34" charset="0"/>
                          <a:cs typeface="Arial" panose="020B0604020202020204" pitchFamily="34" charset="0"/>
                        </a:rPr>
                        <a:t>Probing Attack</a:t>
                      </a:r>
                    </a:p>
                  </a:txBody>
                  <a:tcPr/>
                </a:tc>
                <a:tc>
                  <a:txBody>
                    <a:bodyPr/>
                    <a:lstStyle/>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It is considered an active implementation attack</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Attacker watches the circuitry surrounding the crypto module in the hose that the complementary components will disclose information about the key or the algorithm</a:t>
                      </a:r>
                    </a:p>
                  </a:txBody>
                  <a:tcPr/>
                </a:tc>
                <a:extLst>
                  <a:ext uri="{0D108BD9-81ED-4DB2-BD59-A6C34878D82A}">
                    <a16:rowId xmlns:a16="http://schemas.microsoft.com/office/drawing/2014/main" val="1832426228"/>
                  </a:ext>
                </a:extLst>
              </a:tr>
            </a:tbl>
          </a:graphicData>
        </a:graphic>
      </p:graphicFrame>
    </p:spTree>
    <p:extLst>
      <p:ext uri="{BB962C8B-B14F-4D97-AF65-F5344CB8AC3E}">
        <p14:creationId xmlns:p14="http://schemas.microsoft.com/office/powerpoint/2010/main" val="342725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699" y="1143277"/>
            <a:ext cx="6578405" cy="4957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5807" y="1770986"/>
            <a:ext cx="5185954" cy="3754874"/>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Key</a:t>
            </a:r>
          </a:p>
          <a:p>
            <a:pPr lvl="1"/>
            <a:r>
              <a:rPr lang="en-US" sz="2000" dirty="0">
                <a:latin typeface="Arial" panose="020B0604020202020204" pitchFamily="34" charset="0"/>
                <a:cs typeface="Arial" panose="020B0604020202020204" pitchFamily="34" charset="0"/>
              </a:rPr>
              <a:t>A piece of information that determines the functional output of a cryptographic algorithm.</a:t>
            </a:r>
          </a:p>
          <a:p>
            <a:r>
              <a:rPr lang="en-US" sz="2000" b="1" dirty="0">
                <a:latin typeface="Arial" panose="020B0604020202020204" pitchFamily="34" charset="0"/>
                <a:cs typeface="Arial" panose="020B0604020202020204" pitchFamily="34" charset="0"/>
              </a:rPr>
              <a:t>Key clustering</a:t>
            </a:r>
          </a:p>
          <a:p>
            <a:pPr lvl="1"/>
            <a:r>
              <a:rPr lang="en-US" sz="2000" dirty="0">
                <a:latin typeface="Arial" panose="020B0604020202020204" pitchFamily="34" charset="0"/>
                <a:cs typeface="Arial" panose="020B0604020202020204" pitchFamily="34" charset="0"/>
              </a:rPr>
              <a:t>Instance when two different keys generate the same ciphertext from the same plaintext using the same algorithm</a:t>
            </a:r>
          </a:p>
          <a:p>
            <a:r>
              <a:rPr lang="en-US" sz="2000" b="1" dirty="0" err="1">
                <a:latin typeface="Arial" panose="020B0604020202020204" pitchFamily="34" charset="0"/>
                <a:cs typeface="Arial" panose="020B0604020202020204" pitchFamily="34" charset="0"/>
              </a:rPr>
              <a:t>Keyspace</a:t>
            </a:r>
            <a:endParaRPr lang="en-US" sz="2000" b="1"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A range of possible values used to construct keys</a:t>
            </a:r>
          </a:p>
          <a:p>
            <a:pPr lvl="1"/>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787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36762374"/>
              </p:ext>
            </p:extLst>
          </p:nvPr>
        </p:nvGraphicFramePr>
        <p:xfrm>
          <a:off x="147486" y="242132"/>
          <a:ext cx="11484078" cy="6507713"/>
        </p:xfrm>
        <a:graphic>
          <a:graphicData uri="http://schemas.openxmlformats.org/drawingml/2006/table">
            <a:tbl>
              <a:tblPr firstRow="1" bandRow="1">
                <a:tableStyleId>{3B4B98B0-60AC-42C2-AFA5-B58CD77FA1E5}</a:tableStyleId>
              </a:tblPr>
              <a:tblGrid>
                <a:gridCol w="2477727">
                  <a:extLst>
                    <a:ext uri="{9D8B030D-6E8A-4147-A177-3AD203B41FA5}">
                      <a16:colId xmlns:a16="http://schemas.microsoft.com/office/drawing/2014/main" val="622101443"/>
                    </a:ext>
                  </a:extLst>
                </a:gridCol>
                <a:gridCol w="9006351">
                  <a:extLst>
                    <a:ext uri="{9D8B030D-6E8A-4147-A177-3AD203B41FA5}">
                      <a16:colId xmlns:a16="http://schemas.microsoft.com/office/drawing/2014/main" val="1690973497"/>
                    </a:ext>
                  </a:extLst>
                </a:gridCol>
              </a:tblGrid>
              <a:tr h="914400">
                <a:tc>
                  <a:txBody>
                    <a:bodyPr/>
                    <a:lstStyle/>
                    <a:p>
                      <a:r>
                        <a:rPr lang="en-IN" b="1" dirty="0">
                          <a:latin typeface="Arial" panose="020B0604020202020204" pitchFamily="34" charset="0"/>
                          <a:cs typeface="Arial" panose="020B0604020202020204" pitchFamily="34" charset="0"/>
                        </a:rPr>
                        <a:t>Replay Attack</a:t>
                      </a:r>
                    </a:p>
                  </a:txBody>
                  <a:tcPr/>
                </a:tc>
                <a:tc>
                  <a:txBody>
                    <a:bodyPr/>
                    <a:lstStyle/>
                    <a:p>
                      <a:pPr marL="285750" indent="-285750">
                        <a:buFont typeface="Arial" panose="020B0604020202020204" pitchFamily="34" charset="0"/>
                        <a:buChar char="•"/>
                      </a:pPr>
                      <a:r>
                        <a:rPr lang="en-IN" b="0" baseline="0" dirty="0">
                          <a:latin typeface="Arial" panose="020B0604020202020204" pitchFamily="34" charset="0"/>
                          <a:cs typeface="Arial" panose="020B0604020202020204" pitchFamily="34" charset="0"/>
                        </a:rPr>
                        <a:t>Attacker captures the authentication data between distributed systems and resubmits it with the hopes of fooling the receiving device into thinking it is legitimate</a:t>
                      </a:r>
                    </a:p>
                    <a:p>
                      <a:pPr marL="285750" indent="-285750">
                        <a:buFont typeface="Arial" panose="020B0604020202020204" pitchFamily="34" charset="0"/>
                        <a:buChar char="•"/>
                      </a:pPr>
                      <a:r>
                        <a:rPr lang="en-IN" b="0" baseline="0" dirty="0">
                          <a:latin typeface="Arial" panose="020B0604020202020204" pitchFamily="34" charset="0"/>
                          <a:cs typeface="Arial" panose="020B0604020202020204" pitchFamily="34" charset="0"/>
                        </a:rPr>
                        <a:t>Countermeasures are Time-stamping and sequence numbers</a:t>
                      </a:r>
                    </a:p>
                  </a:txBody>
                  <a:tcPr/>
                </a:tc>
                <a:extLst>
                  <a:ext uri="{0D108BD9-81ED-4DB2-BD59-A6C34878D82A}">
                    <a16:rowId xmlns:a16="http://schemas.microsoft.com/office/drawing/2014/main" val="3052771109"/>
                  </a:ext>
                </a:extLst>
              </a:tr>
              <a:tr h="745027">
                <a:tc>
                  <a:txBody>
                    <a:bodyPr/>
                    <a:lstStyle/>
                    <a:p>
                      <a:r>
                        <a:rPr lang="en-IN" b="1" dirty="0">
                          <a:latin typeface="Arial" panose="020B0604020202020204" pitchFamily="34" charset="0"/>
                          <a:cs typeface="Arial" panose="020B0604020202020204" pitchFamily="34" charset="0"/>
                        </a:rPr>
                        <a:t>Algebraic</a:t>
                      </a:r>
                      <a:r>
                        <a:rPr lang="en-IN" b="1" baseline="0" dirty="0">
                          <a:latin typeface="Arial" panose="020B0604020202020204" pitchFamily="34" charset="0"/>
                          <a:cs typeface="Arial" panose="020B0604020202020204" pitchFamily="34" charset="0"/>
                        </a:rPr>
                        <a:t> Attack</a:t>
                      </a:r>
                      <a:endParaRPr lang="en-IN" b="1"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Analyses the </a:t>
                      </a:r>
                      <a:r>
                        <a:rPr lang="en-IN" b="1" baseline="0" dirty="0">
                          <a:latin typeface="Arial" panose="020B0604020202020204" pitchFamily="34" charset="0"/>
                          <a:cs typeface="Arial" panose="020B0604020202020204" pitchFamily="34" charset="0"/>
                        </a:rPr>
                        <a:t>vulnerabilities in the mathematics </a:t>
                      </a:r>
                      <a:r>
                        <a:rPr lang="en-IN" baseline="0" dirty="0">
                          <a:latin typeface="Arial" panose="020B0604020202020204" pitchFamily="34" charset="0"/>
                          <a:cs typeface="Arial" panose="020B0604020202020204" pitchFamily="34" charset="0"/>
                        </a:rPr>
                        <a:t>used within the algorithm and exploit the intrinsic algebraic structure.</a:t>
                      </a:r>
                    </a:p>
                  </a:txBody>
                  <a:tcPr/>
                </a:tc>
                <a:extLst>
                  <a:ext uri="{0D108BD9-81ED-4DB2-BD59-A6C34878D82A}">
                    <a16:rowId xmlns:a16="http://schemas.microsoft.com/office/drawing/2014/main" val="3533537836"/>
                  </a:ext>
                </a:extLst>
              </a:tr>
              <a:tr h="717755">
                <a:tc>
                  <a:txBody>
                    <a:bodyPr/>
                    <a:lstStyle/>
                    <a:p>
                      <a:r>
                        <a:rPr lang="en-IN" b="1" dirty="0">
                          <a:latin typeface="Arial" panose="020B0604020202020204" pitchFamily="34" charset="0"/>
                          <a:cs typeface="Arial" panose="020B0604020202020204" pitchFamily="34" charset="0"/>
                        </a:rPr>
                        <a:t>Analytic Attack</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aseline="0" dirty="0">
                          <a:latin typeface="Arial" panose="020B0604020202020204" pitchFamily="34" charset="0"/>
                          <a:cs typeface="Arial" panose="020B0604020202020204" pitchFamily="34" charset="0"/>
                        </a:rPr>
                        <a:t>Takes advantage of the algorithm’s </a:t>
                      </a:r>
                      <a:r>
                        <a:rPr lang="en-IN" b="1" baseline="0" dirty="0">
                          <a:latin typeface="Arial" panose="020B0604020202020204" pitchFamily="34" charset="0"/>
                          <a:cs typeface="Arial" panose="020B0604020202020204" pitchFamily="34" charset="0"/>
                        </a:rPr>
                        <a:t>structural weakness </a:t>
                      </a:r>
                      <a:r>
                        <a:rPr lang="en-IN" baseline="0" dirty="0">
                          <a:latin typeface="Arial" panose="020B0604020202020204" pitchFamily="34" charset="0"/>
                          <a:cs typeface="Arial" panose="020B0604020202020204" pitchFamily="34" charset="0"/>
                        </a:rPr>
                        <a:t>or flaws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aseline="0" dirty="0">
                          <a:latin typeface="Arial" panose="020B0604020202020204" pitchFamily="34" charset="0"/>
                          <a:cs typeface="Arial" panose="020B0604020202020204" pitchFamily="34" charset="0"/>
                        </a:rPr>
                        <a:t>Double DES attack and RSA factoring attack are examples of this attack</a:t>
                      </a:r>
                    </a:p>
                  </a:txBody>
                  <a:tcPr/>
                </a:tc>
                <a:extLst>
                  <a:ext uri="{0D108BD9-81ED-4DB2-BD59-A6C34878D82A}">
                    <a16:rowId xmlns:a16="http://schemas.microsoft.com/office/drawing/2014/main" val="2020384934"/>
                  </a:ext>
                </a:extLst>
              </a:tr>
              <a:tr h="4817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Arial" panose="020B0604020202020204" pitchFamily="34" charset="0"/>
                          <a:cs typeface="Arial" panose="020B0604020202020204" pitchFamily="34" charset="0"/>
                        </a:rPr>
                        <a:t>Statistical</a:t>
                      </a:r>
                      <a:r>
                        <a:rPr lang="en-IN" b="1" baseline="0" dirty="0">
                          <a:latin typeface="Arial" panose="020B0604020202020204" pitchFamily="34" charset="0"/>
                          <a:cs typeface="Arial" panose="020B0604020202020204" pitchFamily="34" charset="0"/>
                        </a:rPr>
                        <a:t> Attack</a:t>
                      </a:r>
                      <a:endParaRPr lang="en-IN" b="1"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aseline="0" dirty="0">
                          <a:latin typeface="Arial" panose="020B0604020202020204" pitchFamily="34" charset="0"/>
                          <a:cs typeface="Arial" panose="020B0604020202020204" pitchFamily="34" charset="0"/>
                        </a:rPr>
                        <a:t>Takes advantage of the </a:t>
                      </a:r>
                      <a:r>
                        <a:rPr lang="en-IN" b="1" baseline="0" dirty="0">
                          <a:latin typeface="Arial" panose="020B0604020202020204" pitchFamily="34" charset="0"/>
                          <a:cs typeface="Arial" panose="020B0604020202020204" pitchFamily="34" charset="0"/>
                        </a:rPr>
                        <a:t>statistical weakness </a:t>
                      </a:r>
                      <a:r>
                        <a:rPr lang="en-IN" baseline="0" dirty="0">
                          <a:latin typeface="Arial" panose="020B0604020202020204" pitchFamily="34" charset="0"/>
                          <a:cs typeface="Arial" panose="020B0604020202020204" pitchFamily="34" charset="0"/>
                        </a:rPr>
                        <a:t>in algorithm design</a:t>
                      </a:r>
                    </a:p>
                  </a:txBody>
                  <a:tcPr/>
                </a:tc>
                <a:extLst>
                  <a:ext uri="{0D108BD9-81ED-4DB2-BD59-A6C34878D82A}">
                    <a16:rowId xmlns:a16="http://schemas.microsoft.com/office/drawing/2014/main" val="3581903155"/>
                  </a:ext>
                </a:extLst>
              </a:tr>
              <a:tr h="11887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Arial" panose="020B0604020202020204" pitchFamily="34" charset="0"/>
                          <a:cs typeface="Arial" panose="020B0604020202020204" pitchFamily="34" charset="0"/>
                        </a:rPr>
                        <a:t>Birthday</a:t>
                      </a:r>
                      <a:r>
                        <a:rPr lang="en-IN" b="1" baseline="0" dirty="0">
                          <a:latin typeface="Arial" panose="020B0604020202020204" pitchFamily="34" charset="0"/>
                          <a:cs typeface="Arial" panose="020B0604020202020204" pitchFamily="34" charset="0"/>
                        </a:rPr>
                        <a:t> Attack</a:t>
                      </a:r>
                      <a:endParaRPr lang="en-IN" b="1" dirty="0">
                        <a:latin typeface="Arial" panose="020B0604020202020204" pitchFamily="34" charset="0"/>
                        <a:cs typeface="Arial" panose="020B0604020202020204" pitchFamily="34" charset="0"/>
                      </a:endParaRPr>
                    </a:p>
                  </a:txBody>
                  <a:tcPr/>
                </a:tc>
                <a:tc>
                  <a:txBody>
                    <a:bodyPr/>
                    <a:lstStyle/>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It is easier to find two messages that hash to the same hash value than to match a specific hash with another</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Use the hash algorithm that is twice the length of the message digest as the desired work factor to prevent this attack</a:t>
                      </a:r>
                    </a:p>
                  </a:txBody>
                  <a:tcPr/>
                </a:tc>
                <a:extLst>
                  <a:ext uri="{0D108BD9-81ED-4DB2-BD59-A6C34878D82A}">
                    <a16:rowId xmlns:a16="http://schemas.microsoft.com/office/drawing/2014/main" val="1832426228"/>
                  </a:ext>
                </a:extLst>
              </a:tr>
              <a:tr h="1230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Arial" panose="020B0604020202020204" pitchFamily="34" charset="0"/>
                          <a:cs typeface="Arial" panose="020B0604020202020204" pitchFamily="34" charset="0"/>
                        </a:rPr>
                        <a:t>Meet-in-the-middle</a:t>
                      </a:r>
                    </a:p>
                  </a:txBody>
                  <a:tcPr/>
                </a:tc>
                <a:tc>
                  <a:txBody>
                    <a:bodyPr/>
                    <a:lstStyle/>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Uses a known-plaintext attack</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The plaintext is encrypted using all possible keys and the resulting ciphertext is decrypted using all possible keys; the matching pairs will provide the key</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Double DES was successfully attacked via this method </a:t>
                      </a:r>
                    </a:p>
                  </a:txBody>
                  <a:tcPr/>
                </a:tc>
                <a:extLst>
                  <a:ext uri="{0D108BD9-81ED-4DB2-BD59-A6C34878D82A}">
                    <a16:rowId xmlns:a16="http://schemas.microsoft.com/office/drawing/2014/main" val="3080705421"/>
                  </a:ext>
                </a:extLst>
              </a:tr>
              <a:tr h="1230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Arial" panose="020B0604020202020204" pitchFamily="34" charset="0"/>
                          <a:cs typeface="Arial" panose="020B0604020202020204" pitchFamily="34" charset="0"/>
                        </a:rPr>
                        <a:t>Brute force Attack</a:t>
                      </a:r>
                    </a:p>
                  </a:txBody>
                  <a:tcPr/>
                </a:tc>
                <a:tc>
                  <a:txBody>
                    <a:bodyPr/>
                    <a:lstStyle/>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Most common attack, all possible keys are tried until one is found to decrypt the ciphertext</a:t>
                      </a:r>
                    </a:p>
                    <a:p>
                      <a:pPr marL="285750" indent="-285750">
                        <a:buFont typeface="Arial" panose="020B0604020202020204" pitchFamily="34" charset="0"/>
                        <a:buChar char="•"/>
                      </a:pPr>
                      <a:r>
                        <a:rPr lang="en-IN" baseline="0" dirty="0">
                          <a:latin typeface="Arial" panose="020B0604020202020204" pitchFamily="34" charset="0"/>
                          <a:cs typeface="Arial" panose="020B0604020202020204" pitchFamily="34" charset="0"/>
                        </a:rPr>
                        <a:t>Rainbow table is used to speed-up the process</a:t>
                      </a:r>
                    </a:p>
                    <a:p>
                      <a:pPr marL="742950" lvl="1" indent="-285750">
                        <a:buFont typeface="Arial" panose="020B0604020202020204" pitchFamily="34" charset="0"/>
                        <a:buChar char="•"/>
                      </a:pPr>
                      <a:r>
                        <a:rPr lang="en-IN" sz="1600" baseline="0" dirty="0">
                          <a:latin typeface="Arial" panose="020B0604020202020204" pitchFamily="34" charset="0"/>
                          <a:cs typeface="Arial" panose="020B0604020202020204" pitchFamily="34" charset="0"/>
                        </a:rPr>
                        <a:t>It is a lookup table for stored hash values</a:t>
                      </a:r>
                    </a:p>
                  </a:txBody>
                  <a:tcPr/>
                </a:tc>
                <a:extLst>
                  <a:ext uri="{0D108BD9-81ED-4DB2-BD59-A6C34878D82A}">
                    <a16:rowId xmlns:a16="http://schemas.microsoft.com/office/drawing/2014/main" val="2191624619"/>
                  </a:ext>
                </a:extLst>
              </a:tr>
            </a:tbl>
          </a:graphicData>
        </a:graphic>
      </p:graphicFrame>
    </p:spTree>
    <p:extLst>
      <p:ext uri="{BB962C8B-B14F-4D97-AF65-F5344CB8AC3E}">
        <p14:creationId xmlns:p14="http://schemas.microsoft.com/office/powerpoint/2010/main" val="11474183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6434934"/>
            <a:ext cx="4562573"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392922" y="6414863"/>
            <a:ext cx="4799078" cy="20071"/>
          </a:xfrm>
          <a:prstGeom prst="line">
            <a:avLst/>
          </a:prstGeom>
          <a:ln/>
        </p:spPr>
        <p:style>
          <a:lnRef idx="3">
            <a:schemeClr val="accent3"/>
          </a:lnRef>
          <a:fillRef idx="0">
            <a:schemeClr val="accent3"/>
          </a:fillRef>
          <a:effectRef idx="2">
            <a:schemeClr val="accent3"/>
          </a:effectRef>
          <a:fontRef idx="minor">
            <a:schemeClr val="tx1"/>
          </a:fontRef>
        </p:style>
      </p:cxnSp>
      <p:pic>
        <p:nvPicPr>
          <p:cNvPr id="19" name="Picture 18" descr="C:\Users\Venky\AppData\Local\Microsoft\Windows\INetCacheContent.Word\CYI_logo-web (002).png"/>
          <p:cNvPicPr/>
          <p:nvPr/>
        </p:nvPicPr>
        <p:blipFill>
          <a:blip r:embed="rId3">
            <a:extLst>
              <a:ext uri="{28A0092B-C50C-407E-A947-70E740481C1C}">
                <a14:useLocalDpi xmlns:a14="http://schemas.microsoft.com/office/drawing/2010/main" val="0"/>
              </a:ext>
            </a:extLst>
          </a:blip>
          <a:srcRect/>
          <a:stretch>
            <a:fillRect/>
          </a:stretch>
        </p:blipFill>
        <p:spPr bwMode="auto">
          <a:xfrm>
            <a:off x="3684703" y="3419642"/>
            <a:ext cx="4670369" cy="1453375"/>
          </a:xfrm>
          <a:prstGeom prst="rect">
            <a:avLst/>
          </a:prstGeom>
          <a:ln>
            <a:noFill/>
          </a:ln>
          <a:effectLst>
            <a:outerShdw blurRad="292100" dist="139700" dir="2700000" algn="tl" rotWithShape="0">
              <a:srgbClr val="333333">
                <a:alpha val="65000"/>
              </a:srgbClr>
            </a:outerShdw>
          </a:effectLst>
        </p:spPr>
      </p:pic>
      <p:sp>
        <p:nvSpPr>
          <p:cNvPr id="18" name="Rectangle 17"/>
          <p:cNvSpPr/>
          <p:nvPr/>
        </p:nvSpPr>
        <p:spPr>
          <a:xfrm>
            <a:off x="799043" y="1833389"/>
            <a:ext cx="345720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Karthikeyan Dhayalan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MD &amp; Chief Security Partner</a:t>
            </a:r>
          </a:p>
        </p:txBody>
      </p:sp>
      <p:grpSp>
        <p:nvGrpSpPr>
          <p:cNvPr id="22" name="Group 21"/>
          <p:cNvGrpSpPr/>
          <p:nvPr/>
        </p:nvGrpSpPr>
        <p:grpSpPr>
          <a:xfrm>
            <a:off x="5400185" y="1724462"/>
            <a:ext cx="883091" cy="1695180"/>
            <a:chOff x="1615191" y="866274"/>
            <a:chExt cx="883091" cy="1695180"/>
          </a:xfrm>
        </p:grpSpPr>
        <p:cxnSp>
          <p:nvCxnSpPr>
            <p:cNvPr id="24" name="Straight Connector 23"/>
            <p:cNvCxnSpPr/>
            <p:nvPr/>
          </p:nvCxnSpPr>
          <p:spPr>
            <a:xfrm>
              <a:off x="2056736" y="1529993"/>
              <a:ext cx="1" cy="788792"/>
            </a:xfrm>
            <a:prstGeom prst="line">
              <a:avLst/>
            </a:prstGeom>
            <a:ln w="4127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5" name="Freeform 31"/>
            <p:cNvSpPr/>
            <p:nvPr/>
          </p:nvSpPr>
          <p:spPr>
            <a:xfrm rot="10800000">
              <a:off x="1615191" y="866274"/>
              <a:ext cx="883091" cy="971254"/>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1935402" y="2318785"/>
              <a:ext cx="242669" cy="242669"/>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1998985" y="2382368"/>
              <a:ext cx="115503" cy="1155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AutoShape 4"/>
          <p:cNvSpPr>
            <a:spLocks/>
          </p:cNvSpPr>
          <p:nvPr/>
        </p:nvSpPr>
        <p:spPr bwMode="auto">
          <a:xfrm>
            <a:off x="5617098" y="1906924"/>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29" name="Rectangle 28"/>
          <p:cNvSpPr/>
          <p:nvPr/>
        </p:nvSpPr>
        <p:spPr>
          <a:xfrm>
            <a:off x="-2" y="0"/>
            <a:ext cx="12192002"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30" name="Group 29"/>
          <p:cNvGrpSpPr/>
          <p:nvPr/>
        </p:nvGrpSpPr>
        <p:grpSpPr>
          <a:xfrm flipH="1">
            <a:off x="28211" y="-285346"/>
            <a:ext cx="3774440" cy="4061964"/>
            <a:chOff x="-522850" y="-108184"/>
            <a:chExt cx="3053640" cy="3292016"/>
          </a:xfrm>
          <a:solidFill>
            <a:schemeClr val="bg1">
              <a:alpha val="10000"/>
            </a:schemeClr>
          </a:solidFill>
        </p:grpSpPr>
        <p:sp>
          <p:nvSpPr>
            <p:cNvPr id="31"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2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Group 33"/>
          <p:cNvGrpSpPr/>
          <p:nvPr/>
        </p:nvGrpSpPr>
        <p:grpSpPr>
          <a:xfrm flipH="1">
            <a:off x="8355072" y="-226051"/>
            <a:ext cx="3774440" cy="4061964"/>
            <a:chOff x="-522850" y="-108184"/>
            <a:chExt cx="3053640" cy="3292016"/>
          </a:xfrm>
          <a:solidFill>
            <a:schemeClr val="bg1">
              <a:alpha val="10000"/>
            </a:schemeClr>
          </a:solidFill>
        </p:grpSpPr>
        <p:sp>
          <p:nvSpPr>
            <p:cNvPr id="35"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39" name="TextBox 38"/>
          <p:cNvSpPr txBox="1"/>
          <p:nvPr/>
        </p:nvSpPr>
        <p:spPr>
          <a:xfrm>
            <a:off x="4562573" y="6212264"/>
            <a:ext cx="28303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Calibri"/>
                <a:ea typeface="+mn-ea"/>
                <a:cs typeface="+mn-cs"/>
              </a:rPr>
              <a:t>www.cyintegriti.com</a:t>
            </a:r>
          </a:p>
        </p:txBody>
      </p:sp>
    </p:spTree>
    <p:extLst>
      <p:ext uri="{BB962C8B-B14F-4D97-AF65-F5344CB8AC3E}">
        <p14:creationId xmlns:p14="http://schemas.microsoft.com/office/powerpoint/2010/main" val="32703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063" y="1345412"/>
            <a:ext cx="6792685" cy="5022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030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6063</TotalTime>
  <Words>5597</Words>
  <Application>Microsoft Office PowerPoint</Application>
  <PresentationFormat>Widescreen</PresentationFormat>
  <Paragraphs>722</Paragraphs>
  <Slides>81</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81</vt:i4>
      </vt:variant>
    </vt:vector>
  </HeadingPairs>
  <TitlesOfParts>
    <vt:vector size="91" baseType="lpstr">
      <vt:lpstr>ＭＳ Ｐゴシック</vt:lpstr>
      <vt:lpstr>Arial</vt:lpstr>
      <vt:lpstr>Arial Rounded MT Bold</vt:lpstr>
      <vt:lpstr>Calibri</vt:lpstr>
      <vt:lpstr>Gill Sans</vt:lpstr>
      <vt:lpstr>新細明體</vt:lpstr>
      <vt:lpstr>Source Sans Pro</vt:lpstr>
      <vt:lpstr>Wingdings</vt:lpstr>
      <vt:lpstr>2_Light Version (Colored)</vt:lpstr>
      <vt:lpstr>3_Light Version (Colored)</vt:lpstr>
      <vt:lpstr>PowerPoint Presentation</vt:lpstr>
      <vt:lpstr>Concepts</vt:lpstr>
      <vt:lpstr>Definitions</vt:lpstr>
      <vt:lpstr>Conventional Encryption</vt:lpstr>
      <vt:lpstr>PowerPoint Presentation</vt:lpstr>
      <vt:lpstr>PowerPoint Presentation</vt:lpstr>
      <vt:lpstr>PowerPoint Presentation</vt:lpstr>
      <vt:lpstr>PowerPoint Presentation</vt:lpstr>
      <vt:lpstr>PowerPoint Presentation</vt:lpstr>
      <vt:lpstr>PowerPoint Presentation</vt:lpstr>
      <vt:lpstr>Encryption Schemes</vt:lpstr>
      <vt:lpstr>Encryption Scheme</vt:lpstr>
      <vt:lpstr>Cryptosystem Strength</vt:lpstr>
      <vt:lpstr>Cryptosystem Elements</vt:lpstr>
      <vt:lpstr>Cryptosystem Services</vt:lpstr>
      <vt:lpstr>One-Time Pad</vt:lpstr>
      <vt:lpstr>Steganography</vt:lpstr>
      <vt:lpstr>Encryption Methods</vt:lpstr>
      <vt:lpstr>Symmetric Cryptography</vt:lpstr>
      <vt:lpstr>Asymmetric Cryptography</vt:lpstr>
      <vt:lpstr>Symmetric vs Asymmetric</vt:lpstr>
      <vt:lpstr>Symmetric Algorithm Types</vt:lpstr>
      <vt:lpstr>Block Cipher</vt:lpstr>
      <vt:lpstr>Stream Cipher</vt:lpstr>
      <vt:lpstr>Initialization Vector (IV)</vt:lpstr>
      <vt:lpstr>Stream vs Block Symmetric Algorithm</vt:lpstr>
      <vt:lpstr>Cryptographic Transformation Techniques</vt:lpstr>
      <vt:lpstr>Hybrid Encryption Methods</vt:lpstr>
      <vt:lpstr>Session Keys</vt:lpstr>
      <vt:lpstr>DES</vt:lpstr>
      <vt:lpstr>DES modes</vt:lpstr>
      <vt:lpstr>Electronic Code Book (ECB)</vt:lpstr>
      <vt:lpstr>Cipher Block Chaining (CBC) </vt:lpstr>
      <vt:lpstr>Cipher Feedback Mode (CFB)</vt:lpstr>
      <vt:lpstr>Output FeedBack (OFB)</vt:lpstr>
      <vt:lpstr>Counter (CTR)</vt:lpstr>
      <vt:lpstr>Comparison of Modes</vt:lpstr>
      <vt:lpstr>Remark on each mode</vt:lpstr>
      <vt:lpstr>3DES</vt:lpstr>
      <vt:lpstr>Rijndael </vt:lpstr>
      <vt:lpstr>AES</vt:lpstr>
      <vt:lpstr>IDEA</vt:lpstr>
      <vt:lpstr>Blowfish</vt:lpstr>
      <vt:lpstr>RC4/RC5/RC6</vt:lpstr>
      <vt:lpstr>Skipjack</vt:lpstr>
      <vt:lpstr>Symmetric Keys round up</vt:lpstr>
      <vt:lpstr>Diffie-Hellman (DH)</vt:lpstr>
      <vt:lpstr>RSA</vt:lpstr>
      <vt:lpstr>El Gamal</vt:lpstr>
      <vt:lpstr>Elliptic curve cryptography [ECC]</vt:lpstr>
      <vt:lpstr>Kanpsack</vt:lpstr>
      <vt:lpstr>Zero Knowledge Proof</vt:lpstr>
      <vt:lpstr>One-way Hash function </vt:lpstr>
      <vt:lpstr>Characteristics of Strong Hashing function</vt:lpstr>
      <vt:lpstr>MAC function Types</vt:lpstr>
      <vt:lpstr>HMAC</vt:lpstr>
      <vt:lpstr>Cipher Block Chaining message authentication code (CBC-MAC)</vt:lpstr>
      <vt:lpstr>Cipher-based message authentication code (CMAC)</vt:lpstr>
      <vt:lpstr>PowerPoint Presentation</vt:lpstr>
      <vt:lpstr>Hash Function Attacks</vt:lpstr>
      <vt:lpstr>Digital Signatures</vt:lpstr>
      <vt:lpstr>Digital Signature Standard</vt:lpstr>
      <vt:lpstr>Quantum Cryptography</vt:lpstr>
      <vt:lpstr>Public Key Infrastructure (PKI)</vt:lpstr>
      <vt:lpstr>Certificate Authority (CA)</vt:lpstr>
      <vt:lpstr>Certificate Revocation List (CRL)</vt:lpstr>
      <vt:lpstr>Certificate</vt:lpstr>
      <vt:lpstr>Registration Authority</vt:lpstr>
      <vt:lpstr>Email Encryption standards</vt:lpstr>
      <vt:lpstr>Digital Rights Management – Media protection</vt:lpstr>
      <vt:lpstr>Key Management Rules</vt:lpstr>
      <vt:lpstr>ANSI X9.17</vt:lpstr>
      <vt:lpstr>Key Escrow</vt:lpstr>
      <vt:lpstr>Trusted Platform Module</vt:lpstr>
      <vt:lpstr>Trusted Platform Module - Memory</vt:lpstr>
      <vt:lpstr>Trusted Platform Module - Memory</vt:lpstr>
      <vt:lpstr>Attacks on Cryptography</vt:lpstr>
      <vt:lpstr>Attacks on Cryptography</vt:lpstr>
      <vt:lpstr>Attacks on Cryptography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dc:title>
  <dc:creator>Karthikeyan Dhayalan</dc:creator>
  <cp:keywords>CISSP</cp:keywords>
  <cp:lastModifiedBy>kdhayalan</cp:lastModifiedBy>
  <cp:revision>595</cp:revision>
  <dcterms:created xsi:type="dcterms:W3CDTF">2016-09-14T06:49:20Z</dcterms:created>
  <dcterms:modified xsi:type="dcterms:W3CDTF">2016-12-25T10:57:24Z</dcterms:modified>
</cp:coreProperties>
</file>