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28" r:id="rId2"/>
  </p:sldMasterIdLst>
  <p:notesMasterIdLst>
    <p:notesMasterId r:id="rId35"/>
  </p:notesMasterIdLst>
  <p:handoutMasterIdLst>
    <p:handoutMasterId r:id="rId36"/>
  </p:handoutMasterIdLst>
  <p:sldIdLst>
    <p:sldId id="409" r:id="rId3"/>
    <p:sldId id="443" r:id="rId4"/>
    <p:sldId id="445" r:id="rId5"/>
    <p:sldId id="444" r:id="rId6"/>
    <p:sldId id="446" r:id="rId7"/>
    <p:sldId id="447" r:id="rId8"/>
    <p:sldId id="448" r:id="rId9"/>
    <p:sldId id="449" r:id="rId10"/>
    <p:sldId id="450" r:id="rId11"/>
    <p:sldId id="451" r:id="rId12"/>
    <p:sldId id="453" r:id="rId13"/>
    <p:sldId id="455" r:id="rId14"/>
    <p:sldId id="454" r:id="rId15"/>
    <p:sldId id="456" r:id="rId16"/>
    <p:sldId id="457" r:id="rId17"/>
    <p:sldId id="458" r:id="rId18"/>
    <p:sldId id="459" r:id="rId19"/>
    <p:sldId id="469" r:id="rId20"/>
    <p:sldId id="460" r:id="rId21"/>
    <p:sldId id="461" r:id="rId22"/>
    <p:sldId id="462" r:id="rId23"/>
    <p:sldId id="471" r:id="rId24"/>
    <p:sldId id="463" r:id="rId25"/>
    <p:sldId id="464" r:id="rId26"/>
    <p:sldId id="472" r:id="rId27"/>
    <p:sldId id="465" r:id="rId28"/>
    <p:sldId id="466" r:id="rId29"/>
    <p:sldId id="467" r:id="rId30"/>
    <p:sldId id="468" r:id="rId31"/>
    <p:sldId id="470" r:id="rId32"/>
    <p:sldId id="473" r:id="rId33"/>
    <p:sldId id="40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thikeyan Dhayalan" initials="KD" lastIdx="2" clrIdx="0">
    <p:extLst>
      <p:ext uri="{19B8F6BF-5375-455C-9EA6-DF929625EA0E}">
        <p15:presenceInfo xmlns:p15="http://schemas.microsoft.com/office/powerpoint/2012/main" userId="Karthikeyan Dhayal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F4B"/>
    <a:srgbClr val="D9D9D9"/>
    <a:srgbClr val="FBFBFB"/>
    <a:srgbClr val="96D642"/>
    <a:srgbClr val="50B3CF"/>
    <a:srgbClr val="99CCFF"/>
    <a:srgbClr val="1E252B"/>
    <a:srgbClr val="0DB14B"/>
    <a:srgbClr val="0DB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46E1F-0116-4253-BE01-AB6363ADFA6A}" type="datetimeFigureOut">
              <a:rPr lang="en-IN" smtClean="0"/>
              <a:t>25-12-2016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27D4F-841F-4DD0-99B1-DAF05FBF3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809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5CD72-EC3A-4D22-95AA-8542E975CB8F}" type="datetimeFigureOut">
              <a:rPr lang="en-IN" smtClean="0"/>
              <a:t>25-12-2016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8AFE4-65E3-4235-B09C-893C22CCE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090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1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476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203D09-5926-4F66-AE61-F8BC0C32CF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143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6030-0B39-41B2-A9A5-6CB76F212BA5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25-12-2016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34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4D9CB-0140-4B57-B7CA-5609255333A2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25-12-2016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09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E505-92F8-44EC-AE05-C6FBFFA3C1BF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25-12-2016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543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EBB4-3E45-4B16-BD62-B81B82D5594E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25-12-2016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729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697C30C2-930E-43C4-9883-B845A6F6EC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6286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719263"/>
            <a:ext cx="10972800" cy="44116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5D650B07-CD5D-4194-B2C4-21844AD2FA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1293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719264"/>
            <a:ext cx="5384800" cy="21288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000501"/>
            <a:ext cx="5384800" cy="21304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D6E91EA5-A489-4AE0-BC25-87108DE05C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530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46CC-EEF8-4B75-92C8-B472F9CB7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12/25/2016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298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4860-B04C-470C-BB7E-2199C7691F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12/25/2016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9553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3E4B-5100-4C90-8963-58730DCE034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12/25/2016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232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52AC-2167-483E-BA74-60D6753FB77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12/25/2016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62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79E7-E95B-44D5-AD15-79A92C880A4B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25-12-2016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1165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4758-03ED-40BD-B2BB-FD8724BE6C7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12/25/2016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126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515380"/>
            <a:ext cx="10696574" cy="73554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48096" y="-11063"/>
            <a:ext cx="505517" cy="266186"/>
          </a:xfrm>
        </p:spPr>
        <p:txBody>
          <a:bodyPr/>
          <a:lstStyle>
            <a:lvl1pPr algn="ctr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DE872C3-2ED1-43FB-B3C4-BA6F078D7CD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6725537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</p:grpSp>
      <p:sp>
        <p:nvSpPr>
          <p:cNvPr id="16" name="Rectangle 15"/>
          <p:cNvSpPr/>
          <p:nvPr userDrawn="1"/>
        </p:nvSpPr>
        <p:spPr>
          <a:xfrm>
            <a:off x="-2" y="53698"/>
            <a:ext cx="11795760" cy="11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3499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391">
          <p15:clr>
            <a:srgbClr val="FBAE40"/>
          </p15:clr>
        </p15:guide>
        <p15:guide id="3" pos="504">
          <p15:clr>
            <a:srgbClr val="FBAE40"/>
          </p15:clr>
        </p15:guide>
        <p15:guide id="4" pos="7176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515380"/>
            <a:ext cx="10696574" cy="73554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48096" y="-11063"/>
            <a:ext cx="505517" cy="266186"/>
          </a:xfrm>
        </p:spPr>
        <p:txBody>
          <a:bodyPr/>
          <a:lstStyle>
            <a:lvl1pPr algn="ctr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DE872C3-2ED1-43FB-B3C4-BA6F078D7CD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2" y="42268"/>
            <a:ext cx="11795760" cy="9144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808" y="6721198"/>
            <a:ext cx="11795760" cy="914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61987" y="6512538"/>
            <a:ext cx="276673" cy="35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316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391">
          <p15:clr>
            <a:srgbClr val="FBAE40"/>
          </p15:clr>
        </p15:guide>
        <p15:guide id="3" pos="504">
          <p15:clr>
            <a:srgbClr val="FBAE40"/>
          </p15:clr>
        </p15:guide>
        <p15:guide id="4" pos="7176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08BAC-4DF5-4505-B591-BEAB2A788B9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12/25/2016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2246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3E5F-4659-4FF7-A7F7-A8E6BA2C081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12/25/2016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8462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BFD3-83E5-4EE1-B44C-BD324F172E1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12/25/2016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5918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345A-BF8C-4491-98EA-5625FE18438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12/25/2016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8684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2C42-554E-49D8-BD9C-2055D490F3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12/25/2016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36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EEAA-4DCC-4F27-A885-5A6F262774D3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25-12-2016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12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D543-3283-4640-B68B-EA122DEFF41D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25-12-2016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20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A8FF-BE34-420C-8502-4008A8C23E80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25-12-2016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26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515380"/>
            <a:ext cx="10696574" cy="73554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48096" y="-11063"/>
            <a:ext cx="505517" cy="266186"/>
          </a:xfrm>
        </p:spPr>
        <p:txBody>
          <a:bodyPr/>
          <a:lstStyle>
            <a:lvl1pPr algn="ctr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DE872C3-2ED1-43FB-B3C4-BA6F078D7CD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6725537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</p:grpSp>
      <p:sp>
        <p:nvSpPr>
          <p:cNvPr id="16" name="Rectangle 15"/>
          <p:cNvSpPr/>
          <p:nvPr userDrawn="1"/>
        </p:nvSpPr>
        <p:spPr>
          <a:xfrm>
            <a:off x="-2" y="53698"/>
            <a:ext cx="11795760" cy="11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732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391">
          <p15:clr>
            <a:srgbClr val="FBAE40"/>
          </p15:clr>
        </p15:guide>
        <p15:guide id="3" pos="504">
          <p15:clr>
            <a:srgbClr val="FBAE40"/>
          </p15:clr>
        </p15:guide>
        <p15:guide id="4" pos="7176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515380"/>
            <a:ext cx="10696574" cy="73554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48096" y="-11063"/>
            <a:ext cx="505517" cy="266186"/>
          </a:xfrm>
        </p:spPr>
        <p:txBody>
          <a:bodyPr/>
          <a:lstStyle>
            <a:lvl1pPr algn="ctr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DE872C3-2ED1-43FB-B3C4-BA6F078D7CD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2" y="42268"/>
            <a:ext cx="11795760" cy="9144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808" y="6721198"/>
            <a:ext cx="11795760" cy="914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61987" y="6512538"/>
            <a:ext cx="276673" cy="35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920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391">
          <p15:clr>
            <a:srgbClr val="FBAE40"/>
          </p15:clr>
        </p15:guide>
        <p15:guide id="3" pos="504">
          <p15:clr>
            <a:srgbClr val="FBAE40"/>
          </p15:clr>
        </p15:guide>
        <p15:guide id="4" pos="7176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3346-F74C-4908-A651-DE50A4F7D7C0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25-12-2016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82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11FA-7271-41CA-A949-B1AA0FE66208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25-12-2016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64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9310E-4899-407D-9ED4-AF5243BDE1AC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25-12-2016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7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70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709" r:id="rId13"/>
    <p:sldLayoutId id="2147483710" r:id="rId14"/>
    <p:sldLayoutId id="2147483711" r:id="rId1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F13FE-5836-4F47-A3B0-18D9628960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12/25/2016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52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924991" y="3252258"/>
            <a:ext cx="6219873" cy="653760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Engineering – Physical Security</a:t>
            </a:r>
            <a:endParaRPr lang="en-IN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985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Entry Points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861" y="1227703"/>
            <a:ext cx="10741081" cy="53009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861" y="1345690"/>
            <a:ext cx="10741081" cy="53009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They are the weakest section of the structure; made of doors and windows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doors the weakness lies within the frames, hinges and door material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door and surrounding walls and ceilings should also provide the same level of strength</a:t>
            </a:r>
          </a:p>
        </p:txBody>
      </p:sp>
    </p:spTree>
    <p:extLst>
      <p:ext uri="{BB962C8B-B14F-4D97-AF65-F5344CB8AC3E}">
        <p14:creationId xmlns:p14="http://schemas.microsoft.com/office/powerpoint/2010/main" val="1870462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Door Types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861" y="1345690"/>
            <a:ext cx="10741081" cy="5300916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Hollow-core: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be easily penetrated by cutting or kicking them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Should not be used in exterior places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Solid-core: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Stronger than hollow-core, has a higher fire rating and protection from forced entry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be used externally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Bulletproof doors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Bullet-resistant and bulletproof material is sandwiched between wood or steel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 protection areas can have bullet proof doors</a:t>
            </a:r>
          </a:p>
        </p:txBody>
      </p:sp>
    </p:spTree>
    <p:extLst>
      <p:ext uri="{BB962C8B-B14F-4D97-AF65-F5344CB8AC3E}">
        <p14:creationId xmlns:p14="http://schemas.microsoft.com/office/powerpoint/2010/main" val="2622326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Door Types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77526" y="1250921"/>
            <a:ext cx="10741081" cy="530091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Turnstile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 of door that prevents more than one person entering at a time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Coupled with security guards/access control helps prevent un-authorized entry into facility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prevent tailgating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Mantrap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set of double doors often protected by a guard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first door is provided access for entry, once the person passes the first door and enters, the first door closes; the person has to authenticate again at the second door to get access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prevents piggybacking and tailgating</a:t>
            </a:r>
          </a:p>
        </p:txBody>
      </p:sp>
    </p:spTree>
    <p:extLst>
      <p:ext uri="{BB962C8B-B14F-4D97-AF65-F5344CB8AC3E}">
        <p14:creationId xmlns:p14="http://schemas.microsoft.com/office/powerpoint/2010/main" val="1903545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Window types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672859"/>
              </p:ext>
            </p:extLst>
          </p:nvPr>
        </p:nvGraphicFramePr>
        <p:xfrm>
          <a:off x="1265085" y="1525911"/>
          <a:ext cx="8675328" cy="478639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2212">
                  <a:extLst>
                    <a:ext uri="{9D8B030D-6E8A-4147-A177-3AD203B41FA5}">
                      <a16:colId xmlns:a16="http://schemas.microsoft.com/office/drawing/2014/main" val="2701227310"/>
                    </a:ext>
                  </a:extLst>
                </a:gridCol>
                <a:gridCol w="7213116">
                  <a:extLst>
                    <a:ext uri="{9D8B030D-6E8A-4147-A177-3AD203B41FA5}">
                      <a16:colId xmlns:a16="http://schemas.microsoft.com/office/drawing/2014/main" val="578482739"/>
                    </a:ext>
                  </a:extLst>
                </a:gridCol>
              </a:tblGrid>
              <a:tr h="497023"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Common</a:t>
                      </a:r>
                      <a:r>
                        <a:rPr lang="en-IN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type, cheapest and lowest protection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441291"/>
                  </a:ext>
                </a:extLst>
              </a:tr>
              <a:tr h="857875"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Tempered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Glass is heated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suddenly cooled to increase its integrity and strength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441839"/>
                  </a:ext>
                </a:extLst>
              </a:tr>
              <a:tr h="857875"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Acrylic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A type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plastic, polycarbonate acrylics are stronger than normal acrylic 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604834"/>
                  </a:ext>
                </a:extLst>
              </a:tr>
              <a:tr h="857875"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mesh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wire is embedded between the glass; prevents the glass from shattering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68523"/>
                  </a:ext>
                </a:extLst>
              </a:tr>
              <a:tr h="857875"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Laminated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Plastic layer is placed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between the glasses; helps increase its strength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870666"/>
                  </a:ext>
                </a:extLst>
              </a:tr>
              <a:tr h="857875"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Security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Film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Transparent film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is applied to the glass to increase strength and obscure visibility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745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663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951" y="240077"/>
            <a:ext cx="10696574" cy="735541"/>
          </a:xfrm>
        </p:spPr>
        <p:txBody>
          <a:bodyPr/>
          <a:lstStyle/>
          <a:p>
            <a:r>
              <a:rPr lang="en-IN" dirty="0"/>
              <a:t>Equipment Failure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8028" y="1139212"/>
            <a:ext cx="10741081" cy="530091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Establishing SLA with vendor is essential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SLA defines the response time the vendor will provide in the event of an equipment failure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MTTF – Mean time to Failure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Typical functional life time of the device given a specific operating environment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MTTR – Mean time to Repair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length of time required to perform a repair on the device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MTBF – Mean time between Failure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Estimation of time between the first and any subsequent failures</a:t>
            </a:r>
          </a:p>
        </p:txBody>
      </p:sp>
    </p:spTree>
    <p:extLst>
      <p:ext uri="{BB962C8B-B14F-4D97-AF65-F5344CB8AC3E}">
        <p14:creationId xmlns:p14="http://schemas.microsoft.com/office/powerpoint/2010/main" val="932757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945" y="200748"/>
            <a:ext cx="10696574" cy="735541"/>
          </a:xfrm>
        </p:spPr>
        <p:txBody>
          <a:bodyPr/>
          <a:lstStyle/>
          <a:p>
            <a:r>
              <a:rPr lang="en-IN" dirty="0"/>
              <a:t>Datacentre security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07021" y="936288"/>
            <a:ext cx="10741081" cy="5921711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Datacenter, server rooms, wiring closets should be located in the core of the facility</a:t>
            </a:r>
          </a:p>
          <a:p>
            <a:pPr>
              <a:lnSpc>
                <a:spcPct val="17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Wiring closets in a multistory building should be placed directly above or below each other; this helps easier connectivity of wires across the building</a:t>
            </a:r>
          </a:p>
          <a:p>
            <a:pPr>
              <a:lnSpc>
                <a:spcPct val="17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Access to DC should be via only one door; if additional doors are there, they should function as one-way exit doors</a:t>
            </a:r>
          </a:p>
          <a:p>
            <a:pPr>
              <a:lnSpc>
                <a:spcPct val="17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DC should not be located in the basement or upper floors of a building</a:t>
            </a:r>
          </a:p>
          <a:p>
            <a:pPr>
              <a:lnSpc>
                <a:spcPct val="17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Should be located well above the ground level</a:t>
            </a:r>
          </a:p>
          <a:p>
            <a:pPr>
              <a:lnSpc>
                <a:spcPct val="17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processing center should be constructed as one room rather than different individual rooms</a:t>
            </a:r>
          </a:p>
          <a:p>
            <a:pPr>
              <a:lnSpc>
                <a:spcPct val="17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Should have positive air pressure ~ no contaminants can be sucked into the room</a:t>
            </a:r>
          </a:p>
          <a:p>
            <a:pPr>
              <a:lnSpc>
                <a:spcPct val="17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Water detectors should be placed under raised floors and on dropped ceilings</a:t>
            </a:r>
          </a:p>
          <a:p>
            <a:pPr>
              <a:lnSpc>
                <a:spcPct val="17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HVAC system should be implemented for temperature and humidity control</a:t>
            </a:r>
          </a:p>
        </p:txBody>
      </p:sp>
    </p:spTree>
    <p:extLst>
      <p:ext uri="{BB962C8B-B14F-4D97-AF65-F5344CB8AC3E}">
        <p14:creationId xmlns:p14="http://schemas.microsoft.com/office/powerpoint/2010/main" val="23846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Media storage security - Safe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8029" y="1139212"/>
            <a:ext cx="5107197" cy="530091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Safes are commonly used to store media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Passive locking safes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detect if someone attempts to tamper with it, in which case extra internal bolts will fall into place to ensure it cannot be compromised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Thermal locking safes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identify temperature changes and implement additional locks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634162"/>
              </p:ext>
            </p:extLst>
          </p:nvPr>
        </p:nvGraphicFramePr>
        <p:xfrm>
          <a:off x="5555226" y="2573720"/>
          <a:ext cx="6351640" cy="24319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10814">
                  <a:extLst>
                    <a:ext uri="{9D8B030D-6E8A-4147-A177-3AD203B41FA5}">
                      <a16:colId xmlns:a16="http://schemas.microsoft.com/office/drawing/2014/main" val="727751478"/>
                    </a:ext>
                  </a:extLst>
                </a:gridCol>
                <a:gridCol w="4640826">
                  <a:extLst>
                    <a:ext uri="{9D8B030D-6E8A-4147-A177-3AD203B41FA5}">
                      <a16:colId xmlns:a16="http://schemas.microsoft.com/office/drawing/2014/main" val="16065272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Wall Safe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Embedded</a:t>
                      </a:r>
                      <a:r>
                        <a:rPr lang="en-IN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into the wall and easily hidden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15398"/>
                  </a:ext>
                </a:extLst>
              </a:tr>
              <a:tr h="410060"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Floor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Safe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Embedded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into the floor and easily hidden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87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alone safe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226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Depositories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Safes with slots,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allows valuables to be slipped in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36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Safes that are large enough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allow walk-in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982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776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 control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00101" y="1335857"/>
            <a:ext cx="10696574" cy="5300916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Smartcards: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Security ID with embedded magnetic strip, bar code, or integrated circuit chip.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process information or store reasonable amount of data in memory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be used in multifactor authentication for better protection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Vulnerable to physical security attacks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Memory cards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Machine readable ID cards with memory sticks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hold small amount of data in memory but cannot process it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Memory cards are easy to copy or duplicate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Proximity readers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Passive device, or transponder that can be used to control physical access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passive device, typically worn by an individual alters the magnetic field generated by the reader which is detected and processed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802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Motion Detectors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00099" y="1060554"/>
            <a:ext cx="10696574" cy="53009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device that senses movement or sound in a specific area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504885"/>
              </p:ext>
            </p:extLst>
          </p:nvPr>
        </p:nvGraphicFramePr>
        <p:xfrm>
          <a:off x="1320747" y="1796095"/>
          <a:ext cx="9655277" cy="47975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88010">
                  <a:extLst>
                    <a:ext uri="{9D8B030D-6E8A-4147-A177-3AD203B41FA5}">
                      <a16:colId xmlns:a16="http://schemas.microsoft.com/office/drawing/2014/main" val="547728578"/>
                    </a:ext>
                  </a:extLst>
                </a:gridCol>
                <a:gridCol w="7467267">
                  <a:extLst>
                    <a:ext uri="{9D8B030D-6E8A-4147-A177-3AD203B41FA5}">
                      <a16:colId xmlns:a16="http://schemas.microsoft.com/office/drawing/2014/main" val="1510604916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53178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Infrared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Monitors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 significant changes in </a:t>
                      </a:r>
                      <a:r>
                        <a:rPr lang="en-IN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infrared lighting pattern 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 a monitored area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276487"/>
                  </a:ext>
                </a:extLst>
              </a:tr>
              <a:tr h="54559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Heat-based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Monitors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 significant changes in </a:t>
                      </a:r>
                      <a:r>
                        <a:rPr lang="en-IN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heat levels 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 a monitored area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96748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Wave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pattern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Transmits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low ultrasonic frequency signal and monitors for significant changes in the reflected patters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95928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Capacitance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Monitors the changes in </a:t>
                      </a:r>
                      <a:r>
                        <a:rPr lang="en-IN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electrical or magnetic field</a:t>
                      </a:r>
                      <a:r>
                        <a:rPr lang="en-IN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surrounding a </a:t>
                      </a:r>
                      <a:r>
                        <a:rPr lang="en-IN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monitored object</a:t>
                      </a:r>
                      <a:endParaRPr lang="en-IN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59432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Photoelectric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Monitors visible </a:t>
                      </a:r>
                      <a:r>
                        <a:rPr lang="en-IN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light</a:t>
                      </a:r>
                      <a:r>
                        <a:rPr lang="en-IN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levels 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a monitored area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06707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Passive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audio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Listens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 </a:t>
                      </a:r>
                      <a:r>
                        <a:rPr lang="en-IN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abnormal sounds 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monitored area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603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955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Electric Power – Power Protection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07021" y="936288"/>
            <a:ext cx="10741081" cy="592171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7020" y="1250921"/>
            <a:ext cx="10741081" cy="5300916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 can be protected in 3 ways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UPS, Power line conditioners, backup sources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UPS: Battery packs that can range in size and capacity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Online UPS –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uses AC voltage to charge the batteries, uses inverter to change the DC output from the batteries to AC form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Normal power always passes through them, hence it detects power failure much faster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Constantly provide power from their own inverters, even when the electric power is in proper use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Standby UPS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Stays inactive until electric power failure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Has sensors to detect a power failure and the load is switched to the battery pack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481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906" y="308902"/>
            <a:ext cx="10696574" cy="735541"/>
          </a:xfrm>
        </p:spPr>
        <p:txBody>
          <a:bodyPr/>
          <a:lstStyle/>
          <a:p>
            <a:r>
              <a:rPr lang="en-IN" dirty="0"/>
              <a:t>Secure Facility Plan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861" y="1227703"/>
            <a:ext cx="10741081" cy="530091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Critical Path Analysis: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Systematic effort to identify relationships between mission-critical applications, processes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performing this analysis technology convergence should be taken into consideration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Technology Convergence: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Tendency of various technologies, solutions, utilities and systems to evolve and merge over time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primary goal of the plan should be to protect human life.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Life safety goals should take precedence over all other types of goals</a:t>
            </a:r>
          </a:p>
          <a:p>
            <a:pPr lvl="1">
              <a:lnSpc>
                <a:spcPct val="1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70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Electric Power – Power Issues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07021" y="936288"/>
            <a:ext cx="10741081" cy="592171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7020" y="1250921"/>
            <a:ext cx="10741081" cy="53009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1306" y="1250921"/>
            <a:ext cx="10741081" cy="5300916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Clean power: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 supply does not contain any interference or voltage fluctuation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Interference can be via EMI or RFI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EMI (Noise):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be created by difference in the 3 wires: neutral, hot, ground and the magnetic field they create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Common mode noise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generated by difference in power between hot and ground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Traverse mode noise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generated by difference in power between hot and neutral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Lightning and electrical motors can induce EMI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RFI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be caused by anything that creates radio waves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Fluorescent lighting is one of the main causes of RFI within buildings today</a:t>
            </a:r>
          </a:p>
        </p:txBody>
      </p:sp>
    </p:spTree>
    <p:extLst>
      <p:ext uri="{BB962C8B-B14F-4D97-AF65-F5344CB8AC3E}">
        <p14:creationId xmlns:p14="http://schemas.microsoft.com/office/powerpoint/2010/main" val="1117823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448" y="209218"/>
            <a:ext cx="10696574" cy="735541"/>
          </a:xfrm>
        </p:spPr>
        <p:txBody>
          <a:bodyPr/>
          <a:lstStyle/>
          <a:p>
            <a:r>
              <a:rPr lang="en-IN" dirty="0"/>
              <a:t>Electric Power – Problems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07021" y="936288"/>
            <a:ext cx="10741081" cy="592171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7020" y="1250921"/>
            <a:ext cx="10741081" cy="53009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562008"/>
              </p:ext>
            </p:extLst>
          </p:nvPr>
        </p:nvGraphicFramePr>
        <p:xfrm>
          <a:off x="1176101" y="791117"/>
          <a:ext cx="9402917" cy="577781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64946">
                  <a:extLst>
                    <a:ext uri="{9D8B030D-6E8A-4147-A177-3AD203B41FA5}">
                      <a16:colId xmlns:a16="http://schemas.microsoft.com/office/drawing/2014/main" val="1930072945"/>
                    </a:ext>
                  </a:extLst>
                </a:gridCol>
                <a:gridCol w="2036034">
                  <a:extLst>
                    <a:ext uri="{9D8B030D-6E8A-4147-A177-3AD203B41FA5}">
                      <a16:colId xmlns:a16="http://schemas.microsoft.com/office/drawing/2014/main" val="4275893875"/>
                    </a:ext>
                  </a:extLst>
                </a:gridCol>
                <a:gridCol w="5201937">
                  <a:extLst>
                    <a:ext uri="{9D8B030D-6E8A-4147-A177-3AD203B41FA5}">
                      <a16:colId xmlns:a16="http://schemas.microsoft.com/office/drawing/2014/main" val="106019907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 Excess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Momentary</a:t>
                      </a:r>
                      <a:r>
                        <a:rPr lang="en-IN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high voltage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52467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en-IN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Prolonged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high voltage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43381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Degradation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Sag/dip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Momentary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low voltage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13600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en-IN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Brownout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Prolonged low voltage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560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en-IN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In-rush 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 surge of current required to start 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11248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Momentary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power outage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33976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en-IN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Blackout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Prolonged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power outage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763266"/>
                  </a:ext>
                </a:extLst>
              </a:tr>
              <a:tr h="657175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short duration of line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noise disturbance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66245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Stead interfering power disturbance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 fluctuation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043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085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Emanation Security 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31306" y="1250921"/>
            <a:ext cx="10741081" cy="530091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Preventing unauthorized intercept of EMI or RF signals from the devices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TEMPEST is used to protect against emanation leaks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TEMPEST countermeasures include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Farady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cage, white noise, control zones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Faraday Cage: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closed enclosure with external metal mesh that fully surrounds the enclosure absorbing EM signals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They are quite effective in blocking EM signals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White Noise: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Broadcasting false traffic at all times to mask and hide presence of real emanations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Most effective when created around the perimeter of an area so that it is broadcast to protect the internal area where emanations may be needed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Control Zones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Implementation of zones such that the emanations are controlled within the environment; can use faraday cage or white noise in those zones</a:t>
            </a:r>
          </a:p>
        </p:txBody>
      </p:sp>
    </p:spTree>
    <p:extLst>
      <p:ext uri="{BB962C8B-B14F-4D97-AF65-F5344CB8AC3E}">
        <p14:creationId xmlns:p14="http://schemas.microsoft.com/office/powerpoint/2010/main" val="3523717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951" y="279406"/>
            <a:ext cx="10696574" cy="735541"/>
          </a:xfrm>
        </p:spPr>
        <p:txBody>
          <a:bodyPr/>
          <a:lstStyle/>
          <a:p>
            <a:r>
              <a:rPr lang="en-IN" dirty="0"/>
              <a:t>HVAC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31306" y="1250921"/>
            <a:ext cx="10741081" cy="53009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Humidity should be between 40 to 60 % for Datacenter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 humidity will cause corrosion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 humidity will cause static electricity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038152"/>
              </p:ext>
            </p:extLst>
          </p:nvPr>
        </p:nvGraphicFramePr>
        <p:xfrm>
          <a:off x="1068438" y="3901379"/>
          <a:ext cx="4585110" cy="179886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38788">
                  <a:extLst>
                    <a:ext uri="{9D8B030D-6E8A-4147-A177-3AD203B41FA5}">
                      <a16:colId xmlns:a16="http://schemas.microsoft.com/office/drawing/2014/main" val="605104236"/>
                    </a:ext>
                  </a:extLst>
                </a:gridCol>
                <a:gridCol w="3146322">
                  <a:extLst>
                    <a:ext uri="{9D8B030D-6E8A-4147-A177-3AD203B41FA5}">
                      <a16:colId xmlns:a16="http://schemas.microsoft.com/office/drawing/2014/main" val="2643230796"/>
                    </a:ext>
                  </a:extLst>
                </a:gridCol>
              </a:tblGrid>
              <a:tr h="686347">
                <a:tc>
                  <a:txBody>
                    <a:bodyPr/>
                    <a:lstStyle/>
                    <a:p>
                      <a:r>
                        <a:rPr lang="en-IN" dirty="0"/>
                        <a:t>Damaging</a:t>
                      </a:r>
                      <a:r>
                        <a:rPr lang="en-IN" baseline="0" dirty="0"/>
                        <a:t> Temperature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69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175F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Computer</a:t>
                      </a:r>
                      <a:r>
                        <a:rPr lang="en-IN" baseline="0" dirty="0"/>
                        <a:t> systems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231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Magnetic storage devices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006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350F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Paper products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80738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16633"/>
              </p:ext>
            </p:extLst>
          </p:nvPr>
        </p:nvGraphicFramePr>
        <p:xfrm>
          <a:off x="6744415" y="3698840"/>
          <a:ext cx="4585110" cy="2021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83417">
                  <a:extLst>
                    <a:ext uri="{9D8B030D-6E8A-4147-A177-3AD203B41FA5}">
                      <a16:colId xmlns:a16="http://schemas.microsoft.com/office/drawing/2014/main" val="605104236"/>
                    </a:ext>
                  </a:extLst>
                </a:gridCol>
                <a:gridCol w="3501693">
                  <a:extLst>
                    <a:ext uri="{9D8B030D-6E8A-4147-A177-3AD203B41FA5}">
                      <a16:colId xmlns:a16="http://schemas.microsoft.com/office/drawing/2014/main" val="264323079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IN" dirty="0"/>
                        <a:t>Static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Possible damage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6989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Sensitive</a:t>
                      </a:r>
                      <a:r>
                        <a:rPr lang="en-IN" baseline="0" dirty="0"/>
                        <a:t> circuits and electronic components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231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stored in hard drives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006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Abrupt</a:t>
                      </a:r>
                      <a:r>
                        <a:rPr lang="en-IN" baseline="0" dirty="0"/>
                        <a:t> system shutdown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807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692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Fire Prevention, Detection and Suppression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31306" y="1250921"/>
            <a:ext cx="10741081" cy="530091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Fire Prevention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Training employees of fire safety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Supplying right equipment and ensuring their working condition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Storing combustible material in a proper manner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Fire Detection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Fire detectors placed at strategic points to detect smoke/fire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Fire Suppression Systems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of suppression agent to put out a fire</a:t>
            </a:r>
          </a:p>
        </p:txBody>
      </p:sp>
    </p:spTree>
    <p:extLst>
      <p:ext uri="{BB962C8B-B14F-4D97-AF65-F5344CB8AC3E}">
        <p14:creationId xmlns:p14="http://schemas.microsoft.com/office/powerpoint/2010/main" val="1238701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Stages of Fire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386842"/>
              </p:ext>
            </p:extLst>
          </p:nvPr>
        </p:nvGraphicFramePr>
        <p:xfrm>
          <a:off x="934064" y="1889705"/>
          <a:ext cx="9271819" cy="314439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458239">
                  <a:extLst>
                    <a:ext uri="{9D8B030D-6E8A-4147-A177-3AD203B41FA5}">
                      <a16:colId xmlns:a16="http://schemas.microsoft.com/office/drawing/2014/main" val="1580942898"/>
                    </a:ext>
                  </a:extLst>
                </a:gridCol>
                <a:gridCol w="5813580">
                  <a:extLst>
                    <a:ext uri="{9D8B030D-6E8A-4147-A177-3AD203B41FA5}">
                      <a16:colId xmlns:a16="http://schemas.microsoft.com/office/drawing/2014/main" val="4013661234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r>
                        <a:rPr lang="en-IN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Stage 1 – Incipient</a:t>
                      </a:r>
                      <a:r>
                        <a:rPr lang="en-IN" sz="24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stage</a:t>
                      </a:r>
                      <a:endParaRPr lang="en-IN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</a:t>
                      </a:r>
                      <a:r>
                        <a:rPr lang="en-IN" sz="24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Stage, only air ionization, no smoke</a:t>
                      </a:r>
                      <a:endParaRPr lang="en-IN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779216"/>
                  </a:ext>
                </a:extLst>
              </a:tr>
              <a:tr h="773813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Stage 2 –</a:t>
                      </a:r>
                      <a:r>
                        <a:rPr lang="en-IN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Smoke stage</a:t>
                      </a:r>
                      <a:endParaRPr lang="en-IN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Smoke is visible</a:t>
                      </a:r>
                      <a:r>
                        <a:rPr lang="en-IN" sz="24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from the point of ignition</a:t>
                      </a:r>
                      <a:endParaRPr lang="en-IN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197432"/>
                  </a:ext>
                </a:extLst>
              </a:tr>
              <a:tr h="773813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Stage 3 –</a:t>
                      </a:r>
                      <a:r>
                        <a:rPr lang="en-IN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Flame stage</a:t>
                      </a:r>
                      <a:endParaRPr lang="en-IN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Flame can be seen</a:t>
                      </a:r>
                      <a:r>
                        <a:rPr lang="en-IN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with naked eye</a:t>
                      </a:r>
                      <a:endParaRPr lang="en-IN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771976"/>
                  </a:ext>
                </a:extLst>
              </a:tr>
              <a:tr h="773813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Stage</a:t>
                      </a:r>
                      <a:r>
                        <a:rPr lang="en-IN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 – Heat stage</a:t>
                      </a:r>
                      <a:endParaRPr lang="en-IN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Fire is considerably higher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03516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41137" y="5822173"/>
            <a:ext cx="10741081" cy="71628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earlier the fire is detected, the easier it is to be extinguished</a:t>
            </a:r>
          </a:p>
        </p:txBody>
      </p:sp>
    </p:spTree>
    <p:extLst>
      <p:ext uri="{BB962C8B-B14F-4D97-AF65-F5344CB8AC3E}">
        <p14:creationId xmlns:p14="http://schemas.microsoft.com/office/powerpoint/2010/main" val="1755364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Fire Detection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31306" y="1250921"/>
            <a:ext cx="10741081" cy="53009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Smoke Activated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Good early warning devices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Photoelectric device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Detects variation in light intensity – produces a beam of light and if the light is obstructed an alarm is produced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Heat Activated</a:t>
            </a:r>
          </a:p>
          <a:p>
            <a:pPr lvl="1">
              <a:lnSpc>
                <a:spcPct val="100000"/>
              </a:lnSpc>
            </a:pP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Fixed temperate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Alarm is generated when a particular temperate us reached</a:t>
            </a:r>
          </a:p>
          <a:p>
            <a:pPr lvl="1">
              <a:lnSpc>
                <a:spcPct val="100000"/>
              </a:lnSpc>
            </a:pP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Rate-of-raise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alarm is generated when temperature raises over time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Rate-of-raise temperature sensors usually provide a quicker warning that fixed-temperature sensors but they are prone to false positives</a:t>
            </a:r>
          </a:p>
        </p:txBody>
      </p:sp>
    </p:spTree>
    <p:extLst>
      <p:ext uri="{BB962C8B-B14F-4D97-AF65-F5344CB8AC3E}">
        <p14:creationId xmlns:p14="http://schemas.microsoft.com/office/powerpoint/2010/main" val="4230730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Fire Suppression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639962"/>
              </p:ext>
            </p:extLst>
          </p:nvPr>
        </p:nvGraphicFramePr>
        <p:xfrm>
          <a:off x="800100" y="1525911"/>
          <a:ext cx="10269220" cy="259577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38580">
                  <a:extLst>
                    <a:ext uri="{9D8B030D-6E8A-4147-A177-3AD203B41FA5}">
                      <a16:colId xmlns:a16="http://schemas.microsoft.com/office/drawing/2014/main" val="3960035653"/>
                    </a:ext>
                  </a:extLst>
                </a:gridCol>
                <a:gridCol w="2506980">
                  <a:extLst>
                    <a:ext uri="{9D8B030D-6E8A-4147-A177-3AD203B41FA5}">
                      <a16:colId xmlns:a16="http://schemas.microsoft.com/office/drawing/2014/main" val="3183022650"/>
                    </a:ext>
                  </a:extLst>
                </a:gridCol>
                <a:gridCol w="3129280">
                  <a:extLst>
                    <a:ext uri="{9D8B030D-6E8A-4147-A177-3AD203B41FA5}">
                      <a16:colId xmlns:a16="http://schemas.microsoft.com/office/drawing/2014/main" val="824937565"/>
                    </a:ext>
                  </a:extLst>
                </a:gridCol>
                <a:gridCol w="3294380">
                  <a:extLst>
                    <a:ext uri="{9D8B030D-6E8A-4147-A177-3AD203B41FA5}">
                      <a16:colId xmlns:a16="http://schemas.microsoft.com/office/drawing/2014/main" val="2493103110"/>
                    </a:ext>
                  </a:extLst>
                </a:gridCol>
              </a:tblGrid>
              <a:tr h="411043"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Fire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Suppression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94951"/>
                  </a:ext>
                </a:extLst>
              </a:tr>
              <a:tr h="462116"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Common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Combustible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Wood,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Water,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Foam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237651"/>
                  </a:ext>
                </a:extLst>
              </a:tr>
              <a:tr h="442452"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Liquid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Oil and coolants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Gas,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CO2, Foam, Dry Powder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82495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Wires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Electrical equipment's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Gas,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CO2, Dry Powder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90347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Magnesium, sodium, potassium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Dry powder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127126"/>
                  </a:ext>
                </a:extLst>
              </a:tr>
            </a:tbl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800101" y="4247536"/>
            <a:ext cx="10696574" cy="242856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CO2 should be used only in unattended areas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should a delay mechanism before CO2 is released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FM200 is the approved replacement for Halon gas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Dry powder like potassium bicarbonate, calcium carbonate interrupt the chemical combustion of fire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Dry powder like mono-ammonium phosphate melts and low temperature and excludes oxygen from fuel</a:t>
            </a:r>
          </a:p>
        </p:txBody>
      </p:sp>
    </p:spTree>
    <p:extLst>
      <p:ext uri="{BB962C8B-B14F-4D97-AF65-F5344CB8AC3E}">
        <p14:creationId xmlns:p14="http://schemas.microsoft.com/office/powerpoint/2010/main" val="3242234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Water </a:t>
            </a:r>
            <a:r>
              <a:rPr lang="en-IN"/>
              <a:t>based Fire Suppression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039123"/>
              </p:ext>
            </p:extLst>
          </p:nvPr>
        </p:nvGraphicFramePr>
        <p:xfrm>
          <a:off x="800100" y="1525911"/>
          <a:ext cx="10696574" cy="461728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05370">
                  <a:extLst>
                    <a:ext uri="{9D8B030D-6E8A-4147-A177-3AD203B41FA5}">
                      <a16:colId xmlns:a16="http://schemas.microsoft.com/office/drawing/2014/main" val="3960035653"/>
                    </a:ext>
                  </a:extLst>
                </a:gridCol>
                <a:gridCol w="5089833">
                  <a:extLst>
                    <a:ext uri="{9D8B030D-6E8A-4147-A177-3AD203B41FA5}">
                      <a16:colId xmlns:a16="http://schemas.microsoft.com/office/drawing/2014/main" val="3183022650"/>
                    </a:ext>
                  </a:extLst>
                </a:gridCol>
                <a:gridCol w="3601371">
                  <a:extLst>
                    <a:ext uri="{9D8B030D-6E8A-4147-A177-3AD203B41FA5}">
                      <a16:colId xmlns:a16="http://schemas.microsoft.com/office/drawing/2014/main" val="2493103110"/>
                    </a:ext>
                  </a:extLst>
                </a:gridCol>
              </a:tblGrid>
              <a:tr h="411043"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94951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Wet-pipe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is always full of water, usually discharged by temperature control sensors</a:t>
                      </a:r>
                    </a:p>
                    <a:p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Also called closed head systems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Water may freeze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colder temperatures</a:t>
                      </a:r>
                    </a:p>
                    <a:p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damage in nozzle or pipe can result in leak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23765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Dry Pipe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Water is not stored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pipe, instead contains compressed air. Opening the water valve cause water to fill the pipes and discharge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Best suited for colder climates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824956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Preaction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Combination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wet and dry pipe; water is not held in pipes until fire is detected; it is released only after the sprinkler head activation triggers are melted by sufficient heat;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Used in data processing equipment's</a:t>
                      </a:r>
                    </a:p>
                    <a:p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90347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Another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form of dry pipe system that uses larger pipes and can deliver significantly larger volume of water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Inappropriate for environments that contain electronic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equipments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127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538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Gas Suppression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1306" y="1250921"/>
            <a:ext cx="10741081" cy="53009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effective than water suppression systems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Gas discharge systems removes oxygen in the air and hence should not be used in environments were people are located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Halon is an effective gas suppression system, but it degrades environment and hence is since banned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Effective replacement for Halon are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FM200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NAF-S-III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Argon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Inergen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432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906" y="308902"/>
            <a:ext cx="10696574" cy="735541"/>
          </a:xfrm>
        </p:spPr>
        <p:txBody>
          <a:bodyPr/>
          <a:lstStyle/>
          <a:p>
            <a:r>
              <a:rPr lang="en-IN" dirty="0"/>
              <a:t>Threats to an organization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861" y="1227703"/>
            <a:ext cx="10741081" cy="53009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 Main threats categories to an organization are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Natural environmental threats</a:t>
            </a:r>
          </a:p>
          <a:p>
            <a:pPr lvl="3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Flood, earthquakes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Supply system threats</a:t>
            </a:r>
          </a:p>
          <a:p>
            <a:pPr lvl="3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 distribution failure, communications interruption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Manmade threats</a:t>
            </a:r>
          </a:p>
          <a:p>
            <a:pPr lvl="3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Unauthorized access, fraud, theft, errors, accidents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Socio-political threats</a:t>
            </a:r>
          </a:p>
          <a:p>
            <a:pPr lvl="3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Strikes, war, violence, terrorist attack</a:t>
            </a:r>
          </a:p>
        </p:txBody>
      </p:sp>
    </p:spTree>
    <p:extLst>
      <p:ext uri="{BB962C8B-B14F-4D97-AF65-F5344CB8AC3E}">
        <p14:creationId xmlns:p14="http://schemas.microsoft.com/office/powerpoint/2010/main" val="77612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677" y="141754"/>
            <a:ext cx="10696574" cy="735541"/>
          </a:xfrm>
        </p:spPr>
        <p:txBody>
          <a:bodyPr/>
          <a:lstStyle/>
          <a:p>
            <a:r>
              <a:rPr lang="en-IN" dirty="0"/>
              <a:t>Intrusion Alarm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09906"/>
              </p:ext>
            </p:extLst>
          </p:nvPr>
        </p:nvGraphicFramePr>
        <p:xfrm>
          <a:off x="265472" y="877295"/>
          <a:ext cx="11208774" cy="24769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69412">
                  <a:extLst>
                    <a:ext uri="{9D8B030D-6E8A-4147-A177-3AD203B41FA5}">
                      <a16:colId xmlns:a16="http://schemas.microsoft.com/office/drawing/2014/main" val="547728578"/>
                    </a:ext>
                  </a:extLst>
                </a:gridCol>
                <a:gridCol w="9139362">
                  <a:extLst>
                    <a:ext uri="{9D8B030D-6E8A-4147-A177-3AD203B41FA5}">
                      <a16:colId xmlns:a16="http://schemas.microsoft.com/office/drawing/2014/main" val="1510604916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531784"/>
                  </a:ext>
                </a:extLst>
              </a:tr>
              <a:tr h="5567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Deterrent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Alarms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that trigger deterrent actions; goal is to make intrusion attempts more difficult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27648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Repellent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Alarms that trigger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sound or light; goal is to discourage intruders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96748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Notification Alarm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Alarms that trigger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notifications to security analyst; they are silent from attacker perspective but gives warning signals to security team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959288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731476"/>
              </p:ext>
            </p:extLst>
          </p:nvPr>
        </p:nvGraphicFramePr>
        <p:xfrm>
          <a:off x="265472" y="3548130"/>
          <a:ext cx="11208774" cy="291648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40052">
                  <a:extLst>
                    <a:ext uri="{9D8B030D-6E8A-4147-A177-3AD203B41FA5}">
                      <a16:colId xmlns:a16="http://schemas.microsoft.com/office/drawing/2014/main" val="547728578"/>
                    </a:ext>
                  </a:extLst>
                </a:gridCol>
                <a:gridCol w="8668722">
                  <a:extLst>
                    <a:ext uri="{9D8B030D-6E8A-4147-A177-3AD203B41FA5}">
                      <a16:colId xmlns:a16="http://schemas.microsoft.com/office/drawing/2014/main" val="1510604916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531784"/>
                  </a:ext>
                </a:extLst>
              </a:tr>
              <a:tr h="95357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 Alarm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System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Must broadcast an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audible alarm signal that can be heard within 400feet; for a local alarm to be effective security guards should be stationed nearby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276487"/>
                  </a:ext>
                </a:extLst>
              </a:tr>
              <a:tr h="54559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Central 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Alarm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is silent locally, but offsite monitor agents are notified; 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96748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Auxiliary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system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be added to either local or centralized system, notification is sent to emergency services including fire, police and medical teams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959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2530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677" y="141754"/>
            <a:ext cx="10696574" cy="735541"/>
          </a:xfrm>
        </p:spPr>
        <p:txBody>
          <a:bodyPr/>
          <a:lstStyle/>
          <a:p>
            <a:r>
              <a:rPr lang="en-IN" dirty="0"/>
              <a:t>Motion Detectors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319729"/>
              </p:ext>
            </p:extLst>
          </p:nvPr>
        </p:nvGraphicFramePr>
        <p:xfrm>
          <a:off x="981612" y="877295"/>
          <a:ext cx="9734704" cy="563985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97263">
                  <a:extLst>
                    <a:ext uri="{9D8B030D-6E8A-4147-A177-3AD203B41FA5}">
                      <a16:colId xmlns:a16="http://schemas.microsoft.com/office/drawing/2014/main" val="547728578"/>
                    </a:ext>
                  </a:extLst>
                </a:gridCol>
                <a:gridCol w="7937441">
                  <a:extLst>
                    <a:ext uri="{9D8B030D-6E8A-4147-A177-3AD203B41FA5}">
                      <a16:colId xmlns:a16="http://schemas.microsoft.com/office/drawing/2014/main" val="1510604916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531784"/>
                  </a:ext>
                </a:extLst>
              </a:tr>
              <a:tr h="61573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Infrared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Monitors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 significant changes in the IR lighting pattern of a monitored area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27648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Heat-based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Monitors for significant change in the heat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levels in a monitored area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967489"/>
                  </a:ext>
                </a:extLst>
              </a:tr>
              <a:tr h="13258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Wave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Transmits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consistent low ultrasonic or high micros-wave frequency signal into a monitored area and monitors for significant changes in the reflected pattern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95928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Capacitance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Senses changes in the EM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signals or magnetic fields surrounding a monitored object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51578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Photoelectric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Senses changes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the visible light levels for the monitored area. Usually deployed in internal rooms that have no windows and are kept dark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5186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Passive Audio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Listens for abnormal</a:t>
                      </a:r>
                      <a:r>
                        <a:rPr lang="en-I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sounds in the monitored area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327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2438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6434934"/>
            <a:ext cx="4562573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392922" y="6414863"/>
            <a:ext cx="4799078" cy="20071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9" name="Picture 18" descr="C:\Users\Venky\AppData\Local\Microsoft\Windows\INetCacheContent.Word\CYI_logo-web (002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703" y="3419642"/>
            <a:ext cx="4670369" cy="1453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Rectangle 17"/>
          <p:cNvSpPr/>
          <p:nvPr/>
        </p:nvSpPr>
        <p:spPr>
          <a:xfrm>
            <a:off x="799043" y="1833389"/>
            <a:ext cx="34572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Karthikeyan Dhayalan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MD &amp; Chief Security Partner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400185" y="1724462"/>
            <a:ext cx="883091" cy="1695180"/>
            <a:chOff x="1615191" y="866274"/>
            <a:chExt cx="883091" cy="169518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2056736" y="1529993"/>
              <a:ext cx="1" cy="788792"/>
            </a:xfrm>
            <a:prstGeom prst="line">
              <a:avLst/>
            </a:prstGeom>
            <a:ln w="41275">
              <a:solidFill>
                <a:schemeClr val="accent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31"/>
            <p:cNvSpPr/>
            <p:nvPr/>
          </p:nvSpPr>
          <p:spPr>
            <a:xfrm rot="10800000">
              <a:off x="1615191" y="866274"/>
              <a:ext cx="883091" cy="971254"/>
            </a:xfrm>
            <a:custGeom>
              <a:avLst/>
              <a:gdLst>
                <a:gd name="connsiteX0" fmla="*/ 829340 w 1658680"/>
                <a:gd name="connsiteY0" fmla="*/ 1824273 h 1824273"/>
                <a:gd name="connsiteX1" fmla="*/ 0 w 1658680"/>
                <a:gd name="connsiteY1" fmla="*/ 994933 h 1824273"/>
                <a:gd name="connsiteX2" fmla="*/ 506524 w 1658680"/>
                <a:gd name="connsiteY2" fmla="*/ 230767 h 1824273"/>
                <a:gd name="connsiteX3" fmla="*/ 614520 w 1658680"/>
                <a:gd name="connsiteY3" fmla="*/ 197243 h 1824273"/>
                <a:gd name="connsiteX4" fmla="*/ 829339 w 1658680"/>
                <a:gd name="connsiteY4" fmla="*/ 0 h 1824273"/>
                <a:gd name="connsiteX5" fmla="*/ 1044157 w 1658680"/>
                <a:gd name="connsiteY5" fmla="*/ 197242 h 1824273"/>
                <a:gd name="connsiteX6" fmla="*/ 1152157 w 1658680"/>
                <a:gd name="connsiteY6" fmla="*/ 230767 h 1824273"/>
                <a:gd name="connsiteX7" fmla="*/ 1658680 w 1658680"/>
                <a:gd name="connsiteY7" fmla="*/ 994933 h 1824273"/>
                <a:gd name="connsiteX8" fmla="*/ 829340 w 1658680"/>
                <a:gd name="connsiteY8" fmla="*/ 1824273 h 1824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680" h="1824273">
                  <a:moveTo>
                    <a:pt x="829340" y="1824273"/>
                  </a:moveTo>
                  <a:cubicBezTo>
                    <a:pt x="371308" y="1824273"/>
                    <a:pt x="0" y="1452965"/>
                    <a:pt x="0" y="994933"/>
                  </a:cubicBezTo>
                  <a:cubicBezTo>
                    <a:pt x="0" y="651409"/>
                    <a:pt x="208861" y="356667"/>
                    <a:pt x="506524" y="230767"/>
                  </a:cubicBezTo>
                  <a:lnTo>
                    <a:pt x="614520" y="197243"/>
                  </a:lnTo>
                  <a:lnTo>
                    <a:pt x="829339" y="0"/>
                  </a:lnTo>
                  <a:lnTo>
                    <a:pt x="1044157" y="197242"/>
                  </a:lnTo>
                  <a:lnTo>
                    <a:pt x="1152157" y="230767"/>
                  </a:lnTo>
                  <a:cubicBezTo>
                    <a:pt x="1449819" y="356667"/>
                    <a:pt x="1658680" y="651409"/>
                    <a:pt x="1658680" y="994933"/>
                  </a:cubicBezTo>
                  <a:cubicBezTo>
                    <a:pt x="1658680" y="1452965"/>
                    <a:pt x="1287372" y="1824273"/>
                    <a:pt x="829340" y="18242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1935402" y="2318785"/>
              <a:ext cx="242669" cy="242669"/>
            </a:xfrm>
            <a:prstGeom prst="ellipse">
              <a:avLst/>
            </a:prstGeom>
            <a:noFill/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1998985" y="2382368"/>
              <a:ext cx="115503" cy="1155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8" name="AutoShape 4"/>
          <p:cNvSpPr>
            <a:spLocks/>
          </p:cNvSpPr>
          <p:nvPr/>
        </p:nvSpPr>
        <p:spPr bwMode="auto">
          <a:xfrm>
            <a:off x="5617098" y="1906924"/>
            <a:ext cx="449263" cy="4508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428" y="17466"/>
                </a:moveTo>
                <a:cubicBezTo>
                  <a:pt x="16669" y="16923"/>
                  <a:pt x="15846" y="16465"/>
                  <a:pt x="14963" y="16121"/>
                </a:cubicBezTo>
                <a:cubicBezTo>
                  <a:pt x="15595" y="14609"/>
                  <a:pt x="15967" y="12928"/>
                  <a:pt x="16010" y="11148"/>
                </a:cubicBezTo>
                <a:lnTo>
                  <a:pt x="20188" y="11148"/>
                </a:lnTo>
                <a:cubicBezTo>
                  <a:pt x="20097" y="13612"/>
                  <a:pt x="19065" y="15838"/>
                  <a:pt x="17428" y="17466"/>
                </a:cubicBezTo>
                <a:moveTo>
                  <a:pt x="1411" y="11148"/>
                </a:moveTo>
                <a:lnTo>
                  <a:pt x="5589" y="11148"/>
                </a:lnTo>
                <a:cubicBezTo>
                  <a:pt x="5632" y="12928"/>
                  <a:pt x="6004" y="14609"/>
                  <a:pt x="6636" y="16121"/>
                </a:cubicBezTo>
                <a:cubicBezTo>
                  <a:pt x="5753" y="16465"/>
                  <a:pt x="4931" y="16923"/>
                  <a:pt x="4171" y="17466"/>
                </a:cubicBezTo>
                <a:cubicBezTo>
                  <a:pt x="2534" y="15838"/>
                  <a:pt x="1502" y="13612"/>
                  <a:pt x="1411" y="11148"/>
                </a:cubicBezTo>
                <a:moveTo>
                  <a:pt x="3785" y="4553"/>
                </a:moveTo>
                <a:cubicBezTo>
                  <a:pt x="4579" y="5170"/>
                  <a:pt x="5448" y="5691"/>
                  <a:pt x="6388" y="6084"/>
                </a:cubicBezTo>
                <a:cubicBezTo>
                  <a:pt x="5901" y="7433"/>
                  <a:pt x="5627" y="8908"/>
                  <a:pt x="5589" y="10451"/>
                </a:cubicBezTo>
                <a:lnTo>
                  <a:pt x="1411" y="10451"/>
                </a:lnTo>
                <a:cubicBezTo>
                  <a:pt x="1494" y="8190"/>
                  <a:pt x="2376" y="6135"/>
                  <a:pt x="3785" y="4553"/>
                </a:cubicBezTo>
                <a:moveTo>
                  <a:pt x="11148" y="10451"/>
                </a:moveTo>
                <a:lnTo>
                  <a:pt x="11148" y="6950"/>
                </a:lnTo>
                <a:cubicBezTo>
                  <a:pt x="12339" y="6913"/>
                  <a:pt x="13484" y="6696"/>
                  <a:pt x="14558" y="6324"/>
                </a:cubicBezTo>
                <a:cubicBezTo>
                  <a:pt x="15018" y="7598"/>
                  <a:pt x="15276" y="8992"/>
                  <a:pt x="15314" y="10451"/>
                </a:cubicBezTo>
                <a:cubicBezTo>
                  <a:pt x="15314" y="10451"/>
                  <a:pt x="11148" y="10451"/>
                  <a:pt x="11148" y="10451"/>
                </a:cubicBezTo>
                <a:close/>
                <a:moveTo>
                  <a:pt x="14311" y="15882"/>
                </a:moveTo>
                <a:cubicBezTo>
                  <a:pt x="13309" y="15559"/>
                  <a:pt x="12247" y="15380"/>
                  <a:pt x="11148" y="15346"/>
                </a:cubicBezTo>
                <a:lnTo>
                  <a:pt x="11148" y="11148"/>
                </a:lnTo>
                <a:lnTo>
                  <a:pt x="15314" y="11148"/>
                </a:lnTo>
                <a:cubicBezTo>
                  <a:pt x="15270" y="12844"/>
                  <a:pt x="14914" y="14445"/>
                  <a:pt x="14311" y="15882"/>
                </a:cubicBezTo>
                <a:moveTo>
                  <a:pt x="14683" y="16757"/>
                </a:moveTo>
                <a:cubicBezTo>
                  <a:pt x="15476" y="17063"/>
                  <a:pt x="16218" y="17466"/>
                  <a:pt x="16904" y="17941"/>
                </a:cubicBezTo>
                <a:cubicBezTo>
                  <a:pt x="15632" y="19031"/>
                  <a:pt x="14067" y="19781"/>
                  <a:pt x="12344" y="20068"/>
                </a:cubicBezTo>
                <a:cubicBezTo>
                  <a:pt x="13280" y="19136"/>
                  <a:pt x="14076" y="18017"/>
                  <a:pt x="14683" y="16757"/>
                </a:cubicBezTo>
                <a:moveTo>
                  <a:pt x="11148" y="20188"/>
                </a:moveTo>
                <a:lnTo>
                  <a:pt x="11148" y="16043"/>
                </a:lnTo>
                <a:cubicBezTo>
                  <a:pt x="12146" y="16075"/>
                  <a:pt x="13113" y="16231"/>
                  <a:pt x="14025" y="16516"/>
                </a:cubicBezTo>
                <a:cubicBezTo>
                  <a:pt x="13314" y="17970"/>
                  <a:pt x="12343" y="19223"/>
                  <a:pt x="11185" y="20186"/>
                </a:cubicBezTo>
                <a:cubicBezTo>
                  <a:pt x="11185" y="20186"/>
                  <a:pt x="11148" y="20188"/>
                  <a:pt x="11148" y="20188"/>
                </a:cubicBezTo>
                <a:close/>
                <a:moveTo>
                  <a:pt x="9255" y="20068"/>
                </a:moveTo>
                <a:cubicBezTo>
                  <a:pt x="7532" y="19781"/>
                  <a:pt x="5967" y="19031"/>
                  <a:pt x="4695" y="17941"/>
                </a:cubicBezTo>
                <a:cubicBezTo>
                  <a:pt x="5381" y="17466"/>
                  <a:pt x="6123" y="17063"/>
                  <a:pt x="6916" y="16757"/>
                </a:cubicBezTo>
                <a:cubicBezTo>
                  <a:pt x="7523" y="18017"/>
                  <a:pt x="8319" y="19136"/>
                  <a:pt x="9255" y="20068"/>
                </a:cubicBezTo>
                <a:moveTo>
                  <a:pt x="10451" y="11148"/>
                </a:moveTo>
                <a:lnTo>
                  <a:pt x="10451" y="15346"/>
                </a:lnTo>
                <a:cubicBezTo>
                  <a:pt x="9352" y="15380"/>
                  <a:pt x="8290" y="15559"/>
                  <a:pt x="7288" y="15882"/>
                </a:cubicBezTo>
                <a:cubicBezTo>
                  <a:pt x="6685" y="14445"/>
                  <a:pt x="6329" y="12844"/>
                  <a:pt x="6285" y="11148"/>
                </a:cubicBezTo>
                <a:cubicBezTo>
                  <a:pt x="6285" y="11148"/>
                  <a:pt x="10451" y="11148"/>
                  <a:pt x="10451" y="11148"/>
                </a:cubicBezTo>
                <a:close/>
                <a:moveTo>
                  <a:pt x="7041" y="6324"/>
                </a:moveTo>
                <a:cubicBezTo>
                  <a:pt x="8115" y="6696"/>
                  <a:pt x="9260" y="6913"/>
                  <a:pt x="10451" y="6950"/>
                </a:cubicBezTo>
                <a:lnTo>
                  <a:pt x="10451" y="10451"/>
                </a:lnTo>
                <a:lnTo>
                  <a:pt x="6285" y="10451"/>
                </a:lnTo>
                <a:cubicBezTo>
                  <a:pt x="6324" y="8992"/>
                  <a:pt x="6581" y="7598"/>
                  <a:pt x="7041" y="6324"/>
                </a:cubicBezTo>
                <a:moveTo>
                  <a:pt x="6651" y="5442"/>
                </a:moveTo>
                <a:cubicBezTo>
                  <a:pt x="5790" y="5084"/>
                  <a:pt x="4993" y="4609"/>
                  <a:pt x="4263" y="4050"/>
                </a:cubicBezTo>
                <a:cubicBezTo>
                  <a:pt x="5606" y="2749"/>
                  <a:pt x="7332" y="1851"/>
                  <a:pt x="9255" y="1531"/>
                </a:cubicBezTo>
                <a:cubicBezTo>
                  <a:pt x="8175" y="2610"/>
                  <a:pt x="7286" y="3939"/>
                  <a:pt x="6651" y="5442"/>
                </a:cubicBezTo>
                <a:moveTo>
                  <a:pt x="10451" y="1411"/>
                </a:moveTo>
                <a:lnTo>
                  <a:pt x="10451" y="6253"/>
                </a:lnTo>
                <a:cubicBezTo>
                  <a:pt x="9352" y="6217"/>
                  <a:pt x="8296" y="6021"/>
                  <a:pt x="7303" y="5681"/>
                </a:cubicBezTo>
                <a:cubicBezTo>
                  <a:pt x="8029" y="3972"/>
                  <a:pt x="9101" y="2507"/>
                  <a:pt x="10415" y="1413"/>
                </a:cubicBezTo>
                <a:cubicBezTo>
                  <a:pt x="10427" y="1412"/>
                  <a:pt x="10439" y="1411"/>
                  <a:pt x="10451" y="1411"/>
                </a:cubicBezTo>
                <a:moveTo>
                  <a:pt x="12344" y="1531"/>
                </a:moveTo>
                <a:cubicBezTo>
                  <a:pt x="14267" y="1851"/>
                  <a:pt x="15993" y="2749"/>
                  <a:pt x="17336" y="4050"/>
                </a:cubicBezTo>
                <a:cubicBezTo>
                  <a:pt x="16606" y="4609"/>
                  <a:pt x="15809" y="5084"/>
                  <a:pt x="14948" y="5442"/>
                </a:cubicBezTo>
                <a:cubicBezTo>
                  <a:pt x="14313" y="3939"/>
                  <a:pt x="13424" y="2610"/>
                  <a:pt x="12344" y="1531"/>
                </a:cubicBezTo>
                <a:moveTo>
                  <a:pt x="11184" y="1413"/>
                </a:moveTo>
                <a:cubicBezTo>
                  <a:pt x="12498" y="2507"/>
                  <a:pt x="13570" y="3972"/>
                  <a:pt x="14296" y="5681"/>
                </a:cubicBezTo>
                <a:cubicBezTo>
                  <a:pt x="13303" y="6021"/>
                  <a:pt x="12247" y="6217"/>
                  <a:pt x="11148" y="6253"/>
                </a:cubicBezTo>
                <a:lnTo>
                  <a:pt x="11148" y="1411"/>
                </a:lnTo>
                <a:cubicBezTo>
                  <a:pt x="11160" y="1411"/>
                  <a:pt x="11172" y="1412"/>
                  <a:pt x="11184" y="1413"/>
                </a:cubicBezTo>
                <a:moveTo>
                  <a:pt x="10414" y="20186"/>
                </a:moveTo>
                <a:cubicBezTo>
                  <a:pt x="9256" y="19223"/>
                  <a:pt x="8285" y="17970"/>
                  <a:pt x="7574" y="16516"/>
                </a:cubicBezTo>
                <a:cubicBezTo>
                  <a:pt x="8486" y="16231"/>
                  <a:pt x="9453" y="16075"/>
                  <a:pt x="10451" y="16043"/>
                </a:cubicBezTo>
                <a:lnTo>
                  <a:pt x="10451" y="20188"/>
                </a:lnTo>
                <a:cubicBezTo>
                  <a:pt x="10451" y="20188"/>
                  <a:pt x="10414" y="20186"/>
                  <a:pt x="10414" y="20186"/>
                </a:cubicBezTo>
                <a:close/>
                <a:moveTo>
                  <a:pt x="20188" y="10451"/>
                </a:moveTo>
                <a:lnTo>
                  <a:pt x="16010" y="10451"/>
                </a:lnTo>
                <a:cubicBezTo>
                  <a:pt x="15972" y="8908"/>
                  <a:pt x="15698" y="7433"/>
                  <a:pt x="15211" y="6084"/>
                </a:cubicBezTo>
                <a:cubicBezTo>
                  <a:pt x="16151" y="5691"/>
                  <a:pt x="17020" y="5170"/>
                  <a:pt x="17814" y="4553"/>
                </a:cubicBezTo>
                <a:cubicBezTo>
                  <a:pt x="19223" y="6135"/>
                  <a:pt x="20105" y="8190"/>
                  <a:pt x="20188" y="10451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+mn-ea"/>
              <a:cs typeface="+mn-cs"/>
              <a:sym typeface="Gill Sans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92002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 flipH="1">
            <a:off x="28211" y="-285346"/>
            <a:ext cx="3774440" cy="4061964"/>
            <a:chOff x="-522850" y="-108184"/>
            <a:chExt cx="3053640" cy="3292016"/>
          </a:xfrm>
          <a:solidFill>
            <a:schemeClr val="bg1">
              <a:alpha val="10000"/>
            </a:schemeClr>
          </a:solidFill>
        </p:grpSpPr>
        <p:sp>
          <p:nvSpPr>
            <p:cNvPr id="31" name="Freeform 6"/>
            <p:cNvSpPr>
              <a:spLocks noEditPoints="1"/>
            </p:cNvSpPr>
            <p:nvPr/>
          </p:nvSpPr>
          <p:spPr bwMode="auto">
            <a:xfrm>
              <a:off x="695093" y="-108184"/>
              <a:ext cx="1835697" cy="1835697"/>
            </a:xfrm>
            <a:custGeom>
              <a:avLst/>
              <a:gdLst>
                <a:gd name="T0" fmla="*/ 168 w 168"/>
                <a:gd name="T1" fmla="*/ 94 h 168"/>
                <a:gd name="T2" fmla="*/ 168 w 168"/>
                <a:gd name="T3" fmla="*/ 73 h 168"/>
                <a:gd name="T4" fmla="*/ 143 w 168"/>
                <a:gd name="T5" fmla="*/ 63 h 168"/>
                <a:gd name="T6" fmla="*/ 141 w 168"/>
                <a:gd name="T7" fmla="*/ 57 h 168"/>
                <a:gd name="T8" fmla="*/ 151 w 168"/>
                <a:gd name="T9" fmla="*/ 32 h 168"/>
                <a:gd name="T10" fmla="*/ 136 w 168"/>
                <a:gd name="T11" fmla="*/ 17 h 168"/>
                <a:gd name="T12" fmla="*/ 111 w 168"/>
                <a:gd name="T13" fmla="*/ 27 h 168"/>
                <a:gd name="T14" fmla="*/ 105 w 168"/>
                <a:gd name="T15" fmla="*/ 25 h 168"/>
                <a:gd name="T16" fmla="*/ 94 w 168"/>
                <a:gd name="T17" fmla="*/ 0 h 168"/>
                <a:gd name="T18" fmla="*/ 73 w 168"/>
                <a:gd name="T19" fmla="*/ 0 h 168"/>
                <a:gd name="T20" fmla="*/ 63 w 168"/>
                <a:gd name="T21" fmla="*/ 25 h 168"/>
                <a:gd name="T22" fmla="*/ 57 w 168"/>
                <a:gd name="T23" fmla="*/ 27 h 168"/>
                <a:gd name="T24" fmla="*/ 32 w 168"/>
                <a:gd name="T25" fmla="*/ 17 h 168"/>
                <a:gd name="T26" fmla="*/ 17 w 168"/>
                <a:gd name="T27" fmla="*/ 32 h 168"/>
                <a:gd name="T28" fmla="*/ 27 w 168"/>
                <a:gd name="T29" fmla="*/ 57 h 168"/>
                <a:gd name="T30" fmla="*/ 25 w 168"/>
                <a:gd name="T31" fmla="*/ 63 h 168"/>
                <a:gd name="T32" fmla="*/ 0 w 168"/>
                <a:gd name="T33" fmla="*/ 74 h 168"/>
                <a:gd name="T34" fmla="*/ 0 w 168"/>
                <a:gd name="T35" fmla="*/ 95 h 168"/>
                <a:gd name="T36" fmla="*/ 25 w 168"/>
                <a:gd name="T37" fmla="*/ 105 h 168"/>
                <a:gd name="T38" fmla="*/ 27 w 168"/>
                <a:gd name="T39" fmla="*/ 111 h 168"/>
                <a:gd name="T40" fmla="*/ 17 w 168"/>
                <a:gd name="T41" fmla="*/ 136 h 168"/>
                <a:gd name="T42" fmla="*/ 32 w 168"/>
                <a:gd name="T43" fmla="*/ 151 h 168"/>
                <a:gd name="T44" fmla="*/ 57 w 168"/>
                <a:gd name="T45" fmla="*/ 141 h 168"/>
                <a:gd name="T46" fmla="*/ 63 w 168"/>
                <a:gd name="T47" fmla="*/ 143 h 168"/>
                <a:gd name="T48" fmla="*/ 74 w 168"/>
                <a:gd name="T49" fmla="*/ 168 h 168"/>
                <a:gd name="T50" fmla="*/ 95 w 168"/>
                <a:gd name="T51" fmla="*/ 168 h 168"/>
                <a:gd name="T52" fmla="*/ 105 w 168"/>
                <a:gd name="T53" fmla="*/ 143 h 168"/>
                <a:gd name="T54" fmla="*/ 111 w 168"/>
                <a:gd name="T55" fmla="*/ 141 h 168"/>
                <a:gd name="T56" fmla="*/ 136 w 168"/>
                <a:gd name="T57" fmla="*/ 151 h 168"/>
                <a:gd name="T58" fmla="*/ 151 w 168"/>
                <a:gd name="T59" fmla="*/ 136 h 168"/>
                <a:gd name="T60" fmla="*/ 141 w 168"/>
                <a:gd name="T61" fmla="*/ 111 h 168"/>
                <a:gd name="T62" fmla="*/ 143 w 168"/>
                <a:gd name="T63" fmla="*/ 105 h 168"/>
                <a:gd name="T64" fmla="*/ 168 w 168"/>
                <a:gd name="T65" fmla="*/ 94 h 168"/>
                <a:gd name="T66" fmla="*/ 84 w 168"/>
                <a:gd name="T67" fmla="*/ 115 h 168"/>
                <a:gd name="T68" fmla="*/ 52 w 168"/>
                <a:gd name="T69" fmla="*/ 84 h 168"/>
                <a:gd name="T70" fmla="*/ 84 w 168"/>
                <a:gd name="T71" fmla="*/ 52 h 168"/>
                <a:gd name="T72" fmla="*/ 115 w 168"/>
                <a:gd name="T73" fmla="*/ 84 h 168"/>
                <a:gd name="T74" fmla="*/ 84 w 168"/>
                <a:gd name="T75" fmla="*/ 11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8">
                  <a:moveTo>
                    <a:pt x="168" y="94"/>
                  </a:moveTo>
                  <a:cubicBezTo>
                    <a:pt x="168" y="73"/>
                    <a:pt x="168" y="73"/>
                    <a:pt x="168" y="73"/>
                  </a:cubicBezTo>
                  <a:cubicBezTo>
                    <a:pt x="143" y="63"/>
                    <a:pt x="143" y="63"/>
                    <a:pt x="143" y="63"/>
                  </a:cubicBezTo>
                  <a:cubicBezTo>
                    <a:pt x="142" y="61"/>
                    <a:pt x="141" y="59"/>
                    <a:pt x="141" y="57"/>
                  </a:cubicBezTo>
                  <a:cubicBezTo>
                    <a:pt x="151" y="32"/>
                    <a:pt x="151" y="32"/>
                    <a:pt x="151" y="32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9" y="26"/>
                    <a:pt x="107" y="26"/>
                    <a:pt x="105" y="25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1" y="26"/>
                    <a:pt x="59" y="26"/>
                    <a:pt x="57" y="2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6" y="59"/>
                    <a:pt x="25" y="61"/>
                    <a:pt x="25" y="6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5" y="107"/>
                    <a:pt x="26" y="109"/>
                    <a:pt x="27" y="111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32" y="151"/>
                    <a:pt x="32" y="151"/>
                    <a:pt x="32" y="151"/>
                  </a:cubicBezTo>
                  <a:cubicBezTo>
                    <a:pt x="57" y="141"/>
                    <a:pt x="57" y="141"/>
                    <a:pt x="57" y="141"/>
                  </a:cubicBezTo>
                  <a:cubicBezTo>
                    <a:pt x="59" y="142"/>
                    <a:pt x="61" y="142"/>
                    <a:pt x="63" y="143"/>
                  </a:cubicBezTo>
                  <a:cubicBezTo>
                    <a:pt x="74" y="168"/>
                    <a:pt x="74" y="168"/>
                    <a:pt x="74" y="168"/>
                  </a:cubicBezTo>
                  <a:cubicBezTo>
                    <a:pt x="95" y="168"/>
                    <a:pt x="95" y="168"/>
                    <a:pt x="95" y="168"/>
                  </a:cubicBezTo>
                  <a:cubicBezTo>
                    <a:pt x="105" y="143"/>
                    <a:pt x="105" y="143"/>
                    <a:pt x="105" y="143"/>
                  </a:cubicBezTo>
                  <a:cubicBezTo>
                    <a:pt x="107" y="142"/>
                    <a:pt x="109" y="142"/>
                    <a:pt x="111" y="141"/>
                  </a:cubicBezTo>
                  <a:cubicBezTo>
                    <a:pt x="136" y="151"/>
                    <a:pt x="136" y="151"/>
                    <a:pt x="136" y="151"/>
                  </a:cubicBezTo>
                  <a:cubicBezTo>
                    <a:pt x="151" y="136"/>
                    <a:pt x="151" y="136"/>
                    <a:pt x="151" y="136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41" y="109"/>
                    <a:pt x="142" y="107"/>
                    <a:pt x="143" y="105"/>
                  </a:cubicBezTo>
                  <a:lnTo>
                    <a:pt x="168" y="94"/>
                  </a:lnTo>
                  <a:close/>
                  <a:moveTo>
                    <a:pt x="84" y="115"/>
                  </a:moveTo>
                  <a:cubicBezTo>
                    <a:pt x="66" y="115"/>
                    <a:pt x="52" y="101"/>
                    <a:pt x="52" y="84"/>
                  </a:cubicBezTo>
                  <a:cubicBezTo>
                    <a:pt x="52" y="67"/>
                    <a:pt x="66" y="52"/>
                    <a:pt x="84" y="52"/>
                  </a:cubicBezTo>
                  <a:cubicBezTo>
                    <a:pt x="101" y="52"/>
                    <a:pt x="115" y="67"/>
                    <a:pt x="115" y="84"/>
                  </a:cubicBezTo>
                  <a:cubicBezTo>
                    <a:pt x="115" y="101"/>
                    <a:pt x="101" y="115"/>
                    <a:pt x="84" y="1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Freeform 26"/>
            <p:cNvSpPr>
              <a:spLocks noEditPoints="1"/>
            </p:cNvSpPr>
            <p:nvPr/>
          </p:nvSpPr>
          <p:spPr bwMode="auto">
            <a:xfrm>
              <a:off x="-222756" y="1348135"/>
              <a:ext cx="1835697" cy="1835697"/>
            </a:xfrm>
            <a:custGeom>
              <a:avLst/>
              <a:gdLst>
                <a:gd name="T0" fmla="*/ 168 w 168"/>
                <a:gd name="T1" fmla="*/ 94 h 168"/>
                <a:gd name="T2" fmla="*/ 168 w 168"/>
                <a:gd name="T3" fmla="*/ 73 h 168"/>
                <a:gd name="T4" fmla="*/ 143 w 168"/>
                <a:gd name="T5" fmla="*/ 63 h 168"/>
                <a:gd name="T6" fmla="*/ 141 w 168"/>
                <a:gd name="T7" fmla="*/ 57 h 168"/>
                <a:gd name="T8" fmla="*/ 151 w 168"/>
                <a:gd name="T9" fmla="*/ 32 h 168"/>
                <a:gd name="T10" fmla="*/ 136 w 168"/>
                <a:gd name="T11" fmla="*/ 17 h 168"/>
                <a:gd name="T12" fmla="*/ 111 w 168"/>
                <a:gd name="T13" fmla="*/ 27 h 168"/>
                <a:gd name="T14" fmla="*/ 105 w 168"/>
                <a:gd name="T15" fmla="*/ 25 h 168"/>
                <a:gd name="T16" fmla="*/ 94 w 168"/>
                <a:gd name="T17" fmla="*/ 0 h 168"/>
                <a:gd name="T18" fmla="*/ 73 w 168"/>
                <a:gd name="T19" fmla="*/ 0 h 168"/>
                <a:gd name="T20" fmla="*/ 63 w 168"/>
                <a:gd name="T21" fmla="*/ 25 h 168"/>
                <a:gd name="T22" fmla="*/ 57 w 168"/>
                <a:gd name="T23" fmla="*/ 27 h 168"/>
                <a:gd name="T24" fmla="*/ 32 w 168"/>
                <a:gd name="T25" fmla="*/ 17 h 168"/>
                <a:gd name="T26" fmla="*/ 17 w 168"/>
                <a:gd name="T27" fmla="*/ 32 h 168"/>
                <a:gd name="T28" fmla="*/ 27 w 168"/>
                <a:gd name="T29" fmla="*/ 57 h 168"/>
                <a:gd name="T30" fmla="*/ 25 w 168"/>
                <a:gd name="T31" fmla="*/ 63 h 168"/>
                <a:gd name="T32" fmla="*/ 0 w 168"/>
                <a:gd name="T33" fmla="*/ 74 h 168"/>
                <a:gd name="T34" fmla="*/ 0 w 168"/>
                <a:gd name="T35" fmla="*/ 95 h 168"/>
                <a:gd name="T36" fmla="*/ 25 w 168"/>
                <a:gd name="T37" fmla="*/ 105 h 168"/>
                <a:gd name="T38" fmla="*/ 27 w 168"/>
                <a:gd name="T39" fmla="*/ 111 h 168"/>
                <a:gd name="T40" fmla="*/ 17 w 168"/>
                <a:gd name="T41" fmla="*/ 136 h 168"/>
                <a:gd name="T42" fmla="*/ 32 w 168"/>
                <a:gd name="T43" fmla="*/ 151 h 168"/>
                <a:gd name="T44" fmla="*/ 57 w 168"/>
                <a:gd name="T45" fmla="*/ 141 h 168"/>
                <a:gd name="T46" fmla="*/ 63 w 168"/>
                <a:gd name="T47" fmla="*/ 143 h 168"/>
                <a:gd name="T48" fmla="*/ 74 w 168"/>
                <a:gd name="T49" fmla="*/ 168 h 168"/>
                <a:gd name="T50" fmla="*/ 95 w 168"/>
                <a:gd name="T51" fmla="*/ 168 h 168"/>
                <a:gd name="T52" fmla="*/ 105 w 168"/>
                <a:gd name="T53" fmla="*/ 143 h 168"/>
                <a:gd name="T54" fmla="*/ 111 w 168"/>
                <a:gd name="T55" fmla="*/ 141 h 168"/>
                <a:gd name="T56" fmla="*/ 136 w 168"/>
                <a:gd name="T57" fmla="*/ 151 h 168"/>
                <a:gd name="T58" fmla="*/ 151 w 168"/>
                <a:gd name="T59" fmla="*/ 136 h 168"/>
                <a:gd name="T60" fmla="*/ 141 w 168"/>
                <a:gd name="T61" fmla="*/ 111 h 168"/>
                <a:gd name="T62" fmla="*/ 143 w 168"/>
                <a:gd name="T63" fmla="*/ 105 h 168"/>
                <a:gd name="T64" fmla="*/ 168 w 168"/>
                <a:gd name="T65" fmla="*/ 94 h 168"/>
                <a:gd name="T66" fmla="*/ 84 w 168"/>
                <a:gd name="T67" fmla="*/ 115 h 168"/>
                <a:gd name="T68" fmla="*/ 52 w 168"/>
                <a:gd name="T69" fmla="*/ 84 h 168"/>
                <a:gd name="T70" fmla="*/ 84 w 168"/>
                <a:gd name="T71" fmla="*/ 52 h 168"/>
                <a:gd name="T72" fmla="*/ 115 w 168"/>
                <a:gd name="T73" fmla="*/ 84 h 168"/>
                <a:gd name="T74" fmla="*/ 84 w 168"/>
                <a:gd name="T75" fmla="*/ 11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8">
                  <a:moveTo>
                    <a:pt x="168" y="94"/>
                  </a:moveTo>
                  <a:cubicBezTo>
                    <a:pt x="168" y="73"/>
                    <a:pt x="168" y="73"/>
                    <a:pt x="168" y="73"/>
                  </a:cubicBezTo>
                  <a:cubicBezTo>
                    <a:pt x="143" y="63"/>
                    <a:pt x="143" y="63"/>
                    <a:pt x="143" y="63"/>
                  </a:cubicBezTo>
                  <a:cubicBezTo>
                    <a:pt x="142" y="61"/>
                    <a:pt x="141" y="59"/>
                    <a:pt x="141" y="57"/>
                  </a:cubicBezTo>
                  <a:cubicBezTo>
                    <a:pt x="151" y="32"/>
                    <a:pt x="151" y="32"/>
                    <a:pt x="151" y="32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9" y="26"/>
                    <a:pt x="107" y="26"/>
                    <a:pt x="105" y="25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1" y="26"/>
                    <a:pt x="59" y="26"/>
                    <a:pt x="57" y="2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6" y="59"/>
                    <a:pt x="25" y="61"/>
                    <a:pt x="25" y="6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5" y="107"/>
                    <a:pt x="26" y="109"/>
                    <a:pt x="27" y="111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32" y="151"/>
                    <a:pt x="32" y="151"/>
                    <a:pt x="32" y="151"/>
                  </a:cubicBezTo>
                  <a:cubicBezTo>
                    <a:pt x="57" y="141"/>
                    <a:pt x="57" y="141"/>
                    <a:pt x="57" y="141"/>
                  </a:cubicBezTo>
                  <a:cubicBezTo>
                    <a:pt x="59" y="142"/>
                    <a:pt x="61" y="142"/>
                    <a:pt x="63" y="143"/>
                  </a:cubicBezTo>
                  <a:cubicBezTo>
                    <a:pt x="74" y="168"/>
                    <a:pt x="74" y="168"/>
                    <a:pt x="74" y="168"/>
                  </a:cubicBezTo>
                  <a:cubicBezTo>
                    <a:pt x="95" y="168"/>
                    <a:pt x="95" y="168"/>
                    <a:pt x="95" y="168"/>
                  </a:cubicBezTo>
                  <a:cubicBezTo>
                    <a:pt x="105" y="143"/>
                    <a:pt x="105" y="143"/>
                    <a:pt x="105" y="143"/>
                  </a:cubicBezTo>
                  <a:cubicBezTo>
                    <a:pt x="107" y="142"/>
                    <a:pt x="109" y="142"/>
                    <a:pt x="111" y="141"/>
                  </a:cubicBezTo>
                  <a:cubicBezTo>
                    <a:pt x="136" y="151"/>
                    <a:pt x="136" y="151"/>
                    <a:pt x="136" y="151"/>
                  </a:cubicBezTo>
                  <a:cubicBezTo>
                    <a:pt x="151" y="136"/>
                    <a:pt x="151" y="136"/>
                    <a:pt x="151" y="136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41" y="109"/>
                    <a:pt x="142" y="107"/>
                    <a:pt x="143" y="105"/>
                  </a:cubicBezTo>
                  <a:lnTo>
                    <a:pt x="168" y="94"/>
                  </a:lnTo>
                  <a:close/>
                  <a:moveTo>
                    <a:pt x="84" y="115"/>
                  </a:moveTo>
                  <a:cubicBezTo>
                    <a:pt x="66" y="115"/>
                    <a:pt x="52" y="101"/>
                    <a:pt x="52" y="84"/>
                  </a:cubicBezTo>
                  <a:cubicBezTo>
                    <a:pt x="52" y="67"/>
                    <a:pt x="66" y="52"/>
                    <a:pt x="84" y="52"/>
                  </a:cubicBezTo>
                  <a:cubicBezTo>
                    <a:pt x="101" y="52"/>
                    <a:pt x="115" y="67"/>
                    <a:pt x="115" y="84"/>
                  </a:cubicBezTo>
                  <a:cubicBezTo>
                    <a:pt x="115" y="101"/>
                    <a:pt x="101" y="115"/>
                    <a:pt x="84" y="1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Freeform 6"/>
            <p:cNvSpPr>
              <a:spLocks noEditPoints="1"/>
            </p:cNvSpPr>
            <p:nvPr/>
          </p:nvSpPr>
          <p:spPr bwMode="auto">
            <a:xfrm rot="20183098">
              <a:off x="-522850" y="407495"/>
              <a:ext cx="1178602" cy="1178602"/>
            </a:xfrm>
            <a:custGeom>
              <a:avLst/>
              <a:gdLst>
                <a:gd name="T0" fmla="*/ 168 w 168"/>
                <a:gd name="T1" fmla="*/ 94 h 168"/>
                <a:gd name="T2" fmla="*/ 168 w 168"/>
                <a:gd name="T3" fmla="*/ 73 h 168"/>
                <a:gd name="T4" fmla="*/ 143 w 168"/>
                <a:gd name="T5" fmla="*/ 63 h 168"/>
                <a:gd name="T6" fmla="*/ 141 w 168"/>
                <a:gd name="T7" fmla="*/ 57 h 168"/>
                <a:gd name="T8" fmla="*/ 151 w 168"/>
                <a:gd name="T9" fmla="*/ 32 h 168"/>
                <a:gd name="T10" fmla="*/ 136 w 168"/>
                <a:gd name="T11" fmla="*/ 17 h 168"/>
                <a:gd name="T12" fmla="*/ 111 w 168"/>
                <a:gd name="T13" fmla="*/ 27 h 168"/>
                <a:gd name="T14" fmla="*/ 105 w 168"/>
                <a:gd name="T15" fmla="*/ 25 h 168"/>
                <a:gd name="T16" fmla="*/ 94 w 168"/>
                <a:gd name="T17" fmla="*/ 0 h 168"/>
                <a:gd name="T18" fmla="*/ 73 w 168"/>
                <a:gd name="T19" fmla="*/ 0 h 168"/>
                <a:gd name="T20" fmla="*/ 63 w 168"/>
                <a:gd name="T21" fmla="*/ 25 h 168"/>
                <a:gd name="T22" fmla="*/ 57 w 168"/>
                <a:gd name="T23" fmla="*/ 27 h 168"/>
                <a:gd name="T24" fmla="*/ 32 w 168"/>
                <a:gd name="T25" fmla="*/ 17 h 168"/>
                <a:gd name="T26" fmla="*/ 17 w 168"/>
                <a:gd name="T27" fmla="*/ 32 h 168"/>
                <a:gd name="T28" fmla="*/ 27 w 168"/>
                <a:gd name="T29" fmla="*/ 57 h 168"/>
                <a:gd name="T30" fmla="*/ 25 w 168"/>
                <a:gd name="T31" fmla="*/ 63 h 168"/>
                <a:gd name="T32" fmla="*/ 0 w 168"/>
                <a:gd name="T33" fmla="*/ 74 h 168"/>
                <a:gd name="T34" fmla="*/ 0 w 168"/>
                <a:gd name="T35" fmla="*/ 95 h 168"/>
                <a:gd name="T36" fmla="*/ 25 w 168"/>
                <a:gd name="T37" fmla="*/ 105 h 168"/>
                <a:gd name="T38" fmla="*/ 27 w 168"/>
                <a:gd name="T39" fmla="*/ 111 h 168"/>
                <a:gd name="T40" fmla="*/ 17 w 168"/>
                <a:gd name="T41" fmla="*/ 136 h 168"/>
                <a:gd name="T42" fmla="*/ 32 w 168"/>
                <a:gd name="T43" fmla="*/ 151 h 168"/>
                <a:gd name="T44" fmla="*/ 57 w 168"/>
                <a:gd name="T45" fmla="*/ 141 h 168"/>
                <a:gd name="T46" fmla="*/ 63 w 168"/>
                <a:gd name="T47" fmla="*/ 143 h 168"/>
                <a:gd name="T48" fmla="*/ 74 w 168"/>
                <a:gd name="T49" fmla="*/ 168 h 168"/>
                <a:gd name="T50" fmla="*/ 95 w 168"/>
                <a:gd name="T51" fmla="*/ 168 h 168"/>
                <a:gd name="T52" fmla="*/ 105 w 168"/>
                <a:gd name="T53" fmla="*/ 143 h 168"/>
                <a:gd name="T54" fmla="*/ 111 w 168"/>
                <a:gd name="T55" fmla="*/ 141 h 168"/>
                <a:gd name="T56" fmla="*/ 136 w 168"/>
                <a:gd name="T57" fmla="*/ 151 h 168"/>
                <a:gd name="T58" fmla="*/ 151 w 168"/>
                <a:gd name="T59" fmla="*/ 136 h 168"/>
                <a:gd name="T60" fmla="*/ 141 w 168"/>
                <a:gd name="T61" fmla="*/ 111 h 168"/>
                <a:gd name="T62" fmla="*/ 143 w 168"/>
                <a:gd name="T63" fmla="*/ 105 h 168"/>
                <a:gd name="T64" fmla="*/ 168 w 168"/>
                <a:gd name="T65" fmla="*/ 94 h 168"/>
                <a:gd name="T66" fmla="*/ 84 w 168"/>
                <a:gd name="T67" fmla="*/ 115 h 168"/>
                <a:gd name="T68" fmla="*/ 52 w 168"/>
                <a:gd name="T69" fmla="*/ 84 h 168"/>
                <a:gd name="T70" fmla="*/ 84 w 168"/>
                <a:gd name="T71" fmla="*/ 52 h 168"/>
                <a:gd name="T72" fmla="*/ 115 w 168"/>
                <a:gd name="T73" fmla="*/ 84 h 168"/>
                <a:gd name="T74" fmla="*/ 84 w 168"/>
                <a:gd name="T75" fmla="*/ 11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8">
                  <a:moveTo>
                    <a:pt x="168" y="94"/>
                  </a:moveTo>
                  <a:cubicBezTo>
                    <a:pt x="168" y="73"/>
                    <a:pt x="168" y="73"/>
                    <a:pt x="168" y="73"/>
                  </a:cubicBezTo>
                  <a:cubicBezTo>
                    <a:pt x="143" y="63"/>
                    <a:pt x="143" y="63"/>
                    <a:pt x="143" y="63"/>
                  </a:cubicBezTo>
                  <a:cubicBezTo>
                    <a:pt x="142" y="61"/>
                    <a:pt x="141" y="59"/>
                    <a:pt x="141" y="57"/>
                  </a:cubicBezTo>
                  <a:cubicBezTo>
                    <a:pt x="151" y="32"/>
                    <a:pt x="151" y="32"/>
                    <a:pt x="151" y="32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9" y="26"/>
                    <a:pt x="107" y="26"/>
                    <a:pt x="105" y="25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1" y="26"/>
                    <a:pt x="59" y="26"/>
                    <a:pt x="57" y="2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6" y="59"/>
                    <a:pt x="25" y="61"/>
                    <a:pt x="25" y="6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5" y="107"/>
                    <a:pt x="26" y="109"/>
                    <a:pt x="27" y="111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32" y="151"/>
                    <a:pt x="32" y="151"/>
                    <a:pt x="32" y="151"/>
                  </a:cubicBezTo>
                  <a:cubicBezTo>
                    <a:pt x="57" y="141"/>
                    <a:pt x="57" y="141"/>
                    <a:pt x="57" y="141"/>
                  </a:cubicBezTo>
                  <a:cubicBezTo>
                    <a:pt x="59" y="142"/>
                    <a:pt x="61" y="142"/>
                    <a:pt x="63" y="143"/>
                  </a:cubicBezTo>
                  <a:cubicBezTo>
                    <a:pt x="74" y="168"/>
                    <a:pt x="74" y="168"/>
                    <a:pt x="74" y="168"/>
                  </a:cubicBezTo>
                  <a:cubicBezTo>
                    <a:pt x="95" y="168"/>
                    <a:pt x="95" y="168"/>
                    <a:pt x="95" y="168"/>
                  </a:cubicBezTo>
                  <a:cubicBezTo>
                    <a:pt x="105" y="143"/>
                    <a:pt x="105" y="143"/>
                    <a:pt x="105" y="143"/>
                  </a:cubicBezTo>
                  <a:cubicBezTo>
                    <a:pt x="107" y="142"/>
                    <a:pt x="109" y="142"/>
                    <a:pt x="111" y="141"/>
                  </a:cubicBezTo>
                  <a:cubicBezTo>
                    <a:pt x="136" y="151"/>
                    <a:pt x="136" y="151"/>
                    <a:pt x="136" y="151"/>
                  </a:cubicBezTo>
                  <a:cubicBezTo>
                    <a:pt x="151" y="136"/>
                    <a:pt x="151" y="136"/>
                    <a:pt x="151" y="136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41" y="109"/>
                    <a:pt x="142" y="107"/>
                    <a:pt x="143" y="105"/>
                  </a:cubicBezTo>
                  <a:lnTo>
                    <a:pt x="168" y="94"/>
                  </a:lnTo>
                  <a:close/>
                  <a:moveTo>
                    <a:pt x="84" y="115"/>
                  </a:moveTo>
                  <a:cubicBezTo>
                    <a:pt x="66" y="115"/>
                    <a:pt x="52" y="101"/>
                    <a:pt x="52" y="84"/>
                  </a:cubicBezTo>
                  <a:cubicBezTo>
                    <a:pt x="52" y="67"/>
                    <a:pt x="66" y="52"/>
                    <a:pt x="84" y="52"/>
                  </a:cubicBezTo>
                  <a:cubicBezTo>
                    <a:pt x="101" y="52"/>
                    <a:pt x="115" y="67"/>
                    <a:pt x="115" y="84"/>
                  </a:cubicBezTo>
                  <a:cubicBezTo>
                    <a:pt x="115" y="101"/>
                    <a:pt x="101" y="115"/>
                    <a:pt x="84" y="1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 flipH="1">
            <a:off x="8355072" y="-226051"/>
            <a:ext cx="3774440" cy="4061964"/>
            <a:chOff x="-522850" y="-108184"/>
            <a:chExt cx="3053640" cy="3292016"/>
          </a:xfrm>
          <a:solidFill>
            <a:schemeClr val="bg1">
              <a:alpha val="10000"/>
            </a:schemeClr>
          </a:solidFill>
        </p:grpSpPr>
        <p:sp>
          <p:nvSpPr>
            <p:cNvPr id="35" name="Freeform 6"/>
            <p:cNvSpPr>
              <a:spLocks noEditPoints="1"/>
            </p:cNvSpPr>
            <p:nvPr/>
          </p:nvSpPr>
          <p:spPr bwMode="auto">
            <a:xfrm>
              <a:off x="695093" y="-108184"/>
              <a:ext cx="1835697" cy="1835697"/>
            </a:xfrm>
            <a:custGeom>
              <a:avLst/>
              <a:gdLst>
                <a:gd name="T0" fmla="*/ 168 w 168"/>
                <a:gd name="T1" fmla="*/ 94 h 168"/>
                <a:gd name="T2" fmla="*/ 168 w 168"/>
                <a:gd name="T3" fmla="*/ 73 h 168"/>
                <a:gd name="T4" fmla="*/ 143 w 168"/>
                <a:gd name="T5" fmla="*/ 63 h 168"/>
                <a:gd name="T6" fmla="*/ 141 w 168"/>
                <a:gd name="T7" fmla="*/ 57 h 168"/>
                <a:gd name="T8" fmla="*/ 151 w 168"/>
                <a:gd name="T9" fmla="*/ 32 h 168"/>
                <a:gd name="T10" fmla="*/ 136 w 168"/>
                <a:gd name="T11" fmla="*/ 17 h 168"/>
                <a:gd name="T12" fmla="*/ 111 w 168"/>
                <a:gd name="T13" fmla="*/ 27 h 168"/>
                <a:gd name="T14" fmla="*/ 105 w 168"/>
                <a:gd name="T15" fmla="*/ 25 h 168"/>
                <a:gd name="T16" fmla="*/ 94 w 168"/>
                <a:gd name="T17" fmla="*/ 0 h 168"/>
                <a:gd name="T18" fmla="*/ 73 w 168"/>
                <a:gd name="T19" fmla="*/ 0 h 168"/>
                <a:gd name="T20" fmla="*/ 63 w 168"/>
                <a:gd name="T21" fmla="*/ 25 h 168"/>
                <a:gd name="T22" fmla="*/ 57 w 168"/>
                <a:gd name="T23" fmla="*/ 27 h 168"/>
                <a:gd name="T24" fmla="*/ 32 w 168"/>
                <a:gd name="T25" fmla="*/ 17 h 168"/>
                <a:gd name="T26" fmla="*/ 17 w 168"/>
                <a:gd name="T27" fmla="*/ 32 h 168"/>
                <a:gd name="T28" fmla="*/ 27 w 168"/>
                <a:gd name="T29" fmla="*/ 57 h 168"/>
                <a:gd name="T30" fmla="*/ 25 w 168"/>
                <a:gd name="T31" fmla="*/ 63 h 168"/>
                <a:gd name="T32" fmla="*/ 0 w 168"/>
                <a:gd name="T33" fmla="*/ 74 h 168"/>
                <a:gd name="T34" fmla="*/ 0 w 168"/>
                <a:gd name="T35" fmla="*/ 95 h 168"/>
                <a:gd name="T36" fmla="*/ 25 w 168"/>
                <a:gd name="T37" fmla="*/ 105 h 168"/>
                <a:gd name="T38" fmla="*/ 27 w 168"/>
                <a:gd name="T39" fmla="*/ 111 h 168"/>
                <a:gd name="T40" fmla="*/ 17 w 168"/>
                <a:gd name="T41" fmla="*/ 136 h 168"/>
                <a:gd name="T42" fmla="*/ 32 w 168"/>
                <a:gd name="T43" fmla="*/ 151 h 168"/>
                <a:gd name="T44" fmla="*/ 57 w 168"/>
                <a:gd name="T45" fmla="*/ 141 h 168"/>
                <a:gd name="T46" fmla="*/ 63 w 168"/>
                <a:gd name="T47" fmla="*/ 143 h 168"/>
                <a:gd name="T48" fmla="*/ 74 w 168"/>
                <a:gd name="T49" fmla="*/ 168 h 168"/>
                <a:gd name="T50" fmla="*/ 95 w 168"/>
                <a:gd name="T51" fmla="*/ 168 h 168"/>
                <a:gd name="T52" fmla="*/ 105 w 168"/>
                <a:gd name="T53" fmla="*/ 143 h 168"/>
                <a:gd name="T54" fmla="*/ 111 w 168"/>
                <a:gd name="T55" fmla="*/ 141 h 168"/>
                <a:gd name="T56" fmla="*/ 136 w 168"/>
                <a:gd name="T57" fmla="*/ 151 h 168"/>
                <a:gd name="T58" fmla="*/ 151 w 168"/>
                <a:gd name="T59" fmla="*/ 136 h 168"/>
                <a:gd name="T60" fmla="*/ 141 w 168"/>
                <a:gd name="T61" fmla="*/ 111 h 168"/>
                <a:gd name="T62" fmla="*/ 143 w 168"/>
                <a:gd name="T63" fmla="*/ 105 h 168"/>
                <a:gd name="T64" fmla="*/ 168 w 168"/>
                <a:gd name="T65" fmla="*/ 94 h 168"/>
                <a:gd name="T66" fmla="*/ 84 w 168"/>
                <a:gd name="T67" fmla="*/ 115 h 168"/>
                <a:gd name="T68" fmla="*/ 52 w 168"/>
                <a:gd name="T69" fmla="*/ 84 h 168"/>
                <a:gd name="T70" fmla="*/ 84 w 168"/>
                <a:gd name="T71" fmla="*/ 52 h 168"/>
                <a:gd name="T72" fmla="*/ 115 w 168"/>
                <a:gd name="T73" fmla="*/ 84 h 168"/>
                <a:gd name="T74" fmla="*/ 84 w 168"/>
                <a:gd name="T75" fmla="*/ 11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8">
                  <a:moveTo>
                    <a:pt x="168" y="94"/>
                  </a:moveTo>
                  <a:cubicBezTo>
                    <a:pt x="168" y="73"/>
                    <a:pt x="168" y="73"/>
                    <a:pt x="168" y="73"/>
                  </a:cubicBezTo>
                  <a:cubicBezTo>
                    <a:pt x="143" y="63"/>
                    <a:pt x="143" y="63"/>
                    <a:pt x="143" y="63"/>
                  </a:cubicBezTo>
                  <a:cubicBezTo>
                    <a:pt x="142" y="61"/>
                    <a:pt x="141" y="59"/>
                    <a:pt x="141" y="57"/>
                  </a:cubicBezTo>
                  <a:cubicBezTo>
                    <a:pt x="151" y="32"/>
                    <a:pt x="151" y="32"/>
                    <a:pt x="151" y="32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9" y="26"/>
                    <a:pt x="107" y="26"/>
                    <a:pt x="105" y="25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1" y="26"/>
                    <a:pt x="59" y="26"/>
                    <a:pt x="57" y="2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6" y="59"/>
                    <a:pt x="25" y="61"/>
                    <a:pt x="25" y="6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5" y="107"/>
                    <a:pt x="26" y="109"/>
                    <a:pt x="27" y="111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32" y="151"/>
                    <a:pt x="32" y="151"/>
                    <a:pt x="32" y="151"/>
                  </a:cubicBezTo>
                  <a:cubicBezTo>
                    <a:pt x="57" y="141"/>
                    <a:pt x="57" y="141"/>
                    <a:pt x="57" y="141"/>
                  </a:cubicBezTo>
                  <a:cubicBezTo>
                    <a:pt x="59" y="142"/>
                    <a:pt x="61" y="142"/>
                    <a:pt x="63" y="143"/>
                  </a:cubicBezTo>
                  <a:cubicBezTo>
                    <a:pt x="74" y="168"/>
                    <a:pt x="74" y="168"/>
                    <a:pt x="74" y="168"/>
                  </a:cubicBezTo>
                  <a:cubicBezTo>
                    <a:pt x="95" y="168"/>
                    <a:pt x="95" y="168"/>
                    <a:pt x="95" y="168"/>
                  </a:cubicBezTo>
                  <a:cubicBezTo>
                    <a:pt x="105" y="143"/>
                    <a:pt x="105" y="143"/>
                    <a:pt x="105" y="143"/>
                  </a:cubicBezTo>
                  <a:cubicBezTo>
                    <a:pt x="107" y="142"/>
                    <a:pt x="109" y="142"/>
                    <a:pt x="111" y="141"/>
                  </a:cubicBezTo>
                  <a:cubicBezTo>
                    <a:pt x="136" y="151"/>
                    <a:pt x="136" y="151"/>
                    <a:pt x="136" y="151"/>
                  </a:cubicBezTo>
                  <a:cubicBezTo>
                    <a:pt x="151" y="136"/>
                    <a:pt x="151" y="136"/>
                    <a:pt x="151" y="136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41" y="109"/>
                    <a:pt x="142" y="107"/>
                    <a:pt x="143" y="105"/>
                  </a:cubicBezTo>
                  <a:lnTo>
                    <a:pt x="168" y="94"/>
                  </a:lnTo>
                  <a:close/>
                  <a:moveTo>
                    <a:pt x="84" y="115"/>
                  </a:moveTo>
                  <a:cubicBezTo>
                    <a:pt x="66" y="115"/>
                    <a:pt x="52" y="101"/>
                    <a:pt x="52" y="84"/>
                  </a:cubicBezTo>
                  <a:cubicBezTo>
                    <a:pt x="52" y="67"/>
                    <a:pt x="66" y="52"/>
                    <a:pt x="84" y="52"/>
                  </a:cubicBezTo>
                  <a:cubicBezTo>
                    <a:pt x="101" y="52"/>
                    <a:pt x="115" y="67"/>
                    <a:pt x="115" y="84"/>
                  </a:cubicBezTo>
                  <a:cubicBezTo>
                    <a:pt x="115" y="101"/>
                    <a:pt x="101" y="115"/>
                    <a:pt x="84" y="1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Freeform 6"/>
            <p:cNvSpPr>
              <a:spLocks noEditPoints="1"/>
            </p:cNvSpPr>
            <p:nvPr/>
          </p:nvSpPr>
          <p:spPr bwMode="auto">
            <a:xfrm>
              <a:off x="-222756" y="1348135"/>
              <a:ext cx="1835697" cy="1835697"/>
            </a:xfrm>
            <a:custGeom>
              <a:avLst/>
              <a:gdLst>
                <a:gd name="T0" fmla="*/ 168 w 168"/>
                <a:gd name="T1" fmla="*/ 94 h 168"/>
                <a:gd name="T2" fmla="*/ 168 w 168"/>
                <a:gd name="T3" fmla="*/ 73 h 168"/>
                <a:gd name="T4" fmla="*/ 143 w 168"/>
                <a:gd name="T5" fmla="*/ 63 h 168"/>
                <a:gd name="T6" fmla="*/ 141 w 168"/>
                <a:gd name="T7" fmla="*/ 57 h 168"/>
                <a:gd name="T8" fmla="*/ 151 w 168"/>
                <a:gd name="T9" fmla="*/ 32 h 168"/>
                <a:gd name="T10" fmla="*/ 136 w 168"/>
                <a:gd name="T11" fmla="*/ 17 h 168"/>
                <a:gd name="T12" fmla="*/ 111 w 168"/>
                <a:gd name="T13" fmla="*/ 27 h 168"/>
                <a:gd name="T14" fmla="*/ 105 w 168"/>
                <a:gd name="T15" fmla="*/ 25 h 168"/>
                <a:gd name="T16" fmla="*/ 94 w 168"/>
                <a:gd name="T17" fmla="*/ 0 h 168"/>
                <a:gd name="T18" fmla="*/ 73 w 168"/>
                <a:gd name="T19" fmla="*/ 0 h 168"/>
                <a:gd name="T20" fmla="*/ 63 w 168"/>
                <a:gd name="T21" fmla="*/ 25 h 168"/>
                <a:gd name="T22" fmla="*/ 57 w 168"/>
                <a:gd name="T23" fmla="*/ 27 h 168"/>
                <a:gd name="T24" fmla="*/ 32 w 168"/>
                <a:gd name="T25" fmla="*/ 17 h 168"/>
                <a:gd name="T26" fmla="*/ 17 w 168"/>
                <a:gd name="T27" fmla="*/ 32 h 168"/>
                <a:gd name="T28" fmla="*/ 27 w 168"/>
                <a:gd name="T29" fmla="*/ 57 h 168"/>
                <a:gd name="T30" fmla="*/ 25 w 168"/>
                <a:gd name="T31" fmla="*/ 63 h 168"/>
                <a:gd name="T32" fmla="*/ 0 w 168"/>
                <a:gd name="T33" fmla="*/ 74 h 168"/>
                <a:gd name="T34" fmla="*/ 0 w 168"/>
                <a:gd name="T35" fmla="*/ 95 h 168"/>
                <a:gd name="T36" fmla="*/ 25 w 168"/>
                <a:gd name="T37" fmla="*/ 105 h 168"/>
                <a:gd name="T38" fmla="*/ 27 w 168"/>
                <a:gd name="T39" fmla="*/ 111 h 168"/>
                <a:gd name="T40" fmla="*/ 17 w 168"/>
                <a:gd name="T41" fmla="*/ 136 h 168"/>
                <a:gd name="T42" fmla="*/ 32 w 168"/>
                <a:gd name="T43" fmla="*/ 151 h 168"/>
                <a:gd name="T44" fmla="*/ 57 w 168"/>
                <a:gd name="T45" fmla="*/ 141 h 168"/>
                <a:gd name="T46" fmla="*/ 63 w 168"/>
                <a:gd name="T47" fmla="*/ 143 h 168"/>
                <a:gd name="T48" fmla="*/ 74 w 168"/>
                <a:gd name="T49" fmla="*/ 168 h 168"/>
                <a:gd name="T50" fmla="*/ 95 w 168"/>
                <a:gd name="T51" fmla="*/ 168 h 168"/>
                <a:gd name="T52" fmla="*/ 105 w 168"/>
                <a:gd name="T53" fmla="*/ 143 h 168"/>
                <a:gd name="T54" fmla="*/ 111 w 168"/>
                <a:gd name="T55" fmla="*/ 141 h 168"/>
                <a:gd name="T56" fmla="*/ 136 w 168"/>
                <a:gd name="T57" fmla="*/ 151 h 168"/>
                <a:gd name="T58" fmla="*/ 151 w 168"/>
                <a:gd name="T59" fmla="*/ 136 h 168"/>
                <a:gd name="T60" fmla="*/ 141 w 168"/>
                <a:gd name="T61" fmla="*/ 111 h 168"/>
                <a:gd name="T62" fmla="*/ 143 w 168"/>
                <a:gd name="T63" fmla="*/ 105 h 168"/>
                <a:gd name="T64" fmla="*/ 168 w 168"/>
                <a:gd name="T65" fmla="*/ 94 h 168"/>
                <a:gd name="T66" fmla="*/ 84 w 168"/>
                <a:gd name="T67" fmla="*/ 115 h 168"/>
                <a:gd name="T68" fmla="*/ 52 w 168"/>
                <a:gd name="T69" fmla="*/ 84 h 168"/>
                <a:gd name="T70" fmla="*/ 84 w 168"/>
                <a:gd name="T71" fmla="*/ 52 h 168"/>
                <a:gd name="T72" fmla="*/ 115 w 168"/>
                <a:gd name="T73" fmla="*/ 84 h 168"/>
                <a:gd name="T74" fmla="*/ 84 w 168"/>
                <a:gd name="T75" fmla="*/ 11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8">
                  <a:moveTo>
                    <a:pt x="168" y="94"/>
                  </a:moveTo>
                  <a:cubicBezTo>
                    <a:pt x="168" y="73"/>
                    <a:pt x="168" y="73"/>
                    <a:pt x="168" y="73"/>
                  </a:cubicBezTo>
                  <a:cubicBezTo>
                    <a:pt x="143" y="63"/>
                    <a:pt x="143" y="63"/>
                    <a:pt x="143" y="63"/>
                  </a:cubicBezTo>
                  <a:cubicBezTo>
                    <a:pt x="142" y="61"/>
                    <a:pt x="141" y="59"/>
                    <a:pt x="141" y="57"/>
                  </a:cubicBezTo>
                  <a:cubicBezTo>
                    <a:pt x="151" y="32"/>
                    <a:pt x="151" y="32"/>
                    <a:pt x="151" y="32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9" y="26"/>
                    <a:pt x="107" y="26"/>
                    <a:pt x="105" y="25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1" y="26"/>
                    <a:pt x="59" y="26"/>
                    <a:pt x="57" y="2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6" y="59"/>
                    <a:pt x="25" y="61"/>
                    <a:pt x="25" y="6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5" y="107"/>
                    <a:pt x="26" y="109"/>
                    <a:pt x="27" y="111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32" y="151"/>
                    <a:pt x="32" y="151"/>
                    <a:pt x="32" y="151"/>
                  </a:cubicBezTo>
                  <a:cubicBezTo>
                    <a:pt x="57" y="141"/>
                    <a:pt x="57" y="141"/>
                    <a:pt x="57" y="141"/>
                  </a:cubicBezTo>
                  <a:cubicBezTo>
                    <a:pt x="59" y="142"/>
                    <a:pt x="61" y="142"/>
                    <a:pt x="63" y="143"/>
                  </a:cubicBezTo>
                  <a:cubicBezTo>
                    <a:pt x="74" y="168"/>
                    <a:pt x="74" y="168"/>
                    <a:pt x="74" y="168"/>
                  </a:cubicBezTo>
                  <a:cubicBezTo>
                    <a:pt x="95" y="168"/>
                    <a:pt x="95" y="168"/>
                    <a:pt x="95" y="168"/>
                  </a:cubicBezTo>
                  <a:cubicBezTo>
                    <a:pt x="105" y="143"/>
                    <a:pt x="105" y="143"/>
                    <a:pt x="105" y="143"/>
                  </a:cubicBezTo>
                  <a:cubicBezTo>
                    <a:pt x="107" y="142"/>
                    <a:pt x="109" y="142"/>
                    <a:pt x="111" y="141"/>
                  </a:cubicBezTo>
                  <a:cubicBezTo>
                    <a:pt x="136" y="151"/>
                    <a:pt x="136" y="151"/>
                    <a:pt x="136" y="151"/>
                  </a:cubicBezTo>
                  <a:cubicBezTo>
                    <a:pt x="151" y="136"/>
                    <a:pt x="151" y="136"/>
                    <a:pt x="151" y="136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41" y="109"/>
                    <a:pt x="142" y="107"/>
                    <a:pt x="143" y="105"/>
                  </a:cubicBezTo>
                  <a:lnTo>
                    <a:pt x="168" y="94"/>
                  </a:lnTo>
                  <a:close/>
                  <a:moveTo>
                    <a:pt x="84" y="115"/>
                  </a:moveTo>
                  <a:cubicBezTo>
                    <a:pt x="66" y="115"/>
                    <a:pt x="52" y="101"/>
                    <a:pt x="52" y="84"/>
                  </a:cubicBezTo>
                  <a:cubicBezTo>
                    <a:pt x="52" y="67"/>
                    <a:pt x="66" y="52"/>
                    <a:pt x="84" y="52"/>
                  </a:cubicBezTo>
                  <a:cubicBezTo>
                    <a:pt x="101" y="52"/>
                    <a:pt x="115" y="67"/>
                    <a:pt x="115" y="84"/>
                  </a:cubicBezTo>
                  <a:cubicBezTo>
                    <a:pt x="115" y="101"/>
                    <a:pt x="101" y="115"/>
                    <a:pt x="84" y="1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Freeform 6"/>
            <p:cNvSpPr>
              <a:spLocks noEditPoints="1"/>
            </p:cNvSpPr>
            <p:nvPr/>
          </p:nvSpPr>
          <p:spPr bwMode="auto">
            <a:xfrm rot="20183098">
              <a:off x="-522850" y="407495"/>
              <a:ext cx="1178602" cy="1178602"/>
            </a:xfrm>
            <a:custGeom>
              <a:avLst/>
              <a:gdLst>
                <a:gd name="T0" fmla="*/ 168 w 168"/>
                <a:gd name="T1" fmla="*/ 94 h 168"/>
                <a:gd name="T2" fmla="*/ 168 w 168"/>
                <a:gd name="T3" fmla="*/ 73 h 168"/>
                <a:gd name="T4" fmla="*/ 143 w 168"/>
                <a:gd name="T5" fmla="*/ 63 h 168"/>
                <a:gd name="T6" fmla="*/ 141 w 168"/>
                <a:gd name="T7" fmla="*/ 57 h 168"/>
                <a:gd name="T8" fmla="*/ 151 w 168"/>
                <a:gd name="T9" fmla="*/ 32 h 168"/>
                <a:gd name="T10" fmla="*/ 136 w 168"/>
                <a:gd name="T11" fmla="*/ 17 h 168"/>
                <a:gd name="T12" fmla="*/ 111 w 168"/>
                <a:gd name="T13" fmla="*/ 27 h 168"/>
                <a:gd name="T14" fmla="*/ 105 w 168"/>
                <a:gd name="T15" fmla="*/ 25 h 168"/>
                <a:gd name="T16" fmla="*/ 94 w 168"/>
                <a:gd name="T17" fmla="*/ 0 h 168"/>
                <a:gd name="T18" fmla="*/ 73 w 168"/>
                <a:gd name="T19" fmla="*/ 0 h 168"/>
                <a:gd name="T20" fmla="*/ 63 w 168"/>
                <a:gd name="T21" fmla="*/ 25 h 168"/>
                <a:gd name="T22" fmla="*/ 57 w 168"/>
                <a:gd name="T23" fmla="*/ 27 h 168"/>
                <a:gd name="T24" fmla="*/ 32 w 168"/>
                <a:gd name="T25" fmla="*/ 17 h 168"/>
                <a:gd name="T26" fmla="*/ 17 w 168"/>
                <a:gd name="T27" fmla="*/ 32 h 168"/>
                <a:gd name="T28" fmla="*/ 27 w 168"/>
                <a:gd name="T29" fmla="*/ 57 h 168"/>
                <a:gd name="T30" fmla="*/ 25 w 168"/>
                <a:gd name="T31" fmla="*/ 63 h 168"/>
                <a:gd name="T32" fmla="*/ 0 w 168"/>
                <a:gd name="T33" fmla="*/ 74 h 168"/>
                <a:gd name="T34" fmla="*/ 0 w 168"/>
                <a:gd name="T35" fmla="*/ 95 h 168"/>
                <a:gd name="T36" fmla="*/ 25 w 168"/>
                <a:gd name="T37" fmla="*/ 105 h 168"/>
                <a:gd name="T38" fmla="*/ 27 w 168"/>
                <a:gd name="T39" fmla="*/ 111 h 168"/>
                <a:gd name="T40" fmla="*/ 17 w 168"/>
                <a:gd name="T41" fmla="*/ 136 h 168"/>
                <a:gd name="T42" fmla="*/ 32 w 168"/>
                <a:gd name="T43" fmla="*/ 151 h 168"/>
                <a:gd name="T44" fmla="*/ 57 w 168"/>
                <a:gd name="T45" fmla="*/ 141 h 168"/>
                <a:gd name="T46" fmla="*/ 63 w 168"/>
                <a:gd name="T47" fmla="*/ 143 h 168"/>
                <a:gd name="T48" fmla="*/ 74 w 168"/>
                <a:gd name="T49" fmla="*/ 168 h 168"/>
                <a:gd name="T50" fmla="*/ 95 w 168"/>
                <a:gd name="T51" fmla="*/ 168 h 168"/>
                <a:gd name="T52" fmla="*/ 105 w 168"/>
                <a:gd name="T53" fmla="*/ 143 h 168"/>
                <a:gd name="T54" fmla="*/ 111 w 168"/>
                <a:gd name="T55" fmla="*/ 141 h 168"/>
                <a:gd name="T56" fmla="*/ 136 w 168"/>
                <a:gd name="T57" fmla="*/ 151 h 168"/>
                <a:gd name="T58" fmla="*/ 151 w 168"/>
                <a:gd name="T59" fmla="*/ 136 h 168"/>
                <a:gd name="T60" fmla="*/ 141 w 168"/>
                <a:gd name="T61" fmla="*/ 111 h 168"/>
                <a:gd name="T62" fmla="*/ 143 w 168"/>
                <a:gd name="T63" fmla="*/ 105 h 168"/>
                <a:gd name="T64" fmla="*/ 168 w 168"/>
                <a:gd name="T65" fmla="*/ 94 h 168"/>
                <a:gd name="T66" fmla="*/ 84 w 168"/>
                <a:gd name="T67" fmla="*/ 115 h 168"/>
                <a:gd name="T68" fmla="*/ 52 w 168"/>
                <a:gd name="T69" fmla="*/ 84 h 168"/>
                <a:gd name="T70" fmla="*/ 84 w 168"/>
                <a:gd name="T71" fmla="*/ 52 h 168"/>
                <a:gd name="T72" fmla="*/ 115 w 168"/>
                <a:gd name="T73" fmla="*/ 84 h 168"/>
                <a:gd name="T74" fmla="*/ 84 w 168"/>
                <a:gd name="T75" fmla="*/ 11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8">
                  <a:moveTo>
                    <a:pt x="168" y="94"/>
                  </a:moveTo>
                  <a:cubicBezTo>
                    <a:pt x="168" y="73"/>
                    <a:pt x="168" y="73"/>
                    <a:pt x="168" y="73"/>
                  </a:cubicBezTo>
                  <a:cubicBezTo>
                    <a:pt x="143" y="63"/>
                    <a:pt x="143" y="63"/>
                    <a:pt x="143" y="63"/>
                  </a:cubicBezTo>
                  <a:cubicBezTo>
                    <a:pt x="142" y="61"/>
                    <a:pt x="141" y="59"/>
                    <a:pt x="141" y="57"/>
                  </a:cubicBezTo>
                  <a:cubicBezTo>
                    <a:pt x="151" y="32"/>
                    <a:pt x="151" y="32"/>
                    <a:pt x="151" y="32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9" y="26"/>
                    <a:pt x="107" y="26"/>
                    <a:pt x="105" y="25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1" y="26"/>
                    <a:pt x="59" y="26"/>
                    <a:pt x="57" y="2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6" y="59"/>
                    <a:pt x="25" y="61"/>
                    <a:pt x="25" y="6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5" y="107"/>
                    <a:pt x="26" y="109"/>
                    <a:pt x="27" y="111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32" y="151"/>
                    <a:pt x="32" y="151"/>
                    <a:pt x="32" y="151"/>
                  </a:cubicBezTo>
                  <a:cubicBezTo>
                    <a:pt x="57" y="141"/>
                    <a:pt x="57" y="141"/>
                    <a:pt x="57" y="141"/>
                  </a:cubicBezTo>
                  <a:cubicBezTo>
                    <a:pt x="59" y="142"/>
                    <a:pt x="61" y="142"/>
                    <a:pt x="63" y="143"/>
                  </a:cubicBezTo>
                  <a:cubicBezTo>
                    <a:pt x="74" y="168"/>
                    <a:pt x="74" y="168"/>
                    <a:pt x="74" y="168"/>
                  </a:cubicBezTo>
                  <a:cubicBezTo>
                    <a:pt x="95" y="168"/>
                    <a:pt x="95" y="168"/>
                    <a:pt x="95" y="168"/>
                  </a:cubicBezTo>
                  <a:cubicBezTo>
                    <a:pt x="105" y="143"/>
                    <a:pt x="105" y="143"/>
                    <a:pt x="105" y="143"/>
                  </a:cubicBezTo>
                  <a:cubicBezTo>
                    <a:pt x="107" y="142"/>
                    <a:pt x="109" y="142"/>
                    <a:pt x="111" y="141"/>
                  </a:cubicBezTo>
                  <a:cubicBezTo>
                    <a:pt x="136" y="151"/>
                    <a:pt x="136" y="151"/>
                    <a:pt x="136" y="151"/>
                  </a:cubicBezTo>
                  <a:cubicBezTo>
                    <a:pt x="151" y="136"/>
                    <a:pt x="151" y="136"/>
                    <a:pt x="151" y="136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41" y="109"/>
                    <a:pt x="142" y="107"/>
                    <a:pt x="143" y="105"/>
                  </a:cubicBezTo>
                  <a:lnTo>
                    <a:pt x="168" y="94"/>
                  </a:lnTo>
                  <a:close/>
                  <a:moveTo>
                    <a:pt x="84" y="115"/>
                  </a:moveTo>
                  <a:cubicBezTo>
                    <a:pt x="66" y="115"/>
                    <a:pt x="52" y="101"/>
                    <a:pt x="52" y="84"/>
                  </a:cubicBezTo>
                  <a:cubicBezTo>
                    <a:pt x="52" y="67"/>
                    <a:pt x="66" y="52"/>
                    <a:pt x="84" y="52"/>
                  </a:cubicBezTo>
                  <a:cubicBezTo>
                    <a:pt x="101" y="52"/>
                    <a:pt x="115" y="67"/>
                    <a:pt x="115" y="84"/>
                  </a:cubicBezTo>
                  <a:cubicBezTo>
                    <a:pt x="115" y="101"/>
                    <a:pt x="101" y="115"/>
                    <a:pt x="84" y="1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562573" y="6212264"/>
            <a:ext cx="283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www.cyintegriti.com</a:t>
            </a:r>
          </a:p>
        </p:txBody>
      </p:sp>
    </p:spTree>
    <p:extLst>
      <p:ext uri="{BB962C8B-B14F-4D97-AF65-F5344CB8AC3E}">
        <p14:creationId xmlns:p14="http://schemas.microsoft.com/office/powerpoint/2010/main" val="327033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Physical Security Program Goals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861" y="1227703"/>
            <a:ext cx="10741081" cy="53009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Prevention through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Deterrence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Fence, security guard, dogs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Damage reduction through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Delay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Security layer, barriers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Anomaly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CCTV, smoke detectors, alarms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Incident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 to detect events, triage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Incident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Fire suppression, emergency response, Law enforcement notification</a:t>
            </a:r>
          </a:p>
        </p:txBody>
      </p:sp>
    </p:spTree>
    <p:extLst>
      <p:ext uri="{BB962C8B-B14F-4D97-AF65-F5344CB8AC3E}">
        <p14:creationId xmlns:p14="http://schemas.microsoft.com/office/powerpoint/2010/main" val="386097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Crime Prevention through Environmental Design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861" y="1227703"/>
            <a:ext cx="10741081" cy="530091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Discipline that outlines how proper design of physical environment can reduce crime by directly affecting human behavior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Three main strategies of CPTED are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Natural access control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Natural surveillance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Natural territorial reinforcement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Best physical security approach is to build an environment from a CPTED approach and apply target hardening principles on top of the design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Target Hardening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Focusses on denying access through physical and artificial barriers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can lead to restrictions on the use and aesthetics of an environment.</a:t>
            </a:r>
          </a:p>
        </p:txBody>
      </p:sp>
    </p:spTree>
    <p:extLst>
      <p:ext uri="{BB962C8B-B14F-4D97-AF65-F5344CB8AC3E}">
        <p14:creationId xmlns:p14="http://schemas.microsoft.com/office/powerpoint/2010/main" val="231387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Natural Access control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861" y="1227703"/>
            <a:ext cx="10741081" cy="53009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Guidance of people entering/leaving a space by placement of doors, fences, lighting and even landscaping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Clear line of sight, transparency via glass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Creation of security zones, layering different security levels and applying specific controls per zone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barriers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Natural – cliff, river, hill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Manmade – highway; railway line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Artificial -  fences, closing streets</a:t>
            </a:r>
          </a:p>
        </p:txBody>
      </p:sp>
    </p:spTree>
    <p:extLst>
      <p:ext uri="{BB962C8B-B14F-4D97-AF65-F5344CB8AC3E}">
        <p14:creationId xmlns:p14="http://schemas.microsoft.com/office/powerpoint/2010/main" val="2865718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Natural Surveillance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861" y="1227703"/>
            <a:ext cx="10741081" cy="53009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take place through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Organized means (security guards)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Mechanical means (CCTV)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Natural strategies (clear line of sight, low landscaping)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Main objective is to give the maximum visibility to activity areas thereby preventing malicious actions</a:t>
            </a:r>
          </a:p>
        </p:txBody>
      </p:sp>
    </p:spTree>
    <p:extLst>
      <p:ext uri="{BB962C8B-B14F-4D97-AF65-F5344CB8AC3E}">
        <p14:creationId xmlns:p14="http://schemas.microsoft.com/office/powerpoint/2010/main" val="1200712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Natural Territorial Reinforcement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7526" y="1699651"/>
            <a:ext cx="10741081" cy="53009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Creates physical designs that emphasizes the companies physical sphere of influence so legitimate users feel a sense of ownership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be implemented through, fence, landscaping, sing-boards, flags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Goal is to create a sense of dedicated community</a:t>
            </a:r>
          </a:p>
        </p:txBody>
      </p:sp>
    </p:spTree>
    <p:extLst>
      <p:ext uri="{BB962C8B-B14F-4D97-AF65-F5344CB8AC3E}">
        <p14:creationId xmlns:p14="http://schemas.microsoft.com/office/powerpoint/2010/main" val="3709690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Construction Material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861" y="1227703"/>
            <a:ext cx="10741081" cy="53009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375302"/>
              </p:ext>
            </p:extLst>
          </p:nvPr>
        </p:nvGraphicFramePr>
        <p:xfrm>
          <a:off x="1073303" y="1250921"/>
          <a:ext cx="9874865" cy="522223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27534">
                  <a:extLst>
                    <a:ext uri="{9D8B030D-6E8A-4147-A177-3AD203B41FA5}">
                      <a16:colId xmlns:a16="http://schemas.microsoft.com/office/drawing/2014/main" val="2512497005"/>
                    </a:ext>
                  </a:extLst>
                </a:gridCol>
                <a:gridCol w="7147331">
                  <a:extLst>
                    <a:ext uri="{9D8B030D-6E8A-4147-A177-3AD203B41FA5}">
                      <a16:colId xmlns:a16="http://schemas.microsoft.com/office/drawing/2014/main" val="2274905081"/>
                    </a:ext>
                  </a:extLst>
                </a:gridCol>
              </a:tblGrid>
              <a:tr h="1385492"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Light frame</a:t>
                      </a:r>
                      <a:r>
                        <a:rPr lang="en-IN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material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Composed of untreated</a:t>
                      </a:r>
                      <a:r>
                        <a:rPr lang="en-IN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lumber that is combustible during fire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Provides least amount of protection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Used to build houses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Fire survival rate is 30 minutes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122010"/>
                  </a:ext>
                </a:extLst>
              </a:tr>
              <a:tr h="1385492"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Heavy Timber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material</a:t>
                      </a:r>
                      <a:r>
                        <a:rPr lang="en-IN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must be at least 4 inches in thickness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Denser wood is used and are fastened with metal bolts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Fire survival rate is 1 hour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Commonly used for office building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03947"/>
                  </a:ext>
                </a:extLst>
              </a:tr>
              <a:tr h="1065763"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Incombustible 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Provides higher</a:t>
                      </a:r>
                      <a:r>
                        <a:rPr lang="en-IN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level of protection against combustion, but loses its strength under extreme temperature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</a:t>
                      </a:r>
                      <a:r>
                        <a:rPr lang="en-IN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Steel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939592"/>
                  </a:ext>
                </a:extLst>
              </a:tr>
              <a:tr h="1385492"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Fire-resistance</a:t>
                      </a:r>
                      <a:r>
                        <a:rPr lang="en-IN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material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Construction material</a:t>
                      </a:r>
                      <a:r>
                        <a:rPr lang="en-IN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is fire retardant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Steel rods are cased inside a concrete wall and support beams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Provides the most protection against fire and forced entry attempts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568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18225"/>
      </p:ext>
    </p:extLst>
  </p:cSld>
  <p:clrMapOvr>
    <a:masterClrMapping/>
  </p:clrMapOvr>
</p:sld>
</file>

<file path=ppt/theme/theme1.xml><?xml version="1.0" encoding="utf-8"?>
<a:theme xmlns:a="http://schemas.openxmlformats.org/drawingml/2006/main" name="2_Light Version (Colored)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C65"/>
      </a:accent1>
      <a:accent2>
        <a:srgbClr val="FFC000"/>
      </a:accent2>
      <a:accent3>
        <a:srgbClr val="5B9BD5"/>
      </a:accent3>
      <a:accent4>
        <a:srgbClr val="F1654C"/>
      </a:accent4>
      <a:accent5>
        <a:srgbClr val="323F4B"/>
      </a:accent5>
      <a:accent6>
        <a:srgbClr val="FF0000"/>
      </a:accent6>
      <a:hlink>
        <a:srgbClr val="FFC000"/>
      </a:hlink>
      <a:folHlink>
        <a:srgbClr val="954F72"/>
      </a:folHlink>
    </a:clrScheme>
    <a:fontScheme name="Custom 2">
      <a:majorFont>
        <a:latin typeface="Source Sans Pr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Light Version (Colored)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C65"/>
      </a:accent1>
      <a:accent2>
        <a:srgbClr val="FFC000"/>
      </a:accent2>
      <a:accent3>
        <a:srgbClr val="5B9BD5"/>
      </a:accent3>
      <a:accent4>
        <a:srgbClr val="F1654C"/>
      </a:accent4>
      <a:accent5>
        <a:srgbClr val="323F4B"/>
      </a:accent5>
      <a:accent6>
        <a:srgbClr val="FF0000"/>
      </a:accent6>
      <a:hlink>
        <a:srgbClr val="FFC000"/>
      </a:hlink>
      <a:folHlink>
        <a:srgbClr val="954F72"/>
      </a:folHlink>
    </a:clrScheme>
    <a:fontScheme name="Custom 2">
      <a:majorFont>
        <a:latin typeface="Source Sans Pr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6022</TotalTime>
  <Words>2593</Words>
  <Application>Microsoft Office PowerPoint</Application>
  <PresentationFormat>Widescreen</PresentationFormat>
  <Paragraphs>376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Gill Sans</vt:lpstr>
      <vt:lpstr>Source Sans Pro</vt:lpstr>
      <vt:lpstr>2_Light Version (Colored)</vt:lpstr>
      <vt:lpstr>3_Light Version (Colored)</vt:lpstr>
      <vt:lpstr>PowerPoint Presentation</vt:lpstr>
      <vt:lpstr>Secure Facility Plan</vt:lpstr>
      <vt:lpstr>Threats to an organization</vt:lpstr>
      <vt:lpstr>Physical Security Program Goals</vt:lpstr>
      <vt:lpstr>Crime Prevention through Environmental Design</vt:lpstr>
      <vt:lpstr>Natural Access control</vt:lpstr>
      <vt:lpstr>Natural Surveillance</vt:lpstr>
      <vt:lpstr>Natural Territorial Reinforcement</vt:lpstr>
      <vt:lpstr>Construction Material</vt:lpstr>
      <vt:lpstr>Entry Points</vt:lpstr>
      <vt:lpstr>Door Types</vt:lpstr>
      <vt:lpstr>Door Types</vt:lpstr>
      <vt:lpstr>Window types</vt:lpstr>
      <vt:lpstr>Equipment Failure</vt:lpstr>
      <vt:lpstr>Datacentre security</vt:lpstr>
      <vt:lpstr>Media storage security - Safe</vt:lpstr>
      <vt:lpstr>Access control</vt:lpstr>
      <vt:lpstr>Motion Detectors</vt:lpstr>
      <vt:lpstr>Electric Power – Power Protection</vt:lpstr>
      <vt:lpstr>Electric Power – Power Issues</vt:lpstr>
      <vt:lpstr>Electric Power – Problems</vt:lpstr>
      <vt:lpstr>Emanation Security </vt:lpstr>
      <vt:lpstr>HVAC</vt:lpstr>
      <vt:lpstr>Fire Prevention, Detection and Suppression</vt:lpstr>
      <vt:lpstr>Stages of Fire</vt:lpstr>
      <vt:lpstr>Fire Detection</vt:lpstr>
      <vt:lpstr>Fire Suppression</vt:lpstr>
      <vt:lpstr>Water based Fire Suppression</vt:lpstr>
      <vt:lpstr>Gas Suppression</vt:lpstr>
      <vt:lpstr>Intrusion Alarm</vt:lpstr>
      <vt:lpstr>Motion Detectors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CISSP</dc:title>
  <dc:creator>Karthikeyan Dhayalan</dc:creator>
  <cp:keywords>CISSP</cp:keywords>
  <cp:lastModifiedBy>kdhayalan</cp:lastModifiedBy>
  <cp:revision>596</cp:revision>
  <dcterms:created xsi:type="dcterms:W3CDTF">2016-09-14T06:49:20Z</dcterms:created>
  <dcterms:modified xsi:type="dcterms:W3CDTF">2016-12-25T11:15:32Z</dcterms:modified>
</cp:coreProperties>
</file>