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8" r:id="rId2"/>
  </p:sldMasterIdLst>
  <p:notesMasterIdLst>
    <p:notesMasterId r:id="rId62"/>
  </p:notesMasterIdLst>
  <p:handoutMasterIdLst>
    <p:handoutMasterId r:id="rId63"/>
  </p:handoutMasterIdLst>
  <p:sldIdLst>
    <p:sldId id="409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98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5" r:id="rId35"/>
    <p:sldId id="473" r:id="rId36"/>
    <p:sldId id="476" r:id="rId37"/>
    <p:sldId id="477" r:id="rId38"/>
    <p:sldId id="499" r:id="rId39"/>
    <p:sldId id="478" r:id="rId40"/>
    <p:sldId id="479" r:id="rId41"/>
    <p:sldId id="480" r:id="rId42"/>
    <p:sldId id="481" r:id="rId43"/>
    <p:sldId id="500" r:id="rId44"/>
    <p:sldId id="482" r:id="rId45"/>
    <p:sldId id="483" r:id="rId46"/>
    <p:sldId id="474" r:id="rId47"/>
    <p:sldId id="484" r:id="rId48"/>
    <p:sldId id="485" r:id="rId49"/>
    <p:sldId id="486" r:id="rId50"/>
    <p:sldId id="487" r:id="rId51"/>
    <p:sldId id="488" r:id="rId52"/>
    <p:sldId id="489" r:id="rId53"/>
    <p:sldId id="490" r:id="rId54"/>
    <p:sldId id="491" r:id="rId55"/>
    <p:sldId id="492" r:id="rId56"/>
    <p:sldId id="493" r:id="rId57"/>
    <p:sldId id="494" r:id="rId58"/>
    <p:sldId id="495" r:id="rId59"/>
    <p:sldId id="496" r:id="rId60"/>
    <p:sldId id="40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>
      <p:ext uri="{19B8F6BF-5375-455C-9EA6-DF929625EA0E}">
        <p15:presenceInfo xmlns:p15="http://schemas.microsoft.com/office/powerpoint/2012/main" userId="Karthikeyan Dhaya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203D09-5926-4F66-AE61-F8BC0C32CF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1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97C30C2-930E-43C4-9883-B845A6F6E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8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D650B07-CD5D-4194-B2C4-21844AD2F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6E91EA5-A489-4AE0-BC25-87108DE0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6CC-EEF8-4B75-92C8-B472F9CB7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4860-B04C-470C-BB7E-2199C7691F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55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E4B-5100-4C90-8963-58730DCE03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3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52AC-2167-483E-BA74-60D6753FB7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4758-03ED-40BD-B2BB-FD8724BE6C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9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1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BAC-4DF5-4505-B591-BEAB2A788B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24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3E5F-4659-4FF7-A7F7-A8E6BA2C08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6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FD3-83E5-4EE1-B44C-BD324F172E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9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45A-BF8C-4491-98EA-5625FE184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68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C42-554E-49D8-BD9C-2055D490F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16-02-2017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709" r:id="rId13"/>
    <p:sldLayoutId id="2147483710" r:id="rId14"/>
    <p:sldLayoutId id="2147483711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13FE-5836-4F47-A3B0-18D9628960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24991" y="3252258"/>
            <a:ext cx="6219873" cy="6537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Engineering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8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8222" y="1530862"/>
            <a:ext cx="11038452" cy="4653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machine access control model that enforces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mathematical model of multilevel security policy that defines secure state of the system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a framework for computer systems that store and process sensitive information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matrix and security levels are used to determine if a subject can access an object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subjects, objects, access operations and security labels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Proven to provide secure and effective operating system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provides a secure state and only permit operations that will keep the system within secure state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is a subject to object 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Focuses on ensuring subjects are properly authenticated before accessing an object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 systems are based on this model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lattice of sensitivity levels for access decisions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97" y="3401583"/>
            <a:ext cx="7416418" cy="326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178" y="1166608"/>
            <a:ext cx="11272838" cy="42973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Main principles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Security Rule – no read up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Property Rule – no write down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*Property Rule – subjects having read and write permission can only perform those at the same security level. Subjects clearance and objects classification has to match</a:t>
            </a:r>
          </a:p>
        </p:txBody>
      </p:sp>
    </p:spTree>
    <p:extLst>
      <p:ext uri="{BB962C8B-B14F-4D97-AF65-F5344CB8AC3E}">
        <p14:creationId xmlns:p14="http://schemas.microsoft.com/office/powerpoint/2010/main" val="34708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Biba</a:t>
            </a:r>
            <a:r>
              <a:rPr lang="en-US" dirty="0"/>
              <a:t>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9030" y="1742205"/>
            <a:ext cx="10018713" cy="4468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Sate Machine model concerned with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does not worry about confidentiality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Information Flow model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Uses lattice of integrity levels to make decisions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Prevents data from any integrity level from flowing to higher integrity level</a:t>
            </a:r>
          </a:p>
        </p:txBody>
      </p:sp>
    </p:spTree>
    <p:extLst>
      <p:ext uri="{BB962C8B-B14F-4D97-AF65-F5344CB8AC3E}">
        <p14:creationId xmlns:p14="http://schemas.microsoft.com/office/powerpoint/2010/main" val="11263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Biba</a:t>
            </a:r>
            <a:r>
              <a:rPr lang="en-US" dirty="0"/>
              <a:t>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5693" y="1718801"/>
            <a:ext cx="10085388" cy="4570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integrity axiom – no read down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Indicates how a subject can read objects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integrity axiom – No write up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Indicates how a subject can modify objects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Invocation property – subject cannot invoke a subject at a higher integrity level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Indicates how a subject can communicate with and initialize other subjects at run-time</a:t>
            </a:r>
          </a:p>
        </p:txBody>
      </p:sp>
    </p:spTree>
    <p:extLst>
      <p:ext uri="{BB962C8B-B14F-4D97-AF65-F5344CB8AC3E}">
        <p14:creationId xmlns:p14="http://schemas.microsoft.com/office/powerpoint/2010/main" val="38755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Clark-Wilson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5999" y="1745840"/>
            <a:ext cx="10264775" cy="39100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is an integrity model developed after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Addresses all the goals of Integrity model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 unauthorized users making modifications (Biba Model)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 authorized users making improper modification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Maintain internal and external consistency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focuses on well-formed transactions and separation of duties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Well-formed Transaction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series of operations that transform a data item from one consistent state to another</a:t>
            </a:r>
          </a:p>
        </p:txBody>
      </p:sp>
    </p:spTree>
    <p:extLst>
      <p:ext uri="{BB962C8B-B14F-4D97-AF65-F5344CB8AC3E}">
        <p14:creationId xmlns:p14="http://schemas.microsoft.com/office/powerpoint/2010/main" val="24339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Clark-Wilson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8674" y="1816407"/>
            <a:ext cx="10639425" cy="4065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Active agents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Transformation procedures [TP]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abstract operations, like read/write/modify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Constrained data items [CDI]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manipulated only by TP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Unconstrained data items [UDI]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manipulated by 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Integrity verification procedures [IVP]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 the consistency of CDI with external reality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Clark-Wilson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8443" y="1571575"/>
            <a:ext cx="11799887" cy="4809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segregates data into two subsets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CDI: Data that needs to be highly protected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UDI: Data that  does not require high level of protection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CDI data can be modified only by TPs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UDI data can be modified by users/processes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access triple concept to protect integrity of CDI data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IVPs are used to validate that all CDI manipulation follow the applications defined Integrity rules – This ensures consistent state of CDI</a:t>
            </a:r>
          </a:p>
        </p:txBody>
      </p:sp>
    </p:spTree>
    <p:extLst>
      <p:ext uri="{BB962C8B-B14F-4D97-AF65-F5344CB8AC3E}">
        <p14:creationId xmlns:p14="http://schemas.microsoft.com/office/powerpoint/2010/main" val="15806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Noninterference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7212" y="1587398"/>
            <a:ext cx="11182350" cy="4591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actions that take place at higher security level should not affect or interfere with actions taking place at the lower security level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does not concern with flow of data, rather with what subject knows about the state of the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addresses two attacks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Covert channel attacks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Inference attack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 data mining technique performed by analyzing data in order to illegitimately gain knowledge about a subject or object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when a user is able to infer from trivial information more robust information about a object without directly accessing it.</a:t>
            </a:r>
          </a:p>
        </p:txBody>
      </p:sp>
    </p:spTree>
    <p:extLst>
      <p:ext uri="{BB962C8B-B14F-4D97-AF65-F5344CB8AC3E}">
        <p14:creationId xmlns:p14="http://schemas.microsoft.com/office/powerpoint/2010/main" val="12488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 and Nash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34064" y="1742410"/>
            <a:ext cx="9629775" cy="39862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called Chinese wall model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subject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an object only if it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another object that is in a different dataset.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flow model, provides access control mechanism that can change dynamically depending on user’s authorization and previous actions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goal is to protect against conflict of interest by user’s access attempts</a:t>
            </a:r>
          </a:p>
        </p:txBody>
      </p:sp>
    </p:spTree>
    <p:extLst>
      <p:ext uri="{BB962C8B-B14F-4D97-AF65-F5344CB8AC3E}">
        <p14:creationId xmlns:p14="http://schemas.microsoft.com/office/powerpoint/2010/main" val="23590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Graham-Denning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5455" y="1436636"/>
            <a:ext cx="11345863" cy="47767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Defines a set of basic rights in terms of commands that a subject can execute over an object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8 protection rights that detail how these functionalities should take place securely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create an object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create a subject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delete an object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delete a subject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provide the read access right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provide the grant access right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provide the delete access right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securely provide transfer access rights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object has an owner that has special rights on it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subject has another subject (controller) that has special rights on it.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is based on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Control Matrix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model</a:t>
            </a:r>
          </a:p>
        </p:txBody>
      </p:sp>
    </p:spTree>
    <p:extLst>
      <p:ext uri="{BB962C8B-B14F-4D97-AF65-F5344CB8AC3E}">
        <p14:creationId xmlns:p14="http://schemas.microsoft.com/office/powerpoint/2010/main" val="262558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06" y="308902"/>
            <a:ext cx="10696574" cy="735541"/>
          </a:xfrm>
        </p:spPr>
        <p:txBody>
          <a:bodyPr/>
          <a:lstStyle/>
          <a:p>
            <a:r>
              <a:rPr lang="en-IN" dirty="0"/>
              <a:t>Trusted Computing Base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 of all the hardware, software, firmware components within the system that provides some kind of security control and enforces the system security policy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piece of the system that could be used to compromise the stability of the system is part of TCB and must be developed and controlled effectively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TCB is enabled then the system has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Trusted path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secure communication path between the user/program and the TCB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Trusted Shell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Actions within the interpreter or shell cannot be exposed out and other processes cannot intrude</a:t>
            </a:r>
          </a:p>
        </p:txBody>
      </p:sp>
    </p:spTree>
    <p:extLst>
      <p:ext uri="{BB962C8B-B14F-4D97-AF65-F5344CB8AC3E}">
        <p14:creationId xmlns:p14="http://schemas.microsoft.com/office/powerpoint/2010/main" val="10407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Harrison-</a:t>
            </a:r>
            <a:r>
              <a:rPr lang="en-US" dirty="0" err="1"/>
              <a:t>Ruzzo</a:t>
            </a:r>
            <a:r>
              <a:rPr lang="en-US" dirty="0"/>
              <a:t>-Ullman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847952"/>
            <a:ext cx="10162381" cy="3986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Extended the Graham-Denning Model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Deals with access rights and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integrity of the access rights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subject can carry only a finite set of actions on an object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HRU model defines a protection system consisting of a set of generic rights R and a set of commands 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HRU model is used by software designers to ensure no unforeseen vulnerabilities are introduced and the stated access control goals are achieved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4" y="3764603"/>
            <a:ext cx="3200400" cy="266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3458" y="1475618"/>
            <a:ext cx="8329613" cy="4729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Mathematical model built upon groups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It’s a structure of partially ordered set with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Least upper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Greatest lower bound operators on the set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most restrictive access control decision is applied using the Least upper bound and least greatest lower bound values</a:t>
            </a:r>
          </a:p>
        </p:txBody>
      </p:sp>
    </p:spTree>
    <p:extLst>
      <p:ext uri="{BB962C8B-B14F-4D97-AF65-F5344CB8AC3E}">
        <p14:creationId xmlns:p14="http://schemas.microsoft.com/office/powerpoint/2010/main" val="37901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Take-Grant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0587" y="177646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Employs a direct graph to dictate how rights can be passed from one subject to another or object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Rule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the subject to take rights over an object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Grant Rule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the subject to grant rights to an object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Rule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the subject to create new rights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Rule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a subject to remove rights it has</a:t>
            </a:r>
          </a:p>
        </p:txBody>
      </p:sp>
    </p:spTree>
    <p:extLst>
      <p:ext uri="{BB962C8B-B14F-4D97-AF65-F5344CB8AC3E}">
        <p14:creationId xmlns:p14="http://schemas.microsoft.com/office/powerpoint/2010/main" val="24717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Gougen-Meseguer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0587" y="17273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an integrity Model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predetermining a list of objects that a subject can access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Subjects are allowed only to take predetermined actions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model is based on automation theory and domain separation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Members of one subject domain cannot interfere with the members of another subject domain</a:t>
            </a:r>
          </a:p>
        </p:txBody>
      </p:sp>
    </p:spTree>
    <p:extLst>
      <p:ext uri="{BB962C8B-B14F-4D97-AF65-F5344CB8AC3E}">
        <p14:creationId xmlns:p14="http://schemas.microsoft.com/office/powerpoint/2010/main" val="52845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Sutherland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0587" y="170763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an Integrity Model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Formally based on state machine and information flow models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focuses on preventing interference in support of integrity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is based on the idea of defining set of system state, initial state and state transitions</a:t>
            </a:r>
          </a:p>
        </p:txBody>
      </p:sp>
    </p:spTree>
    <p:extLst>
      <p:ext uri="{BB962C8B-B14F-4D97-AF65-F5344CB8AC3E}">
        <p14:creationId xmlns:p14="http://schemas.microsoft.com/office/powerpoint/2010/main" val="30102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Lipner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8594" y="1347019"/>
            <a:ext cx="10737593" cy="53487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Combines the elements of BPL and Biba model to provide confidentiality and Integrity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Describes two ways of implementing Integrity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method to separate objects into data and programs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uses BPL confidentiality model and the other uses both the BPL and Biba integrity model together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BPL model,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subjects are assigned sensitivity levels and specific job categories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are as assigned similar sensitivity levels and categories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subjects and objects are assigned the same level; hence categories become the most significant integrity mechanism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combined model,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assignment of levels and categories remain same, but integrity levels are used to avoid unauthorized modification of system programs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Integrity categories are used to separate domains that are based on functional areas.</a:t>
            </a:r>
          </a:p>
        </p:txBody>
      </p:sp>
    </p:spTree>
    <p:extLst>
      <p:ext uri="{BB962C8B-B14F-4D97-AF65-F5344CB8AC3E}">
        <p14:creationId xmlns:p14="http://schemas.microsoft.com/office/powerpoint/2010/main" val="42621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1883" y="1616894"/>
            <a:ext cx="9628188" cy="4302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flow model risk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Unauthorized flow of information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Causes of covert channel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Improper coding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Improper access control implementation within software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 resource which are not properly controlled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types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Covert Storage Channel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Covert Timing Channel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458657"/>
            <a:ext cx="10731500" cy="49085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Covert Storage Channel: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Transfers information through the setting of bits by one program and the reading of those bits by another.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 when out-of-band data is stored in messages for the purpose of memory reuse. 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Eg: Steganography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Covert timing Channel: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Convey information by modulating some aspect of system behavior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so that the program receiving the information can observe system behavior and infer protected information.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knowing when data is transmitted between parties; 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monitoring the timing of operations;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Eg: Monitoring cryptographic functions</a:t>
            </a:r>
          </a:p>
        </p:txBody>
      </p:sp>
    </p:spTree>
    <p:extLst>
      <p:ext uri="{BB962C8B-B14F-4D97-AF65-F5344CB8AC3E}">
        <p14:creationId xmlns:p14="http://schemas.microsoft.com/office/powerpoint/2010/main" val="12932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29" y="2806296"/>
            <a:ext cx="7793294" cy="735541"/>
          </a:xfrm>
        </p:spPr>
        <p:txBody>
          <a:bodyPr>
            <a:noAutofit/>
          </a:bodyPr>
          <a:lstStyle/>
          <a:p>
            <a:r>
              <a:rPr lang="en-IN" sz="6000" b="1" dirty="0"/>
              <a:t>Security Evaluation</a:t>
            </a:r>
          </a:p>
        </p:txBody>
      </p:sp>
    </p:spTree>
    <p:extLst>
      <p:ext uri="{BB962C8B-B14F-4D97-AF65-F5344CB8AC3E}">
        <p14:creationId xmlns:p14="http://schemas.microsoft.com/office/powerpoint/2010/main" val="1364909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&amp;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3893" y="1624985"/>
            <a:ext cx="10948988" cy="45227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Trust: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States the level of protection that can be expected from a system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Assurance: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Much deeper than trust, states the system will work in a correct and predictable manner in each and every computing situation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evaluated?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relevant parts of the system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TCB, Access control, Kernel, Reference monitor, protection mechanism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relationship and interaction between these components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Perimeter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861" y="1424349"/>
            <a:ext cx="10888565" cy="46913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imaginary boundary that divides the trusted and untrusted components in the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resource within the boundary is considered part of TCB.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 either side of the boundary can interact only via interfaces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interfaces limit or restrict the commands and data that can be passed on either side of the boundary creating a security perimeter</a:t>
            </a:r>
          </a:p>
        </p:txBody>
      </p:sp>
    </p:spTree>
    <p:extLst>
      <p:ext uri="{BB962C8B-B14F-4D97-AF65-F5344CB8AC3E}">
        <p14:creationId xmlns:p14="http://schemas.microsoft.com/office/powerpoint/2010/main" val="849480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531989"/>
            <a:ext cx="10583863" cy="431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ISO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primarily to reduce complexity of ratings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Evaluates the products against protection profile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Evaluated products are assigned Evaluation Assurance Levels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Addresses Functionality and Assurance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ISO/IEC 15408 is used as the basis for evaluation of security properties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15408-1: Introduction and general evaluation model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15408-2: Security functional components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15408-3: Security Assurance components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0587" y="1609315"/>
            <a:ext cx="829274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EAL1: Functionally Tested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EAL2: Structurally Tested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EAL3: Methodically tested and checked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EAL4: Methodically designed, tested and checked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EAL5: Semiformally designed and tested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EAL6: Semiformally verified design and tested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EAL7: Formally verified design and tested </a:t>
            </a:r>
          </a:p>
        </p:txBody>
      </p:sp>
      <p:sp>
        <p:nvSpPr>
          <p:cNvPr id="4" name="Arrow: Down 3"/>
          <p:cNvSpPr/>
          <p:nvPr/>
        </p:nvSpPr>
        <p:spPr>
          <a:xfrm>
            <a:off x="9665110" y="1769806"/>
            <a:ext cx="491613" cy="3510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245213" y="1609315"/>
            <a:ext cx="164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Verification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5213" y="4799882"/>
            <a:ext cx="164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Stringent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239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640143"/>
            <a:ext cx="10439400" cy="45100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Describes a real world need for a product that is not in market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the  set of security requirements, their meanings/reasoning and corresponding EAL rating to be achieved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Describes the environmental assumptions, the objectives and the F/A level expectations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Justifies the Assurance level and requirements for the strength of each protection mechanism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necessary goals and protection mechanisms to achieve the required level of security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Protection Profile sections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1454047"/>
            <a:ext cx="10299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Problem Description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Lays out the specific problem that any compliant product should address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Objective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the functionalities the compliant product must provide to address the problem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Requirements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specific requirements for compliant products implementation by system developers and for verification by independent laboratories</a:t>
            </a:r>
          </a:p>
        </p:txBody>
      </p:sp>
    </p:spTree>
    <p:extLst>
      <p:ext uri="{BB962C8B-B14F-4D97-AF65-F5344CB8AC3E}">
        <p14:creationId xmlns:p14="http://schemas.microsoft.com/office/powerpoint/2010/main" val="2682137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Profile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454047"/>
            <a:ext cx="10299700" cy="4805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Descriptive Element: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of profile and description of the problem statement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Rationale: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Detailed description of the problem statement, environment, usage assumption and threats along with guidance on security policies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Establishes protection boundary; solution must enforce the boundary established at this level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assurance requirements: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Identifies specific requirements during development phases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assurance requirements: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Establishes the type and intensity of the evaluation</a:t>
            </a:r>
          </a:p>
        </p:txBody>
      </p:sp>
    </p:spTree>
    <p:extLst>
      <p:ext uri="{BB962C8B-B14F-4D97-AF65-F5344CB8AC3E}">
        <p14:creationId xmlns:p14="http://schemas.microsoft.com/office/powerpoint/2010/main" val="3974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2116" y="1250921"/>
            <a:ext cx="10658322" cy="53170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TCSEC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Addresses Confidentiality Principle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Addresses single system security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Reviews the functionality, effectiveness, and assurance of a product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Bundles functionality and Assurance into one rating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Provides an Hierarchical division of assurance levels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Placed great deal of emphasis on the ability to enforce security in ways that could be formally verified to be correct and reliable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Each division and class incorporates the requirements below it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act of rating the security capability is called Trusted Products evaluation Program (TPEP)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introduced the concept of  Trusted Computing Base (TCB)</a:t>
            </a:r>
          </a:p>
        </p:txBody>
      </p:sp>
    </p:spTree>
    <p:extLst>
      <p:ext uri="{BB962C8B-B14F-4D97-AF65-F5344CB8AC3E}">
        <p14:creationId xmlns:p14="http://schemas.microsoft.com/office/powerpoint/2010/main" val="2777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Book – 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8924" y="1347019"/>
            <a:ext cx="11718925" cy="53782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criteria breaks down to 7 areas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Security Policy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policy must be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explicit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well defined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enforced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within the system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Subjects must be uniquely identified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Labels should be associated properly with objects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Adequate documentation, including design, testing, user guides should be available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Audit logs should be captured and protected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Life-cycle Assurance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component [s/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w,h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w,firmware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 must able to be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tested independently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must provide adequate protection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Continuous Protection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whole system must protect predictably and acceptably in different situations continuously</a:t>
            </a:r>
          </a:p>
          <a:p>
            <a:pPr marL="914400" lvl="2" indent="0" algn="ctr">
              <a:lnSpc>
                <a:spcPct val="100000"/>
              </a:lnSpc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Rating is the sum total of all these items</a:t>
            </a:r>
          </a:p>
          <a:p>
            <a:pPr marL="914400" lvl="2" indent="0" algn="ctr">
              <a:lnSpc>
                <a:spcPct val="100000"/>
              </a:lnSpc>
              <a:buNone/>
            </a:pP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319" y="227368"/>
            <a:ext cx="10696574" cy="735541"/>
          </a:xfrm>
        </p:spPr>
        <p:txBody>
          <a:bodyPr/>
          <a:lstStyle/>
          <a:p>
            <a:r>
              <a:rPr lang="en-IN" dirty="0"/>
              <a:t>Assurance Requirements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096" y="962909"/>
            <a:ext cx="11454581" cy="5745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operational assurance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requirements specified in the Orange Book are as follows: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System integrity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Covert channel analysis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Trusted facility management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Trusted recovery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life cycle assurance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requirements specified in the Orange Book are as follows: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Security testing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Design specification and testing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Trusted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67285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Book – Evaluation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8925" y="1461576"/>
            <a:ext cx="11352470" cy="51358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D: Minimal Protection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Products that failed to meet the criteria and requirements of higher divisions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C: Discretionary Protection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C1: Discretionary Security Protection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Discretionary access control is based on individuals or groups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separation of users and information 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some kind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access control mechanism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Must provide a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protected execution domain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privileged system process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  <a:p>
            <a:pPr lvl="3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in environment where users are processing information of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same sensitivity level</a:t>
            </a:r>
          </a:p>
          <a:p>
            <a:pPr lvl="3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Strict access control and auditing are not required</a:t>
            </a:r>
          </a:p>
          <a:p>
            <a:pPr lvl="3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Trusted environment with low security concerns</a:t>
            </a:r>
          </a:p>
          <a:p>
            <a:pPr lvl="3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Users are trusted but a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certain degree of accountability is required</a:t>
            </a:r>
          </a:p>
          <a:p>
            <a:pPr lvl="2">
              <a:lnSpc>
                <a:spcPct val="10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7419" y="346353"/>
            <a:ext cx="10756489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C2: Controlled Access Protection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Individuals must be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individually identified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granular access control decisions applied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enhanced auditing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audit log protection capabilities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architecture must provide process/resource isolation and must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invoke object reuse concept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enforce strict logon procedures and provide decision making capabilities when subjects request access to objects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suited for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commercial purposes</a:t>
            </a:r>
          </a:p>
          <a:p>
            <a:pPr marL="228600" lvl="0" indent="-228600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B: Mandatory Protection</a:t>
            </a:r>
          </a:p>
          <a:p>
            <a:pPr marL="685800" lvl="1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Labeling concept is introduced</a:t>
            </a:r>
          </a:p>
          <a:p>
            <a:pPr marL="685800" lvl="1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Mandatory access control model</a:t>
            </a:r>
          </a:p>
          <a:p>
            <a:pPr marL="685800" lvl="1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BLP model and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evidence of reference monitor concept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available</a:t>
            </a:r>
          </a:p>
          <a:p>
            <a:pPr marL="685800" lvl="1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B1: Labeled Security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must have classification label &amp; Subjects must have clearance label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decisions are taken comparing the clearance and classification labels of the sets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policy is based on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informal statement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Design specifications must be reviewed and verified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  <a:p>
            <a:pPr marL="1600200" lvl="3" indent="-2286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suited for environments that require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systems handling classified data</a:t>
            </a:r>
          </a:p>
        </p:txBody>
      </p:sp>
    </p:spTree>
    <p:extLst>
      <p:ext uri="{BB962C8B-B14F-4D97-AF65-F5344CB8AC3E}">
        <p14:creationId xmlns:p14="http://schemas.microsoft.com/office/powerpoint/2010/main" val="968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 Monitor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861" y="1424348"/>
            <a:ext cx="10528663" cy="48043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an abstract machine that mediates all access subjects have to objects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an access control concept and hence is also referred to as “reference monitor concept” or “abstract machine”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fully secure system will require subjects to be fully authorized before access is provisioned to the objects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direction on how all access control decisions are made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access decisions should be made by a core-trusted, tamper proof component of the OS that works at the system kernel ~ security kernel</a:t>
            </a: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68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920" y="221623"/>
            <a:ext cx="10402531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B2: Structured Protection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Security policy should be clearly defined and documented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design and implementation are subjected to more thorough review and testing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Stringent authentication mechanism and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well defined interfaces among layers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have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trusted path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authentication process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not allow covert channels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Covert channel analysis must be done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Covert storage channel is identified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Privileged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functions/processes must be isolated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Distinct address spaces must be provided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Operator and Administrator roles must be segregated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in environments where systems processes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sensitive information that requires higher degree of protection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in environments where the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systems should be resistant to penetration and compromise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B3: Security Domains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granularity is provided in each protection mechanism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Design and implementation should be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Reference monitor components must be small enough to test properly and must be tamperproof.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administrator role must be clearly defined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must initialize and load its OS and components in an initial secure state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must be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able to recover from failure without compromising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its security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Covert timing channel is identified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in environments were systems process 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sensitive information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Systems should be 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 resistant to penetration attempts</a:t>
            </a:r>
          </a:p>
        </p:txBody>
      </p:sp>
    </p:spTree>
    <p:extLst>
      <p:ext uri="{BB962C8B-B14F-4D97-AF65-F5344CB8AC3E}">
        <p14:creationId xmlns:p14="http://schemas.microsoft.com/office/powerpoint/2010/main" val="1178006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955" y="444675"/>
            <a:ext cx="10943303" cy="598562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A: Verified Protection</a:t>
            </a:r>
          </a:p>
          <a:p>
            <a:pPr lvl="2">
              <a:lnSpc>
                <a:spcPct val="100000"/>
              </a:lnSpc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Formal methods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used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Design, development, implementation and documentation are looked in a formal and detailed way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is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evaluated in a more structured and stringent way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A1: Verified Design</a:t>
            </a:r>
          </a:p>
          <a:p>
            <a:pPr lvl="3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Designed, developed, implemented and tested in a more formal and stringent manner</a:t>
            </a:r>
          </a:p>
          <a:p>
            <a:pPr lvl="3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Formal techniques are used to prove the equivalence between TCB specifications and the security policy model</a:t>
            </a:r>
          </a:p>
          <a:p>
            <a:pPr lvl="3">
              <a:lnSpc>
                <a:spcPct val="100000"/>
              </a:lnSpc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Stringent change configuration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put in place and the overall design is verified</a:t>
            </a:r>
          </a:p>
          <a:p>
            <a:pPr lvl="3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 the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delivery of the system to customer is scrutinized</a:t>
            </a:r>
          </a:p>
          <a:p>
            <a:pPr lvl="3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  <a:p>
            <a:pPr lvl="4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in the most secure environments where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systems handle top-secret information</a:t>
            </a:r>
          </a:p>
          <a:p>
            <a:pPr lvl="4">
              <a:lnSpc>
                <a:spcPct val="100000"/>
              </a:lnSpc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No one is adequately trusted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strict authentication, restrictions and auditing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Rainbow Series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56172"/>
              </p:ext>
            </p:extLst>
          </p:nvPr>
        </p:nvGraphicFramePr>
        <p:xfrm>
          <a:off x="800100" y="1850376"/>
          <a:ext cx="10241525" cy="40293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91591">
                  <a:extLst>
                    <a:ext uri="{9D8B030D-6E8A-4147-A177-3AD203B41FA5}">
                      <a16:colId xmlns:a16="http://schemas.microsoft.com/office/drawing/2014/main" val="1474123101"/>
                    </a:ext>
                  </a:extLst>
                </a:gridCol>
                <a:gridCol w="6049934">
                  <a:extLst>
                    <a:ext uri="{9D8B030D-6E8A-4147-A177-3AD203B41FA5}">
                      <a16:colId xmlns:a16="http://schemas.microsoft.com/office/drawing/2014/main" val="2285604768"/>
                    </a:ext>
                  </a:extLst>
                </a:gridCol>
              </a:tblGrid>
              <a:tr h="711045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 Book (TCSEC)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Deals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stand-alone systems, addressing only confidentiality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18917"/>
                  </a:ext>
                </a:extLst>
              </a:tr>
              <a:tr h="2607225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Book (Trusted network interpretation of the TCSEC)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Applies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networked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Rates confidentiality and integrity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Addresses </a:t>
                      </a:r>
                      <a:r>
                        <a:rPr lang="en-IN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Addresses compromise protection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Restricted to </a:t>
                      </a:r>
                      <a:r>
                        <a:rPr lang="en-IN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lmited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of networks that are </a:t>
                      </a:r>
                      <a:r>
                        <a:rPr lang="en-IN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“centralized networks with a single accreditation authority”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4 rating levels: None, C1,C2,B2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8097"/>
                  </a:ext>
                </a:extLst>
              </a:tr>
              <a:tr h="711045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Book (Password Management guideline)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password creation and management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guidelines;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8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9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ITSEC – IT Security 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72730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EU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Evaluates two main Attributes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Services that are provided to the subjects are evaluated and measured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 to F10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Assurance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the degree of confidence in the protection mechanisms, and effectiveness/capability to function consistently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E0 to E6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ITSEC uses the concepts of Security targets and Targets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971" y="288916"/>
            <a:ext cx="10696574" cy="735541"/>
          </a:xfrm>
        </p:spPr>
        <p:txBody>
          <a:bodyPr/>
          <a:lstStyle/>
          <a:p>
            <a:r>
              <a:rPr lang="en-IN" dirty="0"/>
              <a:t>ITSEC vs TCSEC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30855371"/>
              </p:ext>
            </p:extLst>
          </p:nvPr>
        </p:nvGraphicFramePr>
        <p:xfrm>
          <a:off x="127819" y="1163988"/>
          <a:ext cx="6749846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Principle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Confidentiality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Combines Functionality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Assurance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Rates functionality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Assurance separately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stand-alone System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811929"/>
              </p:ext>
            </p:extLst>
          </p:nvPr>
        </p:nvGraphicFramePr>
        <p:xfrm>
          <a:off x="6969768" y="1451025"/>
          <a:ext cx="5038645" cy="502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ITSEC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TCSEC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F1+E1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F2+E2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F3+E3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F4+E4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F5+E5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F5+E6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Integrity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Availability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Integrity during data communication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Confidentiality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Networks</a:t>
                      </a:r>
                      <a:r>
                        <a:rPr lang="en-US" baseline="0" dirty="0"/>
                        <a:t> on High Confidentiality and Integrity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5093110"/>
            <a:ext cx="569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Red Book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Used for rating networking devices, software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and configurations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0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&amp; Accreditation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7469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Certification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review that assess the security mechanism and evaluates their effectiveness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may use safeguard evaluation, risk analysis, verification, testing and auditing techniques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is to ensure the system is right for the customer’s purpose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Certification is often an internal verification and are trusted only within the organization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Accreditation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Management’s formal acceptance of the adequacy of a system’s security and functionality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performed by a third-party testing service and the results are trusted by everyone in the world who trusts the specific testing group involved.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8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systems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71122342"/>
              </p:ext>
            </p:extLst>
          </p:nvPr>
        </p:nvGraphicFramePr>
        <p:xfrm>
          <a:off x="800100" y="2132474"/>
          <a:ext cx="9874076" cy="2839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9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2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1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Built upon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standards, protocols and interfaces that are published specifications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Proprietary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systems that d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 not follow published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specifications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1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Interoperability and standard interfaces are not 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System Security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17469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Computing: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interconnected computers work together to accomplish a task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distributed remote computing devices to provide services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provide efficiency, performance, reliability, scalability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881041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3" y="210580"/>
            <a:ext cx="10696574" cy="735541"/>
          </a:xfrm>
        </p:spPr>
        <p:txBody>
          <a:bodyPr/>
          <a:lstStyle/>
          <a:p>
            <a:r>
              <a:rPr lang="en-IN" dirty="0"/>
              <a:t>Cloud computing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03095"/>
              </p:ext>
            </p:extLst>
          </p:nvPr>
        </p:nvGraphicFramePr>
        <p:xfrm>
          <a:off x="593622" y="1024466"/>
          <a:ext cx="10696575" cy="5491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5829">
                  <a:extLst>
                    <a:ext uri="{9D8B030D-6E8A-4147-A177-3AD203B41FA5}">
                      <a16:colId xmlns:a16="http://schemas.microsoft.com/office/drawing/2014/main" val="2927972076"/>
                    </a:ext>
                  </a:extLst>
                </a:gridCol>
                <a:gridCol w="3194937">
                  <a:extLst>
                    <a:ext uri="{9D8B030D-6E8A-4147-A177-3AD203B41FA5}">
                      <a16:colId xmlns:a16="http://schemas.microsoft.com/office/drawing/2014/main" val="967835591"/>
                    </a:ext>
                  </a:extLst>
                </a:gridCol>
                <a:gridCol w="3011665">
                  <a:extLst>
                    <a:ext uri="{9D8B030D-6E8A-4147-A177-3AD203B41FA5}">
                      <a16:colId xmlns:a16="http://schemas.microsoft.com/office/drawing/2014/main" val="2846440566"/>
                    </a:ext>
                  </a:extLst>
                </a:gridCol>
                <a:gridCol w="2674144">
                  <a:extLst>
                    <a:ext uri="{9D8B030D-6E8A-4147-A177-3AD203B41FA5}">
                      <a16:colId xmlns:a16="http://schemas.microsoft.com/office/drawing/2014/main" val="369782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528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a Service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 as a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Infrastructure as a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079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application hosted in the service provider cloud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 platform hosted in a server is available for the 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IT environment in the cloud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available for the subscriber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074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application access is provided to the subscriber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the platform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is provided access to the subscriber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Subscriber has access to all the components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within their subscription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6015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administrative access available to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infrastructure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 access is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restricted to the platform support; full control will still reside with the service provider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control will be with the subscriber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5716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provider is responsible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provide holds much of the responsibility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Subscriber is responsible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18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Computing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1451999"/>
            <a:ext cx="10515600" cy="4938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Simultaneous use of multiple computers to solve a complex task by splitting it into smaller segments and processing in parallel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levels of parallel computing	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Level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bit is processed separately through the use of parallel gates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common in all computing devices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Level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two or more program instructions to be executed simultaneously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Requires two or more processors are available and synchronized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those applications that are designed for multicore processors can take advantage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Level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program is divided into tasks/threads and run in parallel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Parallelism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of data among different nodes for parallel processing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the advancement in BIG data environments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3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Kernel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861" y="1424348"/>
            <a:ext cx="10528663" cy="4804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made up of hardware, software, firmware components within the TCB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implements and enforces the reference monitor concept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core of TCB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kernel has three main requirements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must provide isolation for the processes carrying out reference monitor concept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invoked for every access attempt and should be tamperproof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small enough to be tested and verified in a complete and comprehensive manner</a:t>
            </a:r>
          </a:p>
        </p:txBody>
      </p:sp>
    </p:spTree>
    <p:extLst>
      <p:ext uri="{BB962C8B-B14F-4D97-AF65-F5344CB8AC3E}">
        <p14:creationId xmlns:p14="http://schemas.microsoft.com/office/powerpoint/2010/main" val="100330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Security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1451999"/>
            <a:ext cx="10515600" cy="493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key security issues in Databases are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 of combining information from separate sources. This combination generates new information which otherwise would not be available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Prevention: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Content-dependent access control, subjects should be prevented from accessing any information and its associated components beyond their clearance level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Context-dependent access control, subjects previous actions are recorded and access provisioned based on it</a:t>
            </a:r>
          </a:p>
        </p:txBody>
      </p:sp>
    </p:spTree>
    <p:extLst>
      <p:ext uri="{BB962C8B-B14F-4D97-AF65-F5344CB8AC3E}">
        <p14:creationId xmlns:p14="http://schemas.microsoft.com/office/powerpoint/2010/main" val="3896358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Security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090" y="1362511"/>
            <a:ext cx="10662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Ability to derive information not explicitly available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the intended result of Aggregation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Prevention: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 and context dependent access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Cell suppression, portioning, noise and perturbation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Cell Suppression: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Hiding specific cells that may have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Dividing the database into different parts and applying 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Noise and perturbation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Technique of inserting bogus information to confuse the attacker</a:t>
            </a:r>
          </a:p>
        </p:txBody>
      </p:sp>
    </p:spTree>
    <p:extLst>
      <p:ext uri="{BB962C8B-B14F-4D97-AF65-F5344CB8AC3E}">
        <p14:creationId xmlns:p14="http://schemas.microsoft.com/office/powerpoint/2010/main" val="396954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Security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935" y="1664403"/>
            <a:ext cx="10662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step in securing a web application is to review and understand the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User-generated input should be considered unsafe and scrutinized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generated output should be filtered to ensure sensitive data is not disclosed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Encryption should be used for securing input/output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should fail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should behave in a predictable and non-compromising manner during 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Implementing Web Application Firewall (WAF) is an effective approach to web 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258907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Embedded System Security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090" y="1598485"/>
            <a:ext cx="1066293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cyber-physical computing device that is part of a electrical or mechanical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are small, cheap, rugged and use very little power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Ensuring security of the software is the biggest challenge in protecting these devices</a:t>
            </a:r>
          </a:p>
        </p:txBody>
      </p:sp>
    </p:spTree>
    <p:extLst>
      <p:ext uri="{BB962C8B-B14F-4D97-AF65-F5344CB8AC3E}">
        <p14:creationId xmlns:p14="http://schemas.microsoft.com/office/powerpoint/2010/main" val="3949647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Industrial Control 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941" y="1536583"/>
            <a:ext cx="10662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that is specifically designed to control physical devices in Industrial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ICS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Programmable Logic Controllers (PLC)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Computers designed to control electromechanical process within a factory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Devices connect to PLCs via standard RS-232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Distributed Control Systems (DCS)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Network of control devices that are part of one or more industrial processes within close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Protocols are not optimized for WAN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DCS consists of devices within a single plant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25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Industrial Control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0100" y="1435509"/>
            <a:ext cx="100387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Supervisory Control and Data Acquisition (SCADA)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Controls large scale physical processes involving nodes across significant distances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Involves 3 kinds of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Endpoints: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Remote terminal unit that connects directly to sensor or actuators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 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Backend that receive all data from endpoints and perform correlation 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Station: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Human machine interface that displays data from endpoints and allows users to issue commands to the actuators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4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399" y="1411289"/>
            <a:ext cx="10467975" cy="51959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 Hook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of backdoor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Instructions within software that are known only to the developer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when development phase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Countermeasures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Unit/Quality testing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Patching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Preventive Measures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HIDS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file system encryption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auditing</a:t>
            </a:r>
          </a:p>
        </p:txBody>
      </p:sp>
    </p:spTree>
    <p:extLst>
      <p:ext uri="{BB962C8B-B14F-4D97-AF65-F5344CB8AC3E}">
        <p14:creationId xmlns:p14="http://schemas.microsoft.com/office/powerpoint/2010/main" val="24699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Threats to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526253"/>
            <a:ext cx="10575156" cy="46926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of check /Time of use Attacks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Deals with the sequence of steps a system uses to complete the task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jumps in between and makes modifications to control the result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Countermeasure: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software locks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 Condition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when shared resource are used by multiple processes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makes the process to execute out of sequence to control the result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also known as state attack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Caused by poorly written code, and adoption of applications without assessing 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security posture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Countermeasure: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splitting critical task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5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Threats to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526253"/>
            <a:ext cx="10575156" cy="5002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Incremental Attacks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Attacks that occur in slow, gradual increments rather than obvious recognizable attempts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Diddling: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Active attack where the attacker gains access and makes small, random and incremental changes to data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performed more often by insiders than outsiders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Encryption, integrity verification can help detect this attack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Salami Attack: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Systematic deduction of very small (financial) value regularly and routinely.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Segregation of activities, proper access control, setting financial transaction monitors can help detect this attack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3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6434934"/>
            <a:ext cx="456257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92922" y="6414863"/>
            <a:ext cx="4799078" cy="2007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C:\Users\Venky\AppData\Local\Microsoft\Windows\INetCacheContent.Word\CYI_logo-web (00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3" y="3419642"/>
            <a:ext cx="4670369" cy="145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799043" y="1833389"/>
            <a:ext cx="345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Karthikeyan Dhayalan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MD &amp; Chief Security Partner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00185" y="1724462"/>
            <a:ext cx="883091" cy="1695180"/>
            <a:chOff x="1615191" y="866274"/>
            <a:chExt cx="883091" cy="169518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1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5617098" y="1906924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2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28211" y="-285346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8355072" y="-226051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62573" y="6212264"/>
            <a:ext cx="28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www.cyintegriti.com</a:t>
            </a:r>
          </a:p>
        </p:txBody>
      </p:sp>
    </p:spTree>
    <p:extLst>
      <p:ext uri="{BB962C8B-B14F-4D97-AF65-F5344CB8AC3E}">
        <p14:creationId xmlns:p14="http://schemas.microsoft.com/office/powerpoint/2010/main" val="32703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100" y="1637021"/>
            <a:ext cx="9847263" cy="30922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 symbolic representation of a security policy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Maps the security policy into a set of rules to be followed by a system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abstract term that represents the goals and objectives the system must meet  to be deemed secure and acceptable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Usually represented in mathematics and analytical ideas, mapped to system specifications and developed as program code</a:t>
            </a:r>
          </a:p>
        </p:txBody>
      </p:sp>
    </p:spTree>
    <p:extLst>
      <p:ext uri="{BB962C8B-B14F-4D97-AF65-F5344CB8AC3E}">
        <p14:creationId xmlns:p14="http://schemas.microsoft.com/office/powerpoint/2010/main" val="31935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0112" y="1480882"/>
            <a:ext cx="10496550" cy="4674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describe the behavior of a system to different inputs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mathematical constructs that represents sets and sequences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based on the state of a system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State: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snap-shot of the system at one moment in time; current permissions and current instances of subjects accessing objects must be captured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model must identify all the initial states of the system and outline how these values will be changed by various inputs so as final state is always safe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“if then” calculation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model factors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5024" y="1663188"/>
            <a:ext cx="10626725" cy="4090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developing a system using State machine model, the following factors have to be considered: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 what and where the state variables are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 a secure state for each of these variables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 and identify the allowable state transition functions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 to verify the overall machine state is not compromised and integrity is maintained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259433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8042" y="1250921"/>
            <a:ext cx="11520667" cy="52988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Multi-level security Policy: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Subjects with different clearances use the system and the system processes data at different classification levels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Flow security model: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does not flow in an insecure manner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Enforces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Domination relation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of the subject’s clearance to the object’s classification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Security Theorem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initializes in a secure state and all allowed transitions are secure, then every subsequent state will be secure no matter what inputs occur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Tranquility Principle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Subjects and objects security labels cannot change in a manner that violates the security policy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Discretionary security Property [ds-property]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 permissions allow named subjects to pass on permission at its own discretion</a:t>
            </a:r>
          </a:p>
          <a:p>
            <a:pPr lvl="2"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4275</Words>
  <Application>Microsoft Office PowerPoint</Application>
  <PresentationFormat>Widescreen</PresentationFormat>
  <Paragraphs>602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Gill Sans</vt:lpstr>
      <vt:lpstr>Source Sans Pro</vt:lpstr>
      <vt:lpstr>Wingdings</vt:lpstr>
      <vt:lpstr>2_Light Version (Colored)</vt:lpstr>
      <vt:lpstr>3_Light Version (Colored)</vt:lpstr>
      <vt:lpstr>PowerPoint Presentation</vt:lpstr>
      <vt:lpstr>Trusted Computing Base</vt:lpstr>
      <vt:lpstr>Security Perimeter</vt:lpstr>
      <vt:lpstr>Reference Monitor</vt:lpstr>
      <vt:lpstr>Security Kernel</vt:lpstr>
      <vt:lpstr>Security Models</vt:lpstr>
      <vt:lpstr>State Machine Models</vt:lpstr>
      <vt:lpstr>State Machine model factors </vt:lpstr>
      <vt:lpstr>Models Basics</vt:lpstr>
      <vt:lpstr>Bell-LaPadula Model</vt:lpstr>
      <vt:lpstr>Bell-LaPadula Principle</vt:lpstr>
      <vt:lpstr>Biba Security Model</vt:lpstr>
      <vt:lpstr>Biba Principles</vt:lpstr>
      <vt:lpstr>Clark-Wilson Model</vt:lpstr>
      <vt:lpstr>Elements of Clark-Wilson Model</vt:lpstr>
      <vt:lpstr>Elements of Clark-Wilson Model</vt:lpstr>
      <vt:lpstr>Noninterference Model</vt:lpstr>
      <vt:lpstr>Brewer and Nash Model</vt:lpstr>
      <vt:lpstr>Graham-Denning Model</vt:lpstr>
      <vt:lpstr>Harrison-Ruzzo-Ullman Model</vt:lpstr>
      <vt:lpstr>Lattice Model</vt:lpstr>
      <vt:lpstr>Take-Grant Model</vt:lpstr>
      <vt:lpstr>Gougen-Meseguer Model</vt:lpstr>
      <vt:lpstr>Sutherland Model</vt:lpstr>
      <vt:lpstr>Lipner Model</vt:lpstr>
      <vt:lpstr>Covert Channel</vt:lpstr>
      <vt:lpstr>Covert Channel Types</vt:lpstr>
      <vt:lpstr>Security Evaluation</vt:lpstr>
      <vt:lpstr>Trust &amp; Assurance</vt:lpstr>
      <vt:lpstr>Common Criteria</vt:lpstr>
      <vt:lpstr>EAL Packages</vt:lpstr>
      <vt:lpstr>Protection Profile</vt:lpstr>
      <vt:lpstr>Protection Profile sections</vt:lpstr>
      <vt:lpstr>Protection Profile Elements</vt:lpstr>
      <vt:lpstr>Orange Book</vt:lpstr>
      <vt:lpstr>Orange Book – Evaluation Criteria</vt:lpstr>
      <vt:lpstr>Assurance Requirements </vt:lpstr>
      <vt:lpstr>Orange Book – Evaluation Level</vt:lpstr>
      <vt:lpstr>PowerPoint Presentation</vt:lpstr>
      <vt:lpstr>PowerPoint Presentation</vt:lpstr>
      <vt:lpstr>PowerPoint Presentation</vt:lpstr>
      <vt:lpstr>Rainbow Series</vt:lpstr>
      <vt:lpstr>ITSEC – IT Security Evaluation Criteria</vt:lpstr>
      <vt:lpstr>ITSEC vs TCSEC</vt:lpstr>
      <vt:lpstr>Certification &amp; Accreditation</vt:lpstr>
      <vt:lpstr>Open &amp; Close systems</vt:lpstr>
      <vt:lpstr>Distributed System Security</vt:lpstr>
      <vt:lpstr>Cloud computing Types</vt:lpstr>
      <vt:lpstr>Parallel Computing</vt:lpstr>
      <vt:lpstr>Database Security</vt:lpstr>
      <vt:lpstr>Database Security</vt:lpstr>
      <vt:lpstr>Web Application Security</vt:lpstr>
      <vt:lpstr>Embedded System Security</vt:lpstr>
      <vt:lpstr>Industrial Control Systems</vt:lpstr>
      <vt:lpstr>Industrial Control Systems</vt:lpstr>
      <vt:lpstr>Threats to Review</vt:lpstr>
      <vt:lpstr>Threats to Review</vt:lpstr>
      <vt:lpstr>Threats to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500</cp:revision>
  <dcterms:created xsi:type="dcterms:W3CDTF">2016-09-14T06:49:20Z</dcterms:created>
  <dcterms:modified xsi:type="dcterms:W3CDTF">2017-02-16T05:49:03Z</dcterms:modified>
</cp:coreProperties>
</file>