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12" r:id="rId2"/>
  </p:sldMasterIdLst>
  <p:notesMasterIdLst>
    <p:notesMasterId r:id="rId46"/>
  </p:notesMasterIdLst>
  <p:handoutMasterIdLst>
    <p:handoutMasterId r:id="rId47"/>
  </p:handoutMasterIdLst>
  <p:sldIdLst>
    <p:sldId id="359" r:id="rId3"/>
    <p:sldId id="318" r:id="rId4"/>
    <p:sldId id="319" r:id="rId5"/>
    <p:sldId id="320" r:id="rId6"/>
    <p:sldId id="321" r:id="rId7"/>
    <p:sldId id="322" r:id="rId8"/>
    <p:sldId id="323" r:id="rId9"/>
    <p:sldId id="324" r:id="rId10"/>
    <p:sldId id="325" r:id="rId11"/>
    <p:sldId id="326" r:id="rId12"/>
    <p:sldId id="327" r:id="rId13"/>
    <p:sldId id="328" r:id="rId14"/>
    <p:sldId id="329" r:id="rId15"/>
    <p:sldId id="330" r:id="rId16"/>
    <p:sldId id="331" r:id="rId17"/>
    <p:sldId id="332" r:id="rId18"/>
    <p:sldId id="333" r:id="rId19"/>
    <p:sldId id="334" r:id="rId20"/>
    <p:sldId id="335" r:id="rId21"/>
    <p:sldId id="336" r:id="rId22"/>
    <p:sldId id="337" r:id="rId23"/>
    <p:sldId id="357" r:id="rId24"/>
    <p:sldId id="358" r:id="rId25"/>
    <p:sldId id="338" r:id="rId26"/>
    <p:sldId id="339" r:id="rId27"/>
    <p:sldId id="340" r:id="rId28"/>
    <p:sldId id="341" r:id="rId29"/>
    <p:sldId id="342" r:id="rId30"/>
    <p:sldId id="343" r:id="rId31"/>
    <p:sldId id="344" r:id="rId32"/>
    <p:sldId id="345" r:id="rId33"/>
    <p:sldId id="346" r:id="rId34"/>
    <p:sldId id="347" r:id="rId35"/>
    <p:sldId id="348" r:id="rId36"/>
    <p:sldId id="349" r:id="rId37"/>
    <p:sldId id="350" r:id="rId38"/>
    <p:sldId id="351" r:id="rId39"/>
    <p:sldId id="352" r:id="rId40"/>
    <p:sldId id="353" r:id="rId41"/>
    <p:sldId id="354" r:id="rId42"/>
    <p:sldId id="355" r:id="rId43"/>
    <p:sldId id="356" r:id="rId44"/>
    <p:sldId id="36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thikeyan Dhayalan" initials="KD" lastIdx="2" clrIdx="0">
    <p:extLst>
      <p:ext uri="{19B8F6BF-5375-455C-9EA6-DF929625EA0E}">
        <p15:presenceInfo xmlns:p15="http://schemas.microsoft.com/office/powerpoint/2012/main" userId="Karthikeyan Dhayal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F4B"/>
    <a:srgbClr val="D9D9D9"/>
    <a:srgbClr val="FBFBFB"/>
    <a:srgbClr val="96D642"/>
    <a:srgbClr val="50B3CF"/>
    <a:srgbClr val="99CCFF"/>
    <a:srgbClr val="1E252B"/>
    <a:srgbClr val="0DB14B"/>
    <a:srgbClr val="0DB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5" d="100"/>
          <a:sy n="65" d="100"/>
        </p:scale>
        <p:origin x="616" y="44"/>
      </p:cViewPr>
      <p:guideLst/>
    </p:cSldViewPr>
  </p:slideViewPr>
  <p:notesTextViewPr>
    <p:cViewPr>
      <p:scale>
        <a:sx n="1" d="1"/>
        <a:sy n="1" d="1"/>
      </p:scale>
      <p:origin x="0" y="0"/>
    </p:cViewPr>
  </p:notesTextViewPr>
  <p:notesViewPr>
    <p:cSldViewPr snapToGrid="0">
      <p:cViewPr varScale="1">
        <p:scale>
          <a:sx n="51" d="100"/>
          <a:sy n="51" d="100"/>
        </p:scale>
        <p:origin x="2692"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346E1F-0116-4253-BE01-AB6363ADFA6A}" type="datetimeFigureOut">
              <a:rPr lang="en-IN" smtClean="0"/>
              <a:t>04-12-2016</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627D4F-841F-4DD0-99B1-DAF05FBF3AF8}" type="slidenum">
              <a:rPr lang="en-IN" smtClean="0"/>
              <a:t>‹#›</a:t>
            </a:fld>
            <a:endParaRPr lang="en-IN"/>
          </a:p>
        </p:txBody>
      </p:sp>
    </p:spTree>
    <p:extLst>
      <p:ext uri="{BB962C8B-B14F-4D97-AF65-F5344CB8AC3E}">
        <p14:creationId xmlns:p14="http://schemas.microsoft.com/office/powerpoint/2010/main" val="21358098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B5CD72-EC3A-4D22-95AA-8542E975CB8F}" type="datetimeFigureOut">
              <a:rPr lang="en-IN" smtClean="0"/>
              <a:t>04-12-2016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88AFE4-65E3-4235-B09C-893C22CCEA22}" type="slidenum">
              <a:rPr lang="en-IN" smtClean="0"/>
              <a:t>‹#›</a:t>
            </a:fld>
            <a:endParaRPr lang="en-IN"/>
          </a:p>
        </p:txBody>
      </p:sp>
    </p:spTree>
    <p:extLst>
      <p:ext uri="{BB962C8B-B14F-4D97-AF65-F5344CB8AC3E}">
        <p14:creationId xmlns:p14="http://schemas.microsoft.com/office/powerpoint/2010/main" val="645090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1115178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F26A4F-FD9F-434A-8EAD-5EC143AAE0D5}" type="slidenum">
              <a:rPr lang="en-US" altLang="en-US"/>
              <a:pPr/>
              <a:t>4</a:t>
            </a:fld>
            <a:endParaRPr lang="en-US" altLang="en-US"/>
          </a:p>
        </p:txBody>
      </p:sp>
      <p:sp>
        <p:nvSpPr>
          <p:cNvPr id="17410" name="Rectangle 2"/>
          <p:cNvSpPr>
            <a:spLocks noGrp="1" noRot="1" noChangeAspect="1" noChangeArrowheads="1" noTextEdit="1"/>
          </p:cNvSpPr>
          <p:nvPr>
            <p:ph type="sldImg"/>
          </p:nvPr>
        </p:nvSpPr>
        <p:spPr>
          <a:xfrm>
            <a:off x="646113" y="915988"/>
            <a:ext cx="5567362" cy="3132137"/>
          </a:xfrm>
          <a:solidFill>
            <a:srgbClr val="FFFFFF"/>
          </a:solidFill>
          <a:ln/>
        </p:spPr>
      </p:sp>
      <p:sp>
        <p:nvSpPr>
          <p:cNvPr id="17411" name="Rectangle 3"/>
          <p:cNvSpPr txBox="1">
            <a:spLocks noGrp="1" noChangeArrowheads="1"/>
          </p:cNvSpPr>
          <p:nvPr>
            <p:ph type="body" idx="1"/>
          </p:nvPr>
        </p:nvSpPr>
        <p:spPr>
          <a:xfrm>
            <a:off x="1046163" y="4352925"/>
            <a:ext cx="4770437" cy="3476625"/>
          </a:xfrm>
          <a:ln/>
        </p:spPr>
        <p:txBody>
          <a:bodyPr wrap="none" anchor="ctr"/>
          <a:lstStyle/>
          <a:p>
            <a:endParaRPr lang="en-US" altLang="en-US"/>
          </a:p>
        </p:txBody>
      </p:sp>
    </p:spTree>
    <p:extLst>
      <p:ext uri="{BB962C8B-B14F-4D97-AF65-F5344CB8AC3E}">
        <p14:creationId xmlns:p14="http://schemas.microsoft.com/office/powerpoint/2010/main" val="428931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592BA64-F989-4544-837C-DA3DA76541A2}" type="slidenum">
              <a:rPr lang="en-US" altLang="en-US"/>
              <a:pPr/>
              <a:t>34</a:t>
            </a:fld>
            <a:endParaRPr lang="en-US" altLang="en-US"/>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r>
              <a:rPr lang="en-US" altLang="en-US" b="1">
                <a:latin typeface="Times" panose="02020603050405020304" pitchFamily="18" charset="0"/>
                <a:cs typeface="Times New Roman" panose="02020603050405020304" pitchFamily="18" charset="0"/>
              </a:rPr>
              <a:t>A copper wire in a cable can be composed of a single solid copper core or a bundle of thin strands. There are advantages and disadvantages of each</a:t>
            </a:r>
            <a:r>
              <a:rPr lang="en-US" altLang="en-US" b="1"/>
              <a:t> </a:t>
            </a:r>
          </a:p>
          <a:p>
            <a:endParaRPr lang="en-US" altLang="en-US"/>
          </a:p>
        </p:txBody>
      </p:sp>
    </p:spTree>
    <p:extLst>
      <p:ext uri="{BB962C8B-B14F-4D97-AF65-F5344CB8AC3E}">
        <p14:creationId xmlns:p14="http://schemas.microsoft.com/office/powerpoint/2010/main" val="3220570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2A452FE2-0F52-40A8-8D12-A87A7C64B2F3}" type="slidenum">
              <a:rPr lang="en-US" altLang="en-US"/>
              <a:pPr/>
              <a:t>40</a:t>
            </a:fld>
            <a:endParaRPr lang="en-US" altLang="en-US"/>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r>
              <a:rPr lang="en-US" altLang="en-US" b="1">
                <a:latin typeface="Times" panose="02020603050405020304" pitchFamily="18" charset="0"/>
                <a:cs typeface="Times New Roman" panose="02020603050405020304" pitchFamily="18" charset="0"/>
              </a:rPr>
              <a:t>UTP cable must follow precise specifications as to how many twists are permitted. More twists result in fewer problems with signal degradation, but it can be costly</a:t>
            </a:r>
            <a:r>
              <a:rPr lang="en-US" altLang="en-US" b="1"/>
              <a:t> </a:t>
            </a:r>
          </a:p>
          <a:p>
            <a:r>
              <a:rPr lang="en-US" altLang="en-US" b="1">
                <a:latin typeface="Times" panose="02020603050405020304" pitchFamily="18" charset="0"/>
                <a:cs typeface="Times New Roman" panose="02020603050405020304" pitchFamily="18" charset="0"/>
              </a:rPr>
              <a:t>Installers must take care not to be deceived by the simplicity of UTP. The strength of the cable in each installation can be measured by the attention to detail during installation</a:t>
            </a:r>
            <a:r>
              <a:rPr lang="en-US" altLang="en-US" b="1"/>
              <a:t> </a:t>
            </a:r>
          </a:p>
          <a:p>
            <a:r>
              <a:rPr lang="en-US" altLang="en-US" b="1">
                <a:latin typeface="Times" panose="02020603050405020304" pitchFamily="18" charset="0"/>
                <a:cs typeface="Times New Roman" panose="02020603050405020304" pitchFamily="18" charset="0"/>
              </a:rPr>
              <a:t>In situations where the cable is bent, even tight twisting does not prevent the pairs from separating or from bunching together. This can lead to degraded performance.</a:t>
            </a:r>
            <a:r>
              <a:rPr lang="en-US" altLang="en-US" b="1"/>
              <a:t> </a:t>
            </a:r>
          </a:p>
        </p:txBody>
      </p:sp>
    </p:spTree>
    <p:extLst>
      <p:ext uri="{BB962C8B-B14F-4D97-AF65-F5344CB8AC3E}">
        <p14:creationId xmlns:p14="http://schemas.microsoft.com/office/powerpoint/2010/main" val="265329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203D09-5926-4F66-AE61-F8BC0C32CF3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8399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5BAD6030-0B39-41B2-A9A5-6CB76F212BA5}" type="datetime1">
              <a:rPr lang="en-IN" smtClean="0">
                <a:solidFill>
                  <a:prstClr val="black">
                    <a:tint val="75000"/>
                  </a:prstClr>
                </a:solidFill>
              </a:rPr>
              <a:t>04-12-2016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23341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64D9CB-0140-4B57-B7CA-5609255333A2}" type="datetime1">
              <a:rPr lang="en-IN" smtClean="0">
                <a:solidFill>
                  <a:prstClr val="black">
                    <a:tint val="75000"/>
                  </a:prstClr>
                </a:solidFill>
              </a:rPr>
              <a:t>04-12-2016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38096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8F29E505-92F8-44EC-AE05-C6FBFFA3C1BF}" type="datetime1">
              <a:rPr lang="en-IN" smtClean="0">
                <a:solidFill>
                  <a:prstClr val="black">
                    <a:tint val="75000"/>
                  </a:prstClr>
                </a:solidFill>
              </a:rPr>
              <a:t>04-12-2016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77543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B99AEBB4-3E45-4B16-BD62-B81B82D5594E}" type="datetime1">
              <a:rPr lang="en-IN" smtClean="0">
                <a:solidFill>
                  <a:prstClr val="black">
                    <a:tint val="75000"/>
                  </a:prstClr>
                </a:solidFill>
              </a:rPr>
              <a:t>04-12-2016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60729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5225"/>
            <a:ext cx="2844800" cy="47625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697C30C2-930E-43C4-9883-B845A6F6EC31}" type="slidenum">
              <a:rPr lang="en-US" altLang="en-US"/>
              <a:pPr/>
              <a:t>‹#›</a:t>
            </a:fld>
            <a:endParaRPr lang="en-US" altLang="en-US"/>
          </a:p>
        </p:txBody>
      </p:sp>
    </p:spTree>
    <p:extLst>
      <p:ext uri="{BB962C8B-B14F-4D97-AF65-F5344CB8AC3E}">
        <p14:creationId xmlns:p14="http://schemas.microsoft.com/office/powerpoint/2010/main" val="3956286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Table Placeholder 2"/>
          <p:cNvSpPr>
            <a:spLocks noGrp="1"/>
          </p:cNvSpPr>
          <p:nvPr>
            <p:ph type="tbl" idx="1"/>
          </p:nvPr>
        </p:nvSpPr>
        <p:spPr>
          <a:xfrm>
            <a:off x="609600" y="1719263"/>
            <a:ext cx="10972800" cy="4411662"/>
          </a:xfrm>
        </p:spPr>
        <p:txBody>
          <a:bodyPr/>
          <a:lstStyle/>
          <a:p>
            <a:endParaRPr lang="en-US"/>
          </a:p>
        </p:txBody>
      </p:sp>
      <p:sp>
        <p:nvSpPr>
          <p:cNvPr id="4" name="Date Placeholder 3"/>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5" name="Footer Placeholder 4"/>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6" name="Slide Number Placeholder 5"/>
          <p:cNvSpPr>
            <a:spLocks noGrp="1"/>
          </p:cNvSpPr>
          <p:nvPr>
            <p:ph type="sldNum" sz="quarter" idx="12"/>
          </p:nvPr>
        </p:nvSpPr>
        <p:spPr>
          <a:xfrm>
            <a:off x="8737600" y="6248400"/>
            <a:ext cx="2844800" cy="457200"/>
          </a:xfrm>
        </p:spPr>
        <p:txBody>
          <a:bodyPr/>
          <a:lstStyle>
            <a:lvl1pPr>
              <a:defRPr/>
            </a:lvl1pPr>
          </a:lstStyle>
          <a:p>
            <a:fld id="{5D650B07-CD5D-4194-B2C4-21844AD2FA1F}" type="slidenum">
              <a:rPr lang="en-US" altLang="en-US"/>
              <a:pPr/>
              <a:t>‹#›</a:t>
            </a:fld>
            <a:endParaRPr lang="en-US" altLang="en-US"/>
          </a:p>
        </p:txBody>
      </p:sp>
    </p:spTree>
    <p:extLst>
      <p:ext uri="{BB962C8B-B14F-4D97-AF65-F5344CB8AC3E}">
        <p14:creationId xmlns:p14="http://schemas.microsoft.com/office/powerpoint/2010/main" val="2181293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Text Placeholder 2"/>
          <p:cNvSpPr>
            <a:spLocks noGrp="1"/>
          </p:cNvSpPr>
          <p:nvPr>
            <p:ph type="body" sz="half" idx="1"/>
          </p:nvPr>
        </p:nvSpPr>
        <p:spPr>
          <a:xfrm>
            <a:off x="609600" y="1719263"/>
            <a:ext cx="5384800" cy="4411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719264"/>
            <a:ext cx="5384800" cy="21288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4000501"/>
            <a:ext cx="5384800" cy="21304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7" name="Footer Placeholder 6"/>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8" name="Slide Number Placeholder 7"/>
          <p:cNvSpPr>
            <a:spLocks noGrp="1"/>
          </p:cNvSpPr>
          <p:nvPr>
            <p:ph type="sldNum" sz="quarter" idx="12"/>
          </p:nvPr>
        </p:nvSpPr>
        <p:spPr>
          <a:xfrm>
            <a:off x="8737600" y="6248400"/>
            <a:ext cx="2844800" cy="457200"/>
          </a:xfrm>
        </p:spPr>
        <p:txBody>
          <a:bodyPr/>
          <a:lstStyle>
            <a:lvl1pPr>
              <a:defRPr/>
            </a:lvl1pPr>
          </a:lstStyle>
          <a:p>
            <a:fld id="{D6E91EA5-A489-4AE0-BC25-87108DE05C66}" type="slidenum">
              <a:rPr lang="en-US" altLang="en-US"/>
              <a:pPr/>
              <a:t>‹#›</a:t>
            </a:fld>
            <a:endParaRPr lang="en-US" altLang="en-US"/>
          </a:p>
        </p:txBody>
      </p:sp>
    </p:spTree>
    <p:extLst>
      <p:ext uri="{BB962C8B-B14F-4D97-AF65-F5344CB8AC3E}">
        <p14:creationId xmlns:p14="http://schemas.microsoft.com/office/powerpoint/2010/main" val="46530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DC7D46CC-EEF8-4B75-92C8-B472F9CB76F4}" type="datetime1">
              <a:rPr lang="en-US" smtClean="0">
                <a:solidFill>
                  <a:prstClr val="black">
                    <a:tint val="75000"/>
                  </a:prstClr>
                </a:solidFill>
              </a:rPr>
              <a:pPr/>
              <a:t>12/4/2016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43570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37764860-B04C-470C-BB7E-2199C7691FF9}" type="datetime1">
              <a:rPr lang="en-US" smtClean="0">
                <a:solidFill>
                  <a:prstClr val="black">
                    <a:tint val="75000"/>
                  </a:prstClr>
                </a:solidFill>
              </a:rPr>
              <a:pPr/>
              <a:t>12/4/2016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981123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943E4B-5100-4C90-8963-58730DCE0348}" type="datetime1">
              <a:rPr lang="en-US" smtClean="0">
                <a:solidFill>
                  <a:prstClr val="black">
                    <a:tint val="75000"/>
                  </a:prstClr>
                </a:solidFill>
              </a:rPr>
              <a:pPr/>
              <a:t>12/4/2016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319377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5C7852AC-2167-483E-BA74-60D6753FB778}" type="datetime1">
              <a:rPr lang="en-US" smtClean="0">
                <a:solidFill>
                  <a:prstClr val="black">
                    <a:tint val="75000"/>
                  </a:prstClr>
                </a:solidFill>
              </a:rPr>
              <a:pPr/>
              <a:t>12/4/2016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24173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AE7279E7-E95B-44D5-AD15-79A92C880A4B}" type="datetime1">
              <a:rPr lang="en-IN" smtClean="0">
                <a:solidFill>
                  <a:prstClr val="black">
                    <a:tint val="75000"/>
                  </a:prstClr>
                </a:solidFill>
              </a:rPr>
              <a:t>04-12-2016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361165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7B624758-03ED-40BD-B2BB-FD8724BE6C7F}" type="datetime1">
              <a:rPr lang="en-US" smtClean="0">
                <a:solidFill>
                  <a:prstClr val="black">
                    <a:tint val="75000"/>
                  </a:prstClr>
                </a:solidFill>
              </a:rPr>
              <a:pPr/>
              <a:t>12/4/2016</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077542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0100" y="515380"/>
            <a:ext cx="10696574" cy="735541"/>
          </a:xfrm>
        </p:spPr>
        <p:txBody>
          <a:bodyPr>
            <a:normAutofit/>
          </a:bodyPr>
          <a:lstStyle>
            <a:lvl1pPr>
              <a:defRPr sz="4000">
                <a:solidFill>
                  <a:schemeClr val="tx1">
                    <a:lumMod val="65000"/>
                    <a:lumOff val="35000"/>
                  </a:schemeClr>
                </a:solidFill>
              </a:defRPr>
            </a:lvl1pPr>
          </a:lstStyle>
          <a:p>
            <a:r>
              <a:rPr lang="en-US" dirty="0"/>
              <a:t>Click to edit Master title style</a:t>
            </a:r>
            <a:endParaRPr lang="vi-VN" dirty="0"/>
          </a:p>
        </p:txBody>
      </p:sp>
      <p:sp>
        <p:nvSpPr>
          <p:cNvPr id="5" name="Slide Number Placeholder 4"/>
          <p:cNvSpPr>
            <a:spLocks noGrp="1"/>
          </p:cNvSpPr>
          <p:nvPr>
            <p:ph type="sldNum" sz="quarter" idx="12"/>
          </p:nvPr>
        </p:nvSpPr>
        <p:spPr>
          <a:xfrm>
            <a:off x="11748096" y="-11063"/>
            <a:ext cx="505517" cy="266186"/>
          </a:xfrm>
        </p:spPr>
        <p:txBody>
          <a:bodyPr/>
          <a:lstStyle>
            <a:lvl1pPr algn="ctr">
              <a:defRPr sz="1400">
                <a:solidFill>
                  <a:schemeClr val="tx1"/>
                </a:solidFill>
                <a:latin typeface="Arial" panose="020B0604020202020204" pitchFamily="34" charset="0"/>
                <a:cs typeface="Arial" panose="020B0604020202020204" pitchFamily="34" charset="0"/>
              </a:defRPr>
            </a:lvl1pPr>
          </a:lstStyle>
          <a:p>
            <a:fld id="{5DE872C3-2ED1-43FB-B3C4-BA6F078D7CD3}" type="slidenum">
              <a:rPr lang="en-US" smtClean="0">
                <a:solidFill>
                  <a:prstClr val="black"/>
                </a:solidFill>
              </a:rPr>
              <a:pPr/>
              <a:t>‹#›</a:t>
            </a:fld>
            <a:endParaRPr lang="en-US" dirty="0">
              <a:solidFill>
                <a:prstClr val="black"/>
              </a:solidFill>
            </a:endParaRPr>
          </a:p>
        </p:txBody>
      </p:sp>
      <p:grpSp>
        <p:nvGrpSpPr>
          <p:cNvPr id="3" name="Group 2"/>
          <p:cNvGrpSpPr/>
          <p:nvPr/>
        </p:nvGrpSpPr>
        <p:grpSpPr>
          <a:xfrm>
            <a:off x="0" y="6725537"/>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grpSp>
      <p:sp>
        <p:nvSpPr>
          <p:cNvPr id="16" name="Rectangle 15"/>
          <p:cNvSpPr/>
          <p:nvPr userDrawn="1"/>
        </p:nvSpPr>
        <p:spPr>
          <a:xfrm>
            <a:off x="-2" y="53698"/>
            <a:ext cx="11795760" cy="11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Tree>
    <p:extLst>
      <p:ext uri="{BB962C8B-B14F-4D97-AF65-F5344CB8AC3E}">
        <p14:creationId xmlns:p14="http://schemas.microsoft.com/office/powerpoint/2010/main" val="2879709764"/>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391">
          <p15:clr>
            <a:srgbClr val="FBAE40"/>
          </p15:clr>
        </p15:guide>
        <p15:guide id="3" pos="504">
          <p15:clr>
            <a:srgbClr val="FBAE40"/>
          </p15:clr>
        </p15:guide>
        <p15:guide id="4" pos="7176">
          <p15:clr>
            <a:srgbClr val="FBAE40"/>
          </p15:clr>
        </p15:guide>
        <p15:guide id="5"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0100" y="515380"/>
            <a:ext cx="10696574" cy="735541"/>
          </a:xfrm>
        </p:spPr>
        <p:txBody>
          <a:bodyPr>
            <a:normAutofit/>
          </a:bodyPr>
          <a:lstStyle>
            <a:lvl1pPr>
              <a:defRPr sz="4000">
                <a:solidFill>
                  <a:schemeClr val="tx1">
                    <a:lumMod val="65000"/>
                    <a:lumOff val="35000"/>
                  </a:schemeClr>
                </a:solidFill>
              </a:defRPr>
            </a:lvl1pPr>
          </a:lstStyle>
          <a:p>
            <a:r>
              <a:rPr lang="en-US" dirty="0"/>
              <a:t>Click to edit Master title style</a:t>
            </a:r>
            <a:endParaRPr lang="vi-VN" dirty="0"/>
          </a:p>
        </p:txBody>
      </p:sp>
      <p:sp>
        <p:nvSpPr>
          <p:cNvPr id="5" name="Slide Number Placeholder 4"/>
          <p:cNvSpPr>
            <a:spLocks noGrp="1"/>
          </p:cNvSpPr>
          <p:nvPr>
            <p:ph type="sldNum" sz="quarter" idx="12"/>
          </p:nvPr>
        </p:nvSpPr>
        <p:spPr>
          <a:xfrm>
            <a:off x="11748096" y="-11063"/>
            <a:ext cx="505517" cy="266186"/>
          </a:xfrm>
        </p:spPr>
        <p:txBody>
          <a:bodyPr/>
          <a:lstStyle>
            <a:lvl1pPr algn="ctr">
              <a:defRPr sz="1100">
                <a:solidFill>
                  <a:schemeClr val="tx1"/>
                </a:solidFill>
                <a:latin typeface="Arial" panose="020B0604020202020204" pitchFamily="34" charset="0"/>
                <a:cs typeface="Arial" panose="020B0604020202020204" pitchFamily="34" charset="0"/>
              </a:defRPr>
            </a:lvl1pPr>
          </a:lstStyle>
          <a:p>
            <a:fld id="{5DE872C3-2ED1-43FB-B3C4-BA6F078D7CD3}" type="slidenum">
              <a:rPr lang="en-US" smtClean="0">
                <a:solidFill>
                  <a:prstClr val="black"/>
                </a:solidFill>
              </a:rPr>
              <a:pPr/>
              <a:t>‹#›</a:t>
            </a:fld>
            <a:endParaRPr lang="en-US" dirty="0">
              <a:solidFill>
                <a:prstClr val="black"/>
              </a:solidFill>
            </a:endParaRPr>
          </a:p>
        </p:txBody>
      </p:sp>
      <p:sp>
        <p:nvSpPr>
          <p:cNvPr id="16" name="Rectangle 15"/>
          <p:cNvSpPr/>
          <p:nvPr userDrawn="1"/>
        </p:nvSpPr>
        <p:spPr>
          <a:xfrm>
            <a:off x="-2" y="42268"/>
            <a:ext cx="11795760" cy="9144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2" name="Rectangle 11"/>
          <p:cNvSpPr/>
          <p:nvPr userDrawn="1"/>
        </p:nvSpPr>
        <p:spPr>
          <a:xfrm>
            <a:off x="3808" y="6721198"/>
            <a:ext cx="11795760" cy="9144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pic>
        <p:nvPicPr>
          <p:cNvPr id="14" name="Picture 13"/>
          <p:cNvPicPr>
            <a:picLocks noChangeAspect="1"/>
          </p:cNvPicPr>
          <p:nvPr userDrawn="1"/>
        </p:nvPicPr>
        <p:blipFill>
          <a:blip r:embed="rId2">
            <a:clrChange>
              <a:clrFrom>
                <a:srgbClr val="FFFFFF"/>
              </a:clrFrom>
              <a:clrTo>
                <a:srgbClr val="FFFFFF">
                  <a:alpha val="0"/>
                </a:srgbClr>
              </a:clrTo>
            </a:clrChange>
          </a:blip>
          <a:stretch>
            <a:fillRect/>
          </a:stretch>
        </p:blipFill>
        <p:spPr>
          <a:xfrm>
            <a:off x="11861987" y="6512538"/>
            <a:ext cx="276673" cy="356892"/>
          </a:xfrm>
          <a:prstGeom prst="rect">
            <a:avLst/>
          </a:prstGeom>
        </p:spPr>
      </p:pic>
    </p:spTree>
    <p:extLst>
      <p:ext uri="{BB962C8B-B14F-4D97-AF65-F5344CB8AC3E}">
        <p14:creationId xmlns:p14="http://schemas.microsoft.com/office/powerpoint/2010/main" val="932157864"/>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391">
          <p15:clr>
            <a:srgbClr val="FBAE40"/>
          </p15:clr>
        </p15:guide>
        <p15:guide id="3" pos="504">
          <p15:clr>
            <a:srgbClr val="FBAE40"/>
          </p15:clr>
        </p15:guide>
        <p15:guide id="4" pos="7176">
          <p15:clr>
            <a:srgbClr val="FBAE40"/>
          </p15:clr>
        </p15:guide>
        <p15:guide id="5"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908BAC-4DF5-4505-B591-BEAB2A788B93}" type="datetime1">
              <a:rPr lang="en-US" smtClean="0">
                <a:solidFill>
                  <a:prstClr val="black">
                    <a:tint val="75000"/>
                  </a:prstClr>
                </a:solidFill>
              </a:rPr>
              <a:pPr/>
              <a:t>12/4/2016</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dirty="0">
                <a:solidFill>
                  <a:prstClr val="black">
                    <a:tint val="75000"/>
                  </a:prstClr>
                </a:solidFill>
              </a:rPr>
              <a:t>Confidential</a:t>
            </a:r>
          </a:p>
        </p:txBody>
      </p:sp>
      <p:sp>
        <p:nvSpPr>
          <p:cNvPr id="4" name="Slide Number Placeholder 3"/>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752027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6E3E5F-4659-4FF7-A7F7-A8E6BA2C0813}" type="datetime1">
              <a:rPr lang="en-US" smtClean="0">
                <a:solidFill>
                  <a:prstClr val="black">
                    <a:tint val="75000"/>
                  </a:prstClr>
                </a:solidFill>
              </a:rPr>
              <a:pPr/>
              <a:t>12/4/2016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53534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9BBFD3-83E5-4EE1-B44C-BD324F172E11}" type="datetime1">
              <a:rPr lang="en-US" smtClean="0">
                <a:solidFill>
                  <a:prstClr val="black">
                    <a:tint val="75000"/>
                  </a:prstClr>
                </a:solidFill>
              </a:rPr>
              <a:pPr/>
              <a:t>12/4/2016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757247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1038345A-BF8C-4491-98EA-5625FE184381}" type="datetime1">
              <a:rPr lang="en-US" smtClean="0">
                <a:solidFill>
                  <a:prstClr val="black">
                    <a:tint val="75000"/>
                  </a:prstClr>
                </a:solidFill>
              </a:rPr>
              <a:pPr/>
              <a:t>12/4/2016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526908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1F462C42-554E-49D8-BD9C-2055D490F3D3}" type="datetime1">
              <a:rPr lang="en-US" smtClean="0">
                <a:solidFill>
                  <a:prstClr val="black">
                    <a:tint val="75000"/>
                  </a:prstClr>
                </a:solidFill>
              </a:rPr>
              <a:pPr/>
              <a:t>12/4/2016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83223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9FEEAA-4DCC-4F27-A885-5A6F262774D3}" type="datetime1">
              <a:rPr lang="en-IN" smtClean="0">
                <a:solidFill>
                  <a:prstClr val="black">
                    <a:tint val="75000"/>
                  </a:prstClr>
                </a:solidFill>
              </a:rPr>
              <a:t>04-12-2016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94128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E6A8D543-3283-4640-B68B-EA122DEFF41D}" type="datetime1">
              <a:rPr lang="en-IN" smtClean="0">
                <a:solidFill>
                  <a:prstClr val="black">
                    <a:tint val="75000"/>
                  </a:prstClr>
                </a:solidFill>
              </a:rPr>
              <a:t>04-12-2016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22203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B29DA8FF-BE34-420C-8502-4008A8C23E80}" type="datetime1">
              <a:rPr lang="en-IN" smtClean="0">
                <a:solidFill>
                  <a:prstClr val="black">
                    <a:tint val="75000"/>
                  </a:prstClr>
                </a:solidFill>
              </a:rPr>
              <a:t>04-12-2016</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86264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0100" y="515380"/>
            <a:ext cx="10696574" cy="735541"/>
          </a:xfrm>
        </p:spPr>
        <p:txBody>
          <a:bodyPr>
            <a:normAutofit/>
          </a:bodyPr>
          <a:lstStyle>
            <a:lvl1pPr>
              <a:defRPr sz="4000">
                <a:solidFill>
                  <a:schemeClr val="tx1">
                    <a:lumMod val="65000"/>
                    <a:lumOff val="35000"/>
                  </a:schemeClr>
                </a:solidFill>
              </a:defRPr>
            </a:lvl1pPr>
          </a:lstStyle>
          <a:p>
            <a:r>
              <a:rPr lang="en-US" dirty="0"/>
              <a:t>Click to edit Master title style</a:t>
            </a:r>
            <a:endParaRPr lang="vi-VN" dirty="0"/>
          </a:p>
        </p:txBody>
      </p:sp>
      <p:sp>
        <p:nvSpPr>
          <p:cNvPr id="5" name="Slide Number Placeholder 4"/>
          <p:cNvSpPr>
            <a:spLocks noGrp="1"/>
          </p:cNvSpPr>
          <p:nvPr>
            <p:ph type="sldNum" sz="quarter" idx="12"/>
          </p:nvPr>
        </p:nvSpPr>
        <p:spPr>
          <a:xfrm>
            <a:off x="11748096" y="-11063"/>
            <a:ext cx="505517" cy="266186"/>
          </a:xfrm>
        </p:spPr>
        <p:txBody>
          <a:bodyPr/>
          <a:lstStyle>
            <a:lvl1pPr algn="ctr">
              <a:defRPr sz="1400">
                <a:solidFill>
                  <a:schemeClr val="tx1"/>
                </a:solidFill>
                <a:latin typeface="Arial" panose="020B0604020202020204" pitchFamily="34" charset="0"/>
                <a:cs typeface="Arial" panose="020B0604020202020204" pitchFamily="34" charset="0"/>
              </a:defRPr>
            </a:lvl1pPr>
          </a:lstStyle>
          <a:p>
            <a:fld id="{5DE872C3-2ED1-43FB-B3C4-BA6F078D7CD3}" type="slidenum">
              <a:rPr lang="en-US" smtClean="0">
                <a:solidFill>
                  <a:prstClr val="black"/>
                </a:solidFill>
              </a:rPr>
              <a:pPr/>
              <a:t>‹#›</a:t>
            </a:fld>
            <a:endParaRPr lang="en-US" dirty="0">
              <a:solidFill>
                <a:prstClr val="black"/>
              </a:solidFill>
            </a:endParaRPr>
          </a:p>
        </p:txBody>
      </p:sp>
      <p:grpSp>
        <p:nvGrpSpPr>
          <p:cNvPr id="3" name="Group 2"/>
          <p:cNvGrpSpPr/>
          <p:nvPr/>
        </p:nvGrpSpPr>
        <p:grpSpPr>
          <a:xfrm>
            <a:off x="0" y="6725537"/>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grpSp>
      <p:sp>
        <p:nvSpPr>
          <p:cNvPr id="16" name="Rectangle 15"/>
          <p:cNvSpPr/>
          <p:nvPr userDrawn="1"/>
        </p:nvSpPr>
        <p:spPr>
          <a:xfrm>
            <a:off x="-2" y="53698"/>
            <a:ext cx="11795760" cy="11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Tree>
    <p:extLst>
      <p:ext uri="{BB962C8B-B14F-4D97-AF65-F5344CB8AC3E}">
        <p14:creationId xmlns:p14="http://schemas.microsoft.com/office/powerpoint/2010/main" val="2862273257"/>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391">
          <p15:clr>
            <a:srgbClr val="FBAE40"/>
          </p15:clr>
        </p15:guide>
        <p15:guide id="3" pos="504">
          <p15:clr>
            <a:srgbClr val="FBAE40"/>
          </p15:clr>
        </p15:guide>
        <p15:guide id="4" pos="7176">
          <p15:clr>
            <a:srgbClr val="FBAE40"/>
          </p15:clr>
        </p15:guide>
        <p15:guide id="5"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0100" y="515380"/>
            <a:ext cx="10696574" cy="735541"/>
          </a:xfrm>
        </p:spPr>
        <p:txBody>
          <a:bodyPr>
            <a:normAutofit/>
          </a:bodyPr>
          <a:lstStyle>
            <a:lvl1pPr>
              <a:defRPr sz="4000">
                <a:solidFill>
                  <a:schemeClr val="tx1">
                    <a:lumMod val="65000"/>
                    <a:lumOff val="35000"/>
                  </a:schemeClr>
                </a:solidFill>
              </a:defRPr>
            </a:lvl1pPr>
          </a:lstStyle>
          <a:p>
            <a:r>
              <a:rPr lang="en-US" dirty="0"/>
              <a:t>Click to edit Master title style</a:t>
            </a:r>
            <a:endParaRPr lang="vi-VN" dirty="0"/>
          </a:p>
        </p:txBody>
      </p:sp>
      <p:sp>
        <p:nvSpPr>
          <p:cNvPr id="5" name="Slide Number Placeholder 4"/>
          <p:cNvSpPr>
            <a:spLocks noGrp="1"/>
          </p:cNvSpPr>
          <p:nvPr>
            <p:ph type="sldNum" sz="quarter" idx="12"/>
          </p:nvPr>
        </p:nvSpPr>
        <p:spPr>
          <a:xfrm>
            <a:off x="11748096" y="-11063"/>
            <a:ext cx="505517" cy="266186"/>
          </a:xfrm>
        </p:spPr>
        <p:txBody>
          <a:bodyPr/>
          <a:lstStyle>
            <a:lvl1pPr algn="ctr">
              <a:defRPr sz="1100">
                <a:solidFill>
                  <a:schemeClr val="tx1"/>
                </a:solidFill>
                <a:latin typeface="Arial" panose="020B0604020202020204" pitchFamily="34" charset="0"/>
                <a:cs typeface="Arial" panose="020B0604020202020204" pitchFamily="34" charset="0"/>
              </a:defRPr>
            </a:lvl1pPr>
          </a:lstStyle>
          <a:p>
            <a:fld id="{5DE872C3-2ED1-43FB-B3C4-BA6F078D7CD3}" type="slidenum">
              <a:rPr lang="en-US" smtClean="0">
                <a:solidFill>
                  <a:prstClr val="black"/>
                </a:solidFill>
              </a:rPr>
              <a:pPr/>
              <a:t>‹#›</a:t>
            </a:fld>
            <a:endParaRPr lang="en-US" dirty="0">
              <a:solidFill>
                <a:prstClr val="black"/>
              </a:solidFill>
            </a:endParaRPr>
          </a:p>
        </p:txBody>
      </p:sp>
      <p:sp>
        <p:nvSpPr>
          <p:cNvPr id="16" name="Rectangle 15"/>
          <p:cNvSpPr/>
          <p:nvPr userDrawn="1"/>
        </p:nvSpPr>
        <p:spPr>
          <a:xfrm>
            <a:off x="-2" y="42268"/>
            <a:ext cx="11795760" cy="9144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2" name="Rectangle 11"/>
          <p:cNvSpPr/>
          <p:nvPr userDrawn="1"/>
        </p:nvSpPr>
        <p:spPr>
          <a:xfrm>
            <a:off x="3808" y="6721198"/>
            <a:ext cx="11795760" cy="9144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pic>
        <p:nvPicPr>
          <p:cNvPr id="14" name="Picture 13"/>
          <p:cNvPicPr>
            <a:picLocks noChangeAspect="1"/>
          </p:cNvPicPr>
          <p:nvPr userDrawn="1"/>
        </p:nvPicPr>
        <p:blipFill>
          <a:blip r:embed="rId2">
            <a:clrChange>
              <a:clrFrom>
                <a:srgbClr val="FFFFFF"/>
              </a:clrFrom>
              <a:clrTo>
                <a:srgbClr val="FFFFFF">
                  <a:alpha val="0"/>
                </a:srgbClr>
              </a:clrTo>
            </a:clrChange>
          </a:blip>
          <a:stretch>
            <a:fillRect/>
          </a:stretch>
        </p:blipFill>
        <p:spPr>
          <a:xfrm>
            <a:off x="11861987" y="6512538"/>
            <a:ext cx="276673" cy="356892"/>
          </a:xfrm>
          <a:prstGeom prst="rect">
            <a:avLst/>
          </a:prstGeom>
        </p:spPr>
      </p:pic>
    </p:spTree>
    <p:extLst>
      <p:ext uri="{BB962C8B-B14F-4D97-AF65-F5344CB8AC3E}">
        <p14:creationId xmlns:p14="http://schemas.microsoft.com/office/powerpoint/2010/main" val="3333292019"/>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391">
          <p15:clr>
            <a:srgbClr val="FBAE40"/>
          </p15:clr>
        </p15:guide>
        <p15:guide id="3" pos="504">
          <p15:clr>
            <a:srgbClr val="FBAE40"/>
          </p15:clr>
        </p15:guide>
        <p15:guide id="4" pos="7176">
          <p15:clr>
            <a:srgbClr val="FBAE40"/>
          </p15:clr>
        </p15:guide>
        <p15:guide id="5"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983346-F74C-4908-A651-DE50A4F7D7C0}" type="datetime1">
              <a:rPr lang="en-IN" smtClean="0">
                <a:solidFill>
                  <a:prstClr val="black">
                    <a:tint val="75000"/>
                  </a:prstClr>
                </a:solidFill>
              </a:rPr>
              <a:t>04-12-2016</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1382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D511FA-7271-41CA-A949-B1AA0FE66208}" type="datetime1">
              <a:rPr lang="en-IN" smtClean="0">
                <a:solidFill>
                  <a:prstClr val="black">
                    <a:tint val="75000"/>
                  </a:prstClr>
                </a:solidFill>
              </a:rPr>
              <a:t>04-12-2016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06644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19310E-4899-407D-9ED4-AF5243BDE1AC}" type="datetime1">
              <a:rPr lang="en-IN" smtClean="0">
                <a:solidFill>
                  <a:prstClr val="black">
                    <a:tint val="75000"/>
                  </a:prstClr>
                </a:solidFill>
              </a:rPr>
              <a:t>04-12-2016</a:t>
            </a:fld>
            <a:endParaRPr lang="en-US" dirty="0">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Karthikeyan Dhayalan</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36700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708" r:id="rId7"/>
    <p:sldLayoutId id="2147483679" r:id="rId8"/>
    <p:sldLayoutId id="2147483680" r:id="rId9"/>
    <p:sldLayoutId id="2147483681" r:id="rId10"/>
    <p:sldLayoutId id="2147483682" r:id="rId11"/>
    <p:sldLayoutId id="2147483683" r:id="rId12"/>
    <p:sldLayoutId id="2147483709" r:id="rId13"/>
    <p:sldLayoutId id="2147483710" r:id="rId14"/>
    <p:sldLayoutId id="2147483711"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F13FE-5836-4F47-A3B0-18D9628960F4}" type="datetime1">
              <a:rPr lang="en-US" smtClean="0">
                <a:solidFill>
                  <a:prstClr val="black">
                    <a:tint val="75000"/>
                  </a:prstClr>
                </a:solidFill>
              </a:rPr>
              <a:pPr/>
              <a:t>12/4/2016</a:t>
            </a:fld>
            <a:endParaRPr lang="en-US" dirty="0">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8539087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www.tcpipguide.com/free/t_IPv6MulticastandAnycastAddressing-2.htm"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5924991" y="3252258"/>
            <a:ext cx="6219873" cy="653760"/>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a:solidFill>
                  <a:schemeClr val="bg1"/>
                </a:solidFill>
                <a:latin typeface="Arial" panose="020B0604020202020204" pitchFamily="34" charset="0"/>
                <a:cs typeface="Arial" panose="020B0604020202020204" pitchFamily="34" charset="0"/>
              </a:rPr>
              <a:t>Communications and Network Security</a:t>
            </a:r>
            <a:endParaRPr lang="en-IN" sz="3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3985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Transport Layer</a:t>
            </a:r>
          </a:p>
        </p:txBody>
      </p:sp>
      <p:sp>
        <p:nvSpPr>
          <p:cNvPr id="3" name="Content Placeholder 2"/>
          <p:cNvSpPr>
            <a:spLocks noGrp="1"/>
          </p:cNvSpPr>
          <p:nvPr>
            <p:ph idx="4294967295"/>
          </p:nvPr>
        </p:nvSpPr>
        <p:spPr>
          <a:xfrm>
            <a:off x="260400" y="1608891"/>
            <a:ext cx="11469687" cy="4676775"/>
          </a:xfrm>
        </p:spPr>
        <p:txBody>
          <a:bodyPr/>
          <a:lstStyle/>
          <a:p>
            <a:r>
              <a:rPr lang="en-US" dirty="0">
                <a:latin typeface="Arial Rounded MT Bold" panose="020F0704030504030204" pitchFamily="34" charset="0"/>
              </a:rPr>
              <a:t>Provides end-to-end data transport services and establishes the logical connection between two computers</a:t>
            </a:r>
          </a:p>
          <a:p>
            <a:r>
              <a:rPr lang="en-US" dirty="0">
                <a:latin typeface="Arial Rounded MT Bold" panose="020F0704030504030204" pitchFamily="34" charset="0"/>
              </a:rPr>
              <a:t>Ensures that the data units are delivered error free.</a:t>
            </a:r>
          </a:p>
          <a:p>
            <a:r>
              <a:rPr lang="en-US" dirty="0">
                <a:latin typeface="Arial Rounded MT Bold" panose="020F0704030504030204" pitchFamily="34" charset="0"/>
              </a:rPr>
              <a:t>Ensures that data units are delivered in sequence.</a:t>
            </a:r>
          </a:p>
          <a:p>
            <a:r>
              <a:rPr lang="en-US" dirty="0">
                <a:latin typeface="Arial Rounded MT Bold" panose="020F0704030504030204" pitchFamily="34" charset="0"/>
              </a:rPr>
              <a:t>Ensures that there is no loss or duplication of data units.</a:t>
            </a:r>
          </a:p>
          <a:p>
            <a:r>
              <a:rPr lang="en-US" dirty="0">
                <a:latin typeface="Arial Rounded MT Bold" panose="020F0704030504030204" pitchFamily="34" charset="0"/>
              </a:rPr>
              <a:t>Provides connectionless or connection oriented service.</a:t>
            </a:r>
          </a:p>
          <a:p>
            <a:r>
              <a:rPr lang="en-US" dirty="0">
                <a:latin typeface="Arial Rounded MT Bold" panose="020F0704030504030204" pitchFamily="34" charset="0"/>
              </a:rPr>
              <a:t>Provides for the connection management.</a:t>
            </a:r>
          </a:p>
          <a:p>
            <a:r>
              <a:rPr lang="en-US" dirty="0">
                <a:latin typeface="Arial Rounded MT Bold" panose="020F0704030504030204" pitchFamily="34" charset="0"/>
              </a:rPr>
              <a:t>Protocols at this layer: TCP,UDP, AH, SPX</a:t>
            </a:r>
          </a:p>
        </p:txBody>
      </p:sp>
    </p:spTree>
    <p:extLst>
      <p:ext uri="{BB962C8B-B14F-4D97-AF65-F5344CB8AC3E}">
        <p14:creationId xmlns:p14="http://schemas.microsoft.com/office/powerpoint/2010/main" val="1699717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Layer</a:t>
            </a:r>
          </a:p>
        </p:txBody>
      </p:sp>
      <p:sp>
        <p:nvSpPr>
          <p:cNvPr id="3" name="Content Placeholder 2"/>
          <p:cNvSpPr>
            <a:spLocks noGrp="1"/>
          </p:cNvSpPr>
          <p:nvPr>
            <p:ph idx="4294967295"/>
          </p:nvPr>
        </p:nvSpPr>
        <p:spPr>
          <a:xfrm>
            <a:off x="433633" y="1561674"/>
            <a:ext cx="10515600" cy="4351338"/>
          </a:xfrm>
        </p:spPr>
        <p:txBody>
          <a:bodyPr>
            <a:normAutofit lnSpcReduction="10000"/>
          </a:bodyPr>
          <a:lstStyle/>
          <a:p>
            <a:r>
              <a:rPr lang="en-US" dirty="0">
                <a:latin typeface="Arial Rounded MT Bold" panose="020F0704030504030204" pitchFamily="34" charset="0"/>
              </a:rPr>
              <a:t>Implements routing of frames (packets) through the network.</a:t>
            </a:r>
          </a:p>
          <a:p>
            <a:r>
              <a:rPr lang="en-US" dirty="0">
                <a:latin typeface="Arial Rounded MT Bold" panose="020F0704030504030204" pitchFamily="34" charset="0"/>
              </a:rPr>
              <a:t>Defines the most optimum path the packet should take from the source to the destination</a:t>
            </a:r>
          </a:p>
          <a:p>
            <a:r>
              <a:rPr lang="en-US" dirty="0">
                <a:latin typeface="Arial Rounded MT Bold" panose="020F0704030504030204" pitchFamily="34" charset="0"/>
              </a:rPr>
              <a:t>Defines logical addressing so that any endpoint can be identified. </a:t>
            </a:r>
          </a:p>
          <a:p>
            <a:r>
              <a:rPr lang="en-US" dirty="0">
                <a:latin typeface="Arial Rounded MT Bold" panose="020F0704030504030204" pitchFamily="34" charset="0"/>
              </a:rPr>
              <a:t>Handles congestion in the network.</a:t>
            </a:r>
          </a:p>
          <a:p>
            <a:r>
              <a:rPr lang="en-US" dirty="0">
                <a:latin typeface="Arial Rounded MT Bold" panose="020F0704030504030204" pitchFamily="34" charset="0"/>
              </a:rPr>
              <a:t>The network layer also defines how to fragment a packet into smaller packets to accommodate different media</a:t>
            </a:r>
          </a:p>
          <a:p>
            <a:r>
              <a:rPr lang="en-US" dirty="0">
                <a:latin typeface="Arial Rounded MT Bold" panose="020F0704030504030204" pitchFamily="34" charset="0"/>
              </a:rPr>
              <a:t>Protocols that work at this layer: IP, ICMP, OSPF, RIP, IGMP</a:t>
            </a:r>
          </a:p>
        </p:txBody>
      </p:sp>
    </p:spTree>
    <p:extLst>
      <p:ext uri="{BB962C8B-B14F-4D97-AF65-F5344CB8AC3E}">
        <p14:creationId xmlns:p14="http://schemas.microsoft.com/office/powerpoint/2010/main" val="60405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Link Layer</a:t>
            </a:r>
          </a:p>
        </p:txBody>
      </p:sp>
      <p:sp>
        <p:nvSpPr>
          <p:cNvPr id="3" name="Content Placeholder 2"/>
          <p:cNvSpPr>
            <a:spLocks noGrp="1"/>
          </p:cNvSpPr>
          <p:nvPr>
            <p:ph idx="4294967295"/>
          </p:nvPr>
        </p:nvSpPr>
        <p:spPr>
          <a:xfrm>
            <a:off x="367645" y="1694223"/>
            <a:ext cx="10687050" cy="3986212"/>
          </a:xfrm>
        </p:spPr>
        <p:txBody>
          <a:bodyPr>
            <a:normAutofit fontScale="92500" lnSpcReduction="10000"/>
          </a:bodyPr>
          <a:lstStyle/>
          <a:p>
            <a:r>
              <a:rPr lang="en-US" dirty="0">
                <a:latin typeface="Arial Rounded MT Bold" panose="020F0704030504030204" pitchFamily="34" charset="0"/>
              </a:rPr>
              <a:t>Organizes data bits into frames</a:t>
            </a:r>
          </a:p>
          <a:p>
            <a:r>
              <a:rPr lang="en-US" dirty="0">
                <a:latin typeface="Arial Rounded MT Bold" panose="020F0704030504030204" pitchFamily="34" charset="0"/>
              </a:rPr>
              <a:t>The data link layer defines hardware (physical or MAC) addresses as well as the communication process that occurs within a media type.</a:t>
            </a:r>
          </a:p>
          <a:p>
            <a:r>
              <a:rPr lang="en-US" dirty="0">
                <a:latin typeface="Arial Rounded MT Bold" panose="020F0704030504030204" pitchFamily="34" charset="0"/>
              </a:rPr>
              <a:t>LLC is responsible for handling multiple Layer3 protocols and link services like reliability flow control and error control</a:t>
            </a:r>
          </a:p>
          <a:p>
            <a:r>
              <a:rPr lang="en-US" dirty="0">
                <a:latin typeface="Arial Rounded MT Bold" panose="020F0704030504030204" pitchFamily="34" charset="0"/>
              </a:rPr>
              <a:t>MAC is responsible for framing and media access control for broadcast media</a:t>
            </a:r>
          </a:p>
          <a:p>
            <a:r>
              <a:rPr lang="en-US" dirty="0">
                <a:latin typeface="Arial Rounded MT Bold" panose="020F0704030504030204" pitchFamily="34" charset="0"/>
              </a:rPr>
              <a:t>Protocols that work at this layer: PPP, ATM, Ethernet, FDDI, L2TP</a:t>
            </a:r>
          </a:p>
          <a:p>
            <a:endParaRPr lang="en-US" dirty="0">
              <a:latin typeface="Arial Rounded MT Bold" panose="020F0704030504030204" pitchFamily="34" charset="0"/>
            </a:endParaRPr>
          </a:p>
        </p:txBody>
      </p:sp>
    </p:spTree>
    <p:extLst>
      <p:ext uri="{BB962C8B-B14F-4D97-AF65-F5344CB8AC3E}">
        <p14:creationId xmlns:p14="http://schemas.microsoft.com/office/powerpoint/2010/main" val="562140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Layer</a:t>
            </a:r>
          </a:p>
        </p:txBody>
      </p:sp>
      <p:sp>
        <p:nvSpPr>
          <p:cNvPr id="3" name="Content Placeholder 2"/>
          <p:cNvSpPr>
            <a:spLocks noGrp="1"/>
          </p:cNvSpPr>
          <p:nvPr>
            <p:ph idx="4294967295"/>
          </p:nvPr>
        </p:nvSpPr>
        <p:spPr>
          <a:xfrm>
            <a:off x="480767" y="1505114"/>
            <a:ext cx="10515600" cy="4351338"/>
          </a:xfrm>
        </p:spPr>
        <p:txBody>
          <a:bodyPr>
            <a:normAutofit fontScale="92500" lnSpcReduction="10000"/>
          </a:bodyPr>
          <a:lstStyle/>
          <a:p>
            <a:r>
              <a:rPr lang="en-US" dirty="0">
                <a:latin typeface="Arial Rounded MT Bold" panose="020F0704030504030204" pitchFamily="34" charset="0"/>
              </a:rPr>
              <a:t>Provides physical interface for transmission of information</a:t>
            </a:r>
          </a:p>
          <a:p>
            <a:r>
              <a:rPr lang="en-US" dirty="0">
                <a:latin typeface="Arial Rounded MT Bold" panose="020F0704030504030204" pitchFamily="34" charset="0"/>
              </a:rPr>
              <a:t>Defines rules by which bits are passed from one system to another on a physical communication medium</a:t>
            </a:r>
          </a:p>
          <a:p>
            <a:r>
              <a:rPr lang="en-US" dirty="0">
                <a:latin typeface="Arial Rounded MT Bold" panose="020F0704030504030204" pitchFamily="34" charset="0"/>
              </a:rPr>
              <a:t>Type of signaling such as analog or digital</a:t>
            </a:r>
          </a:p>
          <a:p>
            <a:r>
              <a:rPr lang="en-US" dirty="0">
                <a:latin typeface="Arial Rounded MT Bold" panose="020F0704030504030204" pitchFamily="34" charset="0"/>
              </a:rPr>
              <a:t>Electrical or optical characteristics of signal</a:t>
            </a:r>
          </a:p>
          <a:p>
            <a:r>
              <a:rPr lang="en-US" dirty="0">
                <a:latin typeface="Arial Rounded MT Bold" panose="020F0704030504030204" pitchFamily="34" charset="0"/>
              </a:rPr>
              <a:t>Asynchronous, synchronous, simplex, full or half duplex</a:t>
            </a:r>
          </a:p>
          <a:p>
            <a:r>
              <a:rPr lang="en-US" dirty="0">
                <a:latin typeface="Arial Rounded MT Bold" panose="020F0704030504030204" pitchFamily="34" charset="0"/>
              </a:rPr>
              <a:t>Data rate such as 10, 100, or gigabit</a:t>
            </a:r>
          </a:p>
          <a:p>
            <a:r>
              <a:rPr lang="en-US" dirty="0">
                <a:latin typeface="Arial Rounded MT Bold" panose="020F0704030504030204" pitchFamily="34" charset="0"/>
              </a:rPr>
              <a:t>Topology such as star, bus, ring</a:t>
            </a:r>
          </a:p>
          <a:p>
            <a:r>
              <a:rPr lang="en-US" dirty="0">
                <a:latin typeface="Arial Rounded MT Bold" panose="020F0704030504030204" pitchFamily="34" charset="0"/>
              </a:rPr>
              <a:t>ISDN, DSL, SONET are some of the standard interfaces at this layer</a:t>
            </a:r>
          </a:p>
          <a:p>
            <a:pPr marL="0" indent="0">
              <a:buNone/>
            </a:pPr>
            <a:endParaRPr lang="en-US" dirty="0">
              <a:latin typeface="Arial Rounded MT Bold" panose="020F0704030504030204" pitchFamily="34" charset="0"/>
            </a:endParaRPr>
          </a:p>
        </p:txBody>
      </p:sp>
    </p:spTree>
    <p:extLst>
      <p:ext uri="{BB962C8B-B14F-4D97-AF65-F5344CB8AC3E}">
        <p14:creationId xmlns:p14="http://schemas.microsoft.com/office/powerpoint/2010/main" val="3714773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Multilayer Protocols</a:t>
            </a:r>
          </a:p>
        </p:txBody>
      </p:sp>
      <p:sp>
        <p:nvSpPr>
          <p:cNvPr id="3" name="Content Placeholder 2"/>
          <p:cNvSpPr>
            <a:spLocks noGrp="1"/>
          </p:cNvSpPr>
          <p:nvPr>
            <p:ph idx="4294967295"/>
          </p:nvPr>
        </p:nvSpPr>
        <p:spPr>
          <a:xfrm>
            <a:off x="235974" y="1471664"/>
            <a:ext cx="11572568" cy="5007794"/>
          </a:xfrm>
        </p:spPr>
        <p:txBody>
          <a:bodyPr/>
          <a:lstStyle/>
          <a:p>
            <a:r>
              <a:rPr lang="en-US" dirty="0">
                <a:latin typeface="Arial Rounded MT Bold" panose="020F0704030504030204" pitchFamily="34" charset="0"/>
              </a:rPr>
              <a:t>Distributed Network Protocol 3</a:t>
            </a:r>
          </a:p>
          <a:p>
            <a:pPr lvl="1"/>
            <a:r>
              <a:rPr lang="en-US" dirty="0">
                <a:latin typeface="Arial Rounded MT Bold" panose="020F0704030504030204" pitchFamily="34" charset="0"/>
              </a:rPr>
              <a:t>Communications protocol specifically used for SCADA Systems</a:t>
            </a:r>
          </a:p>
          <a:p>
            <a:pPr lvl="1"/>
            <a:r>
              <a:rPr lang="en-US" dirty="0">
                <a:latin typeface="Arial Rounded MT Bold" panose="020F0704030504030204" pitchFamily="34" charset="0"/>
              </a:rPr>
              <a:t>Does not incorporate routing functionality</a:t>
            </a:r>
          </a:p>
          <a:p>
            <a:r>
              <a:rPr lang="en-US" dirty="0">
                <a:latin typeface="Arial Rounded MT Bold" panose="020F0704030504030204" pitchFamily="34" charset="0"/>
              </a:rPr>
              <a:t>Controller Area Network Bus</a:t>
            </a:r>
          </a:p>
          <a:p>
            <a:pPr lvl="1"/>
            <a:r>
              <a:rPr lang="en-US" dirty="0">
                <a:latin typeface="Arial Rounded MT Bold" panose="020F0704030504030204" pitchFamily="34" charset="0"/>
              </a:rPr>
              <a:t>Protocol designed to allow microcontrollers and other embedded devices to communicate each other on a shared bus</a:t>
            </a:r>
          </a:p>
          <a:p>
            <a:pPr lvl="1"/>
            <a:r>
              <a:rPr lang="en-US" dirty="0">
                <a:latin typeface="Arial Rounded MT Bold" panose="020F0704030504030204" pitchFamily="34" charset="0"/>
              </a:rPr>
              <a:t>Robust in noisy environments</a:t>
            </a:r>
          </a:p>
          <a:p>
            <a:pPr lvl="1"/>
            <a:r>
              <a:rPr lang="en-US" dirty="0">
                <a:latin typeface="Arial Rounded MT Bold" panose="020F0704030504030204" pitchFamily="34" charset="0"/>
              </a:rPr>
              <a:t>All devices on the network receive every bit of information sent on the BUS</a:t>
            </a:r>
          </a:p>
          <a:p>
            <a:pPr lvl="1"/>
            <a:r>
              <a:rPr lang="en-US" dirty="0">
                <a:latin typeface="Arial Rounded MT Bold" panose="020F0704030504030204" pitchFamily="34" charset="0"/>
              </a:rPr>
              <a:t>Cost Effective</a:t>
            </a:r>
          </a:p>
          <a:p>
            <a:pPr lvl="1"/>
            <a:endParaRPr lang="en-US" dirty="0">
              <a:latin typeface="Arial Rounded MT Bold" panose="020F0704030504030204" pitchFamily="34" charset="0"/>
            </a:endParaRPr>
          </a:p>
        </p:txBody>
      </p:sp>
    </p:spTree>
    <p:extLst>
      <p:ext uri="{BB962C8B-B14F-4D97-AF65-F5344CB8AC3E}">
        <p14:creationId xmlns:p14="http://schemas.microsoft.com/office/powerpoint/2010/main" val="445717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TCP/IP Model</a:t>
            </a:r>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1117" y="1384447"/>
            <a:ext cx="7532687" cy="500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76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a:t>
            </a:r>
          </a:p>
        </p:txBody>
      </p:sp>
      <p:sp>
        <p:nvSpPr>
          <p:cNvPr id="3" name="Content Placeholder 2"/>
          <p:cNvSpPr>
            <a:spLocks noGrp="1"/>
          </p:cNvSpPr>
          <p:nvPr>
            <p:ph idx="4294967295"/>
          </p:nvPr>
        </p:nvSpPr>
        <p:spPr>
          <a:xfrm>
            <a:off x="612742" y="1490515"/>
            <a:ext cx="10593388" cy="4714875"/>
          </a:xfrm>
        </p:spPr>
        <p:txBody>
          <a:bodyPr>
            <a:normAutofit fontScale="92500" lnSpcReduction="10000"/>
          </a:bodyPr>
          <a:lstStyle/>
          <a:p>
            <a:pPr>
              <a:lnSpc>
                <a:spcPct val="90000"/>
              </a:lnSpc>
            </a:pPr>
            <a:r>
              <a:rPr lang="en-US" altLang="en-US" dirty="0">
                <a:latin typeface="Arial Rounded MT Bold" panose="020F0704030504030204" pitchFamily="34" charset="0"/>
              </a:rPr>
              <a:t>Connection oriented</a:t>
            </a:r>
          </a:p>
          <a:p>
            <a:pPr lvl="1">
              <a:lnSpc>
                <a:spcPct val="90000"/>
              </a:lnSpc>
            </a:pPr>
            <a:r>
              <a:rPr lang="en-US" altLang="en-US" dirty="0">
                <a:latin typeface="Arial Rounded MT Bold" panose="020F0704030504030204" pitchFamily="34" charset="0"/>
              </a:rPr>
              <a:t>Explicit set-up and tear-down of TCP session</a:t>
            </a:r>
          </a:p>
          <a:p>
            <a:pPr>
              <a:lnSpc>
                <a:spcPct val="90000"/>
              </a:lnSpc>
            </a:pPr>
            <a:r>
              <a:rPr lang="en-US" altLang="en-US" dirty="0">
                <a:latin typeface="Arial Rounded MT Bold" panose="020F0704030504030204" pitchFamily="34" charset="0"/>
              </a:rPr>
              <a:t>Stream-of-bytes service</a:t>
            </a:r>
          </a:p>
          <a:p>
            <a:pPr lvl="1">
              <a:lnSpc>
                <a:spcPct val="90000"/>
              </a:lnSpc>
            </a:pPr>
            <a:r>
              <a:rPr lang="en-US" altLang="en-US" dirty="0">
                <a:latin typeface="Arial Rounded MT Bold" panose="020F0704030504030204" pitchFamily="34" charset="0"/>
              </a:rPr>
              <a:t>Sends and receives a stream of bytes, not messages</a:t>
            </a:r>
          </a:p>
          <a:p>
            <a:pPr>
              <a:lnSpc>
                <a:spcPct val="90000"/>
              </a:lnSpc>
            </a:pPr>
            <a:r>
              <a:rPr lang="en-US" altLang="en-US" dirty="0">
                <a:latin typeface="Arial Rounded MT Bold" panose="020F0704030504030204" pitchFamily="34" charset="0"/>
              </a:rPr>
              <a:t>Reliable, in-order delivery</a:t>
            </a:r>
          </a:p>
          <a:p>
            <a:pPr lvl="1">
              <a:lnSpc>
                <a:spcPct val="90000"/>
              </a:lnSpc>
            </a:pPr>
            <a:r>
              <a:rPr lang="en-US" altLang="en-US" dirty="0">
                <a:latin typeface="Arial Rounded MT Bold" panose="020F0704030504030204" pitchFamily="34" charset="0"/>
              </a:rPr>
              <a:t>Checksums to detect corrupted data</a:t>
            </a:r>
          </a:p>
          <a:p>
            <a:pPr lvl="1">
              <a:lnSpc>
                <a:spcPct val="90000"/>
              </a:lnSpc>
            </a:pPr>
            <a:r>
              <a:rPr lang="en-US" altLang="en-US" dirty="0">
                <a:latin typeface="Arial Rounded MT Bold" panose="020F0704030504030204" pitchFamily="34" charset="0"/>
              </a:rPr>
              <a:t>Acknowledgments &amp; retransmissions for reliable delivery</a:t>
            </a:r>
          </a:p>
          <a:p>
            <a:pPr lvl="1">
              <a:lnSpc>
                <a:spcPct val="90000"/>
              </a:lnSpc>
            </a:pPr>
            <a:r>
              <a:rPr lang="en-US" altLang="en-US" dirty="0">
                <a:latin typeface="Arial Rounded MT Bold" panose="020F0704030504030204" pitchFamily="34" charset="0"/>
              </a:rPr>
              <a:t>Sequence numbers to detect losses and reorder data</a:t>
            </a:r>
          </a:p>
          <a:p>
            <a:pPr>
              <a:lnSpc>
                <a:spcPct val="90000"/>
              </a:lnSpc>
              <a:buSzPct val="75000"/>
            </a:pPr>
            <a:r>
              <a:rPr lang="en-US" altLang="en-US" dirty="0">
                <a:latin typeface="Arial Rounded MT Bold" panose="020F0704030504030204" pitchFamily="34" charset="0"/>
              </a:rPr>
              <a:t>Flow control</a:t>
            </a:r>
          </a:p>
          <a:p>
            <a:pPr lvl="1">
              <a:lnSpc>
                <a:spcPct val="90000"/>
              </a:lnSpc>
              <a:buSzPct val="75000"/>
            </a:pPr>
            <a:r>
              <a:rPr lang="en-US" altLang="en-US" dirty="0">
                <a:latin typeface="Arial Rounded MT Bold" panose="020F0704030504030204" pitchFamily="34" charset="0"/>
              </a:rPr>
              <a:t>Prevent overflow of the receiver’s buffer space</a:t>
            </a:r>
          </a:p>
          <a:p>
            <a:pPr>
              <a:lnSpc>
                <a:spcPct val="90000"/>
              </a:lnSpc>
            </a:pPr>
            <a:r>
              <a:rPr lang="en-US" altLang="en-US" dirty="0">
                <a:latin typeface="Arial Rounded MT Bold" panose="020F0704030504030204" pitchFamily="34" charset="0"/>
              </a:rPr>
              <a:t>Congestion control</a:t>
            </a:r>
          </a:p>
          <a:p>
            <a:pPr lvl="1">
              <a:lnSpc>
                <a:spcPct val="90000"/>
              </a:lnSpc>
              <a:buClr>
                <a:schemeClr val="tx1"/>
              </a:buClr>
            </a:pPr>
            <a:r>
              <a:rPr lang="en-US" altLang="en-US" dirty="0">
                <a:latin typeface="Arial Rounded MT Bold" panose="020F0704030504030204" pitchFamily="34" charset="0"/>
              </a:rPr>
              <a:t>Adapt to network congestion for the greater good</a:t>
            </a:r>
          </a:p>
          <a:p>
            <a:endParaRPr lang="en-US" dirty="0">
              <a:latin typeface="Arial Rounded MT Bold" panose="020F0704030504030204" pitchFamily="34" charset="0"/>
            </a:endParaRPr>
          </a:p>
        </p:txBody>
      </p:sp>
    </p:spTree>
    <p:extLst>
      <p:ext uri="{BB962C8B-B14F-4D97-AF65-F5344CB8AC3E}">
        <p14:creationId xmlns:p14="http://schemas.microsoft.com/office/powerpoint/2010/main" val="3222277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4" name="Rectangle 2"/>
          <p:cNvSpPr>
            <a:spLocks noGrp="1" noChangeArrowheads="1"/>
          </p:cNvSpPr>
          <p:nvPr>
            <p:ph type="title"/>
          </p:nvPr>
        </p:nvSpPr>
        <p:spPr/>
        <p:txBody>
          <a:bodyPr/>
          <a:lstStyle/>
          <a:p>
            <a:r>
              <a:rPr lang="en-US" altLang="en-US"/>
              <a:t>Establishing a TCP Connection</a:t>
            </a:r>
          </a:p>
        </p:txBody>
      </p:sp>
      <p:sp>
        <p:nvSpPr>
          <p:cNvPr id="929795" name="Rectangle 3"/>
          <p:cNvSpPr>
            <a:spLocks noGrp="1" noChangeArrowheads="1"/>
          </p:cNvSpPr>
          <p:nvPr>
            <p:ph type="body" idx="4294967295"/>
          </p:nvPr>
        </p:nvSpPr>
        <p:spPr>
          <a:xfrm>
            <a:off x="1857082" y="4891824"/>
            <a:ext cx="8458200" cy="1500187"/>
          </a:xfrm>
        </p:spPr>
        <p:txBody>
          <a:bodyPr>
            <a:normAutofit fontScale="92500" lnSpcReduction="10000"/>
          </a:bodyPr>
          <a:lstStyle/>
          <a:p>
            <a:r>
              <a:rPr lang="en-US" altLang="en-US" dirty="0">
                <a:latin typeface="Arial Rounded MT Bold" panose="020F0704030504030204" pitchFamily="34" charset="0"/>
              </a:rPr>
              <a:t>Three-way handshake to establish connection</a:t>
            </a:r>
          </a:p>
          <a:p>
            <a:pPr lvl="1"/>
            <a:r>
              <a:rPr lang="en-US" altLang="en-US" dirty="0">
                <a:latin typeface="Arial Rounded MT Bold" panose="020F0704030504030204" pitchFamily="34" charset="0"/>
              </a:rPr>
              <a:t>Host A sends a </a:t>
            </a:r>
            <a:r>
              <a:rPr lang="en-US" altLang="en-US" b="1" dirty="0">
                <a:solidFill>
                  <a:srgbClr val="0000FF"/>
                </a:solidFill>
                <a:latin typeface="Arial Rounded MT Bold" panose="020F0704030504030204" pitchFamily="34" charset="0"/>
              </a:rPr>
              <a:t>SYN</a:t>
            </a:r>
            <a:r>
              <a:rPr lang="en-US" altLang="en-US" dirty="0">
                <a:latin typeface="Arial Rounded MT Bold" panose="020F0704030504030204" pitchFamily="34" charset="0"/>
              </a:rPr>
              <a:t> (open) to the host B</a:t>
            </a:r>
          </a:p>
          <a:p>
            <a:pPr lvl="1"/>
            <a:r>
              <a:rPr lang="en-US" altLang="en-US" dirty="0">
                <a:latin typeface="Arial Rounded MT Bold" panose="020F0704030504030204" pitchFamily="34" charset="0"/>
              </a:rPr>
              <a:t>Host B returns a SYN acknowledgment (</a:t>
            </a:r>
            <a:r>
              <a:rPr lang="en-US" altLang="en-US" b="1" dirty="0">
                <a:solidFill>
                  <a:srgbClr val="FF3300"/>
                </a:solidFill>
                <a:latin typeface="Arial Rounded MT Bold" panose="020F0704030504030204" pitchFamily="34" charset="0"/>
              </a:rPr>
              <a:t>SYN ACK</a:t>
            </a:r>
            <a:r>
              <a:rPr lang="en-US" altLang="en-US" dirty="0">
                <a:latin typeface="Arial Rounded MT Bold" panose="020F0704030504030204" pitchFamily="34" charset="0"/>
              </a:rPr>
              <a:t>)</a:t>
            </a:r>
          </a:p>
          <a:p>
            <a:pPr lvl="1"/>
            <a:r>
              <a:rPr lang="en-US" altLang="en-US" dirty="0">
                <a:latin typeface="Arial Rounded MT Bold" panose="020F0704030504030204" pitchFamily="34" charset="0"/>
              </a:rPr>
              <a:t>Host A sends an</a:t>
            </a:r>
            <a:r>
              <a:rPr lang="en-US" altLang="en-US" dirty="0">
                <a:solidFill>
                  <a:srgbClr val="0000FF"/>
                </a:solidFill>
                <a:latin typeface="Arial Rounded MT Bold" panose="020F0704030504030204" pitchFamily="34" charset="0"/>
              </a:rPr>
              <a:t> </a:t>
            </a:r>
            <a:r>
              <a:rPr lang="en-US" altLang="en-US" b="1" dirty="0">
                <a:solidFill>
                  <a:srgbClr val="0000FF"/>
                </a:solidFill>
                <a:latin typeface="Arial Rounded MT Bold" panose="020F0704030504030204" pitchFamily="34" charset="0"/>
              </a:rPr>
              <a:t>ACK</a:t>
            </a:r>
            <a:r>
              <a:rPr lang="en-US" altLang="en-US" dirty="0">
                <a:latin typeface="Arial Rounded MT Bold" panose="020F0704030504030204" pitchFamily="34" charset="0"/>
              </a:rPr>
              <a:t> to acknowledge the SYN ACK</a:t>
            </a:r>
          </a:p>
        </p:txBody>
      </p:sp>
      <p:sp>
        <p:nvSpPr>
          <p:cNvPr id="929796" name="Line 4"/>
          <p:cNvSpPr>
            <a:spLocks noChangeShapeType="1"/>
          </p:cNvSpPr>
          <p:nvPr/>
        </p:nvSpPr>
        <p:spPr bwMode="auto">
          <a:xfrm rot="5400000" flipV="1">
            <a:off x="5738211" y="1289815"/>
            <a:ext cx="287338" cy="1603375"/>
          </a:xfrm>
          <a:prstGeom prst="line">
            <a:avLst/>
          </a:prstGeom>
          <a:noFill/>
          <a:ln w="19050">
            <a:solidFill>
              <a:srgbClr val="0066FF"/>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797" name="Line 5"/>
          <p:cNvSpPr>
            <a:spLocks noChangeShapeType="1"/>
          </p:cNvSpPr>
          <p:nvPr/>
        </p:nvSpPr>
        <p:spPr bwMode="auto">
          <a:xfrm rot="5400000">
            <a:off x="5728686" y="1827977"/>
            <a:ext cx="300038" cy="1574800"/>
          </a:xfrm>
          <a:prstGeom prst="line">
            <a:avLst/>
          </a:prstGeom>
          <a:noFill/>
          <a:ln w="19050">
            <a:solidFill>
              <a:srgbClr val="FF33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798" name="Line 6"/>
          <p:cNvSpPr>
            <a:spLocks noChangeShapeType="1"/>
          </p:cNvSpPr>
          <p:nvPr/>
        </p:nvSpPr>
        <p:spPr bwMode="auto">
          <a:xfrm rot="5400000" flipV="1">
            <a:off x="5640580" y="2485996"/>
            <a:ext cx="457200" cy="1600200"/>
          </a:xfrm>
          <a:prstGeom prst="line">
            <a:avLst/>
          </a:prstGeom>
          <a:noFill/>
          <a:ln w="19050">
            <a:solidFill>
              <a:srgbClr val="0066FF"/>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799" name="Line 7"/>
          <p:cNvSpPr>
            <a:spLocks noChangeShapeType="1"/>
          </p:cNvSpPr>
          <p:nvPr/>
        </p:nvSpPr>
        <p:spPr bwMode="auto">
          <a:xfrm rot="5400000" flipV="1">
            <a:off x="5638199" y="3024952"/>
            <a:ext cx="469900" cy="1598613"/>
          </a:xfrm>
          <a:prstGeom prst="line">
            <a:avLst/>
          </a:prstGeom>
          <a:noFill/>
          <a:ln w="19050">
            <a:solidFill>
              <a:srgbClr val="0066FF"/>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800" name="Text Box 8"/>
          <p:cNvSpPr txBox="1">
            <a:spLocks noChangeArrowheads="1"/>
          </p:cNvSpPr>
          <p:nvPr/>
        </p:nvSpPr>
        <p:spPr bwMode="auto">
          <a:xfrm rot="605430">
            <a:off x="5553159" y="1618704"/>
            <a:ext cx="646331" cy="36933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FF"/>
                </a:solidFill>
                <a:latin typeface="Times New Roman" panose="02020603050405020304" pitchFamily="18" charset="0"/>
              </a:rPr>
              <a:t>SYN</a:t>
            </a:r>
          </a:p>
        </p:txBody>
      </p:sp>
      <p:sp>
        <p:nvSpPr>
          <p:cNvPr id="929801" name="Text Box 9"/>
          <p:cNvSpPr txBox="1">
            <a:spLocks noChangeArrowheads="1"/>
          </p:cNvSpPr>
          <p:nvPr/>
        </p:nvSpPr>
        <p:spPr bwMode="auto">
          <a:xfrm rot="10146980" flipH="1" flipV="1">
            <a:off x="5218305" y="2258467"/>
            <a:ext cx="1308100" cy="36933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US" altLang="en-US" dirty="0">
                <a:solidFill>
                  <a:srgbClr val="FF3300"/>
                </a:solidFill>
                <a:latin typeface="Times New Roman" panose="02020603050405020304" pitchFamily="18" charset="0"/>
              </a:rPr>
              <a:t>SYN ACK</a:t>
            </a:r>
          </a:p>
        </p:txBody>
      </p:sp>
      <p:sp>
        <p:nvSpPr>
          <p:cNvPr id="929802" name="Text Box 10"/>
          <p:cNvSpPr txBox="1">
            <a:spLocks noChangeArrowheads="1"/>
          </p:cNvSpPr>
          <p:nvPr/>
        </p:nvSpPr>
        <p:spPr bwMode="auto">
          <a:xfrm rot="1044999">
            <a:off x="5768935" y="3026817"/>
            <a:ext cx="671979" cy="36933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FF"/>
                </a:solidFill>
                <a:latin typeface="Times New Roman" panose="02020603050405020304" pitchFamily="18" charset="0"/>
              </a:rPr>
              <a:t>ACK</a:t>
            </a:r>
          </a:p>
        </p:txBody>
      </p:sp>
      <p:sp>
        <p:nvSpPr>
          <p:cNvPr id="929803" name="Text Box 11"/>
          <p:cNvSpPr txBox="1">
            <a:spLocks noChangeArrowheads="1"/>
          </p:cNvSpPr>
          <p:nvPr/>
        </p:nvSpPr>
        <p:spPr bwMode="auto">
          <a:xfrm rot="1003808">
            <a:off x="5554077" y="3447504"/>
            <a:ext cx="620683" cy="36933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FF"/>
                </a:solidFill>
                <a:latin typeface="Times New Roman" panose="02020603050405020304" pitchFamily="18" charset="0"/>
              </a:rPr>
              <a:t>Data</a:t>
            </a:r>
          </a:p>
        </p:txBody>
      </p:sp>
      <p:sp>
        <p:nvSpPr>
          <p:cNvPr id="929804" name="Line 12"/>
          <p:cNvSpPr>
            <a:spLocks noChangeShapeType="1"/>
          </p:cNvSpPr>
          <p:nvPr/>
        </p:nvSpPr>
        <p:spPr bwMode="auto">
          <a:xfrm rot="16200000" flipH="1">
            <a:off x="5228624" y="3182115"/>
            <a:ext cx="2890837" cy="635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805" name="Line 13"/>
          <p:cNvSpPr>
            <a:spLocks noChangeShapeType="1"/>
          </p:cNvSpPr>
          <p:nvPr/>
        </p:nvSpPr>
        <p:spPr bwMode="auto">
          <a:xfrm rot="5400000">
            <a:off x="3677637" y="3142428"/>
            <a:ext cx="2797175" cy="23813"/>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806" name="Text Box 14"/>
          <p:cNvSpPr txBox="1">
            <a:spLocks noChangeArrowheads="1"/>
          </p:cNvSpPr>
          <p:nvPr/>
        </p:nvSpPr>
        <p:spPr bwMode="auto">
          <a:xfrm>
            <a:off x="4903980" y="1289021"/>
            <a:ext cx="404812" cy="4572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sz="2400">
                <a:solidFill>
                  <a:srgbClr val="0000FF"/>
                </a:solidFill>
                <a:latin typeface="Times New Roman" panose="02020603050405020304" pitchFamily="18" charset="0"/>
              </a:rPr>
              <a:t>A</a:t>
            </a:r>
          </a:p>
        </p:txBody>
      </p:sp>
      <p:sp>
        <p:nvSpPr>
          <p:cNvPr id="929807" name="Text Box 15"/>
          <p:cNvSpPr txBox="1">
            <a:spLocks noChangeArrowheads="1"/>
          </p:cNvSpPr>
          <p:nvPr/>
        </p:nvSpPr>
        <p:spPr bwMode="auto">
          <a:xfrm>
            <a:off x="6470842" y="1250921"/>
            <a:ext cx="387350" cy="4572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sz="2400">
                <a:solidFill>
                  <a:srgbClr val="FF3300"/>
                </a:solidFill>
                <a:latin typeface="Times New Roman" panose="02020603050405020304" pitchFamily="18" charset="0"/>
              </a:rPr>
              <a:t>B</a:t>
            </a:r>
          </a:p>
        </p:txBody>
      </p:sp>
      <p:sp>
        <p:nvSpPr>
          <p:cNvPr id="929808" name="Line 16"/>
          <p:cNvSpPr>
            <a:spLocks noChangeShapeType="1"/>
          </p:cNvSpPr>
          <p:nvPr/>
        </p:nvSpPr>
        <p:spPr bwMode="auto">
          <a:xfrm rot="5400000" flipV="1">
            <a:off x="5666774" y="3366265"/>
            <a:ext cx="469900" cy="1598613"/>
          </a:xfrm>
          <a:prstGeom prst="line">
            <a:avLst/>
          </a:prstGeom>
          <a:noFill/>
          <a:ln w="19050">
            <a:solidFill>
              <a:srgbClr val="0066FF"/>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809" name="Text Box 17"/>
          <p:cNvSpPr txBox="1">
            <a:spLocks noChangeArrowheads="1"/>
          </p:cNvSpPr>
          <p:nvPr/>
        </p:nvSpPr>
        <p:spPr bwMode="auto">
          <a:xfrm rot="1003808">
            <a:off x="5582652" y="3788817"/>
            <a:ext cx="620683" cy="36933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FF"/>
                </a:solidFill>
                <a:latin typeface="Times New Roman" panose="02020603050405020304" pitchFamily="18" charset="0"/>
              </a:rPr>
              <a:t>Data</a:t>
            </a:r>
          </a:p>
        </p:txBody>
      </p:sp>
    </p:spTree>
    <p:extLst>
      <p:ext uri="{BB962C8B-B14F-4D97-AF65-F5344CB8AC3E}">
        <p14:creationId xmlns:p14="http://schemas.microsoft.com/office/powerpoint/2010/main" val="307253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2602271789"/>
              </p:ext>
            </p:extLst>
          </p:nvPr>
        </p:nvGraphicFramePr>
        <p:xfrm>
          <a:off x="0" y="352425"/>
          <a:ext cx="12192000" cy="6270172"/>
        </p:xfrm>
        <a:graphic>
          <a:graphicData uri="http://schemas.openxmlformats.org/drawingml/2006/table">
            <a:tbl>
              <a:tblPr>
                <a:tableStyleId>{69CF1AB2-1976-4502-BF36-3FF5EA218861}</a:tableStyleId>
              </a:tblPr>
              <a:tblGrid>
                <a:gridCol w="1448825">
                  <a:extLst>
                    <a:ext uri="{9D8B030D-6E8A-4147-A177-3AD203B41FA5}">
                      <a16:colId xmlns:a16="http://schemas.microsoft.com/office/drawing/2014/main" val="3485938747"/>
                    </a:ext>
                  </a:extLst>
                </a:gridCol>
                <a:gridCol w="4906870">
                  <a:extLst>
                    <a:ext uri="{9D8B030D-6E8A-4147-A177-3AD203B41FA5}">
                      <a16:colId xmlns:a16="http://schemas.microsoft.com/office/drawing/2014/main" val="3336459161"/>
                    </a:ext>
                  </a:extLst>
                </a:gridCol>
                <a:gridCol w="5836305">
                  <a:extLst>
                    <a:ext uri="{9D8B030D-6E8A-4147-A177-3AD203B41FA5}">
                      <a16:colId xmlns:a16="http://schemas.microsoft.com/office/drawing/2014/main" val="2055515580"/>
                    </a:ext>
                  </a:extLst>
                </a:gridCol>
              </a:tblGrid>
              <a:tr h="370712">
                <a:tc>
                  <a:txBody>
                    <a:bodyPr/>
                    <a:lstStyle/>
                    <a:p>
                      <a:pPr algn="l" fontAlgn="t"/>
                      <a:br>
                        <a:rPr lang="en-US" sz="1100" dirty="0">
                          <a:effectLst/>
                        </a:rPr>
                      </a:br>
                      <a:endParaRPr lang="en-US" sz="1100" dirty="0">
                        <a:solidFill>
                          <a:schemeClr val="tx2"/>
                        </a:solidFill>
                        <a:effectLst/>
                        <a:latin typeface="Georgia" panose="02040502050405020303" pitchFamily="18" charset="0"/>
                      </a:endParaRPr>
                    </a:p>
                  </a:txBody>
                  <a:tcPr marL="6089" marR="6089" marT="7611" marB="5328"/>
                </a:tc>
                <a:tc>
                  <a:txBody>
                    <a:bodyPr/>
                    <a:lstStyle/>
                    <a:p>
                      <a:pPr algn="l" fontAlgn="t"/>
                      <a:r>
                        <a:rPr lang="en-US" sz="2000" dirty="0">
                          <a:effectLst/>
                        </a:rPr>
                        <a:t>TCP</a:t>
                      </a:r>
                      <a:endParaRPr lang="en-US" sz="2000" b="1" dirty="0">
                        <a:solidFill>
                          <a:schemeClr val="tx2"/>
                        </a:solidFill>
                        <a:effectLst/>
                        <a:latin typeface="Georgia" panose="02040502050405020303" pitchFamily="18" charset="0"/>
                      </a:endParaRPr>
                    </a:p>
                  </a:txBody>
                  <a:tcPr marL="6089" marR="6089" marT="7611" marB="5328"/>
                </a:tc>
                <a:tc>
                  <a:txBody>
                    <a:bodyPr/>
                    <a:lstStyle/>
                    <a:p>
                      <a:r>
                        <a:rPr lang="en-US" sz="2000" dirty="0"/>
                        <a:t>UDP</a:t>
                      </a:r>
                      <a:endParaRPr lang="en-US" sz="2000" b="1" dirty="0">
                        <a:solidFill>
                          <a:schemeClr val="tx2"/>
                        </a:solidFill>
                      </a:endParaRPr>
                    </a:p>
                  </a:txBody>
                  <a:tcPr marL="7307" marR="7307" marT="3653" marB="3653"/>
                </a:tc>
                <a:extLst>
                  <a:ext uri="{0D108BD9-81ED-4DB2-BD59-A6C34878D82A}">
                    <a16:rowId xmlns:a16="http://schemas.microsoft.com/office/drawing/2014/main" val="850495393"/>
                  </a:ext>
                </a:extLst>
              </a:tr>
              <a:tr h="353919">
                <a:tc>
                  <a:txBody>
                    <a:bodyPr/>
                    <a:lstStyle/>
                    <a:p>
                      <a:pPr algn="r" fontAlgn="t"/>
                      <a:r>
                        <a:rPr lang="en-US" sz="1100" dirty="0">
                          <a:effectLst/>
                        </a:rPr>
                        <a:t>Acronym for</a:t>
                      </a:r>
                      <a:endParaRPr lang="en-US" sz="1100" b="1" dirty="0">
                        <a:solidFill>
                          <a:schemeClr val="tx2"/>
                        </a:solidFill>
                        <a:effectLst/>
                      </a:endParaRPr>
                    </a:p>
                  </a:txBody>
                  <a:tcPr marL="7307" marR="3806" marT="5328" marB="5328"/>
                </a:tc>
                <a:tc>
                  <a:txBody>
                    <a:bodyPr/>
                    <a:lstStyle/>
                    <a:p>
                      <a:pPr fontAlgn="t"/>
                      <a:r>
                        <a:rPr lang="en-US" sz="1100">
                          <a:effectLst/>
                        </a:rPr>
                        <a:t>Transmission Control Protocol</a:t>
                      </a:r>
                      <a:endParaRPr lang="en-US" sz="1100">
                        <a:solidFill>
                          <a:schemeClr val="tx2"/>
                        </a:solidFill>
                        <a:effectLst/>
                      </a:endParaRPr>
                    </a:p>
                  </a:txBody>
                  <a:tcPr marL="7611" marR="7611" marT="5328" marB="5328"/>
                </a:tc>
                <a:tc>
                  <a:txBody>
                    <a:bodyPr/>
                    <a:lstStyle/>
                    <a:p>
                      <a:pPr fontAlgn="t"/>
                      <a:r>
                        <a:rPr lang="pt-BR" sz="1100" dirty="0">
                          <a:effectLst/>
                        </a:rPr>
                        <a:t>User Datagram Protocol or Universal Datagram Protocol</a:t>
                      </a:r>
                      <a:endParaRPr lang="pt-BR" sz="1100" dirty="0">
                        <a:solidFill>
                          <a:schemeClr val="tx2"/>
                        </a:solidFill>
                        <a:effectLst/>
                      </a:endParaRPr>
                    </a:p>
                  </a:txBody>
                  <a:tcPr marL="7611" marR="7611" marT="5328" marB="5328"/>
                </a:tc>
                <a:extLst>
                  <a:ext uri="{0D108BD9-81ED-4DB2-BD59-A6C34878D82A}">
                    <a16:rowId xmlns:a16="http://schemas.microsoft.com/office/drawing/2014/main" val="1212431585"/>
                  </a:ext>
                </a:extLst>
              </a:tr>
              <a:tr h="339235">
                <a:tc>
                  <a:txBody>
                    <a:bodyPr/>
                    <a:lstStyle/>
                    <a:p>
                      <a:pPr algn="r" fontAlgn="t"/>
                      <a:r>
                        <a:rPr lang="en-US" sz="1100" dirty="0">
                          <a:effectLst/>
                        </a:rPr>
                        <a:t>Connection</a:t>
                      </a:r>
                      <a:endParaRPr lang="en-US" sz="1100" b="1" dirty="0">
                        <a:solidFill>
                          <a:schemeClr val="tx2"/>
                        </a:solidFill>
                        <a:effectLst/>
                      </a:endParaRPr>
                    </a:p>
                  </a:txBody>
                  <a:tcPr marL="7307" marR="3806" marT="5328" marB="5328"/>
                </a:tc>
                <a:tc>
                  <a:txBody>
                    <a:bodyPr/>
                    <a:lstStyle/>
                    <a:p>
                      <a:pPr fontAlgn="t"/>
                      <a:r>
                        <a:rPr lang="en-US" sz="1100">
                          <a:effectLst/>
                        </a:rPr>
                        <a:t>TCP is a connection-oriented protocol.</a:t>
                      </a:r>
                      <a:endParaRPr lang="en-US" sz="1100">
                        <a:solidFill>
                          <a:schemeClr val="tx2"/>
                        </a:solidFill>
                        <a:effectLst/>
                      </a:endParaRPr>
                    </a:p>
                  </a:txBody>
                  <a:tcPr marL="7611" marR="7611" marT="5328" marB="5328"/>
                </a:tc>
                <a:tc>
                  <a:txBody>
                    <a:bodyPr/>
                    <a:lstStyle/>
                    <a:p>
                      <a:pPr fontAlgn="t"/>
                      <a:r>
                        <a:rPr lang="en-US" sz="1100">
                          <a:effectLst/>
                        </a:rPr>
                        <a:t>UDP is a connectionless protocol.</a:t>
                      </a:r>
                      <a:endParaRPr lang="en-US" sz="1100">
                        <a:solidFill>
                          <a:schemeClr val="tx2"/>
                        </a:solidFill>
                        <a:effectLst/>
                      </a:endParaRPr>
                    </a:p>
                  </a:txBody>
                  <a:tcPr marL="7611" marR="7611" marT="5328" marB="5328"/>
                </a:tc>
                <a:extLst>
                  <a:ext uri="{0D108BD9-81ED-4DB2-BD59-A6C34878D82A}">
                    <a16:rowId xmlns:a16="http://schemas.microsoft.com/office/drawing/2014/main" val="3285143358"/>
                  </a:ext>
                </a:extLst>
              </a:tr>
              <a:tr h="549149">
                <a:tc>
                  <a:txBody>
                    <a:bodyPr/>
                    <a:lstStyle/>
                    <a:p>
                      <a:pPr algn="r" fontAlgn="t"/>
                      <a:r>
                        <a:rPr lang="en-US" sz="1100" dirty="0">
                          <a:effectLst/>
                        </a:rPr>
                        <a:t>Usage</a:t>
                      </a:r>
                      <a:endParaRPr lang="en-US" sz="1100" b="1" dirty="0">
                        <a:solidFill>
                          <a:schemeClr val="tx2"/>
                        </a:solidFill>
                        <a:effectLst/>
                      </a:endParaRPr>
                    </a:p>
                  </a:txBody>
                  <a:tcPr marL="7307" marR="3806" marT="5328" marB="5328"/>
                </a:tc>
                <a:tc>
                  <a:txBody>
                    <a:bodyPr/>
                    <a:lstStyle/>
                    <a:p>
                      <a:pPr fontAlgn="t"/>
                      <a:r>
                        <a:rPr lang="en-US" sz="1100" dirty="0">
                          <a:effectLst/>
                        </a:rPr>
                        <a:t>TCP is suited for applications that require high reliability, and transmission time is relatively less critical.</a:t>
                      </a:r>
                      <a:endParaRPr lang="en-US" sz="1100" dirty="0">
                        <a:solidFill>
                          <a:schemeClr val="tx2"/>
                        </a:solidFill>
                        <a:effectLst/>
                      </a:endParaRPr>
                    </a:p>
                  </a:txBody>
                  <a:tcPr marL="7611" marR="7611" marT="5328" marB="5328"/>
                </a:tc>
                <a:tc>
                  <a:txBody>
                    <a:bodyPr/>
                    <a:lstStyle/>
                    <a:p>
                      <a:pPr fontAlgn="t"/>
                      <a:r>
                        <a:rPr lang="en-US" sz="1100">
                          <a:effectLst/>
                        </a:rPr>
                        <a:t>UDP is suitable for applications that need fast, efficient transmission, such as games. UDP's stateless nature is also useful for servers that answer small queries from huge numbers of clients.</a:t>
                      </a:r>
                      <a:endParaRPr lang="en-US" sz="1100">
                        <a:solidFill>
                          <a:schemeClr val="tx2"/>
                        </a:solidFill>
                        <a:effectLst/>
                      </a:endParaRPr>
                    </a:p>
                  </a:txBody>
                  <a:tcPr marL="7611" marR="7611" marT="5328" marB="5328"/>
                </a:tc>
                <a:extLst>
                  <a:ext uri="{0D108BD9-81ED-4DB2-BD59-A6C34878D82A}">
                    <a16:rowId xmlns:a16="http://schemas.microsoft.com/office/drawing/2014/main" val="2116803647"/>
                  </a:ext>
                </a:extLst>
              </a:tr>
              <a:tr h="339235">
                <a:tc>
                  <a:txBody>
                    <a:bodyPr/>
                    <a:lstStyle/>
                    <a:p>
                      <a:pPr algn="r" fontAlgn="t"/>
                      <a:r>
                        <a:rPr lang="en-US" sz="1100" dirty="0">
                          <a:effectLst/>
                        </a:rPr>
                        <a:t>Use by other protocols</a:t>
                      </a:r>
                      <a:endParaRPr lang="en-US" sz="1100" b="1" dirty="0">
                        <a:solidFill>
                          <a:schemeClr val="tx2"/>
                        </a:solidFill>
                        <a:effectLst/>
                      </a:endParaRPr>
                    </a:p>
                  </a:txBody>
                  <a:tcPr marL="7307" marR="3806" marT="5328" marB="5328"/>
                </a:tc>
                <a:tc>
                  <a:txBody>
                    <a:bodyPr/>
                    <a:lstStyle/>
                    <a:p>
                      <a:pPr fontAlgn="t"/>
                      <a:r>
                        <a:rPr lang="en-US" sz="1100">
                          <a:effectLst/>
                        </a:rPr>
                        <a:t>HTTP, HTTPs, FTP, SMTP, Telnet</a:t>
                      </a:r>
                      <a:endParaRPr lang="en-US" sz="1100">
                        <a:solidFill>
                          <a:schemeClr val="tx2"/>
                        </a:solidFill>
                        <a:effectLst/>
                      </a:endParaRPr>
                    </a:p>
                  </a:txBody>
                  <a:tcPr marL="7611" marR="7611" marT="5328" marB="5328"/>
                </a:tc>
                <a:tc>
                  <a:txBody>
                    <a:bodyPr/>
                    <a:lstStyle/>
                    <a:p>
                      <a:pPr fontAlgn="t"/>
                      <a:r>
                        <a:rPr lang="en-US" sz="1100">
                          <a:effectLst/>
                        </a:rPr>
                        <a:t>DNS, DHCP, TFTP, SNMP, RIP, VOIP.</a:t>
                      </a:r>
                      <a:endParaRPr lang="en-US" sz="1100">
                        <a:solidFill>
                          <a:schemeClr val="tx2"/>
                        </a:solidFill>
                        <a:effectLst/>
                      </a:endParaRPr>
                    </a:p>
                  </a:txBody>
                  <a:tcPr marL="7611" marR="7611" marT="5328" marB="5328"/>
                </a:tc>
                <a:extLst>
                  <a:ext uri="{0D108BD9-81ED-4DB2-BD59-A6C34878D82A}">
                    <a16:rowId xmlns:a16="http://schemas.microsoft.com/office/drawing/2014/main" val="4158251719"/>
                  </a:ext>
                </a:extLst>
              </a:tr>
              <a:tr h="504578">
                <a:tc>
                  <a:txBody>
                    <a:bodyPr/>
                    <a:lstStyle/>
                    <a:p>
                      <a:pPr algn="r" fontAlgn="t"/>
                      <a:r>
                        <a:rPr lang="en-US" sz="1100" dirty="0">
                          <a:effectLst/>
                        </a:rPr>
                        <a:t>Ordering of data packets</a:t>
                      </a:r>
                      <a:endParaRPr lang="en-US" sz="1100" b="1" dirty="0">
                        <a:solidFill>
                          <a:schemeClr val="tx2"/>
                        </a:solidFill>
                        <a:effectLst/>
                      </a:endParaRPr>
                    </a:p>
                  </a:txBody>
                  <a:tcPr marL="7307" marR="3806" marT="5328" marB="5328"/>
                </a:tc>
                <a:tc>
                  <a:txBody>
                    <a:bodyPr/>
                    <a:lstStyle/>
                    <a:p>
                      <a:pPr fontAlgn="t"/>
                      <a:r>
                        <a:rPr lang="en-US" sz="1100" dirty="0">
                          <a:effectLst/>
                        </a:rPr>
                        <a:t>TCP rearranges data packets in the order specified.</a:t>
                      </a:r>
                      <a:endParaRPr lang="en-US" sz="1100" dirty="0">
                        <a:solidFill>
                          <a:schemeClr val="tx2"/>
                        </a:solidFill>
                        <a:effectLst/>
                      </a:endParaRPr>
                    </a:p>
                  </a:txBody>
                  <a:tcPr marL="7611" marR="7611" marT="5328" marB="5328"/>
                </a:tc>
                <a:tc>
                  <a:txBody>
                    <a:bodyPr/>
                    <a:lstStyle/>
                    <a:p>
                      <a:pPr fontAlgn="t"/>
                      <a:r>
                        <a:rPr lang="en-US" sz="1100">
                          <a:effectLst/>
                        </a:rPr>
                        <a:t>UDP has no inherent order as all packets are independent of each other. If ordering is required, it has to be managed by the application layer.</a:t>
                      </a:r>
                      <a:endParaRPr lang="en-US" sz="1100">
                        <a:solidFill>
                          <a:schemeClr val="tx2"/>
                        </a:solidFill>
                        <a:effectLst/>
                      </a:endParaRPr>
                    </a:p>
                  </a:txBody>
                  <a:tcPr marL="7611" marR="7611" marT="5328" marB="5328"/>
                </a:tc>
                <a:extLst>
                  <a:ext uri="{0D108BD9-81ED-4DB2-BD59-A6C34878D82A}">
                    <a16:rowId xmlns:a16="http://schemas.microsoft.com/office/drawing/2014/main" val="3629135394"/>
                  </a:ext>
                </a:extLst>
              </a:tr>
              <a:tr h="525430">
                <a:tc>
                  <a:txBody>
                    <a:bodyPr/>
                    <a:lstStyle/>
                    <a:p>
                      <a:pPr algn="r" fontAlgn="t"/>
                      <a:r>
                        <a:rPr lang="en-US" sz="1100" dirty="0">
                          <a:effectLst/>
                        </a:rPr>
                        <a:t>Speed of transfer</a:t>
                      </a:r>
                      <a:endParaRPr lang="en-US" sz="1100" b="1" dirty="0">
                        <a:solidFill>
                          <a:schemeClr val="tx2"/>
                        </a:solidFill>
                        <a:effectLst/>
                      </a:endParaRPr>
                    </a:p>
                  </a:txBody>
                  <a:tcPr marL="7307" marR="3806" marT="5328" marB="5328"/>
                </a:tc>
                <a:tc>
                  <a:txBody>
                    <a:bodyPr/>
                    <a:lstStyle/>
                    <a:p>
                      <a:pPr fontAlgn="t"/>
                      <a:r>
                        <a:rPr lang="en-US" sz="1100" dirty="0">
                          <a:effectLst/>
                        </a:rPr>
                        <a:t>The speed for TCP is slower than UDP.</a:t>
                      </a:r>
                      <a:endParaRPr lang="en-US" sz="1100" dirty="0">
                        <a:solidFill>
                          <a:schemeClr val="tx2"/>
                        </a:solidFill>
                        <a:effectLst/>
                      </a:endParaRPr>
                    </a:p>
                  </a:txBody>
                  <a:tcPr marL="7611" marR="7611" marT="5328" marB="5328"/>
                </a:tc>
                <a:tc>
                  <a:txBody>
                    <a:bodyPr/>
                    <a:lstStyle/>
                    <a:p>
                      <a:pPr fontAlgn="t"/>
                      <a:r>
                        <a:rPr lang="en-US" sz="1100">
                          <a:effectLst/>
                        </a:rPr>
                        <a:t>UDP is faster because error recovery is not attempted. It is a "best effort" protocol.</a:t>
                      </a:r>
                      <a:endParaRPr lang="en-US" sz="1100">
                        <a:solidFill>
                          <a:schemeClr val="tx2"/>
                        </a:solidFill>
                        <a:effectLst/>
                      </a:endParaRPr>
                    </a:p>
                  </a:txBody>
                  <a:tcPr marL="7611" marR="7611" marT="5328" marB="5328"/>
                </a:tc>
                <a:extLst>
                  <a:ext uri="{0D108BD9-81ED-4DB2-BD59-A6C34878D82A}">
                    <a16:rowId xmlns:a16="http://schemas.microsoft.com/office/drawing/2014/main" val="294885897"/>
                  </a:ext>
                </a:extLst>
              </a:tr>
              <a:tr h="525430">
                <a:tc>
                  <a:txBody>
                    <a:bodyPr/>
                    <a:lstStyle/>
                    <a:p>
                      <a:pPr algn="r" fontAlgn="t"/>
                      <a:r>
                        <a:rPr lang="en-US" sz="1100" dirty="0">
                          <a:effectLst/>
                        </a:rPr>
                        <a:t>Reliability</a:t>
                      </a:r>
                      <a:endParaRPr lang="en-US" sz="1100" b="1" dirty="0">
                        <a:solidFill>
                          <a:schemeClr val="tx2"/>
                        </a:solidFill>
                        <a:effectLst/>
                      </a:endParaRPr>
                    </a:p>
                  </a:txBody>
                  <a:tcPr marL="7307" marR="3806" marT="5328" marB="5328"/>
                </a:tc>
                <a:tc>
                  <a:txBody>
                    <a:bodyPr/>
                    <a:lstStyle/>
                    <a:p>
                      <a:pPr fontAlgn="t"/>
                      <a:r>
                        <a:rPr lang="en-US" sz="1100" dirty="0">
                          <a:effectLst/>
                        </a:rPr>
                        <a:t>There is absolute guarantee that the data transferred remains intact and arrives in the same order in which it was sent.</a:t>
                      </a:r>
                      <a:endParaRPr lang="en-US" sz="1100" dirty="0">
                        <a:solidFill>
                          <a:schemeClr val="tx2"/>
                        </a:solidFill>
                        <a:effectLst/>
                      </a:endParaRPr>
                    </a:p>
                  </a:txBody>
                  <a:tcPr marL="7611" marR="7611" marT="5328" marB="5328"/>
                </a:tc>
                <a:tc>
                  <a:txBody>
                    <a:bodyPr/>
                    <a:lstStyle/>
                    <a:p>
                      <a:pPr fontAlgn="t"/>
                      <a:r>
                        <a:rPr lang="en-US" sz="1100" dirty="0">
                          <a:effectLst/>
                        </a:rPr>
                        <a:t>There is no guarantee that the messages or packets sent would reach at all.</a:t>
                      </a:r>
                      <a:endParaRPr lang="en-US" sz="1100" dirty="0">
                        <a:solidFill>
                          <a:schemeClr val="tx2"/>
                        </a:solidFill>
                        <a:effectLst/>
                      </a:endParaRPr>
                    </a:p>
                  </a:txBody>
                  <a:tcPr marL="7611" marR="7611" marT="5328" marB="5328"/>
                </a:tc>
                <a:extLst>
                  <a:ext uri="{0D108BD9-81ED-4DB2-BD59-A6C34878D82A}">
                    <a16:rowId xmlns:a16="http://schemas.microsoft.com/office/drawing/2014/main" val="2147599449"/>
                  </a:ext>
                </a:extLst>
              </a:tr>
              <a:tr h="189813">
                <a:tc>
                  <a:txBody>
                    <a:bodyPr/>
                    <a:lstStyle/>
                    <a:p>
                      <a:pPr algn="r" fontAlgn="t"/>
                      <a:r>
                        <a:rPr lang="en-US" sz="1100" dirty="0">
                          <a:effectLst/>
                        </a:rPr>
                        <a:t>Header Size</a:t>
                      </a:r>
                      <a:endParaRPr lang="en-US" sz="1100" b="1" dirty="0">
                        <a:solidFill>
                          <a:schemeClr val="tx2"/>
                        </a:solidFill>
                        <a:effectLst/>
                      </a:endParaRPr>
                    </a:p>
                  </a:txBody>
                  <a:tcPr marL="7307" marR="3806" marT="5328" marB="5328"/>
                </a:tc>
                <a:tc>
                  <a:txBody>
                    <a:bodyPr/>
                    <a:lstStyle/>
                    <a:p>
                      <a:pPr fontAlgn="t"/>
                      <a:r>
                        <a:rPr lang="en-US" sz="1100">
                          <a:effectLst/>
                        </a:rPr>
                        <a:t>TCP header size is 20 bytes</a:t>
                      </a:r>
                      <a:endParaRPr lang="en-US" sz="1100">
                        <a:solidFill>
                          <a:schemeClr val="tx2"/>
                        </a:solidFill>
                        <a:effectLst/>
                      </a:endParaRPr>
                    </a:p>
                  </a:txBody>
                  <a:tcPr marL="7611" marR="7611" marT="5328" marB="5328"/>
                </a:tc>
                <a:tc>
                  <a:txBody>
                    <a:bodyPr/>
                    <a:lstStyle/>
                    <a:p>
                      <a:pPr fontAlgn="t"/>
                      <a:r>
                        <a:rPr lang="en-US" sz="1100">
                          <a:effectLst/>
                        </a:rPr>
                        <a:t>UDP Header size is 8 bytes.</a:t>
                      </a:r>
                      <a:endParaRPr lang="en-US" sz="1100">
                        <a:solidFill>
                          <a:schemeClr val="tx2"/>
                        </a:solidFill>
                        <a:effectLst/>
                      </a:endParaRPr>
                    </a:p>
                  </a:txBody>
                  <a:tcPr marL="7611" marR="7611" marT="5328" marB="5328"/>
                </a:tc>
                <a:extLst>
                  <a:ext uri="{0D108BD9-81ED-4DB2-BD59-A6C34878D82A}">
                    <a16:rowId xmlns:a16="http://schemas.microsoft.com/office/drawing/2014/main" val="3474459006"/>
                  </a:ext>
                </a:extLst>
              </a:tr>
              <a:tr h="635791">
                <a:tc>
                  <a:txBody>
                    <a:bodyPr/>
                    <a:lstStyle/>
                    <a:p>
                      <a:pPr algn="r" fontAlgn="t"/>
                      <a:r>
                        <a:rPr lang="en-US" sz="1100" dirty="0">
                          <a:effectLst/>
                        </a:rPr>
                        <a:t>Streaming of data</a:t>
                      </a:r>
                      <a:endParaRPr lang="en-US" sz="1100" b="1" dirty="0">
                        <a:solidFill>
                          <a:schemeClr val="tx2"/>
                        </a:solidFill>
                        <a:effectLst/>
                      </a:endParaRPr>
                    </a:p>
                  </a:txBody>
                  <a:tcPr marL="7307" marR="3806" marT="5328" marB="5328"/>
                </a:tc>
                <a:tc>
                  <a:txBody>
                    <a:bodyPr/>
                    <a:lstStyle/>
                    <a:p>
                      <a:pPr fontAlgn="t"/>
                      <a:r>
                        <a:rPr lang="en-US" sz="1100">
                          <a:effectLst/>
                        </a:rPr>
                        <a:t>Data is read as a byte stream, no distinguishing indications are transmitted to signal message (segment) boundaries.</a:t>
                      </a:r>
                      <a:endParaRPr lang="en-US" sz="1100">
                        <a:solidFill>
                          <a:schemeClr val="tx2"/>
                        </a:solidFill>
                        <a:effectLst/>
                      </a:endParaRPr>
                    </a:p>
                  </a:txBody>
                  <a:tcPr marL="7611" marR="7611" marT="5328" marB="5328"/>
                </a:tc>
                <a:tc>
                  <a:txBody>
                    <a:bodyPr/>
                    <a:lstStyle/>
                    <a:p>
                      <a:pPr fontAlgn="t"/>
                      <a:r>
                        <a:rPr lang="en-US" sz="1100">
                          <a:effectLst/>
                        </a:rPr>
                        <a:t>Packets are sent individually and are checked for integrity only if they arrive. Packets have definite boundaries which are honored upon receipt, meaning a read operation at the receiver socket will yield an entire message as it was originally sent.</a:t>
                      </a:r>
                      <a:endParaRPr lang="en-US" sz="1100">
                        <a:solidFill>
                          <a:schemeClr val="tx2"/>
                        </a:solidFill>
                        <a:effectLst/>
                      </a:endParaRPr>
                    </a:p>
                  </a:txBody>
                  <a:tcPr marL="7611" marR="7611" marT="5328" marB="5328"/>
                </a:tc>
                <a:extLst>
                  <a:ext uri="{0D108BD9-81ED-4DB2-BD59-A6C34878D82A}">
                    <a16:rowId xmlns:a16="http://schemas.microsoft.com/office/drawing/2014/main" val="4052858803"/>
                  </a:ext>
                </a:extLst>
              </a:tr>
              <a:tr h="535754">
                <a:tc>
                  <a:txBody>
                    <a:bodyPr/>
                    <a:lstStyle/>
                    <a:p>
                      <a:pPr algn="r" fontAlgn="t"/>
                      <a:r>
                        <a:rPr lang="en-US" sz="1100" dirty="0">
                          <a:effectLst/>
                        </a:rPr>
                        <a:t>Weight</a:t>
                      </a:r>
                      <a:endParaRPr lang="en-US" sz="1100" b="1" dirty="0">
                        <a:solidFill>
                          <a:schemeClr val="tx2"/>
                        </a:solidFill>
                        <a:effectLst/>
                      </a:endParaRPr>
                    </a:p>
                  </a:txBody>
                  <a:tcPr marL="7307" marR="3806" marT="5328" marB="5328"/>
                </a:tc>
                <a:tc>
                  <a:txBody>
                    <a:bodyPr/>
                    <a:lstStyle/>
                    <a:p>
                      <a:pPr fontAlgn="t"/>
                      <a:r>
                        <a:rPr lang="en-US" sz="1100">
                          <a:effectLst/>
                        </a:rPr>
                        <a:t>TCP is heavy-weight. TCP requires three packets to set up a socket connection, before any user data can be sent. TCP handles reliability and congestion control.</a:t>
                      </a:r>
                      <a:endParaRPr lang="en-US" sz="1100">
                        <a:solidFill>
                          <a:schemeClr val="tx2"/>
                        </a:solidFill>
                        <a:effectLst/>
                      </a:endParaRPr>
                    </a:p>
                  </a:txBody>
                  <a:tcPr marL="7611" marR="7611" marT="5328" marB="5328"/>
                </a:tc>
                <a:tc>
                  <a:txBody>
                    <a:bodyPr/>
                    <a:lstStyle/>
                    <a:p>
                      <a:pPr fontAlgn="t"/>
                      <a:r>
                        <a:rPr lang="en-US" sz="1100">
                          <a:effectLst/>
                        </a:rPr>
                        <a:t>UDP is lightweight. There is no ordering of messages, no tracking connections, etc. It is a small transport layer designed on top of IP.</a:t>
                      </a:r>
                      <a:endParaRPr lang="en-US" sz="1100">
                        <a:solidFill>
                          <a:schemeClr val="tx2"/>
                        </a:solidFill>
                        <a:effectLst/>
                      </a:endParaRPr>
                    </a:p>
                  </a:txBody>
                  <a:tcPr marL="7611" marR="7611" marT="5328" marB="5328"/>
                </a:tc>
                <a:extLst>
                  <a:ext uri="{0D108BD9-81ED-4DB2-BD59-A6C34878D82A}">
                    <a16:rowId xmlns:a16="http://schemas.microsoft.com/office/drawing/2014/main" val="2772526493"/>
                  </a:ext>
                </a:extLst>
              </a:tr>
              <a:tr h="368282">
                <a:tc>
                  <a:txBody>
                    <a:bodyPr/>
                    <a:lstStyle/>
                    <a:p>
                      <a:pPr algn="r" fontAlgn="t"/>
                      <a:r>
                        <a:rPr lang="en-US" sz="1100" dirty="0">
                          <a:effectLst/>
                        </a:rPr>
                        <a:t>Data Flow Control</a:t>
                      </a:r>
                      <a:endParaRPr lang="en-US" sz="1100" b="1" dirty="0">
                        <a:solidFill>
                          <a:schemeClr val="tx2"/>
                        </a:solidFill>
                        <a:effectLst/>
                      </a:endParaRPr>
                    </a:p>
                  </a:txBody>
                  <a:tcPr marL="7307" marR="3806" marT="5328" marB="5328"/>
                </a:tc>
                <a:tc>
                  <a:txBody>
                    <a:bodyPr/>
                    <a:lstStyle/>
                    <a:p>
                      <a:pPr fontAlgn="t"/>
                      <a:r>
                        <a:rPr lang="en-US" sz="1100">
                          <a:effectLst/>
                        </a:rPr>
                        <a:t>TCP does Flow Control. TCP requires three packets to set up a socket connection, before any user data can be sent. TCP handles reliability and congestion control.</a:t>
                      </a:r>
                      <a:endParaRPr lang="en-US" sz="1100">
                        <a:solidFill>
                          <a:schemeClr val="tx2"/>
                        </a:solidFill>
                        <a:effectLst/>
                      </a:endParaRPr>
                    </a:p>
                  </a:txBody>
                  <a:tcPr marL="7611" marR="7611" marT="5328" marB="5328"/>
                </a:tc>
                <a:tc>
                  <a:txBody>
                    <a:bodyPr/>
                    <a:lstStyle/>
                    <a:p>
                      <a:pPr fontAlgn="t"/>
                      <a:r>
                        <a:rPr lang="en-US" sz="1100">
                          <a:effectLst/>
                        </a:rPr>
                        <a:t>UDP does not have an option for flow control</a:t>
                      </a:r>
                      <a:endParaRPr lang="en-US" sz="1100">
                        <a:solidFill>
                          <a:schemeClr val="tx2"/>
                        </a:solidFill>
                        <a:effectLst/>
                      </a:endParaRPr>
                    </a:p>
                  </a:txBody>
                  <a:tcPr marL="7611" marR="7611" marT="5328" marB="5328"/>
                </a:tc>
                <a:extLst>
                  <a:ext uri="{0D108BD9-81ED-4DB2-BD59-A6C34878D82A}">
                    <a16:rowId xmlns:a16="http://schemas.microsoft.com/office/drawing/2014/main" val="2881595760"/>
                  </a:ext>
                </a:extLst>
              </a:tr>
              <a:tr h="489112">
                <a:tc>
                  <a:txBody>
                    <a:bodyPr/>
                    <a:lstStyle/>
                    <a:p>
                      <a:pPr algn="r" fontAlgn="t"/>
                      <a:r>
                        <a:rPr lang="en-US" sz="1100" dirty="0">
                          <a:effectLst/>
                        </a:rPr>
                        <a:t>Error Checking</a:t>
                      </a:r>
                      <a:endParaRPr lang="en-US" sz="1100" b="1" dirty="0">
                        <a:solidFill>
                          <a:schemeClr val="tx2"/>
                        </a:solidFill>
                        <a:effectLst/>
                      </a:endParaRPr>
                    </a:p>
                  </a:txBody>
                  <a:tcPr marL="7307" marR="3806" marT="5328" marB="5328"/>
                </a:tc>
                <a:tc>
                  <a:txBody>
                    <a:bodyPr/>
                    <a:lstStyle/>
                    <a:p>
                      <a:pPr fontAlgn="t"/>
                      <a:r>
                        <a:rPr lang="en-US" sz="1100">
                          <a:effectLst/>
                        </a:rPr>
                        <a:t>TCP does error checking and error recovery. Erroneous packets are retransmitted from the source to the destination.</a:t>
                      </a:r>
                      <a:endParaRPr lang="en-US" sz="1100">
                        <a:solidFill>
                          <a:schemeClr val="tx2"/>
                        </a:solidFill>
                        <a:effectLst/>
                      </a:endParaRPr>
                    </a:p>
                  </a:txBody>
                  <a:tcPr marL="7611" marR="7611" marT="5328" marB="5328"/>
                </a:tc>
                <a:tc>
                  <a:txBody>
                    <a:bodyPr/>
                    <a:lstStyle/>
                    <a:p>
                      <a:pPr fontAlgn="t"/>
                      <a:r>
                        <a:rPr lang="en-US" sz="1100">
                          <a:effectLst/>
                        </a:rPr>
                        <a:t>UDP does error checking but simply discards erroneous packets. Error recovery is not attempted.</a:t>
                      </a:r>
                      <a:endParaRPr lang="en-US" sz="1100">
                        <a:solidFill>
                          <a:schemeClr val="tx2"/>
                        </a:solidFill>
                        <a:effectLst/>
                      </a:endParaRPr>
                    </a:p>
                  </a:txBody>
                  <a:tcPr marL="7611" marR="7611" marT="5328" marB="5328"/>
                </a:tc>
                <a:extLst>
                  <a:ext uri="{0D108BD9-81ED-4DB2-BD59-A6C34878D82A}">
                    <a16:rowId xmlns:a16="http://schemas.microsoft.com/office/drawing/2014/main" val="3824299026"/>
                  </a:ext>
                </a:extLst>
              </a:tr>
              <a:tr h="189813">
                <a:tc>
                  <a:txBody>
                    <a:bodyPr/>
                    <a:lstStyle/>
                    <a:p>
                      <a:pPr algn="r" fontAlgn="t"/>
                      <a:r>
                        <a:rPr lang="en-US" sz="1100" dirty="0">
                          <a:effectLst/>
                        </a:rPr>
                        <a:t>Acknowledgement</a:t>
                      </a:r>
                      <a:endParaRPr lang="en-US" sz="1100" b="1" dirty="0">
                        <a:solidFill>
                          <a:schemeClr val="tx2"/>
                        </a:solidFill>
                        <a:effectLst/>
                      </a:endParaRPr>
                    </a:p>
                  </a:txBody>
                  <a:tcPr marL="7307" marR="3806" marT="5328" marB="5328"/>
                </a:tc>
                <a:tc>
                  <a:txBody>
                    <a:bodyPr/>
                    <a:lstStyle/>
                    <a:p>
                      <a:pPr fontAlgn="t"/>
                      <a:r>
                        <a:rPr lang="en-US" sz="1100" dirty="0">
                          <a:effectLst/>
                        </a:rPr>
                        <a:t>Acknowledgement segments</a:t>
                      </a:r>
                      <a:endParaRPr lang="en-US" sz="1100" dirty="0">
                        <a:solidFill>
                          <a:schemeClr val="tx2"/>
                        </a:solidFill>
                        <a:effectLst/>
                      </a:endParaRPr>
                    </a:p>
                  </a:txBody>
                  <a:tcPr marL="7611" marR="7611" marT="5328" marB="5328"/>
                </a:tc>
                <a:tc>
                  <a:txBody>
                    <a:bodyPr/>
                    <a:lstStyle/>
                    <a:p>
                      <a:pPr fontAlgn="t"/>
                      <a:r>
                        <a:rPr lang="en-US" sz="1100" dirty="0">
                          <a:effectLst/>
                        </a:rPr>
                        <a:t>No Acknowledgment</a:t>
                      </a:r>
                      <a:endParaRPr lang="en-US" sz="1100" dirty="0">
                        <a:solidFill>
                          <a:schemeClr val="tx2"/>
                        </a:solidFill>
                        <a:effectLst/>
                      </a:endParaRPr>
                    </a:p>
                  </a:txBody>
                  <a:tcPr marL="7611" marR="7611" marT="5328" marB="5328"/>
                </a:tc>
                <a:extLst>
                  <a:ext uri="{0D108BD9-81ED-4DB2-BD59-A6C34878D82A}">
                    <a16:rowId xmlns:a16="http://schemas.microsoft.com/office/drawing/2014/main" val="2427012860"/>
                  </a:ext>
                </a:extLst>
              </a:tr>
              <a:tr h="353919">
                <a:tc>
                  <a:txBody>
                    <a:bodyPr/>
                    <a:lstStyle/>
                    <a:p>
                      <a:pPr algn="r" fontAlgn="t"/>
                      <a:r>
                        <a:rPr lang="en-US" sz="1100" dirty="0">
                          <a:effectLst/>
                        </a:rPr>
                        <a:t>Handshake</a:t>
                      </a:r>
                      <a:endParaRPr lang="en-US" sz="1100" b="1" dirty="0">
                        <a:solidFill>
                          <a:schemeClr val="tx2"/>
                        </a:solidFill>
                        <a:effectLst/>
                      </a:endParaRPr>
                    </a:p>
                  </a:txBody>
                  <a:tcPr marL="7307" marR="3806" marT="5328" marB="5328"/>
                </a:tc>
                <a:tc>
                  <a:txBody>
                    <a:bodyPr/>
                    <a:lstStyle/>
                    <a:p>
                      <a:pPr fontAlgn="t"/>
                      <a:r>
                        <a:rPr lang="en-US" sz="1100" dirty="0">
                          <a:effectLst/>
                        </a:rPr>
                        <a:t>SYN, SYN-ACK, ACK</a:t>
                      </a:r>
                      <a:endParaRPr lang="en-US" sz="1100" dirty="0">
                        <a:solidFill>
                          <a:schemeClr val="tx2"/>
                        </a:solidFill>
                        <a:effectLst/>
                      </a:endParaRPr>
                    </a:p>
                  </a:txBody>
                  <a:tcPr marL="7611" marR="7611" marT="5328" marB="5328"/>
                </a:tc>
                <a:tc>
                  <a:txBody>
                    <a:bodyPr/>
                    <a:lstStyle/>
                    <a:p>
                      <a:pPr fontAlgn="t"/>
                      <a:r>
                        <a:rPr lang="en-US" sz="1100" dirty="0">
                          <a:effectLst/>
                        </a:rPr>
                        <a:t>No handshake (connectionless protocol)</a:t>
                      </a:r>
                      <a:endParaRPr lang="en-US" sz="1100" dirty="0">
                        <a:solidFill>
                          <a:schemeClr val="tx2"/>
                        </a:solidFill>
                        <a:effectLst/>
                      </a:endParaRPr>
                    </a:p>
                  </a:txBody>
                  <a:tcPr marL="7611" marR="7611" marT="5328" marB="5328"/>
                </a:tc>
                <a:extLst>
                  <a:ext uri="{0D108BD9-81ED-4DB2-BD59-A6C34878D82A}">
                    <a16:rowId xmlns:a16="http://schemas.microsoft.com/office/drawing/2014/main" val="2772432310"/>
                  </a:ext>
                </a:extLst>
              </a:tr>
            </a:tbl>
          </a:graphicData>
        </a:graphic>
      </p:graphicFrame>
    </p:spTree>
    <p:extLst>
      <p:ext uri="{BB962C8B-B14F-4D97-AF65-F5344CB8AC3E}">
        <p14:creationId xmlns:p14="http://schemas.microsoft.com/office/powerpoint/2010/main" val="1057134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650" y="213722"/>
            <a:ext cx="10696574" cy="735541"/>
          </a:xfrm>
        </p:spPr>
        <p:txBody>
          <a:bodyPr/>
          <a:lstStyle/>
          <a:p>
            <a:r>
              <a:rPr lang="en-US" dirty="0"/>
              <a:t>IPV4 Address</a:t>
            </a:r>
          </a:p>
        </p:txBody>
      </p:sp>
      <p:sp>
        <p:nvSpPr>
          <p:cNvPr id="3" name="Content Placeholder 2"/>
          <p:cNvSpPr>
            <a:spLocks noGrp="1"/>
          </p:cNvSpPr>
          <p:nvPr>
            <p:ph idx="4294967295"/>
          </p:nvPr>
        </p:nvSpPr>
        <p:spPr>
          <a:xfrm>
            <a:off x="160706" y="958479"/>
            <a:ext cx="11845925" cy="3513445"/>
          </a:xfrm>
        </p:spPr>
        <p:txBody>
          <a:bodyPr/>
          <a:lstStyle/>
          <a:p>
            <a:r>
              <a:rPr lang="en-US" dirty="0">
                <a:latin typeface="Arial Rounded MT Bold" panose="020F0704030504030204" pitchFamily="34" charset="0"/>
              </a:rPr>
              <a:t>An IPv4 address is 32 bits long</a:t>
            </a:r>
          </a:p>
          <a:p>
            <a:r>
              <a:rPr lang="en-US" dirty="0">
                <a:latin typeface="Arial Rounded MT Bold" panose="020F0704030504030204" pitchFamily="34" charset="0"/>
              </a:rPr>
              <a:t>Each address has a network portion and host portion</a:t>
            </a:r>
          </a:p>
          <a:p>
            <a:r>
              <a:rPr lang="en-US" dirty="0">
                <a:latin typeface="Arial Rounded MT Bold" panose="020F0704030504030204" pitchFamily="34" charset="0"/>
              </a:rPr>
              <a:t>Addresses are grouped into classes and then into subnets</a:t>
            </a:r>
          </a:p>
          <a:p>
            <a:r>
              <a:rPr lang="en-US" dirty="0">
                <a:latin typeface="Arial Rounded MT Bold" panose="020F0704030504030204" pitchFamily="34" charset="0"/>
              </a:rPr>
              <a:t>Provides addressing, packet fragmentation, timeouts, TTL, Type of Service capabilities</a:t>
            </a:r>
          </a:p>
          <a:p>
            <a:r>
              <a:rPr lang="en-US" dirty="0">
                <a:latin typeface="Arial Rounded MT Bold" panose="020F0704030504030204" pitchFamily="34" charset="0"/>
              </a:rPr>
              <a:t>The process of dividing a network into smaller network sections is called </a:t>
            </a:r>
            <a:r>
              <a:rPr lang="en-US" b="1" dirty="0">
                <a:latin typeface="Arial Rounded MT Bold" panose="020F0704030504030204" pitchFamily="34" charset="0"/>
              </a:rPr>
              <a:t>subnetting</a:t>
            </a:r>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69" y="4769859"/>
            <a:ext cx="6009900" cy="208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6721" y="5058579"/>
            <a:ext cx="5897655" cy="1730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685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a:t>
            </a:r>
          </a:p>
        </p:txBody>
      </p:sp>
      <p:sp>
        <p:nvSpPr>
          <p:cNvPr id="3" name="Content Placeholder 2"/>
          <p:cNvSpPr>
            <a:spLocks noGrp="1"/>
          </p:cNvSpPr>
          <p:nvPr>
            <p:ph idx="4294967295"/>
          </p:nvPr>
        </p:nvSpPr>
        <p:spPr>
          <a:xfrm>
            <a:off x="433633" y="1367771"/>
            <a:ext cx="10972800" cy="4810125"/>
          </a:xfrm>
        </p:spPr>
        <p:txBody>
          <a:bodyPr>
            <a:normAutofit/>
          </a:bodyPr>
          <a:lstStyle/>
          <a:p>
            <a:r>
              <a:rPr lang="en-US" dirty="0">
                <a:latin typeface="Arial Rounded MT Bold" panose="020F0704030504030204" pitchFamily="34" charset="0"/>
              </a:rPr>
              <a:t>Telecommunications </a:t>
            </a:r>
          </a:p>
          <a:p>
            <a:pPr lvl="1"/>
            <a:r>
              <a:rPr lang="en-US" dirty="0">
                <a:latin typeface="Arial Rounded MT Bold" panose="020F0704030504030204" pitchFamily="34" charset="0"/>
              </a:rPr>
              <a:t>Electromagnetic transmission of data across systems</a:t>
            </a:r>
          </a:p>
          <a:p>
            <a:r>
              <a:rPr lang="en-US" dirty="0">
                <a:latin typeface="Arial Rounded MT Bold" panose="020F0704030504030204" pitchFamily="34" charset="0"/>
              </a:rPr>
              <a:t>Protocol</a:t>
            </a:r>
          </a:p>
          <a:p>
            <a:pPr lvl="1"/>
            <a:r>
              <a:rPr lang="en-US" dirty="0">
                <a:latin typeface="Arial Rounded MT Bold" panose="020F0704030504030204" pitchFamily="34" charset="0"/>
              </a:rPr>
              <a:t>A standard set of rules that determine how system communicate with each other</a:t>
            </a:r>
          </a:p>
          <a:p>
            <a:r>
              <a:rPr lang="en-US" dirty="0">
                <a:latin typeface="Arial Rounded MT Bold" panose="020F0704030504030204" pitchFamily="34" charset="0"/>
              </a:rPr>
              <a:t>Open Network Architecture</a:t>
            </a:r>
          </a:p>
          <a:p>
            <a:pPr lvl="1"/>
            <a:r>
              <a:rPr lang="en-US" dirty="0">
                <a:latin typeface="Arial Rounded MT Bold" panose="020F0704030504030204" pitchFamily="34" charset="0"/>
              </a:rPr>
              <a:t>No one ones, not proprietary, can easily integrate various technologies and vendor implementations</a:t>
            </a:r>
          </a:p>
          <a:p>
            <a:r>
              <a:rPr lang="en-US" dirty="0">
                <a:latin typeface="Arial Rounded MT Bold" panose="020F0704030504030204" pitchFamily="34" charset="0"/>
              </a:rPr>
              <a:t>Closed Network Architecture</a:t>
            </a:r>
          </a:p>
          <a:p>
            <a:pPr lvl="1"/>
            <a:r>
              <a:rPr lang="en-US" dirty="0">
                <a:latin typeface="Arial Rounded MT Bold" panose="020F0704030504030204" pitchFamily="34" charset="0"/>
              </a:rPr>
              <a:t>Proprietary, owned by a specific company, not integrated with other vendors</a:t>
            </a:r>
          </a:p>
          <a:p>
            <a:endParaRPr lang="en-US" dirty="0">
              <a:latin typeface="Arial Rounded MT Bold" panose="020F0704030504030204" pitchFamily="34" charset="0"/>
            </a:endParaRPr>
          </a:p>
        </p:txBody>
      </p:sp>
    </p:spTree>
    <p:extLst>
      <p:ext uri="{BB962C8B-B14F-4D97-AF65-F5344CB8AC3E}">
        <p14:creationId xmlns:p14="http://schemas.microsoft.com/office/powerpoint/2010/main" val="104070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894" y="157161"/>
            <a:ext cx="10696574" cy="735541"/>
          </a:xfrm>
        </p:spPr>
        <p:txBody>
          <a:bodyPr/>
          <a:lstStyle/>
          <a:p>
            <a:r>
              <a:rPr lang="en-US" dirty="0"/>
              <a:t>CIDR</a:t>
            </a:r>
          </a:p>
        </p:txBody>
      </p:sp>
      <p:sp>
        <p:nvSpPr>
          <p:cNvPr id="3" name="Content Placeholder 2"/>
          <p:cNvSpPr>
            <a:spLocks noGrp="1"/>
          </p:cNvSpPr>
          <p:nvPr>
            <p:ph idx="4294967295"/>
          </p:nvPr>
        </p:nvSpPr>
        <p:spPr>
          <a:xfrm>
            <a:off x="235670" y="1008668"/>
            <a:ext cx="11679810" cy="5017467"/>
          </a:xfrm>
        </p:spPr>
        <p:txBody>
          <a:bodyPr>
            <a:normAutofit/>
          </a:bodyPr>
          <a:lstStyle/>
          <a:p>
            <a:r>
              <a:rPr lang="en-US" dirty="0">
                <a:latin typeface="Arial Rounded MT Bold" panose="020F0704030504030204" pitchFamily="34" charset="0"/>
              </a:rPr>
              <a:t>Classless Inter Domain Routing provides flexibility to increase or decrease the class sizes as necessary</a:t>
            </a:r>
          </a:p>
          <a:p>
            <a:r>
              <a:rPr lang="en-US" dirty="0">
                <a:latin typeface="Arial Rounded MT Bold" panose="020F0704030504030204" pitchFamily="34" charset="0"/>
              </a:rPr>
              <a:t>CIDR is also referred to as supernetting</a:t>
            </a:r>
          </a:p>
          <a:p>
            <a:r>
              <a:rPr lang="en-IN" dirty="0">
                <a:latin typeface="Arial Rounded MT Bold" panose="020F0704030504030204" pitchFamily="34" charset="0"/>
              </a:rPr>
              <a:t>It is a system of defining the network part of an IP address</a:t>
            </a:r>
          </a:p>
          <a:p>
            <a:r>
              <a:rPr lang="en-IN" dirty="0">
                <a:latin typeface="Arial Rounded MT Bold" panose="020F0704030504030204" pitchFamily="34" charset="0"/>
              </a:rPr>
              <a:t>It allows a way to break IP networks down more flexibly than their base class</a:t>
            </a:r>
          </a:p>
          <a:p>
            <a:r>
              <a:rPr lang="en-IN" dirty="0">
                <a:latin typeface="Arial Rounded MT Bold" panose="020F0704030504030204" pitchFamily="34" charset="0"/>
              </a:rPr>
              <a:t>CIDR was defined to allow variable length subnet masks (VLSM) to be applied to networks. The basic premise of VLSM is to provide the count of the number of network bits in a network. </a:t>
            </a:r>
            <a:endParaRPr lang="en-US" dirty="0">
              <a:latin typeface="Arial Rounded MT Bold" panose="020F0704030504030204" pitchFamily="34" charset="0"/>
            </a:endParaRPr>
          </a:p>
          <a:p>
            <a:endParaRPr lang="en-US" dirty="0">
              <a:latin typeface="Arial Rounded MT Bold" panose="020F0704030504030204" pitchFamily="34" charset="0"/>
            </a:endParaRPr>
          </a:p>
        </p:txBody>
      </p:sp>
    </p:spTree>
    <p:extLst>
      <p:ext uri="{BB962C8B-B14F-4D97-AF65-F5344CB8AC3E}">
        <p14:creationId xmlns:p14="http://schemas.microsoft.com/office/powerpoint/2010/main" val="3770246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IPV6</a:t>
            </a:r>
          </a:p>
        </p:txBody>
      </p:sp>
      <p:sp>
        <p:nvSpPr>
          <p:cNvPr id="3" name="Content Placeholder 2"/>
          <p:cNvSpPr>
            <a:spLocks noGrp="1"/>
          </p:cNvSpPr>
          <p:nvPr>
            <p:ph idx="4294967295"/>
          </p:nvPr>
        </p:nvSpPr>
        <p:spPr>
          <a:xfrm>
            <a:off x="386499" y="1486260"/>
            <a:ext cx="10515600" cy="4351338"/>
          </a:xfrm>
        </p:spPr>
        <p:txBody>
          <a:bodyPr/>
          <a:lstStyle/>
          <a:p>
            <a:r>
              <a:rPr lang="en-US" dirty="0">
                <a:latin typeface="Arial Rounded MT Bold" panose="020F0704030504030204" pitchFamily="34" charset="0"/>
              </a:rPr>
              <a:t>Increases the address space than currently by IPV4</a:t>
            </a:r>
          </a:p>
          <a:p>
            <a:r>
              <a:rPr lang="en-US" dirty="0">
                <a:latin typeface="Arial Rounded MT Bold" panose="020F0704030504030204" pitchFamily="34" charset="0"/>
              </a:rPr>
              <a:t>IPv6 allows scoped addresses, end-to-end secure transmission and authentication</a:t>
            </a:r>
          </a:p>
          <a:p>
            <a:r>
              <a:rPr lang="en-US" dirty="0">
                <a:latin typeface="Arial Rounded MT Bold" panose="020F0704030504030204" pitchFamily="34" charset="0"/>
              </a:rPr>
              <a:t>Has more flexibility and routing capabilities and allows for </a:t>
            </a:r>
            <a:r>
              <a:rPr lang="en-US" dirty="0" err="1">
                <a:latin typeface="Arial Rounded MT Bold" panose="020F0704030504030204" pitchFamily="34" charset="0"/>
              </a:rPr>
              <a:t>QoS</a:t>
            </a:r>
            <a:endParaRPr lang="en-US" dirty="0">
              <a:latin typeface="Arial Rounded MT Bold" panose="020F0704030504030204" pitchFamily="34" charset="0"/>
            </a:endParaRPr>
          </a:p>
          <a:p>
            <a:r>
              <a:rPr lang="en-US" dirty="0">
                <a:latin typeface="Arial Rounded MT Bold" panose="020F0704030504030204" pitchFamily="34" charset="0"/>
              </a:rPr>
              <a:t>Allows auto configuration and auto tunneling</a:t>
            </a:r>
          </a:p>
          <a:p>
            <a:pPr lvl="1"/>
            <a:r>
              <a:rPr lang="en-US" dirty="0">
                <a:latin typeface="Arial Rounded MT Bold" panose="020F0704030504030204" pitchFamily="34" charset="0"/>
              </a:rPr>
              <a:t>Routing infrastructure automatically determines the tunnel endpoints so that protocol tunneling takes place without pre-configuration</a:t>
            </a:r>
          </a:p>
        </p:txBody>
      </p:sp>
    </p:spTree>
    <p:extLst>
      <p:ext uri="{BB962C8B-B14F-4D97-AF65-F5344CB8AC3E}">
        <p14:creationId xmlns:p14="http://schemas.microsoft.com/office/powerpoint/2010/main" val="2770995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777200861"/>
              </p:ext>
            </p:extLst>
          </p:nvPr>
        </p:nvGraphicFramePr>
        <p:xfrm>
          <a:off x="980388" y="521703"/>
          <a:ext cx="10124386" cy="5151120"/>
        </p:xfrm>
        <a:graphic>
          <a:graphicData uri="http://schemas.openxmlformats.org/drawingml/2006/table">
            <a:tbl>
              <a:tblPr firstRow="1" bandRow="1">
                <a:tableStyleId>{5C22544A-7EE6-4342-B048-85BDC9FD1C3A}</a:tableStyleId>
              </a:tblPr>
              <a:tblGrid>
                <a:gridCol w="5547289">
                  <a:extLst>
                    <a:ext uri="{9D8B030D-6E8A-4147-A177-3AD203B41FA5}">
                      <a16:colId xmlns:a16="http://schemas.microsoft.com/office/drawing/2014/main" val="733361629"/>
                    </a:ext>
                  </a:extLst>
                </a:gridCol>
                <a:gridCol w="4577097">
                  <a:extLst>
                    <a:ext uri="{9D8B030D-6E8A-4147-A177-3AD203B41FA5}">
                      <a16:colId xmlns:a16="http://schemas.microsoft.com/office/drawing/2014/main" val="569011353"/>
                    </a:ext>
                  </a:extLst>
                </a:gridCol>
              </a:tblGrid>
              <a:tr h="518160">
                <a:tc>
                  <a:txBody>
                    <a:bodyPr/>
                    <a:lstStyle/>
                    <a:p>
                      <a:pPr algn="ctr"/>
                      <a:r>
                        <a:rPr lang="en-IN" sz="2800" dirty="0"/>
                        <a:t>IPv6</a:t>
                      </a:r>
                    </a:p>
                  </a:txBody>
                  <a:tcPr/>
                </a:tc>
                <a:tc>
                  <a:txBody>
                    <a:bodyPr/>
                    <a:lstStyle/>
                    <a:p>
                      <a:pPr algn="ctr"/>
                      <a:r>
                        <a:rPr lang="en-IN" sz="2800" dirty="0"/>
                        <a:t>IP</a:t>
                      </a:r>
                      <a:r>
                        <a:rPr lang="en-IN" sz="2800" baseline="0" dirty="0"/>
                        <a:t>v4</a:t>
                      </a:r>
                      <a:endParaRPr lang="en-IN" sz="2800" dirty="0"/>
                    </a:p>
                  </a:txBody>
                  <a:tcPr/>
                </a:tc>
                <a:extLst>
                  <a:ext uri="{0D108BD9-81ED-4DB2-BD59-A6C34878D82A}">
                    <a16:rowId xmlns:a16="http://schemas.microsoft.com/office/drawing/2014/main" val="1985724910"/>
                  </a:ext>
                </a:extLst>
              </a:tr>
              <a:tr h="518160">
                <a:tc>
                  <a:txBody>
                    <a:bodyPr/>
                    <a:lstStyle/>
                    <a:p>
                      <a:r>
                        <a:rPr lang="en-IN" sz="2800" dirty="0"/>
                        <a:t>IP address size 128</a:t>
                      </a:r>
                      <a:r>
                        <a:rPr lang="en-IN" sz="2800" baseline="0" dirty="0"/>
                        <a:t> bit</a:t>
                      </a:r>
                      <a:endParaRPr lang="en-IN" sz="2800" dirty="0"/>
                    </a:p>
                  </a:txBody>
                  <a:tcPr/>
                </a:tc>
                <a:tc>
                  <a:txBody>
                    <a:bodyPr/>
                    <a:lstStyle/>
                    <a:p>
                      <a:r>
                        <a:rPr lang="en-IN" sz="2800" dirty="0"/>
                        <a:t>IP address size 32 bit</a:t>
                      </a:r>
                    </a:p>
                  </a:txBody>
                  <a:tcPr/>
                </a:tc>
                <a:extLst>
                  <a:ext uri="{0D108BD9-81ED-4DB2-BD59-A6C34878D82A}">
                    <a16:rowId xmlns:a16="http://schemas.microsoft.com/office/drawing/2014/main" val="3420980754"/>
                  </a:ext>
                </a:extLst>
              </a:tr>
              <a:tr h="1371600">
                <a:tc>
                  <a:txBody>
                    <a:bodyPr/>
                    <a:lstStyle/>
                    <a:p>
                      <a:r>
                        <a:rPr lang="en-IN" sz="2800" dirty="0"/>
                        <a:t>Scalability</a:t>
                      </a:r>
                      <a:r>
                        <a:rPr lang="en-IN" sz="2800" baseline="0" dirty="0"/>
                        <a:t> of multi-cast routing is improved by adding a scope field to multicast address</a:t>
                      </a:r>
                      <a:endParaRPr lang="en-IN" sz="2800" dirty="0"/>
                    </a:p>
                  </a:txBody>
                  <a:tcPr/>
                </a:tc>
                <a:tc>
                  <a:txBody>
                    <a:bodyPr/>
                    <a:lstStyle/>
                    <a:p>
                      <a:r>
                        <a:rPr lang="en-IN" sz="2800" dirty="0"/>
                        <a:t>No such option</a:t>
                      </a:r>
                    </a:p>
                  </a:txBody>
                  <a:tcPr/>
                </a:tc>
                <a:extLst>
                  <a:ext uri="{0D108BD9-81ED-4DB2-BD59-A6C34878D82A}">
                    <a16:rowId xmlns:a16="http://schemas.microsoft.com/office/drawing/2014/main" val="2182461503"/>
                  </a:ext>
                </a:extLst>
              </a:tr>
              <a:tr h="1371600">
                <a:tc>
                  <a:txBody>
                    <a:bodyPr/>
                    <a:lstStyle/>
                    <a:p>
                      <a:r>
                        <a:rPr lang="en-IN" sz="2800" dirty="0" err="1"/>
                        <a:t>Anycast</a:t>
                      </a:r>
                      <a:r>
                        <a:rPr lang="en-IN" sz="2800" dirty="0"/>
                        <a:t> address – used to send a packet to any one of a group of nodes</a:t>
                      </a:r>
                    </a:p>
                  </a:txBody>
                  <a:tcPr/>
                </a:tc>
                <a:tc>
                  <a:txBody>
                    <a:bodyPr/>
                    <a:lstStyle/>
                    <a:p>
                      <a:r>
                        <a:rPr lang="en-IN" sz="2800" dirty="0"/>
                        <a:t>No such</a:t>
                      </a:r>
                      <a:r>
                        <a:rPr lang="en-IN" sz="2800" baseline="0" dirty="0"/>
                        <a:t> option</a:t>
                      </a:r>
                      <a:endParaRPr lang="en-IN" sz="2800" dirty="0"/>
                    </a:p>
                  </a:txBody>
                  <a:tcPr/>
                </a:tc>
                <a:extLst>
                  <a:ext uri="{0D108BD9-81ED-4DB2-BD59-A6C34878D82A}">
                    <a16:rowId xmlns:a16="http://schemas.microsoft.com/office/drawing/2014/main" val="379251760"/>
                  </a:ext>
                </a:extLst>
              </a:tr>
              <a:tr h="1371600">
                <a:tc>
                  <a:txBody>
                    <a:bodyPr/>
                    <a:lstStyle/>
                    <a:p>
                      <a:r>
                        <a:rPr lang="en-IN" sz="2800" dirty="0"/>
                        <a:t>Extensions to support authentication,</a:t>
                      </a:r>
                      <a:r>
                        <a:rPr lang="en-IN" sz="2800" baseline="0" dirty="0"/>
                        <a:t> data integrity, data confidentiality</a:t>
                      </a:r>
                      <a:endParaRPr lang="en-IN" sz="2800" dirty="0"/>
                    </a:p>
                  </a:txBody>
                  <a:tcPr/>
                </a:tc>
                <a:tc>
                  <a:txBody>
                    <a:bodyPr/>
                    <a:lstStyle/>
                    <a:p>
                      <a:r>
                        <a:rPr lang="en-IN" sz="2800" dirty="0"/>
                        <a:t>No</a:t>
                      </a:r>
                      <a:r>
                        <a:rPr lang="en-IN" sz="2800" baseline="0" dirty="0"/>
                        <a:t> support</a:t>
                      </a:r>
                      <a:endParaRPr lang="en-IN" sz="2800" dirty="0"/>
                    </a:p>
                  </a:txBody>
                  <a:tcPr/>
                </a:tc>
                <a:extLst>
                  <a:ext uri="{0D108BD9-81ED-4DB2-BD59-A6C34878D82A}">
                    <a16:rowId xmlns:a16="http://schemas.microsoft.com/office/drawing/2014/main" val="2994320695"/>
                  </a:ext>
                </a:extLst>
              </a:tr>
            </a:tbl>
          </a:graphicData>
        </a:graphic>
      </p:graphicFrame>
    </p:spTree>
    <p:extLst>
      <p:ext uri="{BB962C8B-B14F-4D97-AF65-F5344CB8AC3E}">
        <p14:creationId xmlns:p14="http://schemas.microsoft.com/office/powerpoint/2010/main" val="1971852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Scoped Address</a:t>
            </a:r>
          </a:p>
        </p:txBody>
      </p:sp>
      <p:pic>
        <p:nvPicPr>
          <p:cNvPr id="1026" name="Picture 2" descr="Image result for IPV6 scoped addr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3719" y="1518600"/>
            <a:ext cx="6286500" cy="48577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828908" y="6395204"/>
            <a:ext cx="5861312" cy="276999"/>
          </a:xfrm>
          <a:prstGeom prst="rect">
            <a:avLst/>
          </a:prstGeom>
        </p:spPr>
        <p:txBody>
          <a:bodyPr wrap="square">
            <a:spAutoFit/>
          </a:bodyPr>
          <a:lstStyle/>
          <a:p>
            <a:r>
              <a:rPr lang="en-IN" sz="1200" dirty="0">
                <a:solidFill>
                  <a:sysClr val="windowText" lastClr="000000"/>
                </a:solidFill>
                <a:hlinkClick r:id="rId3"/>
              </a:rPr>
              <a:t>http://www.tcpipguide.com/free/t_IPv6MulticastandAnycastAddressing-2.htm</a:t>
            </a:r>
            <a:r>
              <a:rPr lang="en-IN" sz="1200" dirty="0">
                <a:solidFill>
                  <a:sysClr val="windowText" lastClr="000000"/>
                </a:solidFill>
              </a:rPr>
              <a:t> </a:t>
            </a:r>
          </a:p>
        </p:txBody>
      </p:sp>
      <p:sp>
        <p:nvSpPr>
          <p:cNvPr id="4" name="Rectangle 3"/>
          <p:cNvSpPr/>
          <p:nvPr/>
        </p:nvSpPr>
        <p:spPr>
          <a:xfrm>
            <a:off x="276520" y="1518600"/>
            <a:ext cx="4333188" cy="4401205"/>
          </a:xfrm>
          <a:prstGeom prst="rect">
            <a:avLst/>
          </a:prstGeom>
        </p:spPr>
        <p:txBody>
          <a:bodyPr wrap="square">
            <a:spAutoFit/>
          </a:bodyPr>
          <a:lstStyle/>
          <a:p>
            <a:r>
              <a:rPr lang="en-IN" sz="2800" b="1" dirty="0">
                <a:solidFill>
                  <a:srgbClr val="000000"/>
                </a:solidFill>
                <a:latin typeface="Arial" panose="020B0604020202020204" pitchFamily="34" charset="0"/>
              </a:rPr>
              <a:t>The scope allows routers to immediately determine how broadly they should propagate multicast datagrams, to improve efficiency and eliminate problems with traffic being sent outside the area for which it is intended</a:t>
            </a:r>
            <a:endParaRPr lang="en-IN" sz="2800" b="1" dirty="0"/>
          </a:p>
        </p:txBody>
      </p:sp>
    </p:spTree>
    <p:extLst>
      <p:ext uri="{BB962C8B-B14F-4D97-AF65-F5344CB8AC3E}">
        <p14:creationId xmlns:p14="http://schemas.microsoft.com/office/powerpoint/2010/main" val="2303823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Tunneling Methods</a:t>
            </a:r>
          </a:p>
        </p:txBody>
      </p:sp>
      <p:sp>
        <p:nvSpPr>
          <p:cNvPr id="3" name="Content Placeholder 2"/>
          <p:cNvSpPr>
            <a:spLocks noGrp="1"/>
          </p:cNvSpPr>
          <p:nvPr>
            <p:ph idx="4294967295"/>
          </p:nvPr>
        </p:nvSpPr>
        <p:spPr>
          <a:xfrm>
            <a:off x="320512" y="1519074"/>
            <a:ext cx="10698163" cy="4600575"/>
          </a:xfrm>
        </p:spPr>
        <p:txBody>
          <a:bodyPr>
            <a:normAutofit/>
          </a:bodyPr>
          <a:lstStyle/>
          <a:p>
            <a:r>
              <a:rPr lang="en-US" dirty="0">
                <a:latin typeface="Arial Rounded MT Bold" panose="020F0704030504030204" pitchFamily="34" charset="0"/>
              </a:rPr>
              <a:t>6to4 Tunneling Method</a:t>
            </a:r>
          </a:p>
          <a:p>
            <a:pPr lvl="1"/>
            <a:r>
              <a:rPr lang="en-US" dirty="0">
                <a:latin typeface="Arial Rounded MT Bold" panose="020F0704030504030204" pitchFamily="34" charset="0"/>
              </a:rPr>
              <a:t>A system that allows IPv6 packets to be transmitted over an IPv4 network without the need to configure explicit tunnels. </a:t>
            </a:r>
          </a:p>
          <a:p>
            <a:pPr lvl="1"/>
            <a:r>
              <a:rPr lang="en-US" dirty="0">
                <a:latin typeface="Arial Rounded MT Bold" panose="020F0704030504030204" pitchFamily="34" charset="0"/>
              </a:rPr>
              <a:t>6to4 is simply a transparent mechanism used as a transport layer between IPv6 nodes</a:t>
            </a:r>
          </a:p>
          <a:p>
            <a:pPr lvl="1"/>
            <a:r>
              <a:rPr lang="en-US" dirty="0">
                <a:latin typeface="Arial Rounded MT Bold" panose="020F0704030504030204" pitchFamily="34" charset="0"/>
              </a:rPr>
              <a:t>6to4 does not facilitate interoperation between IPv4-only hosts and IPv6-only hosts</a:t>
            </a:r>
          </a:p>
          <a:p>
            <a:pPr lvl="1"/>
            <a:r>
              <a:rPr lang="en-US" dirty="0">
                <a:latin typeface="Arial Rounded MT Bold" panose="020F0704030504030204" pitchFamily="34" charset="0"/>
              </a:rPr>
              <a:t>6to4 performs three functions:</a:t>
            </a:r>
          </a:p>
          <a:p>
            <a:pPr lvl="2"/>
            <a:r>
              <a:rPr lang="en-US" dirty="0">
                <a:latin typeface="Arial Rounded MT Bold" panose="020F0704030504030204" pitchFamily="34" charset="0"/>
              </a:rPr>
              <a:t>Assigns a block of IPv6 address space to any host or network that has a global IPv4 address.</a:t>
            </a:r>
          </a:p>
          <a:p>
            <a:pPr lvl="2"/>
            <a:r>
              <a:rPr lang="en-US" dirty="0">
                <a:latin typeface="Arial Rounded MT Bold" panose="020F0704030504030204" pitchFamily="34" charset="0"/>
              </a:rPr>
              <a:t>Encapsulates IPv6 packets inside IPv4 packets for transmission over an IPv4 network using 6in4.</a:t>
            </a:r>
          </a:p>
          <a:p>
            <a:pPr lvl="2"/>
            <a:r>
              <a:rPr lang="en-US" dirty="0">
                <a:latin typeface="Arial Rounded MT Bold" panose="020F0704030504030204" pitchFamily="34" charset="0"/>
              </a:rPr>
              <a:t>Routes traffic between 6to4 and "native" IPv6 networks.</a:t>
            </a:r>
          </a:p>
          <a:p>
            <a:pPr lvl="1"/>
            <a:endParaRPr lang="en-US" dirty="0">
              <a:latin typeface="Arial Rounded MT Bold" panose="020F0704030504030204" pitchFamily="34" charset="0"/>
            </a:endParaRPr>
          </a:p>
        </p:txBody>
      </p:sp>
    </p:spTree>
    <p:extLst>
      <p:ext uri="{BB962C8B-B14F-4D97-AF65-F5344CB8AC3E}">
        <p14:creationId xmlns:p14="http://schemas.microsoft.com/office/powerpoint/2010/main" val="2642486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sp>
        <p:nvSpPr>
          <p:cNvPr id="3" name="Content Placeholder 2"/>
          <p:cNvSpPr>
            <a:spLocks noGrp="1"/>
          </p:cNvSpPr>
          <p:nvPr>
            <p:ph idx="4294967295"/>
          </p:nvPr>
        </p:nvSpPr>
        <p:spPr>
          <a:xfrm>
            <a:off x="0" y="1825625"/>
            <a:ext cx="10515600" cy="4351338"/>
          </a:xfrm>
        </p:spPr>
        <p:txBody>
          <a:bodyPr/>
          <a:lstStyle/>
          <a:p>
            <a:r>
              <a:rPr lang="en-US" dirty="0" err="1">
                <a:latin typeface="Arial Rounded MT Bold" panose="020F0704030504030204" pitchFamily="34" charset="0"/>
              </a:rPr>
              <a:t>Teredo</a:t>
            </a:r>
            <a:r>
              <a:rPr lang="en-US" dirty="0">
                <a:latin typeface="Arial Rounded MT Bold" panose="020F0704030504030204" pitchFamily="34" charset="0"/>
              </a:rPr>
              <a:t> tunneling</a:t>
            </a:r>
          </a:p>
          <a:p>
            <a:pPr lvl="1"/>
            <a:r>
              <a:rPr lang="en-US" dirty="0" err="1">
                <a:latin typeface="Arial Rounded MT Bold" panose="020F0704030504030204" pitchFamily="34" charset="0"/>
              </a:rPr>
              <a:t>Teredo</a:t>
            </a:r>
            <a:r>
              <a:rPr lang="en-US" dirty="0">
                <a:latin typeface="Arial Rounded MT Bold" panose="020F0704030504030204" pitchFamily="34" charset="0"/>
              </a:rPr>
              <a:t> is a built-in mechanism in Windows systems that is used to give a single system behind an IPv4 NAT access to IPv6</a:t>
            </a:r>
          </a:p>
          <a:p>
            <a:pPr lvl="1"/>
            <a:r>
              <a:rPr lang="en-US" dirty="0">
                <a:latin typeface="Arial Rounded MT Bold" panose="020F0704030504030204" pitchFamily="34" charset="0"/>
              </a:rPr>
              <a:t>Uses UDP encapsulation</a:t>
            </a:r>
          </a:p>
          <a:p>
            <a:pPr lvl="1"/>
            <a:r>
              <a:rPr lang="en-US" dirty="0">
                <a:latin typeface="Arial Rounded MT Bold" panose="020F0704030504030204" pitchFamily="34" charset="0"/>
              </a:rPr>
              <a:t>It is not very reliable, but </a:t>
            </a:r>
            <a:r>
              <a:rPr lang="en-US" dirty="0" err="1">
                <a:latin typeface="Arial Rounded MT Bold" panose="020F0704030504030204" pitchFamily="34" charset="0"/>
              </a:rPr>
              <a:t>Teredo</a:t>
            </a:r>
            <a:r>
              <a:rPr lang="en-US" dirty="0">
                <a:latin typeface="Arial Rounded MT Bold" panose="020F0704030504030204" pitchFamily="34" charset="0"/>
              </a:rPr>
              <a:t> is only used when explicitly connecting to an IPv6 address</a:t>
            </a:r>
          </a:p>
          <a:p>
            <a:pPr lvl="1"/>
            <a:r>
              <a:rPr lang="en-US" dirty="0">
                <a:latin typeface="Arial Rounded MT Bold" panose="020F0704030504030204" pitchFamily="34" charset="0"/>
              </a:rPr>
              <a:t>Like 6to4 it uses public relays</a:t>
            </a:r>
          </a:p>
          <a:p>
            <a:pPr lvl="1"/>
            <a:endParaRPr lang="en-US" dirty="0">
              <a:latin typeface="Arial Rounded MT Bold" panose="020F0704030504030204" pitchFamily="34" charset="0"/>
            </a:endParaRPr>
          </a:p>
        </p:txBody>
      </p:sp>
    </p:spTree>
    <p:extLst>
      <p:ext uri="{BB962C8B-B14F-4D97-AF65-F5344CB8AC3E}">
        <p14:creationId xmlns:p14="http://schemas.microsoft.com/office/powerpoint/2010/main" val="1915876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25625"/>
            <a:ext cx="10515600" cy="4351338"/>
          </a:xfrm>
        </p:spPr>
        <p:txBody>
          <a:bodyPr/>
          <a:lstStyle/>
          <a:p>
            <a:r>
              <a:rPr lang="en-US" b="1" dirty="0">
                <a:latin typeface="Arial Rounded MT Bold" panose="020F0704030504030204" pitchFamily="34" charset="0"/>
              </a:rPr>
              <a:t>ISATAP</a:t>
            </a:r>
          </a:p>
          <a:p>
            <a:pPr lvl="1"/>
            <a:r>
              <a:rPr lang="en-US" dirty="0">
                <a:latin typeface="Arial Rounded MT Bold" panose="020F0704030504030204" pitchFamily="34" charset="0"/>
              </a:rPr>
              <a:t>managed technology for providing IPv6 on an IPv4 network</a:t>
            </a:r>
          </a:p>
          <a:p>
            <a:pPr lvl="1"/>
            <a:r>
              <a:rPr lang="en-US" dirty="0">
                <a:latin typeface="Arial Rounded MT Bold" panose="020F0704030504030204" pitchFamily="34" charset="0"/>
              </a:rPr>
              <a:t> It emulates IPv6 connectivity on the IPv4 infrastructure.</a:t>
            </a:r>
          </a:p>
          <a:p>
            <a:pPr lvl="1"/>
            <a:r>
              <a:rPr lang="en-US" dirty="0">
                <a:latin typeface="Arial Rounded MT Bold" panose="020F0704030504030204" pitchFamily="34" charset="0"/>
              </a:rPr>
              <a:t> Treats the IPv4 network as virtual IPv6 local links, with mappings from each IPv4 address to a link-local IPv6 address</a:t>
            </a:r>
          </a:p>
          <a:p>
            <a:pPr lvl="1"/>
            <a:r>
              <a:rPr lang="en-US" dirty="0">
                <a:latin typeface="Arial Rounded MT Bold" panose="020F0704030504030204" pitchFamily="34" charset="0"/>
              </a:rPr>
              <a:t>ISATAP is an intrasite mechanism</a:t>
            </a:r>
          </a:p>
          <a:p>
            <a:pPr lvl="2"/>
            <a:r>
              <a:rPr lang="en-US" dirty="0">
                <a:latin typeface="Arial Rounded MT Bold" panose="020F0704030504030204" pitchFamily="34" charset="0"/>
              </a:rPr>
              <a:t>Used for connectivity within a same network </a:t>
            </a:r>
          </a:p>
        </p:txBody>
      </p:sp>
    </p:spTree>
    <p:extLst>
      <p:ext uri="{BB962C8B-B14F-4D97-AF65-F5344CB8AC3E}">
        <p14:creationId xmlns:p14="http://schemas.microsoft.com/office/powerpoint/2010/main" val="1695065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 2 Security Standards</a:t>
            </a:r>
          </a:p>
        </p:txBody>
      </p:sp>
      <p:sp>
        <p:nvSpPr>
          <p:cNvPr id="3" name="Content Placeholder 2"/>
          <p:cNvSpPr>
            <a:spLocks noGrp="1"/>
          </p:cNvSpPr>
          <p:nvPr>
            <p:ph idx="4294967295"/>
          </p:nvPr>
        </p:nvSpPr>
        <p:spPr>
          <a:xfrm>
            <a:off x="622169" y="1505114"/>
            <a:ext cx="10515600" cy="5037088"/>
          </a:xfrm>
        </p:spPr>
        <p:txBody>
          <a:bodyPr>
            <a:normAutofit fontScale="92500" lnSpcReduction="10000"/>
          </a:bodyPr>
          <a:lstStyle/>
          <a:p>
            <a:r>
              <a:rPr lang="en-US" dirty="0">
                <a:latin typeface="Arial Rounded MT Bold" panose="020F0704030504030204" pitchFamily="34" charset="0"/>
              </a:rPr>
              <a:t>IEEE MAC Security Standard – 802.1AE</a:t>
            </a:r>
          </a:p>
          <a:p>
            <a:pPr lvl="1"/>
            <a:r>
              <a:rPr lang="en-US" dirty="0">
                <a:latin typeface="Arial Rounded MT Bold" panose="020F0704030504030204" pitchFamily="34" charset="0"/>
              </a:rPr>
              <a:t>Defines security infrastructure to provide data confidentiality, data integrity, and data origin authentication.</a:t>
            </a:r>
          </a:p>
          <a:p>
            <a:pPr lvl="1"/>
            <a:r>
              <a:rPr lang="en-US" dirty="0" err="1">
                <a:latin typeface="Arial Rounded MT Bold" panose="020F0704030504030204" pitchFamily="34" charset="0"/>
              </a:rPr>
              <a:t>MACsec</a:t>
            </a:r>
            <a:r>
              <a:rPr lang="en-US" dirty="0">
                <a:latin typeface="Arial Rounded MT Bold" panose="020F0704030504030204" pitchFamily="34" charset="0"/>
              </a:rPr>
              <a:t> provides hop-by-hop protection at layer 2</a:t>
            </a:r>
          </a:p>
          <a:p>
            <a:pPr lvl="1"/>
            <a:r>
              <a:rPr lang="en-US" dirty="0">
                <a:latin typeface="Arial Rounded MT Bold" panose="020F0704030504030204" pitchFamily="34" charset="0"/>
              </a:rPr>
              <a:t>Integrates security protection into wired Ethernet networks</a:t>
            </a:r>
          </a:p>
          <a:p>
            <a:r>
              <a:rPr lang="en-US" dirty="0">
                <a:latin typeface="Arial Rounded MT Bold" panose="020F0704030504030204" pitchFamily="34" charset="0"/>
              </a:rPr>
              <a:t> IEEE 802.1AR Standard</a:t>
            </a:r>
          </a:p>
          <a:p>
            <a:pPr lvl="1"/>
            <a:r>
              <a:rPr lang="en-US" dirty="0">
                <a:latin typeface="Arial Rounded MT Bold" panose="020F0704030504030204" pitchFamily="34" charset="0"/>
              </a:rPr>
              <a:t>Specifies unique per device identifier and management/cryptographic binding of a device to its identifier</a:t>
            </a:r>
          </a:p>
          <a:p>
            <a:pPr lvl="1"/>
            <a:r>
              <a:rPr lang="en-US" dirty="0">
                <a:latin typeface="Arial Rounded MT Bold" panose="020F0704030504030204" pitchFamily="34" charset="0"/>
              </a:rPr>
              <a:t>Allows trustworthiness of devices and facilities secure device provisioning</a:t>
            </a:r>
          </a:p>
          <a:p>
            <a:pPr lvl="1"/>
            <a:r>
              <a:rPr lang="en-US" dirty="0">
                <a:latin typeface="Arial Rounded MT Bold" panose="020F0704030504030204" pitchFamily="34" charset="0"/>
              </a:rPr>
              <a:t>These unique hardware based credential identifiers can be used in EAP-TLS</a:t>
            </a:r>
          </a:p>
          <a:p>
            <a:r>
              <a:rPr lang="en-US" dirty="0">
                <a:latin typeface="Arial Rounded MT Bold" panose="020F0704030504030204" pitchFamily="34" charset="0"/>
              </a:rPr>
              <a:t>IEEE 802.1AF – Carries out key agreement functions for the session keys used for data encryption.</a:t>
            </a:r>
          </a:p>
          <a:p>
            <a:endParaRPr lang="en-US" dirty="0">
              <a:latin typeface="Arial Rounded MT Bold" panose="020F0704030504030204" pitchFamily="34" charset="0"/>
            </a:endParaRPr>
          </a:p>
          <a:p>
            <a:pPr lvl="1"/>
            <a:endParaRPr lang="en-US" dirty="0">
              <a:latin typeface="Arial Rounded MT Bold" panose="020F0704030504030204" pitchFamily="34" charset="0"/>
            </a:endParaRPr>
          </a:p>
        </p:txBody>
      </p:sp>
    </p:spTree>
    <p:extLst>
      <p:ext uri="{BB962C8B-B14F-4D97-AF65-F5344CB8AC3E}">
        <p14:creationId xmlns:p14="http://schemas.microsoft.com/office/powerpoint/2010/main" val="198207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Converged protocols</a:t>
            </a:r>
          </a:p>
        </p:txBody>
      </p:sp>
      <p:sp>
        <p:nvSpPr>
          <p:cNvPr id="3" name="Content Placeholder 2"/>
          <p:cNvSpPr>
            <a:spLocks noGrp="1"/>
          </p:cNvSpPr>
          <p:nvPr>
            <p:ph idx="4294967295"/>
          </p:nvPr>
        </p:nvSpPr>
        <p:spPr>
          <a:xfrm>
            <a:off x="641023" y="1627662"/>
            <a:ext cx="10515600" cy="4351338"/>
          </a:xfrm>
        </p:spPr>
        <p:txBody>
          <a:bodyPr>
            <a:normAutofit fontScale="92500" lnSpcReduction="20000"/>
          </a:bodyPr>
          <a:lstStyle/>
          <a:p>
            <a:r>
              <a:rPr lang="en-US" dirty="0">
                <a:latin typeface="Arial Rounded MT Bold" panose="020F0704030504030204" pitchFamily="34" charset="0"/>
              </a:rPr>
              <a:t>Fiber channel over Ethernet (</a:t>
            </a:r>
            <a:r>
              <a:rPr lang="en-US" dirty="0" err="1">
                <a:latin typeface="Arial Rounded MT Bold" panose="020F0704030504030204" pitchFamily="34" charset="0"/>
              </a:rPr>
              <a:t>FCoE</a:t>
            </a:r>
            <a:r>
              <a:rPr lang="en-US" dirty="0">
                <a:latin typeface="Arial Rounded MT Bold" panose="020F0704030504030204" pitchFamily="34" charset="0"/>
              </a:rPr>
              <a:t>)</a:t>
            </a:r>
          </a:p>
          <a:p>
            <a:pPr lvl="1"/>
            <a:r>
              <a:rPr lang="en-US" dirty="0">
                <a:latin typeface="Arial Rounded MT Bold" panose="020F0704030504030204" pitchFamily="34" charset="0"/>
              </a:rPr>
              <a:t>Protocol encapsulation that allows Fiber channel frames to ride over Ethernet networks</a:t>
            </a:r>
          </a:p>
          <a:p>
            <a:pPr lvl="1"/>
            <a:r>
              <a:rPr lang="en-US" dirty="0">
                <a:latin typeface="Arial Rounded MT Bold" panose="020F0704030504030204" pitchFamily="34" charset="0"/>
              </a:rPr>
              <a:t>Currently used in some SAN environments, otherwise not commonly used</a:t>
            </a:r>
          </a:p>
          <a:p>
            <a:r>
              <a:rPr lang="en-US" dirty="0">
                <a:latin typeface="Arial Rounded MT Bold" panose="020F0704030504030204" pitchFamily="34" charset="0"/>
              </a:rPr>
              <a:t>Multiprotocol labeling Switching (MPLS)</a:t>
            </a:r>
          </a:p>
          <a:p>
            <a:pPr lvl="1"/>
            <a:r>
              <a:rPr lang="en-US" dirty="0">
                <a:latin typeface="Arial Rounded MT Bold" panose="020F0704030504030204" pitchFamily="34" charset="0"/>
              </a:rPr>
              <a:t>It has elements of both layer 2 and layer 3</a:t>
            </a:r>
          </a:p>
          <a:p>
            <a:pPr lvl="1"/>
            <a:r>
              <a:rPr lang="en-US" dirty="0">
                <a:latin typeface="Arial Rounded MT Bold" panose="020F0704030504030204" pitchFamily="34" charset="0"/>
              </a:rPr>
              <a:t>It can encapsulate any higher level protocol and tunnel it over a variety of links</a:t>
            </a:r>
          </a:p>
          <a:p>
            <a:r>
              <a:rPr lang="en-US" dirty="0">
                <a:latin typeface="Arial Rounded MT Bold" panose="020F0704030504030204" pitchFamily="34" charset="0"/>
              </a:rPr>
              <a:t>iSCSI</a:t>
            </a:r>
          </a:p>
          <a:p>
            <a:pPr lvl="1"/>
            <a:r>
              <a:rPr lang="en-US" dirty="0">
                <a:latin typeface="Arial Rounded MT Bold" panose="020F0704030504030204" pitchFamily="34" charset="0"/>
              </a:rPr>
              <a:t>Encapsulates SCSI data in TCP segment</a:t>
            </a:r>
          </a:p>
          <a:p>
            <a:pPr lvl="1"/>
            <a:r>
              <a:rPr lang="en-US" dirty="0">
                <a:latin typeface="Arial Rounded MT Bold" panose="020F0704030504030204" pitchFamily="34" charset="0"/>
              </a:rPr>
              <a:t>This gives the ability of the peripheral device to appear as local though they may be not physically closer to the local computer.</a:t>
            </a:r>
          </a:p>
          <a:p>
            <a:pPr lvl="1"/>
            <a:endParaRPr lang="en-US" dirty="0">
              <a:latin typeface="Arial Rounded MT Bold" panose="020F0704030504030204" pitchFamily="34" charset="0"/>
            </a:endParaRPr>
          </a:p>
        </p:txBody>
      </p:sp>
    </p:spTree>
    <p:extLst>
      <p:ext uri="{BB962C8B-B14F-4D97-AF65-F5344CB8AC3E}">
        <p14:creationId xmlns:p14="http://schemas.microsoft.com/office/powerpoint/2010/main" val="3507016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Transmission Types</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431396796"/>
              </p:ext>
            </p:extLst>
          </p:nvPr>
        </p:nvGraphicFramePr>
        <p:xfrm>
          <a:off x="800100" y="1568580"/>
          <a:ext cx="9629776" cy="4394200"/>
        </p:xfrm>
        <a:graphic>
          <a:graphicData uri="http://schemas.openxmlformats.org/drawingml/2006/table">
            <a:tbl>
              <a:tblPr firstRow="1" bandRow="1">
                <a:tableStyleId>{3B4B98B0-60AC-42C2-AFA5-B58CD77FA1E5}</a:tableStyleId>
              </a:tblPr>
              <a:tblGrid>
                <a:gridCol w="4814888">
                  <a:extLst>
                    <a:ext uri="{9D8B030D-6E8A-4147-A177-3AD203B41FA5}">
                      <a16:colId xmlns:a16="http://schemas.microsoft.com/office/drawing/2014/main" val="2884224497"/>
                    </a:ext>
                  </a:extLst>
                </a:gridCol>
                <a:gridCol w="4814888">
                  <a:extLst>
                    <a:ext uri="{9D8B030D-6E8A-4147-A177-3AD203B41FA5}">
                      <a16:colId xmlns:a16="http://schemas.microsoft.com/office/drawing/2014/main" val="3609250239"/>
                    </a:ext>
                  </a:extLst>
                </a:gridCol>
              </a:tblGrid>
              <a:tr h="370840">
                <a:tc>
                  <a:txBody>
                    <a:bodyPr/>
                    <a:lstStyle/>
                    <a:p>
                      <a:r>
                        <a:rPr lang="en-US" dirty="0">
                          <a:latin typeface="Arial Rounded MT Bold" panose="020F0704030504030204" pitchFamily="34" charset="0"/>
                        </a:rPr>
                        <a:t>Analog</a:t>
                      </a:r>
                    </a:p>
                  </a:txBody>
                  <a:tcPr/>
                </a:tc>
                <a:tc>
                  <a:txBody>
                    <a:bodyPr/>
                    <a:lstStyle/>
                    <a:p>
                      <a:r>
                        <a:rPr lang="en-US" dirty="0">
                          <a:latin typeface="Arial Rounded MT Bold" panose="020F0704030504030204" pitchFamily="34" charset="0"/>
                        </a:rPr>
                        <a:t>Digital</a:t>
                      </a:r>
                    </a:p>
                  </a:txBody>
                  <a:tcPr/>
                </a:tc>
                <a:extLst>
                  <a:ext uri="{0D108BD9-81ED-4DB2-BD59-A6C34878D82A}">
                    <a16:rowId xmlns:a16="http://schemas.microsoft.com/office/drawing/2014/main" val="2874649010"/>
                  </a:ext>
                </a:extLst>
              </a:tr>
              <a:tr h="640080">
                <a:tc>
                  <a:txBody>
                    <a:bodyPr/>
                    <a:lstStyle/>
                    <a:p>
                      <a:r>
                        <a:rPr lang="en-US" dirty="0">
                          <a:latin typeface="Arial Rounded MT Bold" panose="020F0704030504030204" pitchFamily="34" charset="0"/>
                        </a:rPr>
                        <a:t>Data is</a:t>
                      </a:r>
                      <a:r>
                        <a:rPr lang="en-US" baseline="0" dirty="0">
                          <a:latin typeface="Arial Rounded MT Bold" panose="020F0704030504030204" pitchFamily="34" charset="0"/>
                        </a:rPr>
                        <a:t> represented in Wave values</a:t>
                      </a:r>
                      <a:endParaRPr lang="en-US" dirty="0">
                        <a:latin typeface="Arial Rounded MT Bold" panose="020F0704030504030204" pitchFamily="34" charset="0"/>
                      </a:endParaRPr>
                    </a:p>
                  </a:txBody>
                  <a:tcPr/>
                </a:tc>
                <a:tc>
                  <a:txBody>
                    <a:bodyPr/>
                    <a:lstStyle/>
                    <a:p>
                      <a:r>
                        <a:rPr lang="en-US" dirty="0">
                          <a:latin typeface="Arial Rounded MT Bold" panose="020F0704030504030204" pitchFamily="34" charset="0"/>
                        </a:rPr>
                        <a:t>Data is represented</a:t>
                      </a:r>
                      <a:r>
                        <a:rPr lang="en-US" baseline="0" dirty="0">
                          <a:latin typeface="Arial Rounded MT Bold" panose="020F0704030504030204" pitchFamily="34" charset="0"/>
                        </a:rPr>
                        <a:t> in discrete voltage values</a:t>
                      </a:r>
                      <a:endParaRPr lang="en-US" dirty="0">
                        <a:latin typeface="Arial Rounded MT Bold" panose="020F0704030504030204" pitchFamily="34" charset="0"/>
                      </a:endParaRPr>
                    </a:p>
                  </a:txBody>
                  <a:tcPr/>
                </a:tc>
                <a:extLst>
                  <a:ext uri="{0D108BD9-81ED-4DB2-BD59-A6C34878D82A}">
                    <a16:rowId xmlns:a16="http://schemas.microsoft.com/office/drawing/2014/main" val="2257687290"/>
                  </a:ext>
                </a:extLst>
              </a:tr>
              <a:tr h="640080">
                <a:tc>
                  <a:txBody>
                    <a:bodyPr/>
                    <a:lstStyle/>
                    <a:p>
                      <a:r>
                        <a:rPr lang="en-US" dirty="0">
                          <a:latin typeface="Arial Rounded MT Bold" panose="020F0704030504030204" pitchFamily="34" charset="0"/>
                        </a:rPr>
                        <a:t>Not reliable</a:t>
                      </a:r>
                      <a:r>
                        <a:rPr lang="en-US" baseline="0" dirty="0">
                          <a:latin typeface="Arial Rounded MT Bold" panose="020F0704030504030204" pitchFamily="34" charset="0"/>
                        </a:rPr>
                        <a:t> over long distance due to distortion</a:t>
                      </a:r>
                      <a:endParaRPr lang="en-US" dirty="0">
                        <a:latin typeface="Arial Rounded MT Bold" panose="020F0704030504030204" pitchFamily="34" charset="0"/>
                      </a:endParaRPr>
                    </a:p>
                  </a:txBody>
                  <a:tcPr/>
                </a:tc>
                <a:tc>
                  <a:txBody>
                    <a:bodyPr/>
                    <a:lstStyle/>
                    <a:p>
                      <a:r>
                        <a:rPr lang="en-US" dirty="0">
                          <a:latin typeface="Arial Rounded MT Bold" panose="020F0704030504030204" pitchFamily="34" charset="0"/>
                        </a:rPr>
                        <a:t>More reliable over long</a:t>
                      </a:r>
                      <a:r>
                        <a:rPr lang="en-US" baseline="0" dirty="0">
                          <a:latin typeface="Arial Rounded MT Bold" panose="020F0704030504030204" pitchFamily="34" charset="0"/>
                        </a:rPr>
                        <a:t> distance</a:t>
                      </a:r>
                      <a:endParaRPr lang="en-US" dirty="0">
                        <a:latin typeface="Arial Rounded MT Bold" panose="020F0704030504030204" pitchFamily="34" charset="0"/>
                      </a:endParaRPr>
                    </a:p>
                  </a:txBody>
                  <a:tcPr/>
                </a:tc>
                <a:extLst>
                  <a:ext uri="{0D108BD9-81ED-4DB2-BD59-A6C34878D82A}">
                    <a16:rowId xmlns:a16="http://schemas.microsoft.com/office/drawing/2014/main" val="2210087112"/>
                  </a:ext>
                </a:extLst>
              </a:tr>
              <a:tr h="640080">
                <a:tc>
                  <a:txBody>
                    <a:bodyPr/>
                    <a:lstStyle/>
                    <a:p>
                      <a:r>
                        <a:rPr lang="en-US" dirty="0">
                          <a:latin typeface="Arial Rounded MT Bold" panose="020F0704030504030204" pitchFamily="34" charset="0"/>
                        </a:rPr>
                        <a:t>Difficult</a:t>
                      </a:r>
                      <a:r>
                        <a:rPr lang="en-US" baseline="0" dirty="0">
                          <a:latin typeface="Arial Rounded MT Bold" panose="020F0704030504030204" pitchFamily="34" charset="0"/>
                        </a:rPr>
                        <a:t> to extract analog signals from background noise</a:t>
                      </a:r>
                      <a:endParaRPr lang="en-US" dirty="0">
                        <a:latin typeface="Arial Rounded MT Bold" panose="020F0704030504030204" pitchFamily="34" charset="0"/>
                      </a:endParaRPr>
                    </a:p>
                  </a:txBody>
                  <a:tcPr/>
                </a:tc>
                <a:tc>
                  <a:txBody>
                    <a:bodyPr/>
                    <a:lstStyle/>
                    <a:p>
                      <a:r>
                        <a:rPr lang="en-US" dirty="0">
                          <a:latin typeface="Arial Rounded MT Bold" panose="020F0704030504030204" pitchFamily="34" charset="0"/>
                        </a:rPr>
                        <a:t>Provides efficient</a:t>
                      </a:r>
                      <a:r>
                        <a:rPr lang="en-US" baseline="0" dirty="0">
                          <a:latin typeface="Arial Rounded MT Bold" panose="020F0704030504030204" pitchFamily="34" charset="0"/>
                        </a:rPr>
                        <a:t> and clear cut signaling method</a:t>
                      </a:r>
                      <a:endParaRPr lang="en-US" dirty="0">
                        <a:latin typeface="Arial Rounded MT Bold" panose="020F0704030504030204" pitchFamily="34" charset="0"/>
                      </a:endParaRPr>
                    </a:p>
                  </a:txBody>
                  <a:tcPr/>
                </a:tc>
                <a:extLst>
                  <a:ext uri="{0D108BD9-81ED-4DB2-BD59-A6C34878D82A}">
                    <a16:rowId xmlns:a16="http://schemas.microsoft.com/office/drawing/2014/main" val="1568305319"/>
                  </a:ext>
                </a:extLst>
              </a:tr>
              <a:tr h="640080">
                <a:tc>
                  <a:txBody>
                    <a:bodyPr/>
                    <a:lstStyle/>
                    <a:p>
                      <a:r>
                        <a:rPr lang="en-US" dirty="0">
                          <a:latin typeface="Arial Rounded MT Bold" panose="020F0704030504030204" pitchFamily="34" charset="0"/>
                        </a:rPr>
                        <a:t>Could have infinite number of values</a:t>
                      </a:r>
                      <a:r>
                        <a:rPr lang="en-US" baseline="0" dirty="0">
                          <a:latin typeface="Arial Rounded MT Bold" panose="020F0704030504030204" pitchFamily="34" charset="0"/>
                        </a:rPr>
                        <a:t> or states</a:t>
                      </a:r>
                      <a:endParaRPr lang="en-US" dirty="0">
                        <a:latin typeface="Arial Rounded MT Bold" panose="020F07040305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Rounded MT Bold" panose="020F0704030504030204" pitchFamily="34" charset="0"/>
                        </a:rPr>
                        <a:t>Is</a:t>
                      </a:r>
                      <a:r>
                        <a:rPr lang="en-US" baseline="0" dirty="0">
                          <a:latin typeface="Arial Rounded MT Bold" panose="020F0704030504030204" pitchFamily="34" charset="0"/>
                        </a:rPr>
                        <a:t> a Square wave that </a:t>
                      </a:r>
                      <a:r>
                        <a:rPr lang="en-US" dirty="0">
                          <a:latin typeface="Arial Rounded MT Bold" panose="020F0704030504030204" pitchFamily="34" charset="0"/>
                        </a:rPr>
                        <a:t>exists in discrete</a:t>
                      </a:r>
                      <a:r>
                        <a:rPr lang="en-US" baseline="0" dirty="0">
                          <a:latin typeface="Arial Rounded MT Bold" panose="020F0704030504030204" pitchFamily="34" charset="0"/>
                        </a:rPr>
                        <a:t> states</a:t>
                      </a:r>
                      <a:endParaRPr lang="en-US" dirty="0">
                        <a:latin typeface="Arial Rounded MT Bold" panose="020F0704030504030204" pitchFamily="34" charset="0"/>
                      </a:endParaRPr>
                    </a:p>
                  </a:txBody>
                  <a:tcPr/>
                </a:tc>
                <a:extLst>
                  <a:ext uri="{0D108BD9-81ED-4DB2-BD59-A6C34878D82A}">
                    <a16:rowId xmlns:a16="http://schemas.microsoft.com/office/drawing/2014/main" val="4288751642"/>
                  </a:ext>
                </a:extLst>
              </a:tr>
              <a:tr h="1463040">
                <a:tc>
                  <a:txBody>
                    <a:bodyPr/>
                    <a:lstStyle/>
                    <a:p>
                      <a:endParaRPr lang="en-US" dirty="0">
                        <a:latin typeface="Arial Rounded MT Bold" panose="020F0704030504030204" pitchFamily="34" charset="0"/>
                      </a:endParaRPr>
                    </a:p>
                  </a:txBody>
                  <a:tcPr/>
                </a:tc>
                <a:tc>
                  <a:txBody>
                    <a:bodyPr/>
                    <a:lstStyle/>
                    <a:p>
                      <a:r>
                        <a:rPr lang="en-US" dirty="0">
                          <a:latin typeface="Arial Rounded MT Bold" panose="020F0704030504030204" pitchFamily="34" charset="0"/>
                        </a:rPr>
                        <a:t>Can implement</a:t>
                      </a:r>
                      <a:r>
                        <a:rPr lang="en-US" baseline="0" dirty="0">
                          <a:latin typeface="Arial Rounded MT Bold" panose="020F0704030504030204" pitchFamily="34" charset="0"/>
                        </a:rPr>
                        <a:t> data compression to increase data throughput; provide signal integrity through repeaters and multiplex different type of data onto same transmission channel</a:t>
                      </a:r>
                      <a:endParaRPr lang="en-US" dirty="0">
                        <a:latin typeface="Arial Rounded MT Bold" panose="020F0704030504030204" pitchFamily="34" charset="0"/>
                      </a:endParaRPr>
                    </a:p>
                  </a:txBody>
                  <a:tcPr/>
                </a:tc>
                <a:extLst>
                  <a:ext uri="{0D108BD9-81ED-4DB2-BD59-A6C34878D82A}">
                    <a16:rowId xmlns:a16="http://schemas.microsoft.com/office/drawing/2014/main" val="1113635295"/>
                  </a:ext>
                </a:extLst>
              </a:tr>
            </a:tbl>
          </a:graphicData>
        </a:graphic>
      </p:graphicFrame>
    </p:spTree>
    <p:extLst>
      <p:ext uri="{BB962C8B-B14F-4D97-AF65-F5344CB8AC3E}">
        <p14:creationId xmlns:p14="http://schemas.microsoft.com/office/powerpoint/2010/main" val="339005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OSI Layer</a:t>
            </a:r>
          </a:p>
        </p:txBody>
      </p:sp>
      <p:sp>
        <p:nvSpPr>
          <p:cNvPr id="3" name="Content Placeholder 2"/>
          <p:cNvSpPr>
            <a:spLocks noGrp="1"/>
          </p:cNvSpPr>
          <p:nvPr>
            <p:ph idx="4294967295"/>
          </p:nvPr>
        </p:nvSpPr>
        <p:spPr>
          <a:xfrm>
            <a:off x="263525" y="1514328"/>
            <a:ext cx="11928475" cy="4568825"/>
          </a:xfrm>
        </p:spPr>
        <p:txBody>
          <a:bodyPr/>
          <a:lstStyle/>
          <a:p>
            <a:r>
              <a:rPr lang="en-US" dirty="0">
                <a:latin typeface="Arial Rounded MT Bold" panose="020F0704030504030204" pitchFamily="34" charset="0"/>
              </a:rPr>
              <a:t>The primary Architectural  model for inter-computer communications</a:t>
            </a:r>
          </a:p>
          <a:p>
            <a:r>
              <a:rPr lang="en-US" dirty="0">
                <a:latin typeface="Arial Rounded MT Bold" panose="020F0704030504030204" pitchFamily="34" charset="0"/>
              </a:rPr>
              <a:t>Describes how information or data makes its way from application programs (such as spreadsheets) through a network medium (such as wire) to another application programs located on another network</a:t>
            </a:r>
          </a:p>
          <a:p>
            <a:r>
              <a:rPr lang="en-US" dirty="0">
                <a:latin typeface="Arial Rounded MT Bold" panose="020F0704030504030204" pitchFamily="34" charset="0"/>
              </a:rPr>
              <a:t>OSI is a layered architecture </a:t>
            </a:r>
          </a:p>
          <a:p>
            <a:pPr lvl="1"/>
            <a:r>
              <a:rPr lang="en-US" altLang="en-US" dirty="0">
                <a:latin typeface="Arial Rounded MT Bold" panose="020F0704030504030204" pitchFamily="34" charset="0"/>
              </a:rPr>
              <a:t>Layer architecture simplifies the network design</a:t>
            </a:r>
          </a:p>
          <a:p>
            <a:pPr lvl="1"/>
            <a:r>
              <a:rPr lang="en-US" altLang="en-US" dirty="0">
                <a:latin typeface="Arial Rounded MT Bold" panose="020F0704030504030204" pitchFamily="34" charset="0"/>
              </a:rPr>
              <a:t>Easy to debug network applications </a:t>
            </a:r>
          </a:p>
          <a:p>
            <a:pPr lvl="1"/>
            <a:r>
              <a:rPr lang="en-US" altLang="en-US" dirty="0">
                <a:latin typeface="Arial Rounded MT Bold" panose="020F0704030504030204" pitchFamily="34" charset="0"/>
              </a:rPr>
              <a:t>Network management is easier </a:t>
            </a:r>
          </a:p>
        </p:txBody>
      </p:sp>
    </p:spTree>
    <p:extLst>
      <p:ext uri="{BB962C8B-B14F-4D97-AF65-F5344CB8AC3E}">
        <p14:creationId xmlns:p14="http://schemas.microsoft.com/office/powerpoint/2010/main" val="31422012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2014401801"/>
              </p:ext>
            </p:extLst>
          </p:nvPr>
        </p:nvGraphicFramePr>
        <p:xfrm>
          <a:off x="754144" y="1587434"/>
          <a:ext cx="9629776" cy="3952240"/>
        </p:xfrm>
        <a:graphic>
          <a:graphicData uri="http://schemas.openxmlformats.org/drawingml/2006/table">
            <a:tbl>
              <a:tblPr firstRow="1" bandRow="1">
                <a:tableStyleId>{3B4B98B0-60AC-42C2-AFA5-B58CD77FA1E5}</a:tableStyleId>
              </a:tblPr>
              <a:tblGrid>
                <a:gridCol w="4814888">
                  <a:extLst>
                    <a:ext uri="{9D8B030D-6E8A-4147-A177-3AD203B41FA5}">
                      <a16:colId xmlns:a16="http://schemas.microsoft.com/office/drawing/2014/main" val="2599866648"/>
                    </a:ext>
                  </a:extLst>
                </a:gridCol>
                <a:gridCol w="4814888">
                  <a:extLst>
                    <a:ext uri="{9D8B030D-6E8A-4147-A177-3AD203B41FA5}">
                      <a16:colId xmlns:a16="http://schemas.microsoft.com/office/drawing/2014/main" val="4290960896"/>
                    </a:ext>
                  </a:extLst>
                </a:gridCol>
              </a:tblGrid>
              <a:tr h="370840">
                <a:tc>
                  <a:txBody>
                    <a:bodyPr/>
                    <a:lstStyle/>
                    <a:p>
                      <a:r>
                        <a:rPr lang="en-US" dirty="0">
                          <a:latin typeface="Arial Rounded MT Bold" panose="020F0704030504030204" pitchFamily="34" charset="0"/>
                        </a:rPr>
                        <a:t>Asynchronous</a:t>
                      </a:r>
                    </a:p>
                  </a:txBody>
                  <a:tcPr/>
                </a:tc>
                <a:tc>
                  <a:txBody>
                    <a:bodyPr/>
                    <a:lstStyle/>
                    <a:p>
                      <a:r>
                        <a:rPr lang="en-US" dirty="0">
                          <a:latin typeface="Arial Rounded MT Bold" panose="020F0704030504030204" pitchFamily="34" charset="0"/>
                        </a:rPr>
                        <a:t>Synchronous</a:t>
                      </a:r>
                      <a:r>
                        <a:rPr lang="en-US" baseline="0" dirty="0">
                          <a:latin typeface="Arial Rounded MT Bold" panose="020F0704030504030204" pitchFamily="34" charset="0"/>
                        </a:rPr>
                        <a:t> </a:t>
                      </a:r>
                      <a:endParaRPr lang="en-US" dirty="0">
                        <a:latin typeface="Arial Rounded MT Bold" panose="020F0704030504030204" pitchFamily="34" charset="0"/>
                      </a:endParaRPr>
                    </a:p>
                  </a:txBody>
                  <a:tcPr/>
                </a:tc>
                <a:extLst>
                  <a:ext uri="{0D108BD9-81ED-4DB2-BD59-A6C34878D82A}">
                    <a16:rowId xmlns:a16="http://schemas.microsoft.com/office/drawing/2014/main" val="453391082"/>
                  </a:ext>
                </a:extLst>
              </a:tr>
              <a:tr h="914400">
                <a:tc>
                  <a:txBody>
                    <a:bodyPr/>
                    <a:lstStyle/>
                    <a:p>
                      <a:r>
                        <a:rPr lang="en-US" dirty="0">
                          <a:latin typeface="Arial Rounded MT Bold" panose="020F0704030504030204" pitchFamily="34" charset="0"/>
                        </a:rPr>
                        <a:t>Start</a:t>
                      </a:r>
                      <a:r>
                        <a:rPr lang="en-US" baseline="0" dirty="0">
                          <a:latin typeface="Arial Rounded MT Bold" panose="020F0704030504030204" pitchFamily="34" charset="0"/>
                        </a:rPr>
                        <a:t> and stop bits are used for communication</a:t>
                      </a:r>
                      <a:endParaRPr lang="en-US" dirty="0">
                        <a:latin typeface="Arial Rounded MT Bold" panose="020F0704030504030204" pitchFamily="34" charset="0"/>
                      </a:endParaRPr>
                    </a:p>
                  </a:txBody>
                  <a:tcPr/>
                </a:tc>
                <a:tc>
                  <a:txBody>
                    <a:bodyPr/>
                    <a:lstStyle/>
                    <a:p>
                      <a:r>
                        <a:rPr lang="en-US" dirty="0">
                          <a:latin typeface="Arial Rounded MT Bold" panose="020F0704030504030204" pitchFamily="34" charset="0"/>
                        </a:rPr>
                        <a:t>Synchronization</a:t>
                      </a:r>
                      <a:r>
                        <a:rPr lang="en-US" baseline="0" dirty="0">
                          <a:latin typeface="Arial Rounded MT Bold" panose="020F0704030504030204" pitchFamily="34" charset="0"/>
                        </a:rPr>
                        <a:t> happens over timing sequence, which is initiated by a clock pulse</a:t>
                      </a:r>
                    </a:p>
                  </a:txBody>
                  <a:tcPr/>
                </a:tc>
                <a:extLst>
                  <a:ext uri="{0D108BD9-81ED-4DB2-BD59-A6C34878D82A}">
                    <a16:rowId xmlns:a16="http://schemas.microsoft.com/office/drawing/2014/main" val="1519226305"/>
                  </a:ext>
                </a:extLst>
              </a:tr>
              <a:tr h="370840">
                <a:tc>
                  <a:txBody>
                    <a:bodyPr/>
                    <a:lstStyle/>
                    <a:p>
                      <a:r>
                        <a:rPr lang="en-US" dirty="0">
                          <a:latin typeface="Arial Rounded MT Bold" panose="020F0704030504030204" pitchFamily="34" charset="0"/>
                        </a:rPr>
                        <a:t>ATM protocol uses start</a:t>
                      </a:r>
                      <a:r>
                        <a:rPr lang="en-US" baseline="0" dirty="0">
                          <a:latin typeface="Arial Rounded MT Bold" panose="020F0704030504030204" pitchFamily="34" charset="0"/>
                        </a:rPr>
                        <a:t> stop bits</a:t>
                      </a:r>
                      <a:endParaRPr lang="en-US" dirty="0">
                        <a:latin typeface="Arial Rounded MT Bold" panose="020F0704030504030204" pitchFamily="34" charset="0"/>
                      </a:endParaRPr>
                    </a:p>
                  </a:txBody>
                  <a:tcPr/>
                </a:tc>
                <a:tc>
                  <a:txBody>
                    <a:bodyPr/>
                    <a:lstStyle/>
                    <a:p>
                      <a:r>
                        <a:rPr lang="en-US" dirty="0">
                          <a:latin typeface="Arial Rounded MT Bold" panose="020F0704030504030204" pitchFamily="34" charset="0"/>
                        </a:rPr>
                        <a:t>Data link protocol HDLC</a:t>
                      </a:r>
                      <a:r>
                        <a:rPr lang="en-US" baseline="0" dirty="0">
                          <a:latin typeface="Arial Rounded MT Bold" panose="020F0704030504030204" pitchFamily="34" charset="0"/>
                        </a:rPr>
                        <a:t> uses clock pulse</a:t>
                      </a:r>
                      <a:endParaRPr lang="en-US" dirty="0">
                        <a:latin typeface="Arial Rounded MT Bold" panose="020F0704030504030204" pitchFamily="34" charset="0"/>
                      </a:endParaRPr>
                    </a:p>
                  </a:txBody>
                  <a:tcPr/>
                </a:tc>
                <a:extLst>
                  <a:ext uri="{0D108BD9-81ED-4DB2-BD59-A6C34878D82A}">
                    <a16:rowId xmlns:a16="http://schemas.microsoft.com/office/drawing/2014/main" val="2210154277"/>
                  </a:ext>
                </a:extLst>
              </a:tr>
              <a:tr h="370840">
                <a:tc>
                  <a:txBody>
                    <a:bodyPr/>
                    <a:lstStyle/>
                    <a:p>
                      <a:r>
                        <a:rPr lang="en-US" dirty="0">
                          <a:latin typeface="Arial Rounded MT Bold" panose="020F0704030504030204" pitchFamily="34" charset="0"/>
                        </a:rPr>
                        <a:t>Transfers as frames per</a:t>
                      </a:r>
                      <a:r>
                        <a:rPr lang="en-US" baseline="0" dirty="0">
                          <a:latin typeface="Arial Rounded MT Bold" panose="020F0704030504030204" pitchFamily="34" charset="0"/>
                        </a:rPr>
                        <a:t> start and stop bit</a:t>
                      </a:r>
                      <a:endParaRPr lang="en-US" dirty="0">
                        <a:latin typeface="Arial Rounded MT Bold" panose="020F0704030504030204" pitchFamily="34" charset="0"/>
                      </a:endParaRPr>
                    </a:p>
                  </a:txBody>
                  <a:tcPr/>
                </a:tc>
                <a:tc>
                  <a:txBody>
                    <a:bodyPr/>
                    <a:lstStyle/>
                    <a:p>
                      <a:r>
                        <a:rPr lang="en-US" dirty="0">
                          <a:latin typeface="Arial Rounded MT Bold" panose="020F0704030504030204" pitchFamily="34" charset="0"/>
                        </a:rPr>
                        <a:t>Transfer data</a:t>
                      </a:r>
                      <a:r>
                        <a:rPr lang="en-US" baseline="0" dirty="0">
                          <a:latin typeface="Arial Rounded MT Bold" panose="020F0704030504030204" pitchFamily="34" charset="0"/>
                        </a:rPr>
                        <a:t> in a stream of bits</a:t>
                      </a:r>
                      <a:endParaRPr lang="en-US" dirty="0">
                        <a:latin typeface="Arial Rounded MT Bold" panose="020F0704030504030204" pitchFamily="34" charset="0"/>
                      </a:endParaRPr>
                    </a:p>
                  </a:txBody>
                  <a:tcPr/>
                </a:tc>
                <a:extLst>
                  <a:ext uri="{0D108BD9-81ED-4DB2-BD59-A6C34878D82A}">
                    <a16:rowId xmlns:a16="http://schemas.microsoft.com/office/drawing/2014/main" val="2290535603"/>
                  </a:ext>
                </a:extLst>
              </a:tr>
              <a:tr h="370840">
                <a:tc>
                  <a:txBody>
                    <a:bodyPr/>
                    <a:lstStyle/>
                    <a:p>
                      <a:r>
                        <a:rPr lang="en-US" dirty="0">
                          <a:latin typeface="Arial Rounded MT Bold" panose="020F0704030504030204" pitchFamily="34" charset="0"/>
                        </a:rPr>
                        <a:t>Parity</a:t>
                      </a:r>
                      <a:r>
                        <a:rPr lang="en-US" baseline="0" dirty="0">
                          <a:latin typeface="Arial Rounded MT Bold" panose="020F0704030504030204" pitchFamily="34" charset="0"/>
                        </a:rPr>
                        <a:t> bit used for error control</a:t>
                      </a:r>
                      <a:endParaRPr lang="en-US" dirty="0">
                        <a:latin typeface="Arial Rounded MT Bold" panose="020F0704030504030204" pitchFamily="34" charset="0"/>
                      </a:endParaRPr>
                    </a:p>
                  </a:txBody>
                  <a:tcPr/>
                </a:tc>
                <a:tc>
                  <a:txBody>
                    <a:bodyPr/>
                    <a:lstStyle/>
                    <a:p>
                      <a:r>
                        <a:rPr lang="en-US" dirty="0">
                          <a:latin typeface="Arial Rounded MT Bold" panose="020F0704030504030204" pitchFamily="34" charset="0"/>
                        </a:rPr>
                        <a:t>Robust error-checking,</a:t>
                      </a:r>
                      <a:r>
                        <a:rPr lang="en-US" baseline="0" dirty="0">
                          <a:latin typeface="Arial Rounded MT Bold" panose="020F0704030504030204" pitchFamily="34" charset="0"/>
                        </a:rPr>
                        <a:t> CRC </a:t>
                      </a:r>
                      <a:endParaRPr lang="en-US" dirty="0">
                        <a:latin typeface="Arial Rounded MT Bold" panose="020F0704030504030204" pitchFamily="34" charset="0"/>
                      </a:endParaRPr>
                    </a:p>
                  </a:txBody>
                  <a:tcPr/>
                </a:tc>
                <a:extLst>
                  <a:ext uri="{0D108BD9-81ED-4DB2-BD59-A6C34878D82A}">
                    <a16:rowId xmlns:a16="http://schemas.microsoft.com/office/drawing/2014/main" val="1715044772"/>
                  </a:ext>
                </a:extLst>
              </a:tr>
              <a:tr h="640080">
                <a:tc>
                  <a:txBody>
                    <a:bodyPr/>
                    <a:lstStyle/>
                    <a:p>
                      <a:r>
                        <a:rPr lang="en-US" dirty="0">
                          <a:latin typeface="Arial Rounded MT Bold" panose="020F0704030504030204" pitchFamily="34" charset="0"/>
                        </a:rPr>
                        <a:t>Each byte requires 3 bits</a:t>
                      </a:r>
                      <a:r>
                        <a:rPr lang="en-US" baseline="0" dirty="0">
                          <a:latin typeface="Arial Rounded MT Bold" panose="020F0704030504030204" pitchFamily="34" charset="0"/>
                        </a:rPr>
                        <a:t> of transmission (start, stop, parity)</a:t>
                      </a:r>
                      <a:endParaRPr lang="en-US" dirty="0">
                        <a:latin typeface="Arial Rounded MT Bold" panose="020F0704030504030204" pitchFamily="34" charset="0"/>
                      </a:endParaRPr>
                    </a:p>
                  </a:txBody>
                  <a:tcPr/>
                </a:tc>
                <a:tc>
                  <a:txBody>
                    <a:bodyPr/>
                    <a:lstStyle/>
                    <a:p>
                      <a:r>
                        <a:rPr lang="en-US" dirty="0">
                          <a:latin typeface="Arial Rounded MT Bold" panose="020F0704030504030204" pitchFamily="34" charset="0"/>
                        </a:rPr>
                        <a:t>Minimal</a:t>
                      </a:r>
                      <a:r>
                        <a:rPr lang="en-US" baseline="0" dirty="0">
                          <a:latin typeface="Arial Rounded MT Bold" panose="020F0704030504030204" pitchFamily="34" charset="0"/>
                        </a:rPr>
                        <a:t> overhead compared to Asynchronous</a:t>
                      </a:r>
                      <a:endParaRPr lang="en-US" dirty="0">
                        <a:latin typeface="Arial Rounded MT Bold" panose="020F0704030504030204" pitchFamily="34" charset="0"/>
                      </a:endParaRPr>
                    </a:p>
                  </a:txBody>
                  <a:tcPr/>
                </a:tc>
                <a:extLst>
                  <a:ext uri="{0D108BD9-81ED-4DB2-BD59-A6C34878D82A}">
                    <a16:rowId xmlns:a16="http://schemas.microsoft.com/office/drawing/2014/main" val="3580671344"/>
                  </a:ext>
                </a:extLst>
              </a:tr>
              <a:tr h="914400">
                <a:tc>
                  <a:txBody>
                    <a:bodyPr/>
                    <a:lstStyle/>
                    <a:p>
                      <a:r>
                        <a:rPr lang="en-US" dirty="0">
                          <a:latin typeface="Arial Rounded MT Bold" panose="020F0704030504030204" pitchFamily="34" charset="0"/>
                        </a:rPr>
                        <a:t>Environments</a:t>
                      </a:r>
                      <a:r>
                        <a:rPr lang="en-US" baseline="0" dirty="0">
                          <a:latin typeface="Arial Rounded MT Bold" panose="020F0704030504030204" pitchFamily="34" charset="0"/>
                        </a:rPr>
                        <a:t> that send data in a non-predictable manner have protocols that use asynchronous timing mechanisms</a:t>
                      </a:r>
                      <a:endParaRPr lang="en-US" dirty="0">
                        <a:latin typeface="Arial Rounded MT Bold" panose="020F0704030504030204" pitchFamily="34" charset="0"/>
                      </a:endParaRPr>
                    </a:p>
                  </a:txBody>
                  <a:tcPr/>
                </a:tc>
                <a:tc>
                  <a:txBody>
                    <a:bodyPr/>
                    <a:lstStyle/>
                    <a:p>
                      <a:r>
                        <a:rPr lang="en-US" dirty="0">
                          <a:latin typeface="Arial Rounded MT Bold" panose="020F0704030504030204" pitchFamily="34" charset="0"/>
                        </a:rPr>
                        <a:t>Used</a:t>
                      </a:r>
                      <a:r>
                        <a:rPr lang="en-US" baseline="0" dirty="0">
                          <a:latin typeface="Arial Rounded MT Bold" panose="020F0704030504030204" pitchFamily="34" charset="0"/>
                        </a:rPr>
                        <a:t> for high-speed high-volume transactions</a:t>
                      </a:r>
                      <a:endParaRPr lang="en-US" dirty="0">
                        <a:latin typeface="Arial Rounded MT Bold" panose="020F0704030504030204" pitchFamily="34" charset="0"/>
                      </a:endParaRPr>
                    </a:p>
                  </a:txBody>
                  <a:tcPr/>
                </a:tc>
                <a:extLst>
                  <a:ext uri="{0D108BD9-81ED-4DB2-BD59-A6C34878D82A}">
                    <a16:rowId xmlns:a16="http://schemas.microsoft.com/office/drawing/2014/main" val="1626970432"/>
                  </a:ext>
                </a:extLst>
              </a:tr>
            </a:tbl>
          </a:graphicData>
        </a:graphic>
      </p:graphicFrame>
    </p:spTree>
    <p:extLst>
      <p:ext uri="{BB962C8B-B14F-4D97-AF65-F5344CB8AC3E}">
        <p14:creationId xmlns:p14="http://schemas.microsoft.com/office/powerpoint/2010/main" val="919254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4038365927"/>
              </p:ext>
            </p:extLst>
          </p:nvPr>
        </p:nvGraphicFramePr>
        <p:xfrm>
          <a:off x="861578" y="503351"/>
          <a:ext cx="10230032" cy="2133055"/>
        </p:xfrm>
        <a:graphic>
          <a:graphicData uri="http://schemas.openxmlformats.org/drawingml/2006/table">
            <a:tbl>
              <a:tblPr firstRow="1" bandRow="1">
                <a:tableStyleId>{3B4B98B0-60AC-42C2-AFA5-B58CD77FA1E5}</a:tableStyleId>
              </a:tblPr>
              <a:tblGrid>
                <a:gridCol w="5115016">
                  <a:extLst>
                    <a:ext uri="{9D8B030D-6E8A-4147-A177-3AD203B41FA5}">
                      <a16:colId xmlns:a16="http://schemas.microsoft.com/office/drawing/2014/main" val="4030805991"/>
                    </a:ext>
                  </a:extLst>
                </a:gridCol>
                <a:gridCol w="5115016">
                  <a:extLst>
                    <a:ext uri="{9D8B030D-6E8A-4147-A177-3AD203B41FA5}">
                      <a16:colId xmlns:a16="http://schemas.microsoft.com/office/drawing/2014/main" val="2464682601"/>
                    </a:ext>
                  </a:extLst>
                </a:gridCol>
              </a:tblGrid>
              <a:tr h="479117">
                <a:tc>
                  <a:txBody>
                    <a:bodyPr/>
                    <a:lstStyle/>
                    <a:p>
                      <a:r>
                        <a:rPr lang="en-US" dirty="0">
                          <a:latin typeface="Arial Rounded MT Bold" panose="020F0704030504030204" pitchFamily="34" charset="0"/>
                        </a:rPr>
                        <a:t>Broadband</a:t>
                      </a:r>
                    </a:p>
                  </a:txBody>
                  <a:tcPr/>
                </a:tc>
                <a:tc>
                  <a:txBody>
                    <a:bodyPr/>
                    <a:lstStyle/>
                    <a:p>
                      <a:r>
                        <a:rPr lang="en-US" dirty="0">
                          <a:latin typeface="Arial Rounded MT Bold" panose="020F0704030504030204" pitchFamily="34" charset="0"/>
                        </a:rPr>
                        <a:t>Baseband</a:t>
                      </a:r>
                    </a:p>
                  </a:txBody>
                  <a:tcPr/>
                </a:tc>
                <a:extLst>
                  <a:ext uri="{0D108BD9-81ED-4DB2-BD59-A6C34878D82A}">
                    <a16:rowId xmlns:a16="http://schemas.microsoft.com/office/drawing/2014/main" val="1689415569"/>
                  </a:ext>
                </a:extLst>
              </a:tr>
              <a:tr h="826969">
                <a:tc>
                  <a:txBody>
                    <a:bodyPr/>
                    <a:lstStyle/>
                    <a:p>
                      <a:r>
                        <a:rPr lang="en-US" dirty="0">
                          <a:latin typeface="Arial Rounded MT Bold" panose="020F0704030504030204" pitchFamily="34" charset="0"/>
                        </a:rPr>
                        <a:t>Divides the</a:t>
                      </a:r>
                      <a:r>
                        <a:rPr lang="en-US" baseline="0" dirty="0">
                          <a:latin typeface="Arial Rounded MT Bold" panose="020F0704030504030204" pitchFamily="34" charset="0"/>
                        </a:rPr>
                        <a:t> communication channel into independent sub-channel </a:t>
                      </a:r>
                      <a:endParaRPr lang="en-US" dirty="0">
                        <a:latin typeface="Arial Rounded MT Bold" panose="020F0704030504030204" pitchFamily="34" charset="0"/>
                      </a:endParaRPr>
                    </a:p>
                  </a:txBody>
                  <a:tcPr/>
                </a:tc>
                <a:tc>
                  <a:txBody>
                    <a:bodyPr/>
                    <a:lstStyle/>
                    <a:p>
                      <a:r>
                        <a:rPr lang="en-US" dirty="0">
                          <a:latin typeface="Arial Rounded MT Bold" panose="020F0704030504030204" pitchFamily="34" charset="0"/>
                        </a:rPr>
                        <a:t>Uses</a:t>
                      </a:r>
                      <a:r>
                        <a:rPr lang="en-US" baseline="0" dirty="0">
                          <a:latin typeface="Arial Rounded MT Bold" panose="020F0704030504030204" pitchFamily="34" charset="0"/>
                        </a:rPr>
                        <a:t> the entire communication channel for transmission</a:t>
                      </a:r>
                      <a:endParaRPr lang="en-US" dirty="0">
                        <a:latin typeface="Arial Rounded MT Bold" panose="020F0704030504030204" pitchFamily="34" charset="0"/>
                      </a:endParaRPr>
                    </a:p>
                  </a:txBody>
                  <a:tcPr/>
                </a:tc>
                <a:extLst>
                  <a:ext uri="{0D108BD9-81ED-4DB2-BD59-A6C34878D82A}">
                    <a16:rowId xmlns:a16="http://schemas.microsoft.com/office/drawing/2014/main" val="1093743690"/>
                  </a:ext>
                </a:extLst>
              </a:tr>
              <a:tr h="826969">
                <a:tc>
                  <a:txBody>
                    <a:bodyPr/>
                    <a:lstStyle/>
                    <a:p>
                      <a:r>
                        <a:rPr lang="en-US" dirty="0">
                          <a:latin typeface="Arial Rounded MT Bold" panose="020F0704030504030204" pitchFamily="34" charset="0"/>
                        </a:rPr>
                        <a:t>Carriers different signals</a:t>
                      </a:r>
                      <a:r>
                        <a:rPr lang="en-US" baseline="0" dirty="0">
                          <a:latin typeface="Arial Rounded MT Bold" panose="020F0704030504030204" pitchFamily="34" charset="0"/>
                        </a:rPr>
                        <a:t> over different sub channel</a:t>
                      </a:r>
                      <a:endParaRPr lang="en-US" dirty="0">
                        <a:latin typeface="Arial Rounded MT Bold" panose="020F0704030504030204" pitchFamily="34" charset="0"/>
                      </a:endParaRPr>
                    </a:p>
                  </a:txBody>
                  <a:tcPr/>
                </a:tc>
                <a:tc>
                  <a:txBody>
                    <a:bodyPr/>
                    <a:lstStyle/>
                    <a:p>
                      <a:r>
                        <a:rPr lang="en-US" dirty="0">
                          <a:latin typeface="Arial Rounded MT Bold" panose="020F0704030504030204" pitchFamily="34" charset="0"/>
                        </a:rPr>
                        <a:t>Permits</a:t>
                      </a:r>
                      <a:r>
                        <a:rPr lang="en-US" baseline="0" dirty="0">
                          <a:latin typeface="Arial Rounded MT Bold" panose="020F0704030504030204" pitchFamily="34" charset="0"/>
                        </a:rPr>
                        <a:t> only one signal to transmit at a time</a:t>
                      </a:r>
                      <a:endParaRPr lang="en-US" dirty="0">
                        <a:latin typeface="Arial Rounded MT Bold" panose="020F0704030504030204" pitchFamily="34" charset="0"/>
                      </a:endParaRPr>
                    </a:p>
                  </a:txBody>
                  <a:tcPr/>
                </a:tc>
                <a:extLst>
                  <a:ext uri="{0D108BD9-81ED-4DB2-BD59-A6C34878D82A}">
                    <a16:rowId xmlns:a16="http://schemas.microsoft.com/office/drawing/2014/main" val="547330692"/>
                  </a:ext>
                </a:extLst>
              </a:tr>
            </a:tbl>
          </a:graphicData>
        </a:graphic>
      </p:graphicFrame>
      <p:sp>
        <p:nvSpPr>
          <p:cNvPr id="2" name="TextBox 1"/>
          <p:cNvSpPr txBox="1"/>
          <p:nvPr/>
        </p:nvSpPr>
        <p:spPr>
          <a:xfrm>
            <a:off x="480767" y="2762055"/>
            <a:ext cx="10991654" cy="4376583"/>
          </a:xfrm>
          <a:prstGeom prst="rect">
            <a:avLst/>
          </a:prstGeom>
          <a:noFill/>
        </p:spPr>
        <p:txBody>
          <a:bodyPr wrap="square" rtlCol="0">
            <a:spAutoFit/>
          </a:bodyPr>
          <a:lstStyle/>
          <a:p>
            <a:pPr marL="57150" indent="-228600">
              <a:lnSpc>
                <a:spcPct val="70000"/>
              </a:lnSpc>
              <a:buFont typeface="Arial" panose="020B0604020202020204" pitchFamily="34" charset="0"/>
              <a:buChar char="•"/>
            </a:pPr>
            <a:r>
              <a:rPr lang="en-IN" sz="2600" dirty="0">
                <a:latin typeface="Arial Rounded MT Bold" panose="020F0704030504030204" pitchFamily="34" charset="0"/>
              </a:rPr>
              <a:t>Bandwidth:</a:t>
            </a:r>
          </a:p>
          <a:p>
            <a:pPr marL="514350" lvl="1" indent="-228600">
              <a:buFont typeface="Arial" panose="020B0604020202020204" pitchFamily="34" charset="0"/>
              <a:buChar char="•"/>
            </a:pPr>
            <a:r>
              <a:rPr lang="en-IN" sz="2400" dirty="0">
                <a:latin typeface="Arial Rounded MT Bold" panose="020F0704030504030204" pitchFamily="34" charset="0"/>
              </a:rPr>
              <a:t>Number of electrical pulses that can be carried over a link within a second</a:t>
            </a:r>
          </a:p>
          <a:p>
            <a:pPr marL="514350" lvl="1" indent="-228600">
              <a:buFont typeface="Arial" panose="020B0604020202020204" pitchFamily="34" charset="0"/>
              <a:buChar char="•"/>
            </a:pPr>
            <a:r>
              <a:rPr lang="en-IN" sz="2400" dirty="0">
                <a:latin typeface="Arial Rounded MT Bold" panose="020F0704030504030204" pitchFamily="34" charset="0"/>
              </a:rPr>
              <a:t>Data transfer capability of a connection</a:t>
            </a:r>
          </a:p>
          <a:p>
            <a:pPr marL="514350" lvl="1" indent="-228600">
              <a:buFont typeface="Arial" panose="020B0604020202020204" pitchFamily="34" charset="0"/>
              <a:buChar char="•"/>
            </a:pPr>
            <a:r>
              <a:rPr lang="en-IN" sz="2400" dirty="0">
                <a:latin typeface="Arial Rounded MT Bold" panose="020F0704030504030204" pitchFamily="34" charset="0"/>
              </a:rPr>
              <a:t>Commonly associated with the amount of available frequencies and speed of a link</a:t>
            </a:r>
          </a:p>
          <a:p>
            <a:pPr marL="285750" lvl="1">
              <a:lnSpc>
                <a:spcPct val="70000"/>
              </a:lnSpc>
            </a:pPr>
            <a:endParaRPr lang="en-IN" sz="2600" dirty="0">
              <a:latin typeface="Arial Rounded MT Bold" panose="020F0704030504030204" pitchFamily="34" charset="0"/>
            </a:endParaRPr>
          </a:p>
          <a:p>
            <a:pPr marL="57150" indent="-228600">
              <a:buFont typeface="Arial" panose="020B0604020202020204" pitchFamily="34" charset="0"/>
              <a:buChar char="•"/>
            </a:pPr>
            <a:r>
              <a:rPr lang="en-IN" sz="2600" dirty="0">
                <a:latin typeface="Arial Rounded MT Bold" panose="020F0704030504030204" pitchFamily="34" charset="0"/>
              </a:rPr>
              <a:t>Data throughput:</a:t>
            </a:r>
          </a:p>
          <a:p>
            <a:pPr marL="514350" lvl="1" indent="-228600">
              <a:buFont typeface="Arial" panose="020B0604020202020204" pitchFamily="34" charset="0"/>
              <a:buChar char="•"/>
            </a:pPr>
            <a:r>
              <a:rPr lang="en-IN" sz="2400" dirty="0">
                <a:latin typeface="Arial Rounded MT Bold" panose="020F0704030504030204" pitchFamily="34" charset="0"/>
              </a:rPr>
              <a:t>Actual amount of data that can be carried over the connection</a:t>
            </a:r>
          </a:p>
          <a:p>
            <a:pPr marL="514350" lvl="1" indent="-228600">
              <a:buFont typeface="Arial" panose="020B0604020202020204" pitchFamily="34" charset="0"/>
              <a:buChar char="•"/>
            </a:pPr>
            <a:r>
              <a:rPr lang="en-IN" sz="2400" dirty="0">
                <a:latin typeface="Arial Rounded MT Bold" panose="020F0704030504030204" pitchFamily="34" charset="0"/>
              </a:rPr>
              <a:t>Data throughput values can be higher than bandwidth if compression is used.</a:t>
            </a:r>
          </a:p>
          <a:p>
            <a:endParaRPr lang="en-IN" dirty="0"/>
          </a:p>
        </p:txBody>
      </p:sp>
    </p:spTree>
    <p:extLst>
      <p:ext uri="{BB962C8B-B14F-4D97-AF65-F5344CB8AC3E}">
        <p14:creationId xmlns:p14="http://schemas.microsoft.com/office/powerpoint/2010/main" val="690930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t>Common network cable types</a:t>
            </a:r>
          </a:p>
        </p:txBody>
      </p:sp>
      <p:sp>
        <p:nvSpPr>
          <p:cNvPr id="30723" name="Rectangle 3"/>
          <p:cNvSpPr>
            <a:spLocks noGrp="1" noChangeArrowheads="1"/>
          </p:cNvSpPr>
          <p:nvPr>
            <p:ph type="body" sz="half" idx="4294967295"/>
          </p:nvPr>
        </p:nvSpPr>
        <p:spPr>
          <a:xfrm>
            <a:off x="0" y="2111375"/>
            <a:ext cx="5384800" cy="4411663"/>
          </a:xfrm>
        </p:spPr>
        <p:txBody>
          <a:bodyPr>
            <a:normAutofit/>
          </a:bodyPr>
          <a:lstStyle/>
          <a:p>
            <a:r>
              <a:rPr lang="en-US" altLang="en-US" sz="2600" dirty="0"/>
              <a:t>Coaxial cable</a:t>
            </a:r>
          </a:p>
          <a:p>
            <a:endParaRPr lang="en-US" altLang="en-US" sz="2600" dirty="0"/>
          </a:p>
          <a:p>
            <a:endParaRPr lang="en-US" altLang="en-US" sz="2600" dirty="0"/>
          </a:p>
          <a:p>
            <a:endParaRPr lang="en-US" altLang="en-US" sz="2600" dirty="0"/>
          </a:p>
          <a:p>
            <a:r>
              <a:rPr lang="en-US" altLang="en-US" sz="2600" dirty="0"/>
              <a:t>Unshielded </a:t>
            </a:r>
            <a:br>
              <a:rPr lang="en-US" altLang="en-US" sz="2600" dirty="0"/>
            </a:br>
            <a:r>
              <a:rPr lang="en-US" altLang="en-US" sz="2600" dirty="0"/>
              <a:t>twisted pair</a:t>
            </a:r>
          </a:p>
          <a:p>
            <a:endParaRPr lang="en-US" altLang="en-US" sz="2600" dirty="0"/>
          </a:p>
          <a:p>
            <a:endParaRPr lang="en-US" altLang="en-US" sz="2600" dirty="0"/>
          </a:p>
          <a:p>
            <a:r>
              <a:rPr lang="en-US" altLang="en-US" sz="2600" dirty="0"/>
              <a:t>Fiber optic</a:t>
            </a:r>
          </a:p>
        </p:txBody>
      </p:sp>
      <p:pic>
        <p:nvPicPr>
          <p:cNvPr id="30724" name="Picture 4" descr="coaxial"/>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a:xfrm>
            <a:off x="5906760" y="1466072"/>
            <a:ext cx="4038600" cy="20764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26" name="Picture 6" descr="utp-cat5"/>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a:xfrm>
            <a:off x="2469822" y="3176587"/>
            <a:ext cx="3436938" cy="2281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29" name="Picture 9" descr="fib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8387" y="4505355"/>
            <a:ext cx="38100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7815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copper?</a:t>
            </a:r>
          </a:p>
        </p:txBody>
      </p:sp>
      <p:sp>
        <p:nvSpPr>
          <p:cNvPr id="3" name="Content Placeholder 2"/>
          <p:cNvSpPr>
            <a:spLocks noGrp="1"/>
          </p:cNvSpPr>
          <p:nvPr>
            <p:ph idx="4294967295"/>
          </p:nvPr>
        </p:nvSpPr>
        <p:spPr>
          <a:xfrm>
            <a:off x="556182" y="1737593"/>
            <a:ext cx="10685463" cy="4740275"/>
          </a:xfrm>
        </p:spPr>
        <p:txBody>
          <a:bodyPr>
            <a:normAutofit/>
          </a:bodyPr>
          <a:lstStyle/>
          <a:p>
            <a:pPr>
              <a:lnSpc>
                <a:spcPct val="90000"/>
              </a:lnSpc>
              <a:buFontTx/>
              <a:buNone/>
            </a:pPr>
            <a:r>
              <a:rPr lang="en-US" altLang="en-US" sz="2400" dirty="0">
                <a:latin typeface="Arial Rounded MT Bold" panose="020F0704030504030204" pitchFamily="34" charset="0"/>
                <a:cs typeface="Arial" panose="020B0604020202020204" pitchFamily="34" charset="0"/>
              </a:rPr>
              <a:t>Copper has several important properties which make it well suited for electronic cabling:</a:t>
            </a:r>
          </a:p>
          <a:p>
            <a:pPr>
              <a:lnSpc>
                <a:spcPct val="90000"/>
              </a:lnSpc>
            </a:pPr>
            <a:r>
              <a:rPr lang="en-US" altLang="en-US" sz="2400" b="1" dirty="0">
                <a:latin typeface="Arial Rounded MT Bold" panose="020F0704030504030204" pitchFamily="34" charset="0"/>
                <a:cs typeface="Times New Roman" panose="02020603050405020304" pitchFamily="18" charset="0"/>
              </a:rPr>
              <a:t>Conductivity </a:t>
            </a:r>
            <a:r>
              <a:rPr lang="en-US" altLang="en-US" sz="2400" dirty="0">
                <a:latin typeface="Arial Rounded MT Bold" panose="020F0704030504030204" pitchFamily="34" charset="0"/>
                <a:cs typeface="Times New Roman" panose="02020603050405020304" pitchFamily="18" charset="0"/>
              </a:rPr>
              <a:t>— Copper is an excellent conductor of electric current and heat.</a:t>
            </a:r>
          </a:p>
          <a:p>
            <a:pPr>
              <a:lnSpc>
                <a:spcPct val="90000"/>
              </a:lnSpc>
            </a:pPr>
            <a:r>
              <a:rPr lang="en-US" altLang="en-US" sz="2400" b="1" dirty="0">
                <a:latin typeface="Arial Rounded MT Bold" panose="020F0704030504030204" pitchFamily="34" charset="0"/>
                <a:cs typeface="Times New Roman" panose="02020603050405020304" pitchFamily="18" charset="0"/>
              </a:rPr>
              <a:t>Corrosion Resistance </a:t>
            </a:r>
            <a:r>
              <a:rPr lang="en-US" altLang="en-US" sz="2400" dirty="0">
                <a:latin typeface="Arial Rounded MT Bold" panose="020F0704030504030204" pitchFamily="34" charset="0"/>
                <a:cs typeface="Times New Roman" panose="02020603050405020304" pitchFamily="18" charset="0"/>
              </a:rPr>
              <a:t>— Copper will not rust and is fairly resistant to corrosion. </a:t>
            </a:r>
          </a:p>
          <a:p>
            <a:pPr>
              <a:lnSpc>
                <a:spcPct val="90000"/>
              </a:lnSpc>
            </a:pPr>
            <a:r>
              <a:rPr lang="en-US" altLang="en-US" sz="2400" b="1" dirty="0">
                <a:latin typeface="Arial Rounded MT Bold" panose="020F0704030504030204" pitchFamily="34" charset="0"/>
                <a:cs typeface="Times New Roman" panose="02020603050405020304" pitchFamily="18" charset="0"/>
              </a:rPr>
              <a:t>Ductility</a:t>
            </a:r>
            <a:r>
              <a:rPr lang="en-US" altLang="en-US" sz="2400" dirty="0">
                <a:latin typeface="Arial Rounded MT Bold" panose="020F0704030504030204" pitchFamily="34" charset="0"/>
                <a:cs typeface="Times New Roman" panose="02020603050405020304" pitchFamily="18" charset="0"/>
              </a:rPr>
              <a:t> — Copper possesses the ability to be drawn into thin wires without breaking.</a:t>
            </a:r>
          </a:p>
          <a:p>
            <a:pPr>
              <a:lnSpc>
                <a:spcPct val="90000"/>
              </a:lnSpc>
            </a:pPr>
            <a:r>
              <a:rPr lang="en-US" altLang="en-US" sz="2400" b="1" dirty="0">
                <a:latin typeface="Arial Rounded MT Bold" panose="020F0704030504030204" pitchFamily="34" charset="0"/>
                <a:cs typeface="Times New Roman" panose="02020603050405020304" pitchFamily="18" charset="0"/>
              </a:rPr>
              <a:t>Malleability </a:t>
            </a:r>
            <a:r>
              <a:rPr lang="en-US" altLang="en-US" sz="2400" dirty="0">
                <a:latin typeface="Arial Rounded MT Bold" panose="020F0704030504030204" pitchFamily="34" charset="0"/>
                <a:cs typeface="Times New Roman" panose="02020603050405020304" pitchFamily="18" charset="0"/>
              </a:rPr>
              <a:t>— Pure copper is easy to shape. </a:t>
            </a:r>
          </a:p>
          <a:p>
            <a:pPr>
              <a:lnSpc>
                <a:spcPct val="90000"/>
              </a:lnSpc>
            </a:pPr>
            <a:r>
              <a:rPr lang="en-US" altLang="en-US" sz="2400" b="1" dirty="0">
                <a:latin typeface="Arial Rounded MT Bold" panose="020F0704030504030204" pitchFamily="34" charset="0"/>
                <a:cs typeface="Times New Roman" panose="02020603050405020304" pitchFamily="18" charset="0"/>
              </a:rPr>
              <a:t>Strength </a:t>
            </a:r>
            <a:r>
              <a:rPr lang="en-US" altLang="en-US" sz="2400" dirty="0">
                <a:latin typeface="Arial Rounded MT Bold" panose="020F0704030504030204" pitchFamily="34" charset="0"/>
                <a:cs typeface="Times New Roman" panose="02020603050405020304" pitchFamily="18" charset="0"/>
              </a:rPr>
              <a:t>— Copper keeps its strength and toughness up to about 400 °F.</a:t>
            </a:r>
          </a:p>
          <a:p>
            <a:pPr lvl="1"/>
            <a:endParaRPr lang="en-US" dirty="0">
              <a:latin typeface="Arial Rounded MT Bold" panose="020F0704030504030204" pitchFamily="34" charset="0"/>
            </a:endParaRPr>
          </a:p>
        </p:txBody>
      </p:sp>
    </p:spTree>
    <p:extLst>
      <p:ext uri="{BB962C8B-B14F-4D97-AF65-F5344CB8AC3E}">
        <p14:creationId xmlns:p14="http://schemas.microsoft.com/office/powerpoint/2010/main" val="3041077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ltLang="en-US"/>
              <a:t>Copper Cable Components</a:t>
            </a:r>
          </a:p>
        </p:txBody>
      </p:sp>
      <p:sp>
        <p:nvSpPr>
          <p:cNvPr id="128003" name="Rectangle 3"/>
          <p:cNvSpPr>
            <a:spLocks noGrp="1" noChangeArrowheads="1"/>
          </p:cNvSpPr>
          <p:nvPr>
            <p:ph type="body" idx="4294967295"/>
          </p:nvPr>
        </p:nvSpPr>
        <p:spPr>
          <a:xfrm>
            <a:off x="800100" y="1699476"/>
            <a:ext cx="10121900" cy="4471988"/>
          </a:xfrm>
        </p:spPr>
        <p:txBody>
          <a:bodyPr/>
          <a:lstStyle/>
          <a:p>
            <a:pPr marL="288925" indent="-288925" defTabSz="814388">
              <a:lnSpc>
                <a:spcPct val="150000"/>
              </a:lnSpc>
              <a:buNone/>
            </a:pPr>
            <a:r>
              <a:rPr lang="en-US" altLang="en-US" dirty="0">
                <a:latin typeface="Arial Rounded MT Bold" panose="020F0704030504030204" pitchFamily="34" charset="0"/>
                <a:cs typeface="Times New Roman" panose="02020603050405020304" pitchFamily="18" charset="0"/>
              </a:rPr>
              <a:t>Regardless of the construction, most cables contain certain common elements. These are: </a:t>
            </a:r>
          </a:p>
          <a:p>
            <a:pPr marL="746125" lvl="1" indent="-288925" defTabSz="814388">
              <a:lnSpc>
                <a:spcPct val="150000"/>
              </a:lnSpc>
            </a:pPr>
            <a:r>
              <a:rPr lang="en-US" altLang="en-US" dirty="0">
                <a:latin typeface="Arial Rounded MT Bold" panose="020F0704030504030204" pitchFamily="34" charset="0"/>
                <a:cs typeface="Times New Roman" panose="02020603050405020304" pitchFamily="18" charset="0"/>
              </a:rPr>
              <a:t>A sheath or jacket for protection.</a:t>
            </a:r>
          </a:p>
          <a:p>
            <a:pPr marL="746125" lvl="1" indent="-288925" defTabSz="814388">
              <a:lnSpc>
                <a:spcPct val="150000"/>
              </a:lnSpc>
            </a:pPr>
            <a:r>
              <a:rPr lang="en-US" altLang="en-US" dirty="0">
                <a:latin typeface="Arial Rounded MT Bold" panose="020F0704030504030204" pitchFamily="34" charset="0"/>
                <a:cs typeface="Times New Roman" panose="02020603050405020304" pitchFamily="18" charset="0"/>
              </a:rPr>
              <a:t>Insulation to prevent short circuits between the individual conductors.</a:t>
            </a:r>
          </a:p>
          <a:p>
            <a:pPr marL="746125" lvl="1" indent="-288925" defTabSz="814388">
              <a:lnSpc>
                <a:spcPct val="150000"/>
              </a:lnSpc>
            </a:pPr>
            <a:r>
              <a:rPr lang="en-US" altLang="en-US" dirty="0">
                <a:latin typeface="Arial Rounded MT Bold" panose="020F0704030504030204" pitchFamily="34" charset="0"/>
                <a:cs typeface="Times New Roman" panose="02020603050405020304" pitchFamily="18" charset="0"/>
              </a:rPr>
              <a:t>Spacers to preserve the electrical properties of the cable.</a:t>
            </a:r>
          </a:p>
        </p:txBody>
      </p:sp>
    </p:spTree>
    <p:extLst>
      <p:ext uri="{BB962C8B-B14F-4D97-AF65-F5344CB8AC3E}">
        <p14:creationId xmlns:p14="http://schemas.microsoft.com/office/powerpoint/2010/main" val="2150643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Cable Insulation</a:t>
            </a:r>
          </a:p>
        </p:txBody>
      </p:sp>
      <p:sp>
        <p:nvSpPr>
          <p:cNvPr id="3" name="Content Placeholder 2"/>
          <p:cNvSpPr>
            <a:spLocks noGrp="1"/>
          </p:cNvSpPr>
          <p:nvPr>
            <p:ph idx="4294967295"/>
          </p:nvPr>
        </p:nvSpPr>
        <p:spPr>
          <a:xfrm>
            <a:off x="414778" y="1757116"/>
            <a:ext cx="11349873" cy="4756805"/>
          </a:xfrm>
        </p:spPr>
        <p:txBody>
          <a:bodyPr/>
          <a:lstStyle/>
          <a:p>
            <a:pPr>
              <a:lnSpc>
                <a:spcPct val="100000"/>
              </a:lnSpc>
              <a:buFontTx/>
              <a:buNone/>
            </a:pPr>
            <a:r>
              <a:rPr lang="en-US" altLang="en-US" sz="2400" dirty="0">
                <a:latin typeface="Arial Rounded MT Bold" panose="020F0704030504030204" pitchFamily="34" charset="0"/>
                <a:ea typeface="Arial Unicode MS" charset="-128"/>
              </a:rPr>
              <a:t>Insulation is a high resistance material that is coated on the conductor to resist the flow of current between conductors in the cable. There are three primary categories of insulators: </a:t>
            </a:r>
          </a:p>
          <a:p>
            <a:pPr>
              <a:lnSpc>
                <a:spcPct val="100000"/>
              </a:lnSpc>
            </a:pPr>
            <a:r>
              <a:rPr lang="en-US" altLang="en-US" sz="2400" b="1" dirty="0">
                <a:latin typeface="Arial Rounded MT Bold" panose="020F0704030504030204" pitchFamily="34" charset="0"/>
                <a:ea typeface="Arial Unicode MS" charset="-128"/>
              </a:rPr>
              <a:t>Thermoplastics -</a:t>
            </a:r>
            <a:r>
              <a:rPr lang="en-US" altLang="en-US" sz="2400" dirty="0">
                <a:latin typeface="Arial Rounded MT Bold" panose="020F0704030504030204" pitchFamily="34" charset="0"/>
                <a:ea typeface="Arial Unicode MS" charset="-128"/>
              </a:rPr>
              <a:t> Polyvinylchloride (PVC), Polyethylene, Polypropylene. These are widely used and resist most sunlight, ozone, oil, and solvents.</a:t>
            </a:r>
          </a:p>
          <a:p>
            <a:pPr>
              <a:lnSpc>
                <a:spcPct val="100000"/>
              </a:lnSpc>
            </a:pPr>
            <a:r>
              <a:rPr lang="en-US" altLang="en-US" sz="2400" b="1" dirty="0">
                <a:latin typeface="Arial Rounded MT Bold" panose="020F0704030504030204" pitchFamily="34" charset="0"/>
                <a:ea typeface="Arial Unicode MS" charset="-128"/>
              </a:rPr>
              <a:t>Fluoropolymers -</a:t>
            </a:r>
            <a:r>
              <a:rPr lang="en-US" altLang="en-US" sz="2400" dirty="0">
                <a:latin typeface="Arial Rounded MT Bold" panose="020F0704030504030204" pitchFamily="34" charset="0"/>
                <a:ea typeface="Arial Unicode MS" charset="-128"/>
              </a:rPr>
              <a:t> Teflon. These are used for high temperature applications. Used in Plenum areas.</a:t>
            </a:r>
            <a:endParaRPr lang="en-US" altLang="en-US" sz="2400" dirty="0">
              <a:latin typeface="Arial Rounded MT Bold" panose="020F0704030504030204" pitchFamily="34" charset="0"/>
              <a:cs typeface="Times New Roman" panose="02020603050405020304" pitchFamily="18" charset="0"/>
            </a:endParaRPr>
          </a:p>
          <a:p>
            <a:pPr>
              <a:lnSpc>
                <a:spcPct val="100000"/>
              </a:lnSpc>
            </a:pPr>
            <a:r>
              <a:rPr lang="en-US" altLang="en-US" sz="2400" b="1" dirty="0">
                <a:latin typeface="Arial Rounded MT Bold" panose="020F0704030504030204" pitchFamily="34" charset="0"/>
                <a:cs typeface="Times New Roman" panose="02020603050405020304" pitchFamily="18" charset="0"/>
              </a:rPr>
              <a:t>Elastomers </a:t>
            </a:r>
            <a:r>
              <a:rPr lang="en-US" altLang="en-US" sz="2400" b="1" dirty="0">
                <a:latin typeface="Arial Rounded MT Bold" panose="020F0704030504030204" pitchFamily="34" charset="0"/>
                <a:ea typeface="Arial Unicode MS" charset="-128"/>
              </a:rPr>
              <a:t>-</a:t>
            </a:r>
            <a:r>
              <a:rPr lang="en-US" altLang="en-US" sz="2400" dirty="0">
                <a:latin typeface="Arial Rounded MT Bold" panose="020F0704030504030204" pitchFamily="34" charset="0"/>
                <a:cs typeface="Times New Roman" panose="02020603050405020304" pitchFamily="18" charset="0"/>
              </a:rPr>
              <a:t> These are rubber like and return to shape after tension is released.</a:t>
            </a:r>
          </a:p>
          <a:p>
            <a:pPr>
              <a:lnSpc>
                <a:spcPct val="100000"/>
              </a:lnSpc>
            </a:pPr>
            <a:endParaRPr lang="en-US" dirty="0">
              <a:latin typeface="Arial Rounded MT Bold" panose="020F0704030504030204" pitchFamily="34" charset="0"/>
            </a:endParaRPr>
          </a:p>
        </p:txBody>
      </p:sp>
    </p:spTree>
    <p:extLst>
      <p:ext uri="{BB962C8B-B14F-4D97-AF65-F5344CB8AC3E}">
        <p14:creationId xmlns:p14="http://schemas.microsoft.com/office/powerpoint/2010/main" val="3470308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en-US"/>
              <a:t>Plenum</a:t>
            </a:r>
          </a:p>
        </p:txBody>
      </p:sp>
      <p:sp>
        <p:nvSpPr>
          <p:cNvPr id="130051" name="Rectangle 3"/>
          <p:cNvSpPr>
            <a:spLocks noGrp="1" noChangeArrowheads="1"/>
          </p:cNvSpPr>
          <p:nvPr>
            <p:ph type="body" idx="4294967295"/>
          </p:nvPr>
        </p:nvSpPr>
        <p:spPr>
          <a:xfrm>
            <a:off x="358219" y="1630608"/>
            <a:ext cx="11472420" cy="4864460"/>
          </a:xfrm>
        </p:spPr>
        <p:txBody>
          <a:bodyPr/>
          <a:lstStyle/>
          <a:p>
            <a:pPr>
              <a:lnSpc>
                <a:spcPct val="100000"/>
              </a:lnSpc>
            </a:pPr>
            <a:r>
              <a:rPr lang="en-US" altLang="en-US" dirty="0">
                <a:latin typeface="Arial Rounded MT Bold" panose="020F0704030504030204" pitchFamily="34" charset="0"/>
                <a:cs typeface="Times New Roman" panose="02020603050405020304" pitchFamily="18" charset="0"/>
              </a:rPr>
              <a:t>Cable type codes are important because cables often run in ventilation system return spaces above ceilings or below floors.</a:t>
            </a:r>
          </a:p>
          <a:p>
            <a:pPr>
              <a:lnSpc>
                <a:spcPct val="100000"/>
              </a:lnSpc>
            </a:pPr>
            <a:r>
              <a:rPr lang="en-US" altLang="en-US" dirty="0">
                <a:latin typeface="Arial Rounded MT Bold" panose="020F0704030504030204" pitchFamily="34" charset="0"/>
                <a:cs typeface="Times New Roman" panose="02020603050405020304" pitchFamily="18" charset="0"/>
              </a:rPr>
              <a:t>Such spaces, called plenums, must not quickly fill with toxic gasses should a small fire break out because the air conditioning system will spread the poisonous fumes to other areas of the building. </a:t>
            </a:r>
            <a:endParaRPr lang="en-US" altLang="en-US" dirty="0">
              <a:latin typeface="Arial Rounded MT Bold" panose="020F0704030504030204" pitchFamily="34" charset="0"/>
            </a:endParaRPr>
          </a:p>
          <a:p>
            <a:pPr>
              <a:lnSpc>
                <a:spcPct val="100000"/>
              </a:lnSpc>
            </a:pPr>
            <a:r>
              <a:rPr lang="en-US" altLang="en-US" dirty="0">
                <a:latin typeface="Arial Rounded MT Bold" panose="020F0704030504030204" pitchFamily="34" charset="0"/>
              </a:rPr>
              <a:t>Plenum-rated cables have jackets made of materials that are slow burning and do not emit </a:t>
            </a:r>
            <a:r>
              <a:rPr lang="en-US" altLang="en-US" dirty="0" err="1">
                <a:latin typeface="Arial Rounded MT Bold" panose="020F0704030504030204" pitchFamily="34" charset="0"/>
              </a:rPr>
              <a:t>toxious</a:t>
            </a:r>
            <a:r>
              <a:rPr lang="en-US" altLang="en-US" dirty="0">
                <a:latin typeface="Arial Rounded MT Bold" panose="020F0704030504030204" pitchFamily="34" charset="0"/>
              </a:rPr>
              <a:t> fumes.</a:t>
            </a:r>
          </a:p>
        </p:txBody>
      </p:sp>
    </p:spTree>
    <p:extLst>
      <p:ext uri="{BB962C8B-B14F-4D97-AF65-F5344CB8AC3E}">
        <p14:creationId xmlns:p14="http://schemas.microsoft.com/office/powerpoint/2010/main" val="3018222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ltLang="en-US"/>
              <a:t>Coaxial Copper Cable</a:t>
            </a:r>
          </a:p>
        </p:txBody>
      </p:sp>
      <p:sp>
        <p:nvSpPr>
          <p:cNvPr id="154627" name="Rectangle 3"/>
          <p:cNvSpPr>
            <a:spLocks noGrp="1" noChangeArrowheads="1"/>
          </p:cNvSpPr>
          <p:nvPr>
            <p:ph type="body" idx="4294967295"/>
          </p:nvPr>
        </p:nvSpPr>
        <p:spPr>
          <a:xfrm>
            <a:off x="355890" y="1591216"/>
            <a:ext cx="6618288" cy="4665662"/>
          </a:xfrm>
        </p:spPr>
        <p:txBody>
          <a:bodyPr/>
          <a:lstStyle/>
          <a:p>
            <a:pPr>
              <a:lnSpc>
                <a:spcPct val="100000"/>
              </a:lnSpc>
            </a:pPr>
            <a:r>
              <a:rPr lang="en-US" altLang="en-US" dirty="0">
                <a:latin typeface="Arial Rounded MT Bold" panose="020F0704030504030204" pitchFamily="34" charset="0"/>
                <a:cs typeface="Times New Roman" panose="02020603050405020304" pitchFamily="18" charset="0"/>
              </a:rPr>
              <a:t>Coaxial cable consists of a copper center conductor, either stranded or solid, which is wrapped in insulation and covered with one or more layers of braid and foil.</a:t>
            </a:r>
            <a:r>
              <a:rPr lang="en-US" altLang="en-US" dirty="0">
                <a:latin typeface="Arial Rounded MT Bold" panose="020F0704030504030204" pitchFamily="34" charset="0"/>
              </a:rPr>
              <a:t> </a:t>
            </a:r>
          </a:p>
          <a:p>
            <a:pPr>
              <a:lnSpc>
                <a:spcPct val="100000"/>
              </a:lnSpc>
            </a:pPr>
            <a:r>
              <a:rPr lang="en-US" altLang="en-US" dirty="0">
                <a:latin typeface="Arial Rounded MT Bold" panose="020F0704030504030204" pitchFamily="34" charset="0"/>
              </a:rPr>
              <a:t>More resistant to EMI, provides higher bandwidth, supports longer cable length than twisted pairs</a:t>
            </a:r>
          </a:p>
          <a:p>
            <a:pPr>
              <a:lnSpc>
                <a:spcPct val="100000"/>
              </a:lnSpc>
            </a:pPr>
            <a:r>
              <a:rPr lang="en-US" altLang="en-US" dirty="0">
                <a:latin typeface="Arial Rounded MT Bold" panose="020F0704030504030204" pitchFamily="34" charset="0"/>
              </a:rPr>
              <a:t>Used as transmission line for Radio frequency signals</a:t>
            </a:r>
          </a:p>
          <a:p>
            <a:pPr>
              <a:lnSpc>
                <a:spcPct val="100000"/>
              </a:lnSpc>
            </a:pPr>
            <a:endParaRPr lang="en-US" altLang="en-US" dirty="0">
              <a:latin typeface="Arial Rounded MT Bold" panose="020F0704030504030204" pitchFamily="34" charset="0"/>
            </a:endParaRPr>
          </a:p>
        </p:txBody>
      </p:sp>
      <p:pic>
        <p:nvPicPr>
          <p:cNvPr id="1546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4178" y="3082834"/>
            <a:ext cx="5217822" cy="2233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427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ltLang="en-US"/>
              <a:t>Twisted Pair Copper Cable</a:t>
            </a:r>
          </a:p>
        </p:txBody>
      </p:sp>
      <p:sp>
        <p:nvSpPr>
          <p:cNvPr id="132099" name="Rectangle 3"/>
          <p:cNvSpPr>
            <a:spLocks noGrp="1" noChangeArrowheads="1"/>
          </p:cNvSpPr>
          <p:nvPr>
            <p:ph type="body" idx="4294967295"/>
          </p:nvPr>
        </p:nvSpPr>
        <p:spPr>
          <a:xfrm>
            <a:off x="0" y="1690553"/>
            <a:ext cx="7772400" cy="4875212"/>
          </a:xfrm>
        </p:spPr>
        <p:txBody>
          <a:bodyPr>
            <a:normAutofit fontScale="92500"/>
          </a:bodyPr>
          <a:lstStyle/>
          <a:p>
            <a:pPr>
              <a:lnSpc>
                <a:spcPct val="100000"/>
              </a:lnSpc>
            </a:pPr>
            <a:r>
              <a:rPr lang="en-US" altLang="en-US" dirty="0">
                <a:latin typeface="Arial Rounded MT Bold" panose="020F0704030504030204" pitchFamily="34" charset="0"/>
                <a:cs typeface="Times New Roman" panose="02020603050405020304" pitchFamily="18" charset="0"/>
              </a:rPr>
              <a:t>Twisted-pair cabling consists of pairs of insulated copper wires that are twisted together and then housed in a protective sheath.</a:t>
            </a:r>
            <a:r>
              <a:rPr lang="en-US" altLang="en-US" dirty="0">
                <a:latin typeface="Arial Rounded MT Bold" panose="020F0704030504030204" pitchFamily="34" charset="0"/>
              </a:rPr>
              <a:t> </a:t>
            </a:r>
          </a:p>
          <a:p>
            <a:pPr>
              <a:lnSpc>
                <a:spcPct val="100000"/>
              </a:lnSpc>
            </a:pPr>
            <a:r>
              <a:rPr lang="en-US" altLang="en-US" dirty="0">
                <a:latin typeface="Arial Rounded MT Bold" panose="020F0704030504030204" pitchFamily="34" charset="0"/>
              </a:rPr>
              <a:t>The twisting of each pair of wires provides a cancellation effect that helps neutralize noise and null out interference.</a:t>
            </a:r>
          </a:p>
          <a:p>
            <a:pPr>
              <a:lnSpc>
                <a:spcPct val="100000"/>
              </a:lnSpc>
            </a:pPr>
            <a:r>
              <a:rPr lang="en-US" altLang="en-US" dirty="0">
                <a:latin typeface="Arial Rounded MT Bold" panose="020F0704030504030204" pitchFamily="34" charset="0"/>
              </a:rPr>
              <a:t>The tighter the twisting, the more resistant the cable is to interference and attenuation</a:t>
            </a:r>
          </a:p>
          <a:p>
            <a:pPr>
              <a:lnSpc>
                <a:spcPct val="100000"/>
              </a:lnSpc>
            </a:pPr>
            <a:r>
              <a:rPr lang="en-US" altLang="en-US" dirty="0">
                <a:latin typeface="Arial Rounded MT Bold" panose="020F0704030504030204" pitchFamily="34" charset="0"/>
              </a:rPr>
              <a:t>The result is that in twisted-pairs, interference such as EMI and RFI tends to be canceled out.</a:t>
            </a:r>
          </a:p>
          <a:p>
            <a:pPr>
              <a:lnSpc>
                <a:spcPct val="100000"/>
              </a:lnSpc>
            </a:pPr>
            <a:endParaRPr lang="en-US" altLang="en-US" dirty="0">
              <a:latin typeface="Arial Rounded MT Bold" panose="020F0704030504030204" pitchFamily="34" charset="0"/>
            </a:endParaRPr>
          </a:p>
        </p:txBody>
      </p:sp>
      <p:pic>
        <p:nvPicPr>
          <p:cNvPr id="132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5597" y="3440358"/>
            <a:ext cx="4626403" cy="2135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5644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84462" y="771957"/>
            <a:ext cx="9715129" cy="5395919"/>
          </a:xfrm>
          <a:prstGeom prst="rect">
            <a:avLst/>
          </a:prstGeom>
        </p:spPr>
      </p:pic>
    </p:spTree>
    <p:extLst>
      <p:ext uri="{BB962C8B-B14F-4D97-AF65-F5344CB8AC3E}">
        <p14:creationId xmlns:p14="http://schemas.microsoft.com/office/powerpoint/2010/main" val="1606171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1747"/>
            <a:ext cx="10696574" cy="735541"/>
          </a:xfrm>
        </p:spPr>
        <p:txBody>
          <a:bodyPr/>
          <a:lstStyle/>
          <a:p>
            <a:r>
              <a:rPr lang="en-US" dirty="0"/>
              <a:t>OSI Model : Layered Architecture</a:t>
            </a:r>
          </a:p>
        </p:txBody>
      </p:sp>
      <p:sp>
        <p:nvSpPr>
          <p:cNvPr id="16387" name="Rectangle 3"/>
          <p:cNvSpPr>
            <a:spLocks noGrp="1" noChangeArrowheads="1"/>
          </p:cNvSpPr>
          <p:nvPr>
            <p:ph type="body" sz="half" idx="4294967295"/>
          </p:nvPr>
        </p:nvSpPr>
        <p:spPr>
          <a:xfrm>
            <a:off x="0" y="980388"/>
            <a:ext cx="12367968" cy="6183984"/>
          </a:xfrm>
        </p:spPr>
        <p:txBody>
          <a:bodyPr>
            <a:noAutofit/>
          </a:bodyPr>
          <a:lstStyle/>
          <a:p>
            <a:pPr>
              <a:lnSpc>
                <a:spcPct val="110000"/>
              </a:lnSpc>
              <a:buClr>
                <a:srgbClr val="CC0000"/>
              </a:buClr>
            </a:pPr>
            <a:r>
              <a:rPr lang="en-GB" altLang="en-US" sz="2400" dirty="0">
                <a:latin typeface="Arial Rounded MT Bold" panose="020F0704030504030204" pitchFamily="34" charset="0"/>
              </a:rPr>
              <a:t>The process of breaking up the functions or tasks of networking into layers reduces complexity.</a:t>
            </a:r>
          </a:p>
          <a:p>
            <a:pPr>
              <a:lnSpc>
                <a:spcPct val="110000"/>
              </a:lnSpc>
              <a:buClr>
                <a:srgbClr val="CC0000"/>
              </a:buClr>
            </a:pPr>
            <a:r>
              <a:rPr lang="en-GB" altLang="en-US" sz="2400" dirty="0">
                <a:latin typeface="Arial Rounded MT Bold" panose="020F0704030504030204" pitchFamily="34" charset="0"/>
              </a:rPr>
              <a:t>Each layer provides a service to the layer above/below it in the protocol specification.</a:t>
            </a:r>
          </a:p>
          <a:p>
            <a:pPr>
              <a:lnSpc>
                <a:spcPct val="110000"/>
              </a:lnSpc>
              <a:buClr>
                <a:srgbClr val="CC0000"/>
              </a:buClr>
            </a:pPr>
            <a:r>
              <a:rPr lang="en-GB" altLang="en-US" sz="2400" dirty="0">
                <a:latin typeface="Arial Rounded MT Bold" panose="020F0704030504030204" pitchFamily="34" charset="0"/>
              </a:rPr>
              <a:t> Each layer communicates with the same layer’s software or hardware on other computers. </a:t>
            </a:r>
          </a:p>
          <a:p>
            <a:pPr>
              <a:lnSpc>
                <a:spcPct val="110000"/>
              </a:lnSpc>
              <a:buClr>
                <a:srgbClr val="CC0000"/>
              </a:buClr>
            </a:pPr>
            <a:r>
              <a:rPr lang="en-GB" altLang="en-US" sz="2400" dirty="0">
                <a:latin typeface="Arial Rounded MT Bold" panose="020F0704030504030204" pitchFamily="34" charset="0"/>
              </a:rPr>
              <a:t>The lower 4 layers (transport, network, data link and physical —Layers 4, 3, 2, and 1) are concerned with the flow of data from end to end through the network. </a:t>
            </a:r>
          </a:p>
          <a:p>
            <a:pPr>
              <a:lnSpc>
                <a:spcPct val="110000"/>
              </a:lnSpc>
              <a:buClr>
                <a:srgbClr val="CC0000"/>
              </a:buClr>
            </a:pPr>
            <a:r>
              <a:rPr lang="en-GB" altLang="en-US" sz="2400" dirty="0">
                <a:latin typeface="Arial Rounded MT Bold" panose="020F0704030504030204" pitchFamily="34" charset="0"/>
              </a:rPr>
              <a:t>The </a:t>
            </a:r>
            <a:r>
              <a:rPr lang="en-GB" altLang="en-US" sz="2400">
                <a:latin typeface="Arial Rounded MT Bold" panose="020F0704030504030204" pitchFamily="34" charset="0"/>
              </a:rPr>
              <a:t>upper 3 </a:t>
            </a:r>
            <a:r>
              <a:rPr lang="en-GB" altLang="en-US" sz="2400" dirty="0">
                <a:latin typeface="Arial Rounded MT Bold" panose="020F0704030504030204" pitchFamily="34" charset="0"/>
              </a:rPr>
              <a:t>layers of the OSI model (application, presentation and session—Layers 7, 6 and 5) are orientated more toward services to the applications. </a:t>
            </a:r>
          </a:p>
          <a:p>
            <a:pPr>
              <a:lnSpc>
                <a:spcPct val="110000"/>
              </a:lnSpc>
              <a:buClr>
                <a:srgbClr val="CC0000"/>
              </a:buClr>
            </a:pPr>
            <a:r>
              <a:rPr lang="en-GB" altLang="en-US" sz="2400" dirty="0">
                <a:latin typeface="Arial Rounded MT Bold" panose="020F0704030504030204" pitchFamily="34" charset="0"/>
              </a:rPr>
              <a:t>Data is </a:t>
            </a:r>
            <a:r>
              <a:rPr lang="en-US" altLang="en-US" sz="2400" dirty="0">
                <a:latin typeface="Arial Rounded MT Bold" panose="020F0704030504030204" pitchFamily="34" charset="0"/>
              </a:rPr>
              <a:t>Encapsulated with the necessary protocol information as it moves down the layers before network transit.</a:t>
            </a:r>
          </a:p>
        </p:txBody>
      </p:sp>
    </p:spTree>
    <p:extLst>
      <p:ext uri="{BB962C8B-B14F-4D97-AF65-F5344CB8AC3E}">
        <p14:creationId xmlns:p14="http://schemas.microsoft.com/office/powerpoint/2010/main" val="2806886914"/>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ltLang="en-US" dirty="0"/>
              <a:t>Unshielded Twisted-Pair (UTP) Cable / STP</a:t>
            </a:r>
          </a:p>
        </p:txBody>
      </p:sp>
      <p:sp>
        <p:nvSpPr>
          <p:cNvPr id="162819" name="Rectangle 3"/>
          <p:cNvSpPr>
            <a:spLocks noGrp="1" noChangeArrowheads="1"/>
          </p:cNvSpPr>
          <p:nvPr>
            <p:ph type="body" idx="4294967295"/>
          </p:nvPr>
        </p:nvSpPr>
        <p:spPr>
          <a:xfrm>
            <a:off x="311085" y="1463510"/>
            <a:ext cx="11397006" cy="5078691"/>
          </a:xfrm>
        </p:spPr>
        <p:txBody>
          <a:bodyPr>
            <a:normAutofit/>
          </a:bodyPr>
          <a:lstStyle/>
          <a:p>
            <a:pPr>
              <a:lnSpc>
                <a:spcPct val="100000"/>
              </a:lnSpc>
            </a:pPr>
            <a:r>
              <a:rPr lang="en-US" altLang="en-US" sz="2400" dirty="0">
                <a:latin typeface="Arial Rounded MT Bold" panose="020F0704030504030204" pitchFamily="34" charset="0"/>
                <a:cs typeface="Times New Roman" panose="02020603050405020304" pitchFamily="18" charset="0"/>
              </a:rPr>
              <a:t>This type of cable relies solely on the cancellation effect, produced by the twisted wire pairs, to limit signal degradation caused by EMI (Electromagnetic Interference) and RFI (Radio Frequency Interference).</a:t>
            </a:r>
          </a:p>
          <a:p>
            <a:pPr>
              <a:lnSpc>
                <a:spcPct val="100000"/>
              </a:lnSpc>
            </a:pPr>
            <a:r>
              <a:rPr lang="en-US" altLang="en-US" sz="2400" dirty="0">
                <a:latin typeface="Arial Rounded MT Bold" panose="020F0704030504030204" pitchFamily="34" charset="0"/>
                <a:cs typeface="Times New Roman" panose="02020603050405020304" pitchFamily="18" charset="0"/>
              </a:rPr>
              <a:t>UTP cable is used in a variety of networks. It can come with many different numbers of pairs inside the jacket. </a:t>
            </a:r>
          </a:p>
          <a:p>
            <a:pPr marL="228600" lvl="1">
              <a:lnSpc>
                <a:spcPct val="100000"/>
              </a:lnSpc>
              <a:spcBef>
                <a:spcPts val="1000"/>
              </a:spcBef>
            </a:pPr>
            <a:r>
              <a:rPr lang="en-US" altLang="en-US" dirty="0">
                <a:latin typeface="Arial Rounded MT Bold" panose="020F0704030504030204" pitchFamily="34" charset="0"/>
                <a:cs typeface="Times New Roman" panose="02020603050405020304" pitchFamily="18" charset="0"/>
              </a:rPr>
              <a:t>It is the least secure networking cable compared to coaxial and fiber</a:t>
            </a:r>
          </a:p>
          <a:p>
            <a:pPr marL="228600" lvl="1">
              <a:lnSpc>
                <a:spcPct val="100000"/>
              </a:lnSpc>
              <a:spcBef>
                <a:spcPts val="1000"/>
              </a:spcBef>
            </a:pPr>
            <a:r>
              <a:rPr lang="en-US" altLang="en-US" dirty="0">
                <a:latin typeface="Arial Rounded MT Bold" panose="020F0704030504030204" pitchFamily="34" charset="0"/>
                <a:cs typeface="Times New Roman" panose="02020603050405020304" pitchFamily="18" charset="0"/>
              </a:rPr>
              <a:t>STP is more expensive than UTP due to the extra shielding. </a:t>
            </a:r>
          </a:p>
          <a:p>
            <a:pPr marL="228600" lvl="1">
              <a:lnSpc>
                <a:spcPct val="100000"/>
              </a:lnSpc>
              <a:spcBef>
                <a:spcPts val="1000"/>
              </a:spcBef>
            </a:pPr>
            <a:r>
              <a:rPr lang="en-US" altLang="en-US" dirty="0">
                <a:latin typeface="Arial Rounded MT Bold" panose="020F0704030504030204" pitchFamily="34" charset="0"/>
                <a:cs typeface="Times New Roman" panose="02020603050405020304" pitchFamily="18" charset="0"/>
              </a:rPr>
              <a:t>STP is less flexible than UTP because of the shielding and is more difficult to install.  </a:t>
            </a:r>
          </a:p>
        </p:txBody>
      </p:sp>
    </p:spTree>
    <p:extLst>
      <p:ext uri="{BB962C8B-B14F-4D97-AF65-F5344CB8AC3E}">
        <p14:creationId xmlns:p14="http://schemas.microsoft.com/office/powerpoint/2010/main" val="164874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Fiber-optic cable</a:t>
            </a:r>
          </a:p>
        </p:txBody>
      </p:sp>
      <p:sp>
        <p:nvSpPr>
          <p:cNvPr id="3" name="Content Placeholder 2"/>
          <p:cNvSpPr>
            <a:spLocks noGrp="1"/>
          </p:cNvSpPr>
          <p:nvPr>
            <p:ph idx="4294967295"/>
          </p:nvPr>
        </p:nvSpPr>
        <p:spPr>
          <a:xfrm>
            <a:off x="461913" y="1589954"/>
            <a:ext cx="11151910" cy="5027661"/>
          </a:xfrm>
        </p:spPr>
        <p:txBody>
          <a:bodyPr>
            <a:normAutofit/>
          </a:bodyPr>
          <a:lstStyle/>
          <a:p>
            <a:r>
              <a:rPr lang="en-US" dirty="0">
                <a:latin typeface="Arial Rounded MT Bold" panose="020F0704030504030204" pitchFamily="34" charset="0"/>
              </a:rPr>
              <a:t>Carries data over glass as light waves</a:t>
            </a:r>
          </a:p>
          <a:p>
            <a:r>
              <a:rPr lang="en-US" dirty="0">
                <a:latin typeface="Arial Rounded MT Bold" panose="020F0704030504030204" pitchFamily="34" charset="0"/>
              </a:rPr>
              <a:t>The glass core is surrounded by protective casing which is enclosed inside an outer jacket</a:t>
            </a:r>
          </a:p>
          <a:p>
            <a:r>
              <a:rPr lang="en-US" dirty="0">
                <a:latin typeface="Arial Rounded MT Bold" panose="020F0704030504030204" pitchFamily="34" charset="0"/>
              </a:rPr>
              <a:t>It has higher transmission speeds that allow signals to travel over longer distance</a:t>
            </a:r>
          </a:p>
          <a:p>
            <a:r>
              <a:rPr lang="en-US" dirty="0">
                <a:latin typeface="Arial Rounded MT Bold" panose="020F0704030504030204" pitchFamily="34" charset="0"/>
              </a:rPr>
              <a:t>It is much more secure than UTP/Coaxial</a:t>
            </a:r>
          </a:p>
          <a:p>
            <a:r>
              <a:rPr lang="en-US" dirty="0">
                <a:latin typeface="Arial Rounded MT Bold" panose="020F0704030504030204" pitchFamily="34" charset="0"/>
              </a:rPr>
              <a:t>Single mode:</a:t>
            </a:r>
          </a:p>
          <a:p>
            <a:pPr lvl="1"/>
            <a:r>
              <a:rPr lang="en-US" dirty="0">
                <a:latin typeface="Arial Rounded MT Bold" panose="020F0704030504030204" pitchFamily="34" charset="0"/>
              </a:rPr>
              <a:t>Small glass core; can transfer data over long distance; less susceptible to attenuation</a:t>
            </a:r>
          </a:p>
          <a:p>
            <a:r>
              <a:rPr lang="en-US" dirty="0">
                <a:latin typeface="Arial Rounded MT Bold" panose="020F0704030504030204" pitchFamily="34" charset="0"/>
              </a:rPr>
              <a:t>Multimode:</a:t>
            </a:r>
          </a:p>
          <a:p>
            <a:pPr lvl="1"/>
            <a:r>
              <a:rPr lang="en-US" dirty="0">
                <a:latin typeface="Arial Rounded MT Bold" panose="020F0704030504030204" pitchFamily="34" charset="0"/>
              </a:rPr>
              <a:t>Large glass core; can transfer more data, but only to shorter distance</a:t>
            </a:r>
          </a:p>
        </p:txBody>
      </p:sp>
    </p:spTree>
    <p:extLst>
      <p:ext uri="{BB962C8B-B14F-4D97-AF65-F5344CB8AC3E}">
        <p14:creationId xmlns:p14="http://schemas.microsoft.com/office/powerpoint/2010/main" val="2432483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Cabling Problems</a:t>
            </a:r>
          </a:p>
        </p:txBody>
      </p:sp>
      <p:sp>
        <p:nvSpPr>
          <p:cNvPr id="3" name="Content Placeholder 2"/>
          <p:cNvSpPr>
            <a:spLocks noGrp="1"/>
          </p:cNvSpPr>
          <p:nvPr>
            <p:ph idx="4294967295"/>
          </p:nvPr>
        </p:nvSpPr>
        <p:spPr>
          <a:xfrm>
            <a:off x="358218" y="1578007"/>
            <a:ext cx="10803117" cy="5001901"/>
          </a:xfrm>
        </p:spPr>
        <p:txBody>
          <a:bodyPr>
            <a:normAutofit lnSpcReduction="10000"/>
          </a:bodyPr>
          <a:lstStyle/>
          <a:p>
            <a:pPr>
              <a:lnSpc>
                <a:spcPct val="110000"/>
              </a:lnSpc>
            </a:pPr>
            <a:r>
              <a:rPr lang="en-US" dirty="0">
                <a:latin typeface="Arial Rounded MT Bold" panose="020F0704030504030204" pitchFamily="34" charset="0"/>
              </a:rPr>
              <a:t>Noise</a:t>
            </a:r>
          </a:p>
          <a:p>
            <a:pPr lvl="1">
              <a:lnSpc>
                <a:spcPct val="110000"/>
              </a:lnSpc>
            </a:pPr>
            <a:r>
              <a:rPr lang="en-US" dirty="0">
                <a:latin typeface="Arial Rounded MT Bold" panose="020F0704030504030204" pitchFamily="34" charset="0"/>
              </a:rPr>
              <a:t>Caused by surrounding devices or characteristics of the wiring </a:t>
            </a:r>
          </a:p>
          <a:p>
            <a:pPr lvl="1">
              <a:lnSpc>
                <a:spcPct val="110000"/>
              </a:lnSpc>
            </a:pPr>
            <a:r>
              <a:rPr lang="en-US" dirty="0">
                <a:latin typeface="Arial Rounded MT Bold" panose="020F0704030504030204" pitchFamily="34" charset="0"/>
              </a:rPr>
              <a:t>Eg: motors; computers, fluorescent light, microwave oven</a:t>
            </a:r>
          </a:p>
          <a:p>
            <a:pPr>
              <a:lnSpc>
                <a:spcPct val="110000"/>
              </a:lnSpc>
            </a:pPr>
            <a:r>
              <a:rPr lang="en-US" dirty="0">
                <a:latin typeface="Arial Rounded MT Bold" panose="020F0704030504030204" pitchFamily="34" charset="0"/>
              </a:rPr>
              <a:t>Attenuation</a:t>
            </a:r>
          </a:p>
          <a:p>
            <a:pPr lvl="1">
              <a:lnSpc>
                <a:spcPct val="110000"/>
              </a:lnSpc>
            </a:pPr>
            <a:r>
              <a:rPr lang="en-US" dirty="0">
                <a:latin typeface="Arial Rounded MT Bold" panose="020F0704030504030204" pitchFamily="34" charset="0"/>
              </a:rPr>
              <a:t>Loss of signal strength as it travels</a:t>
            </a:r>
          </a:p>
          <a:p>
            <a:pPr lvl="1">
              <a:lnSpc>
                <a:spcPct val="110000"/>
              </a:lnSpc>
            </a:pPr>
            <a:r>
              <a:rPr lang="en-US" dirty="0">
                <a:latin typeface="Arial Rounded MT Bold" panose="020F0704030504030204" pitchFamily="34" charset="0"/>
              </a:rPr>
              <a:t>Attenuation increases with higher frequencies</a:t>
            </a:r>
          </a:p>
          <a:p>
            <a:pPr lvl="1">
              <a:lnSpc>
                <a:spcPct val="110000"/>
              </a:lnSpc>
            </a:pPr>
            <a:r>
              <a:rPr lang="en-US" dirty="0">
                <a:latin typeface="Arial Rounded MT Bold" panose="020F0704030504030204" pitchFamily="34" charset="0"/>
              </a:rPr>
              <a:t>Can also be caused by cable breaks and malfunctions</a:t>
            </a:r>
          </a:p>
          <a:p>
            <a:pPr>
              <a:lnSpc>
                <a:spcPct val="110000"/>
              </a:lnSpc>
            </a:pPr>
            <a:r>
              <a:rPr lang="en-US" dirty="0">
                <a:latin typeface="Arial Rounded MT Bold" panose="020F0704030504030204" pitchFamily="34" charset="0"/>
              </a:rPr>
              <a:t>Cross talk</a:t>
            </a:r>
          </a:p>
          <a:p>
            <a:pPr lvl="1">
              <a:lnSpc>
                <a:spcPct val="110000"/>
              </a:lnSpc>
            </a:pPr>
            <a:r>
              <a:rPr lang="en-US" dirty="0">
                <a:latin typeface="Arial Rounded MT Bold" panose="020F0704030504030204" pitchFamily="34" charset="0"/>
              </a:rPr>
              <a:t>Occurs when electrical signals spill over the wires</a:t>
            </a:r>
          </a:p>
          <a:p>
            <a:pPr lvl="1">
              <a:lnSpc>
                <a:spcPct val="110000"/>
              </a:lnSpc>
            </a:pPr>
            <a:r>
              <a:rPr lang="en-US" dirty="0">
                <a:latin typeface="Arial Rounded MT Bold" panose="020F0704030504030204" pitchFamily="34" charset="0"/>
              </a:rPr>
              <a:t>UTP is more vulnerable than STP</a:t>
            </a:r>
          </a:p>
          <a:p>
            <a:pPr lvl="1">
              <a:lnSpc>
                <a:spcPct val="110000"/>
              </a:lnSpc>
            </a:pPr>
            <a:endParaRPr lang="en-US" dirty="0">
              <a:latin typeface="Arial Rounded MT Bold" panose="020F0704030504030204" pitchFamily="34" charset="0"/>
            </a:endParaRPr>
          </a:p>
        </p:txBody>
      </p:sp>
    </p:spTree>
    <p:extLst>
      <p:ext uri="{BB962C8B-B14F-4D97-AF65-F5344CB8AC3E}">
        <p14:creationId xmlns:p14="http://schemas.microsoft.com/office/powerpoint/2010/main" val="1061550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6434934"/>
            <a:ext cx="4562573" cy="0"/>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7392922" y="6414863"/>
            <a:ext cx="4799078" cy="20071"/>
          </a:xfrm>
          <a:prstGeom prst="line">
            <a:avLst/>
          </a:prstGeom>
          <a:ln/>
        </p:spPr>
        <p:style>
          <a:lnRef idx="3">
            <a:schemeClr val="accent3"/>
          </a:lnRef>
          <a:fillRef idx="0">
            <a:schemeClr val="accent3"/>
          </a:fillRef>
          <a:effectRef idx="2">
            <a:schemeClr val="accent3"/>
          </a:effectRef>
          <a:fontRef idx="minor">
            <a:schemeClr val="tx1"/>
          </a:fontRef>
        </p:style>
      </p:cxnSp>
      <p:pic>
        <p:nvPicPr>
          <p:cNvPr id="19" name="Picture 18" descr="C:\Users\Venky\AppData\Local\Microsoft\Windows\INetCacheContent.Word\CYI_logo-web (002).png"/>
          <p:cNvPicPr/>
          <p:nvPr/>
        </p:nvPicPr>
        <p:blipFill>
          <a:blip r:embed="rId3">
            <a:extLst>
              <a:ext uri="{28A0092B-C50C-407E-A947-70E740481C1C}">
                <a14:useLocalDpi xmlns:a14="http://schemas.microsoft.com/office/drawing/2010/main" val="0"/>
              </a:ext>
            </a:extLst>
          </a:blip>
          <a:srcRect/>
          <a:stretch>
            <a:fillRect/>
          </a:stretch>
        </p:blipFill>
        <p:spPr bwMode="auto">
          <a:xfrm>
            <a:off x="3684703" y="3419642"/>
            <a:ext cx="4670369" cy="1453375"/>
          </a:xfrm>
          <a:prstGeom prst="rect">
            <a:avLst/>
          </a:prstGeom>
          <a:ln>
            <a:noFill/>
          </a:ln>
          <a:effectLst>
            <a:outerShdw blurRad="292100" dist="139700" dir="2700000" algn="tl" rotWithShape="0">
              <a:srgbClr val="333333">
                <a:alpha val="65000"/>
              </a:srgbClr>
            </a:outerShdw>
          </a:effectLst>
        </p:spPr>
      </p:pic>
      <p:sp>
        <p:nvSpPr>
          <p:cNvPr id="18" name="Rectangle 17"/>
          <p:cNvSpPr/>
          <p:nvPr/>
        </p:nvSpPr>
        <p:spPr>
          <a:xfrm>
            <a:off x="799043" y="1833389"/>
            <a:ext cx="3457208"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Karthikeyan Dhayalan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MD &amp; Chief Security Partner</a:t>
            </a:r>
          </a:p>
        </p:txBody>
      </p:sp>
      <p:grpSp>
        <p:nvGrpSpPr>
          <p:cNvPr id="22" name="Group 21"/>
          <p:cNvGrpSpPr/>
          <p:nvPr/>
        </p:nvGrpSpPr>
        <p:grpSpPr>
          <a:xfrm>
            <a:off x="5400185" y="1724462"/>
            <a:ext cx="883091" cy="1695180"/>
            <a:chOff x="1615191" y="866274"/>
            <a:chExt cx="883091" cy="1695180"/>
          </a:xfrm>
        </p:grpSpPr>
        <p:cxnSp>
          <p:nvCxnSpPr>
            <p:cNvPr id="24" name="Straight Connector 23"/>
            <p:cNvCxnSpPr/>
            <p:nvPr/>
          </p:nvCxnSpPr>
          <p:spPr>
            <a:xfrm>
              <a:off x="2056736" y="1529993"/>
              <a:ext cx="1" cy="788792"/>
            </a:xfrm>
            <a:prstGeom prst="line">
              <a:avLst/>
            </a:prstGeom>
            <a:ln w="4127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25" name="Freeform 31"/>
            <p:cNvSpPr/>
            <p:nvPr/>
          </p:nvSpPr>
          <p:spPr>
            <a:xfrm rot="10800000">
              <a:off x="1615191" y="866274"/>
              <a:ext cx="883091" cy="971254"/>
            </a:xfrm>
            <a:custGeom>
              <a:avLst/>
              <a:gdLst>
                <a:gd name="connsiteX0" fmla="*/ 829340 w 1658680"/>
                <a:gd name="connsiteY0" fmla="*/ 1824273 h 1824273"/>
                <a:gd name="connsiteX1" fmla="*/ 0 w 1658680"/>
                <a:gd name="connsiteY1" fmla="*/ 994933 h 1824273"/>
                <a:gd name="connsiteX2" fmla="*/ 506524 w 1658680"/>
                <a:gd name="connsiteY2" fmla="*/ 230767 h 1824273"/>
                <a:gd name="connsiteX3" fmla="*/ 614520 w 1658680"/>
                <a:gd name="connsiteY3" fmla="*/ 197243 h 1824273"/>
                <a:gd name="connsiteX4" fmla="*/ 829339 w 1658680"/>
                <a:gd name="connsiteY4" fmla="*/ 0 h 1824273"/>
                <a:gd name="connsiteX5" fmla="*/ 1044157 w 1658680"/>
                <a:gd name="connsiteY5" fmla="*/ 197242 h 1824273"/>
                <a:gd name="connsiteX6" fmla="*/ 1152157 w 1658680"/>
                <a:gd name="connsiteY6" fmla="*/ 230767 h 1824273"/>
                <a:gd name="connsiteX7" fmla="*/ 1658680 w 1658680"/>
                <a:gd name="connsiteY7" fmla="*/ 994933 h 1824273"/>
                <a:gd name="connsiteX8" fmla="*/ 829340 w 1658680"/>
                <a:gd name="connsiteY8" fmla="*/ 1824273 h 1824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8680" h="1824273">
                  <a:moveTo>
                    <a:pt x="829340" y="1824273"/>
                  </a:moveTo>
                  <a:cubicBezTo>
                    <a:pt x="371308" y="1824273"/>
                    <a:pt x="0" y="1452965"/>
                    <a:pt x="0" y="994933"/>
                  </a:cubicBezTo>
                  <a:cubicBezTo>
                    <a:pt x="0" y="651409"/>
                    <a:pt x="208861" y="356667"/>
                    <a:pt x="506524" y="230767"/>
                  </a:cubicBezTo>
                  <a:lnTo>
                    <a:pt x="614520" y="197243"/>
                  </a:lnTo>
                  <a:lnTo>
                    <a:pt x="829339" y="0"/>
                  </a:lnTo>
                  <a:lnTo>
                    <a:pt x="1044157" y="197242"/>
                  </a:lnTo>
                  <a:lnTo>
                    <a:pt x="1152157" y="230767"/>
                  </a:lnTo>
                  <a:cubicBezTo>
                    <a:pt x="1449819" y="356667"/>
                    <a:pt x="1658680" y="651409"/>
                    <a:pt x="1658680" y="994933"/>
                  </a:cubicBezTo>
                  <a:cubicBezTo>
                    <a:pt x="1658680" y="1452965"/>
                    <a:pt x="1287372" y="1824273"/>
                    <a:pt x="829340" y="182427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200" b="0" i="0" u="none" strike="noStrike" kern="1200" cap="none" spc="0" normalizeH="0" baseline="0" noProof="0">
                <a:ln>
                  <a:noFill/>
                </a:ln>
                <a:solidFill>
                  <a:prstClr val="white"/>
                </a:solidFill>
                <a:effectLst/>
                <a:uLnTx/>
                <a:uFillTx/>
                <a:latin typeface="Calibri"/>
                <a:ea typeface="+mn-ea"/>
                <a:cs typeface="+mn-cs"/>
              </a:endParaRPr>
            </a:p>
          </p:txBody>
        </p:sp>
        <p:sp>
          <p:nvSpPr>
            <p:cNvPr id="26" name="Oval 25"/>
            <p:cNvSpPr/>
            <p:nvPr/>
          </p:nvSpPr>
          <p:spPr>
            <a:xfrm>
              <a:off x="1935402" y="2318785"/>
              <a:ext cx="242669" cy="242669"/>
            </a:xfrm>
            <a:prstGeom prst="ellipse">
              <a:avLst/>
            </a:prstGeom>
            <a:noFill/>
            <a:ln w="508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200" b="0" i="0" u="none" strike="noStrike" kern="1200" cap="none" spc="0" normalizeH="0" baseline="0" noProof="0">
                <a:ln>
                  <a:noFill/>
                </a:ln>
                <a:solidFill>
                  <a:prstClr val="white"/>
                </a:solidFill>
                <a:effectLst/>
                <a:uLnTx/>
                <a:uFillTx/>
                <a:latin typeface="Calibri"/>
                <a:ea typeface="+mn-ea"/>
                <a:cs typeface="+mn-cs"/>
              </a:endParaRPr>
            </a:p>
          </p:txBody>
        </p:sp>
        <p:sp>
          <p:nvSpPr>
            <p:cNvPr id="27" name="Oval 26"/>
            <p:cNvSpPr/>
            <p:nvPr/>
          </p:nvSpPr>
          <p:spPr>
            <a:xfrm>
              <a:off x="1998985" y="2382368"/>
              <a:ext cx="115503" cy="1155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28" name="AutoShape 4"/>
          <p:cNvSpPr>
            <a:spLocks/>
          </p:cNvSpPr>
          <p:nvPr/>
        </p:nvSpPr>
        <p:spPr bwMode="auto">
          <a:xfrm>
            <a:off x="5617098" y="1906924"/>
            <a:ext cx="449263" cy="4508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1200" cap="none" spc="0" normalizeH="0" baseline="0" noProof="0">
              <a:ln>
                <a:noFill/>
              </a:ln>
              <a:solidFill>
                <a:srgbClr val="FFFFFF"/>
              </a:solidFill>
              <a:effectLst>
                <a:outerShdw blurRad="38100" dist="38100" dir="2700000" algn="tl">
                  <a:srgbClr val="000000"/>
                </a:outerShdw>
              </a:effectLst>
              <a:uLnTx/>
              <a:uFillTx/>
              <a:latin typeface="Gill Sans" charset="0"/>
              <a:ea typeface="+mn-ea"/>
              <a:cs typeface="+mn-cs"/>
              <a:sym typeface="Gill Sans" charset="0"/>
            </a:endParaRPr>
          </a:p>
        </p:txBody>
      </p:sp>
      <p:sp>
        <p:nvSpPr>
          <p:cNvPr id="29" name="Rectangle 28"/>
          <p:cNvSpPr/>
          <p:nvPr/>
        </p:nvSpPr>
        <p:spPr>
          <a:xfrm>
            <a:off x="-2" y="0"/>
            <a:ext cx="12192002"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30" name="Group 29"/>
          <p:cNvGrpSpPr/>
          <p:nvPr/>
        </p:nvGrpSpPr>
        <p:grpSpPr>
          <a:xfrm flipH="1">
            <a:off x="28211" y="-285346"/>
            <a:ext cx="3774440" cy="4061964"/>
            <a:chOff x="-522850" y="-108184"/>
            <a:chExt cx="3053640" cy="3292016"/>
          </a:xfrm>
          <a:solidFill>
            <a:schemeClr val="bg1">
              <a:alpha val="10000"/>
            </a:schemeClr>
          </a:solidFill>
        </p:grpSpPr>
        <p:sp>
          <p:nvSpPr>
            <p:cNvPr id="31" name="Freeform 6"/>
            <p:cNvSpPr>
              <a:spLocks noEditPoints="1"/>
            </p:cNvSpPr>
            <p:nvPr/>
          </p:nvSpPr>
          <p:spPr bwMode="auto">
            <a:xfrm>
              <a:off x="695093" y="-108184"/>
              <a:ext cx="1835697" cy="1835697"/>
            </a:xfrm>
            <a:custGeom>
              <a:avLst/>
              <a:gdLst>
                <a:gd name="T0" fmla="*/ 168 w 168"/>
                <a:gd name="T1" fmla="*/ 94 h 168"/>
                <a:gd name="T2" fmla="*/ 168 w 168"/>
                <a:gd name="T3" fmla="*/ 73 h 168"/>
                <a:gd name="T4" fmla="*/ 143 w 168"/>
                <a:gd name="T5" fmla="*/ 63 h 168"/>
                <a:gd name="T6" fmla="*/ 141 w 168"/>
                <a:gd name="T7" fmla="*/ 57 h 168"/>
                <a:gd name="T8" fmla="*/ 151 w 168"/>
                <a:gd name="T9" fmla="*/ 32 h 168"/>
                <a:gd name="T10" fmla="*/ 136 w 168"/>
                <a:gd name="T11" fmla="*/ 17 h 168"/>
                <a:gd name="T12" fmla="*/ 111 w 168"/>
                <a:gd name="T13" fmla="*/ 27 h 168"/>
                <a:gd name="T14" fmla="*/ 105 w 168"/>
                <a:gd name="T15" fmla="*/ 25 h 168"/>
                <a:gd name="T16" fmla="*/ 94 w 168"/>
                <a:gd name="T17" fmla="*/ 0 h 168"/>
                <a:gd name="T18" fmla="*/ 73 w 168"/>
                <a:gd name="T19" fmla="*/ 0 h 168"/>
                <a:gd name="T20" fmla="*/ 63 w 168"/>
                <a:gd name="T21" fmla="*/ 25 h 168"/>
                <a:gd name="T22" fmla="*/ 57 w 168"/>
                <a:gd name="T23" fmla="*/ 27 h 168"/>
                <a:gd name="T24" fmla="*/ 32 w 168"/>
                <a:gd name="T25" fmla="*/ 17 h 168"/>
                <a:gd name="T26" fmla="*/ 17 w 168"/>
                <a:gd name="T27" fmla="*/ 32 h 168"/>
                <a:gd name="T28" fmla="*/ 27 w 168"/>
                <a:gd name="T29" fmla="*/ 57 h 168"/>
                <a:gd name="T30" fmla="*/ 25 w 168"/>
                <a:gd name="T31" fmla="*/ 63 h 168"/>
                <a:gd name="T32" fmla="*/ 0 w 168"/>
                <a:gd name="T33" fmla="*/ 74 h 168"/>
                <a:gd name="T34" fmla="*/ 0 w 168"/>
                <a:gd name="T35" fmla="*/ 95 h 168"/>
                <a:gd name="T36" fmla="*/ 25 w 168"/>
                <a:gd name="T37" fmla="*/ 105 h 168"/>
                <a:gd name="T38" fmla="*/ 27 w 168"/>
                <a:gd name="T39" fmla="*/ 111 h 168"/>
                <a:gd name="T40" fmla="*/ 17 w 168"/>
                <a:gd name="T41" fmla="*/ 136 h 168"/>
                <a:gd name="T42" fmla="*/ 32 w 168"/>
                <a:gd name="T43" fmla="*/ 151 h 168"/>
                <a:gd name="T44" fmla="*/ 57 w 168"/>
                <a:gd name="T45" fmla="*/ 141 h 168"/>
                <a:gd name="T46" fmla="*/ 63 w 168"/>
                <a:gd name="T47" fmla="*/ 143 h 168"/>
                <a:gd name="T48" fmla="*/ 74 w 168"/>
                <a:gd name="T49" fmla="*/ 168 h 168"/>
                <a:gd name="T50" fmla="*/ 95 w 168"/>
                <a:gd name="T51" fmla="*/ 168 h 168"/>
                <a:gd name="T52" fmla="*/ 105 w 168"/>
                <a:gd name="T53" fmla="*/ 143 h 168"/>
                <a:gd name="T54" fmla="*/ 111 w 168"/>
                <a:gd name="T55" fmla="*/ 141 h 168"/>
                <a:gd name="T56" fmla="*/ 136 w 168"/>
                <a:gd name="T57" fmla="*/ 151 h 168"/>
                <a:gd name="T58" fmla="*/ 151 w 168"/>
                <a:gd name="T59" fmla="*/ 136 h 168"/>
                <a:gd name="T60" fmla="*/ 141 w 168"/>
                <a:gd name="T61" fmla="*/ 111 h 168"/>
                <a:gd name="T62" fmla="*/ 143 w 168"/>
                <a:gd name="T63" fmla="*/ 105 h 168"/>
                <a:gd name="T64" fmla="*/ 168 w 168"/>
                <a:gd name="T65" fmla="*/ 94 h 168"/>
                <a:gd name="T66" fmla="*/ 84 w 168"/>
                <a:gd name="T67" fmla="*/ 115 h 168"/>
                <a:gd name="T68" fmla="*/ 52 w 168"/>
                <a:gd name="T69" fmla="*/ 84 h 168"/>
                <a:gd name="T70" fmla="*/ 84 w 168"/>
                <a:gd name="T71" fmla="*/ 52 h 168"/>
                <a:gd name="T72" fmla="*/ 115 w 168"/>
                <a:gd name="T73" fmla="*/ 84 h 168"/>
                <a:gd name="T74" fmla="*/ 84 w 168"/>
                <a:gd name="T75" fmla="*/ 11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8">
                  <a:moveTo>
                    <a:pt x="168" y="94"/>
                  </a:moveTo>
                  <a:cubicBezTo>
                    <a:pt x="168" y="73"/>
                    <a:pt x="168" y="73"/>
                    <a:pt x="168" y="73"/>
                  </a:cubicBezTo>
                  <a:cubicBezTo>
                    <a:pt x="143" y="63"/>
                    <a:pt x="143" y="63"/>
                    <a:pt x="143" y="63"/>
                  </a:cubicBezTo>
                  <a:cubicBezTo>
                    <a:pt x="142" y="61"/>
                    <a:pt x="141" y="59"/>
                    <a:pt x="141" y="57"/>
                  </a:cubicBezTo>
                  <a:cubicBezTo>
                    <a:pt x="151" y="32"/>
                    <a:pt x="151" y="32"/>
                    <a:pt x="151" y="32"/>
                  </a:cubicBezTo>
                  <a:cubicBezTo>
                    <a:pt x="136" y="17"/>
                    <a:pt x="136" y="17"/>
                    <a:pt x="136" y="17"/>
                  </a:cubicBezTo>
                  <a:cubicBezTo>
                    <a:pt x="111" y="27"/>
                    <a:pt x="111" y="27"/>
                    <a:pt x="111" y="27"/>
                  </a:cubicBezTo>
                  <a:cubicBezTo>
                    <a:pt x="109" y="26"/>
                    <a:pt x="107" y="26"/>
                    <a:pt x="105" y="25"/>
                  </a:cubicBezTo>
                  <a:cubicBezTo>
                    <a:pt x="94" y="0"/>
                    <a:pt x="94" y="0"/>
                    <a:pt x="94" y="0"/>
                  </a:cubicBezTo>
                  <a:cubicBezTo>
                    <a:pt x="73" y="0"/>
                    <a:pt x="73" y="0"/>
                    <a:pt x="73" y="0"/>
                  </a:cubicBezTo>
                  <a:cubicBezTo>
                    <a:pt x="63" y="25"/>
                    <a:pt x="63" y="25"/>
                    <a:pt x="63" y="25"/>
                  </a:cubicBezTo>
                  <a:cubicBezTo>
                    <a:pt x="61" y="26"/>
                    <a:pt x="59" y="26"/>
                    <a:pt x="57" y="27"/>
                  </a:cubicBezTo>
                  <a:cubicBezTo>
                    <a:pt x="32" y="17"/>
                    <a:pt x="32" y="17"/>
                    <a:pt x="32" y="17"/>
                  </a:cubicBezTo>
                  <a:cubicBezTo>
                    <a:pt x="17" y="32"/>
                    <a:pt x="17" y="32"/>
                    <a:pt x="17" y="32"/>
                  </a:cubicBezTo>
                  <a:cubicBezTo>
                    <a:pt x="27" y="57"/>
                    <a:pt x="27" y="57"/>
                    <a:pt x="27" y="57"/>
                  </a:cubicBezTo>
                  <a:cubicBezTo>
                    <a:pt x="26" y="59"/>
                    <a:pt x="25" y="61"/>
                    <a:pt x="25" y="63"/>
                  </a:cubicBezTo>
                  <a:cubicBezTo>
                    <a:pt x="0" y="74"/>
                    <a:pt x="0" y="74"/>
                    <a:pt x="0" y="74"/>
                  </a:cubicBezTo>
                  <a:cubicBezTo>
                    <a:pt x="0" y="95"/>
                    <a:pt x="0" y="95"/>
                    <a:pt x="0" y="95"/>
                  </a:cubicBezTo>
                  <a:cubicBezTo>
                    <a:pt x="25" y="105"/>
                    <a:pt x="25" y="105"/>
                    <a:pt x="25" y="105"/>
                  </a:cubicBezTo>
                  <a:cubicBezTo>
                    <a:pt x="25" y="107"/>
                    <a:pt x="26" y="109"/>
                    <a:pt x="27" y="111"/>
                  </a:cubicBezTo>
                  <a:cubicBezTo>
                    <a:pt x="17" y="136"/>
                    <a:pt x="17" y="136"/>
                    <a:pt x="17" y="136"/>
                  </a:cubicBezTo>
                  <a:cubicBezTo>
                    <a:pt x="32" y="151"/>
                    <a:pt x="32" y="151"/>
                    <a:pt x="32" y="151"/>
                  </a:cubicBezTo>
                  <a:cubicBezTo>
                    <a:pt x="57" y="141"/>
                    <a:pt x="57" y="141"/>
                    <a:pt x="57" y="141"/>
                  </a:cubicBezTo>
                  <a:cubicBezTo>
                    <a:pt x="59" y="142"/>
                    <a:pt x="61" y="142"/>
                    <a:pt x="63" y="143"/>
                  </a:cubicBezTo>
                  <a:cubicBezTo>
                    <a:pt x="74" y="168"/>
                    <a:pt x="74" y="168"/>
                    <a:pt x="74" y="168"/>
                  </a:cubicBezTo>
                  <a:cubicBezTo>
                    <a:pt x="95" y="168"/>
                    <a:pt x="95" y="168"/>
                    <a:pt x="95" y="168"/>
                  </a:cubicBezTo>
                  <a:cubicBezTo>
                    <a:pt x="105" y="143"/>
                    <a:pt x="105" y="143"/>
                    <a:pt x="105" y="143"/>
                  </a:cubicBezTo>
                  <a:cubicBezTo>
                    <a:pt x="107" y="142"/>
                    <a:pt x="109" y="142"/>
                    <a:pt x="111" y="141"/>
                  </a:cubicBezTo>
                  <a:cubicBezTo>
                    <a:pt x="136" y="151"/>
                    <a:pt x="136" y="151"/>
                    <a:pt x="136" y="151"/>
                  </a:cubicBezTo>
                  <a:cubicBezTo>
                    <a:pt x="151" y="136"/>
                    <a:pt x="151" y="136"/>
                    <a:pt x="151" y="136"/>
                  </a:cubicBezTo>
                  <a:cubicBezTo>
                    <a:pt x="141" y="111"/>
                    <a:pt x="141" y="111"/>
                    <a:pt x="141" y="111"/>
                  </a:cubicBezTo>
                  <a:cubicBezTo>
                    <a:pt x="141" y="109"/>
                    <a:pt x="142" y="107"/>
                    <a:pt x="143" y="105"/>
                  </a:cubicBezTo>
                  <a:lnTo>
                    <a:pt x="168" y="94"/>
                  </a:lnTo>
                  <a:close/>
                  <a:moveTo>
                    <a:pt x="84" y="115"/>
                  </a:moveTo>
                  <a:cubicBezTo>
                    <a:pt x="66" y="115"/>
                    <a:pt x="52" y="101"/>
                    <a:pt x="52" y="84"/>
                  </a:cubicBezTo>
                  <a:cubicBezTo>
                    <a:pt x="52" y="67"/>
                    <a:pt x="66" y="52"/>
                    <a:pt x="84" y="52"/>
                  </a:cubicBezTo>
                  <a:cubicBezTo>
                    <a:pt x="101" y="52"/>
                    <a:pt x="115" y="67"/>
                    <a:pt x="115" y="84"/>
                  </a:cubicBezTo>
                  <a:cubicBezTo>
                    <a:pt x="115" y="101"/>
                    <a:pt x="101" y="115"/>
                    <a:pt x="84" y="1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Freeform 26"/>
            <p:cNvSpPr>
              <a:spLocks noEditPoints="1"/>
            </p:cNvSpPr>
            <p:nvPr/>
          </p:nvSpPr>
          <p:spPr bwMode="auto">
            <a:xfrm>
              <a:off x="-222756" y="1348135"/>
              <a:ext cx="1835697" cy="1835697"/>
            </a:xfrm>
            <a:custGeom>
              <a:avLst/>
              <a:gdLst>
                <a:gd name="T0" fmla="*/ 168 w 168"/>
                <a:gd name="T1" fmla="*/ 94 h 168"/>
                <a:gd name="T2" fmla="*/ 168 w 168"/>
                <a:gd name="T3" fmla="*/ 73 h 168"/>
                <a:gd name="T4" fmla="*/ 143 w 168"/>
                <a:gd name="T5" fmla="*/ 63 h 168"/>
                <a:gd name="T6" fmla="*/ 141 w 168"/>
                <a:gd name="T7" fmla="*/ 57 h 168"/>
                <a:gd name="T8" fmla="*/ 151 w 168"/>
                <a:gd name="T9" fmla="*/ 32 h 168"/>
                <a:gd name="T10" fmla="*/ 136 w 168"/>
                <a:gd name="T11" fmla="*/ 17 h 168"/>
                <a:gd name="T12" fmla="*/ 111 w 168"/>
                <a:gd name="T13" fmla="*/ 27 h 168"/>
                <a:gd name="T14" fmla="*/ 105 w 168"/>
                <a:gd name="T15" fmla="*/ 25 h 168"/>
                <a:gd name="T16" fmla="*/ 94 w 168"/>
                <a:gd name="T17" fmla="*/ 0 h 168"/>
                <a:gd name="T18" fmla="*/ 73 w 168"/>
                <a:gd name="T19" fmla="*/ 0 h 168"/>
                <a:gd name="T20" fmla="*/ 63 w 168"/>
                <a:gd name="T21" fmla="*/ 25 h 168"/>
                <a:gd name="T22" fmla="*/ 57 w 168"/>
                <a:gd name="T23" fmla="*/ 27 h 168"/>
                <a:gd name="T24" fmla="*/ 32 w 168"/>
                <a:gd name="T25" fmla="*/ 17 h 168"/>
                <a:gd name="T26" fmla="*/ 17 w 168"/>
                <a:gd name="T27" fmla="*/ 32 h 168"/>
                <a:gd name="T28" fmla="*/ 27 w 168"/>
                <a:gd name="T29" fmla="*/ 57 h 168"/>
                <a:gd name="T30" fmla="*/ 25 w 168"/>
                <a:gd name="T31" fmla="*/ 63 h 168"/>
                <a:gd name="T32" fmla="*/ 0 w 168"/>
                <a:gd name="T33" fmla="*/ 74 h 168"/>
                <a:gd name="T34" fmla="*/ 0 w 168"/>
                <a:gd name="T35" fmla="*/ 95 h 168"/>
                <a:gd name="T36" fmla="*/ 25 w 168"/>
                <a:gd name="T37" fmla="*/ 105 h 168"/>
                <a:gd name="T38" fmla="*/ 27 w 168"/>
                <a:gd name="T39" fmla="*/ 111 h 168"/>
                <a:gd name="T40" fmla="*/ 17 w 168"/>
                <a:gd name="T41" fmla="*/ 136 h 168"/>
                <a:gd name="T42" fmla="*/ 32 w 168"/>
                <a:gd name="T43" fmla="*/ 151 h 168"/>
                <a:gd name="T44" fmla="*/ 57 w 168"/>
                <a:gd name="T45" fmla="*/ 141 h 168"/>
                <a:gd name="T46" fmla="*/ 63 w 168"/>
                <a:gd name="T47" fmla="*/ 143 h 168"/>
                <a:gd name="T48" fmla="*/ 74 w 168"/>
                <a:gd name="T49" fmla="*/ 168 h 168"/>
                <a:gd name="T50" fmla="*/ 95 w 168"/>
                <a:gd name="T51" fmla="*/ 168 h 168"/>
                <a:gd name="T52" fmla="*/ 105 w 168"/>
                <a:gd name="T53" fmla="*/ 143 h 168"/>
                <a:gd name="T54" fmla="*/ 111 w 168"/>
                <a:gd name="T55" fmla="*/ 141 h 168"/>
                <a:gd name="T56" fmla="*/ 136 w 168"/>
                <a:gd name="T57" fmla="*/ 151 h 168"/>
                <a:gd name="T58" fmla="*/ 151 w 168"/>
                <a:gd name="T59" fmla="*/ 136 h 168"/>
                <a:gd name="T60" fmla="*/ 141 w 168"/>
                <a:gd name="T61" fmla="*/ 111 h 168"/>
                <a:gd name="T62" fmla="*/ 143 w 168"/>
                <a:gd name="T63" fmla="*/ 105 h 168"/>
                <a:gd name="T64" fmla="*/ 168 w 168"/>
                <a:gd name="T65" fmla="*/ 94 h 168"/>
                <a:gd name="T66" fmla="*/ 84 w 168"/>
                <a:gd name="T67" fmla="*/ 115 h 168"/>
                <a:gd name="T68" fmla="*/ 52 w 168"/>
                <a:gd name="T69" fmla="*/ 84 h 168"/>
                <a:gd name="T70" fmla="*/ 84 w 168"/>
                <a:gd name="T71" fmla="*/ 52 h 168"/>
                <a:gd name="T72" fmla="*/ 115 w 168"/>
                <a:gd name="T73" fmla="*/ 84 h 168"/>
                <a:gd name="T74" fmla="*/ 84 w 168"/>
                <a:gd name="T75" fmla="*/ 11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8">
                  <a:moveTo>
                    <a:pt x="168" y="94"/>
                  </a:moveTo>
                  <a:cubicBezTo>
                    <a:pt x="168" y="73"/>
                    <a:pt x="168" y="73"/>
                    <a:pt x="168" y="73"/>
                  </a:cubicBezTo>
                  <a:cubicBezTo>
                    <a:pt x="143" y="63"/>
                    <a:pt x="143" y="63"/>
                    <a:pt x="143" y="63"/>
                  </a:cubicBezTo>
                  <a:cubicBezTo>
                    <a:pt x="142" y="61"/>
                    <a:pt x="141" y="59"/>
                    <a:pt x="141" y="57"/>
                  </a:cubicBezTo>
                  <a:cubicBezTo>
                    <a:pt x="151" y="32"/>
                    <a:pt x="151" y="32"/>
                    <a:pt x="151" y="32"/>
                  </a:cubicBezTo>
                  <a:cubicBezTo>
                    <a:pt x="136" y="17"/>
                    <a:pt x="136" y="17"/>
                    <a:pt x="136" y="17"/>
                  </a:cubicBezTo>
                  <a:cubicBezTo>
                    <a:pt x="111" y="27"/>
                    <a:pt x="111" y="27"/>
                    <a:pt x="111" y="27"/>
                  </a:cubicBezTo>
                  <a:cubicBezTo>
                    <a:pt x="109" y="26"/>
                    <a:pt x="107" y="26"/>
                    <a:pt x="105" y="25"/>
                  </a:cubicBezTo>
                  <a:cubicBezTo>
                    <a:pt x="94" y="0"/>
                    <a:pt x="94" y="0"/>
                    <a:pt x="94" y="0"/>
                  </a:cubicBezTo>
                  <a:cubicBezTo>
                    <a:pt x="73" y="0"/>
                    <a:pt x="73" y="0"/>
                    <a:pt x="73" y="0"/>
                  </a:cubicBezTo>
                  <a:cubicBezTo>
                    <a:pt x="63" y="25"/>
                    <a:pt x="63" y="25"/>
                    <a:pt x="63" y="25"/>
                  </a:cubicBezTo>
                  <a:cubicBezTo>
                    <a:pt x="61" y="26"/>
                    <a:pt x="59" y="26"/>
                    <a:pt x="57" y="27"/>
                  </a:cubicBezTo>
                  <a:cubicBezTo>
                    <a:pt x="32" y="17"/>
                    <a:pt x="32" y="17"/>
                    <a:pt x="32" y="17"/>
                  </a:cubicBezTo>
                  <a:cubicBezTo>
                    <a:pt x="17" y="32"/>
                    <a:pt x="17" y="32"/>
                    <a:pt x="17" y="32"/>
                  </a:cubicBezTo>
                  <a:cubicBezTo>
                    <a:pt x="27" y="57"/>
                    <a:pt x="27" y="57"/>
                    <a:pt x="27" y="57"/>
                  </a:cubicBezTo>
                  <a:cubicBezTo>
                    <a:pt x="26" y="59"/>
                    <a:pt x="25" y="61"/>
                    <a:pt x="25" y="63"/>
                  </a:cubicBezTo>
                  <a:cubicBezTo>
                    <a:pt x="0" y="74"/>
                    <a:pt x="0" y="74"/>
                    <a:pt x="0" y="74"/>
                  </a:cubicBezTo>
                  <a:cubicBezTo>
                    <a:pt x="0" y="95"/>
                    <a:pt x="0" y="95"/>
                    <a:pt x="0" y="95"/>
                  </a:cubicBezTo>
                  <a:cubicBezTo>
                    <a:pt x="25" y="105"/>
                    <a:pt x="25" y="105"/>
                    <a:pt x="25" y="105"/>
                  </a:cubicBezTo>
                  <a:cubicBezTo>
                    <a:pt x="25" y="107"/>
                    <a:pt x="26" y="109"/>
                    <a:pt x="27" y="111"/>
                  </a:cubicBezTo>
                  <a:cubicBezTo>
                    <a:pt x="17" y="136"/>
                    <a:pt x="17" y="136"/>
                    <a:pt x="17" y="136"/>
                  </a:cubicBezTo>
                  <a:cubicBezTo>
                    <a:pt x="32" y="151"/>
                    <a:pt x="32" y="151"/>
                    <a:pt x="32" y="151"/>
                  </a:cubicBezTo>
                  <a:cubicBezTo>
                    <a:pt x="57" y="141"/>
                    <a:pt x="57" y="141"/>
                    <a:pt x="57" y="141"/>
                  </a:cubicBezTo>
                  <a:cubicBezTo>
                    <a:pt x="59" y="142"/>
                    <a:pt x="61" y="142"/>
                    <a:pt x="63" y="143"/>
                  </a:cubicBezTo>
                  <a:cubicBezTo>
                    <a:pt x="74" y="168"/>
                    <a:pt x="74" y="168"/>
                    <a:pt x="74" y="168"/>
                  </a:cubicBezTo>
                  <a:cubicBezTo>
                    <a:pt x="95" y="168"/>
                    <a:pt x="95" y="168"/>
                    <a:pt x="95" y="168"/>
                  </a:cubicBezTo>
                  <a:cubicBezTo>
                    <a:pt x="105" y="143"/>
                    <a:pt x="105" y="143"/>
                    <a:pt x="105" y="143"/>
                  </a:cubicBezTo>
                  <a:cubicBezTo>
                    <a:pt x="107" y="142"/>
                    <a:pt x="109" y="142"/>
                    <a:pt x="111" y="141"/>
                  </a:cubicBezTo>
                  <a:cubicBezTo>
                    <a:pt x="136" y="151"/>
                    <a:pt x="136" y="151"/>
                    <a:pt x="136" y="151"/>
                  </a:cubicBezTo>
                  <a:cubicBezTo>
                    <a:pt x="151" y="136"/>
                    <a:pt x="151" y="136"/>
                    <a:pt x="151" y="136"/>
                  </a:cubicBezTo>
                  <a:cubicBezTo>
                    <a:pt x="141" y="111"/>
                    <a:pt x="141" y="111"/>
                    <a:pt x="141" y="111"/>
                  </a:cubicBezTo>
                  <a:cubicBezTo>
                    <a:pt x="141" y="109"/>
                    <a:pt x="142" y="107"/>
                    <a:pt x="143" y="105"/>
                  </a:cubicBezTo>
                  <a:lnTo>
                    <a:pt x="168" y="94"/>
                  </a:lnTo>
                  <a:close/>
                  <a:moveTo>
                    <a:pt x="84" y="115"/>
                  </a:moveTo>
                  <a:cubicBezTo>
                    <a:pt x="66" y="115"/>
                    <a:pt x="52" y="101"/>
                    <a:pt x="52" y="84"/>
                  </a:cubicBezTo>
                  <a:cubicBezTo>
                    <a:pt x="52" y="67"/>
                    <a:pt x="66" y="52"/>
                    <a:pt x="84" y="52"/>
                  </a:cubicBezTo>
                  <a:cubicBezTo>
                    <a:pt x="101" y="52"/>
                    <a:pt x="115" y="67"/>
                    <a:pt x="115" y="84"/>
                  </a:cubicBezTo>
                  <a:cubicBezTo>
                    <a:pt x="115" y="101"/>
                    <a:pt x="101" y="115"/>
                    <a:pt x="84" y="1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3" name="Freeform 6"/>
            <p:cNvSpPr>
              <a:spLocks noEditPoints="1"/>
            </p:cNvSpPr>
            <p:nvPr/>
          </p:nvSpPr>
          <p:spPr bwMode="auto">
            <a:xfrm rot="20183098">
              <a:off x="-522850" y="407495"/>
              <a:ext cx="1178602" cy="1178602"/>
            </a:xfrm>
            <a:custGeom>
              <a:avLst/>
              <a:gdLst>
                <a:gd name="T0" fmla="*/ 168 w 168"/>
                <a:gd name="T1" fmla="*/ 94 h 168"/>
                <a:gd name="T2" fmla="*/ 168 w 168"/>
                <a:gd name="T3" fmla="*/ 73 h 168"/>
                <a:gd name="T4" fmla="*/ 143 w 168"/>
                <a:gd name="T5" fmla="*/ 63 h 168"/>
                <a:gd name="T6" fmla="*/ 141 w 168"/>
                <a:gd name="T7" fmla="*/ 57 h 168"/>
                <a:gd name="T8" fmla="*/ 151 w 168"/>
                <a:gd name="T9" fmla="*/ 32 h 168"/>
                <a:gd name="T10" fmla="*/ 136 w 168"/>
                <a:gd name="T11" fmla="*/ 17 h 168"/>
                <a:gd name="T12" fmla="*/ 111 w 168"/>
                <a:gd name="T13" fmla="*/ 27 h 168"/>
                <a:gd name="T14" fmla="*/ 105 w 168"/>
                <a:gd name="T15" fmla="*/ 25 h 168"/>
                <a:gd name="T16" fmla="*/ 94 w 168"/>
                <a:gd name="T17" fmla="*/ 0 h 168"/>
                <a:gd name="T18" fmla="*/ 73 w 168"/>
                <a:gd name="T19" fmla="*/ 0 h 168"/>
                <a:gd name="T20" fmla="*/ 63 w 168"/>
                <a:gd name="T21" fmla="*/ 25 h 168"/>
                <a:gd name="T22" fmla="*/ 57 w 168"/>
                <a:gd name="T23" fmla="*/ 27 h 168"/>
                <a:gd name="T24" fmla="*/ 32 w 168"/>
                <a:gd name="T25" fmla="*/ 17 h 168"/>
                <a:gd name="T26" fmla="*/ 17 w 168"/>
                <a:gd name="T27" fmla="*/ 32 h 168"/>
                <a:gd name="T28" fmla="*/ 27 w 168"/>
                <a:gd name="T29" fmla="*/ 57 h 168"/>
                <a:gd name="T30" fmla="*/ 25 w 168"/>
                <a:gd name="T31" fmla="*/ 63 h 168"/>
                <a:gd name="T32" fmla="*/ 0 w 168"/>
                <a:gd name="T33" fmla="*/ 74 h 168"/>
                <a:gd name="T34" fmla="*/ 0 w 168"/>
                <a:gd name="T35" fmla="*/ 95 h 168"/>
                <a:gd name="T36" fmla="*/ 25 w 168"/>
                <a:gd name="T37" fmla="*/ 105 h 168"/>
                <a:gd name="T38" fmla="*/ 27 w 168"/>
                <a:gd name="T39" fmla="*/ 111 h 168"/>
                <a:gd name="T40" fmla="*/ 17 w 168"/>
                <a:gd name="T41" fmla="*/ 136 h 168"/>
                <a:gd name="T42" fmla="*/ 32 w 168"/>
                <a:gd name="T43" fmla="*/ 151 h 168"/>
                <a:gd name="T44" fmla="*/ 57 w 168"/>
                <a:gd name="T45" fmla="*/ 141 h 168"/>
                <a:gd name="T46" fmla="*/ 63 w 168"/>
                <a:gd name="T47" fmla="*/ 143 h 168"/>
                <a:gd name="T48" fmla="*/ 74 w 168"/>
                <a:gd name="T49" fmla="*/ 168 h 168"/>
                <a:gd name="T50" fmla="*/ 95 w 168"/>
                <a:gd name="T51" fmla="*/ 168 h 168"/>
                <a:gd name="T52" fmla="*/ 105 w 168"/>
                <a:gd name="T53" fmla="*/ 143 h 168"/>
                <a:gd name="T54" fmla="*/ 111 w 168"/>
                <a:gd name="T55" fmla="*/ 141 h 168"/>
                <a:gd name="T56" fmla="*/ 136 w 168"/>
                <a:gd name="T57" fmla="*/ 151 h 168"/>
                <a:gd name="T58" fmla="*/ 151 w 168"/>
                <a:gd name="T59" fmla="*/ 136 h 168"/>
                <a:gd name="T60" fmla="*/ 141 w 168"/>
                <a:gd name="T61" fmla="*/ 111 h 168"/>
                <a:gd name="T62" fmla="*/ 143 w 168"/>
                <a:gd name="T63" fmla="*/ 105 h 168"/>
                <a:gd name="T64" fmla="*/ 168 w 168"/>
                <a:gd name="T65" fmla="*/ 94 h 168"/>
                <a:gd name="T66" fmla="*/ 84 w 168"/>
                <a:gd name="T67" fmla="*/ 115 h 168"/>
                <a:gd name="T68" fmla="*/ 52 w 168"/>
                <a:gd name="T69" fmla="*/ 84 h 168"/>
                <a:gd name="T70" fmla="*/ 84 w 168"/>
                <a:gd name="T71" fmla="*/ 52 h 168"/>
                <a:gd name="T72" fmla="*/ 115 w 168"/>
                <a:gd name="T73" fmla="*/ 84 h 168"/>
                <a:gd name="T74" fmla="*/ 84 w 168"/>
                <a:gd name="T75" fmla="*/ 11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8">
                  <a:moveTo>
                    <a:pt x="168" y="94"/>
                  </a:moveTo>
                  <a:cubicBezTo>
                    <a:pt x="168" y="73"/>
                    <a:pt x="168" y="73"/>
                    <a:pt x="168" y="73"/>
                  </a:cubicBezTo>
                  <a:cubicBezTo>
                    <a:pt x="143" y="63"/>
                    <a:pt x="143" y="63"/>
                    <a:pt x="143" y="63"/>
                  </a:cubicBezTo>
                  <a:cubicBezTo>
                    <a:pt x="142" y="61"/>
                    <a:pt x="141" y="59"/>
                    <a:pt x="141" y="57"/>
                  </a:cubicBezTo>
                  <a:cubicBezTo>
                    <a:pt x="151" y="32"/>
                    <a:pt x="151" y="32"/>
                    <a:pt x="151" y="32"/>
                  </a:cubicBezTo>
                  <a:cubicBezTo>
                    <a:pt x="136" y="17"/>
                    <a:pt x="136" y="17"/>
                    <a:pt x="136" y="17"/>
                  </a:cubicBezTo>
                  <a:cubicBezTo>
                    <a:pt x="111" y="27"/>
                    <a:pt x="111" y="27"/>
                    <a:pt x="111" y="27"/>
                  </a:cubicBezTo>
                  <a:cubicBezTo>
                    <a:pt x="109" y="26"/>
                    <a:pt x="107" y="26"/>
                    <a:pt x="105" y="25"/>
                  </a:cubicBezTo>
                  <a:cubicBezTo>
                    <a:pt x="94" y="0"/>
                    <a:pt x="94" y="0"/>
                    <a:pt x="94" y="0"/>
                  </a:cubicBezTo>
                  <a:cubicBezTo>
                    <a:pt x="73" y="0"/>
                    <a:pt x="73" y="0"/>
                    <a:pt x="73" y="0"/>
                  </a:cubicBezTo>
                  <a:cubicBezTo>
                    <a:pt x="63" y="25"/>
                    <a:pt x="63" y="25"/>
                    <a:pt x="63" y="25"/>
                  </a:cubicBezTo>
                  <a:cubicBezTo>
                    <a:pt x="61" y="26"/>
                    <a:pt x="59" y="26"/>
                    <a:pt x="57" y="27"/>
                  </a:cubicBezTo>
                  <a:cubicBezTo>
                    <a:pt x="32" y="17"/>
                    <a:pt x="32" y="17"/>
                    <a:pt x="32" y="17"/>
                  </a:cubicBezTo>
                  <a:cubicBezTo>
                    <a:pt x="17" y="32"/>
                    <a:pt x="17" y="32"/>
                    <a:pt x="17" y="32"/>
                  </a:cubicBezTo>
                  <a:cubicBezTo>
                    <a:pt x="27" y="57"/>
                    <a:pt x="27" y="57"/>
                    <a:pt x="27" y="57"/>
                  </a:cubicBezTo>
                  <a:cubicBezTo>
                    <a:pt x="26" y="59"/>
                    <a:pt x="25" y="61"/>
                    <a:pt x="25" y="63"/>
                  </a:cubicBezTo>
                  <a:cubicBezTo>
                    <a:pt x="0" y="74"/>
                    <a:pt x="0" y="74"/>
                    <a:pt x="0" y="74"/>
                  </a:cubicBezTo>
                  <a:cubicBezTo>
                    <a:pt x="0" y="95"/>
                    <a:pt x="0" y="95"/>
                    <a:pt x="0" y="95"/>
                  </a:cubicBezTo>
                  <a:cubicBezTo>
                    <a:pt x="25" y="105"/>
                    <a:pt x="25" y="105"/>
                    <a:pt x="25" y="105"/>
                  </a:cubicBezTo>
                  <a:cubicBezTo>
                    <a:pt x="25" y="107"/>
                    <a:pt x="26" y="109"/>
                    <a:pt x="27" y="111"/>
                  </a:cubicBezTo>
                  <a:cubicBezTo>
                    <a:pt x="17" y="136"/>
                    <a:pt x="17" y="136"/>
                    <a:pt x="17" y="136"/>
                  </a:cubicBezTo>
                  <a:cubicBezTo>
                    <a:pt x="32" y="151"/>
                    <a:pt x="32" y="151"/>
                    <a:pt x="32" y="151"/>
                  </a:cubicBezTo>
                  <a:cubicBezTo>
                    <a:pt x="57" y="141"/>
                    <a:pt x="57" y="141"/>
                    <a:pt x="57" y="141"/>
                  </a:cubicBezTo>
                  <a:cubicBezTo>
                    <a:pt x="59" y="142"/>
                    <a:pt x="61" y="142"/>
                    <a:pt x="63" y="143"/>
                  </a:cubicBezTo>
                  <a:cubicBezTo>
                    <a:pt x="74" y="168"/>
                    <a:pt x="74" y="168"/>
                    <a:pt x="74" y="168"/>
                  </a:cubicBezTo>
                  <a:cubicBezTo>
                    <a:pt x="95" y="168"/>
                    <a:pt x="95" y="168"/>
                    <a:pt x="95" y="168"/>
                  </a:cubicBezTo>
                  <a:cubicBezTo>
                    <a:pt x="105" y="143"/>
                    <a:pt x="105" y="143"/>
                    <a:pt x="105" y="143"/>
                  </a:cubicBezTo>
                  <a:cubicBezTo>
                    <a:pt x="107" y="142"/>
                    <a:pt x="109" y="142"/>
                    <a:pt x="111" y="141"/>
                  </a:cubicBezTo>
                  <a:cubicBezTo>
                    <a:pt x="136" y="151"/>
                    <a:pt x="136" y="151"/>
                    <a:pt x="136" y="151"/>
                  </a:cubicBezTo>
                  <a:cubicBezTo>
                    <a:pt x="151" y="136"/>
                    <a:pt x="151" y="136"/>
                    <a:pt x="151" y="136"/>
                  </a:cubicBezTo>
                  <a:cubicBezTo>
                    <a:pt x="141" y="111"/>
                    <a:pt x="141" y="111"/>
                    <a:pt x="141" y="111"/>
                  </a:cubicBezTo>
                  <a:cubicBezTo>
                    <a:pt x="141" y="109"/>
                    <a:pt x="142" y="107"/>
                    <a:pt x="143" y="105"/>
                  </a:cubicBezTo>
                  <a:lnTo>
                    <a:pt x="168" y="94"/>
                  </a:lnTo>
                  <a:close/>
                  <a:moveTo>
                    <a:pt x="84" y="115"/>
                  </a:moveTo>
                  <a:cubicBezTo>
                    <a:pt x="66" y="115"/>
                    <a:pt x="52" y="101"/>
                    <a:pt x="52" y="84"/>
                  </a:cubicBezTo>
                  <a:cubicBezTo>
                    <a:pt x="52" y="67"/>
                    <a:pt x="66" y="52"/>
                    <a:pt x="84" y="52"/>
                  </a:cubicBezTo>
                  <a:cubicBezTo>
                    <a:pt x="101" y="52"/>
                    <a:pt x="115" y="67"/>
                    <a:pt x="115" y="84"/>
                  </a:cubicBezTo>
                  <a:cubicBezTo>
                    <a:pt x="115" y="101"/>
                    <a:pt x="101" y="115"/>
                    <a:pt x="84" y="1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34" name="Group 33"/>
          <p:cNvGrpSpPr/>
          <p:nvPr/>
        </p:nvGrpSpPr>
        <p:grpSpPr>
          <a:xfrm flipH="1">
            <a:off x="8355072" y="-226051"/>
            <a:ext cx="3774440" cy="4061964"/>
            <a:chOff x="-522850" y="-108184"/>
            <a:chExt cx="3053640" cy="3292016"/>
          </a:xfrm>
          <a:solidFill>
            <a:schemeClr val="bg1">
              <a:alpha val="10000"/>
            </a:schemeClr>
          </a:solidFill>
        </p:grpSpPr>
        <p:sp>
          <p:nvSpPr>
            <p:cNvPr id="35" name="Freeform 6"/>
            <p:cNvSpPr>
              <a:spLocks noEditPoints="1"/>
            </p:cNvSpPr>
            <p:nvPr/>
          </p:nvSpPr>
          <p:spPr bwMode="auto">
            <a:xfrm>
              <a:off x="695093" y="-108184"/>
              <a:ext cx="1835697" cy="1835697"/>
            </a:xfrm>
            <a:custGeom>
              <a:avLst/>
              <a:gdLst>
                <a:gd name="T0" fmla="*/ 168 w 168"/>
                <a:gd name="T1" fmla="*/ 94 h 168"/>
                <a:gd name="T2" fmla="*/ 168 w 168"/>
                <a:gd name="T3" fmla="*/ 73 h 168"/>
                <a:gd name="T4" fmla="*/ 143 w 168"/>
                <a:gd name="T5" fmla="*/ 63 h 168"/>
                <a:gd name="T6" fmla="*/ 141 w 168"/>
                <a:gd name="T7" fmla="*/ 57 h 168"/>
                <a:gd name="T8" fmla="*/ 151 w 168"/>
                <a:gd name="T9" fmla="*/ 32 h 168"/>
                <a:gd name="T10" fmla="*/ 136 w 168"/>
                <a:gd name="T11" fmla="*/ 17 h 168"/>
                <a:gd name="T12" fmla="*/ 111 w 168"/>
                <a:gd name="T13" fmla="*/ 27 h 168"/>
                <a:gd name="T14" fmla="*/ 105 w 168"/>
                <a:gd name="T15" fmla="*/ 25 h 168"/>
                <a:gd name="T16" fmla="*/ 94 w 168"/>
                <a:gd name="T17" fmla="*/ 0 h 168"/>
                <a:gd name="T18" fmla="*/ 73 w 168"/>
                <a:gd name="T19" fmla="*/ 0 h 168"/>
                <a:gd name="T20" fmla="*/ 63 w 168"/>
                <a:gd name="T21" fmla="*/ 25 h 168"/>
                <a:gd name="T22" fmla="*/ 57 w 168"/>
                <a:gd name="T23" fmla="*/ 27 h 168"/>
                <a:gd name="T24" fmla="*/ 32 w 168"/>
                <a:gd name="T25" fmla="*/ 17 h 168"/>
                <a:gd name="T26" fmla="*/ 17 w 168"/>
                <a:gd name="T27" fmla="*/ 32 h 168"/>
                <a:gd name="T28" fmla="*/ 27 w 168"/>
                <a:gd name="T29" fmla="*/ 57 h 168"/>
                <a:gd name="T30" fmla="*/ 25 w 168"/>
                <a:gd name="T31" fmla="*/ 63 h 168"/>
                <a:gd name="T32" fmla="*/ 0 w 168"/>
                <a:gd name="T33" fmla="*/ 74 h 168"/>
                <a:gd name="T34" fmla="*/ 0 w 168"/>
                <a:gd name="T35" fmla="*/ 95 h 168"/>
                <a:gd name="T36" fmla="*/ 25 w 168"/>
                <a:gd name="T37" fmla="*/ 105 h 168"/>
                <a:gd name="T38" fmla="*/ 27 w 168"/>
                <a:gd name="T39" fmla="*/ 111 h 168"/>
                <a:gd name="T40" fmla="*/ 17 w 168"/>
                <a:gd name="T41" fmla="*/ 136 h 168"/>
                <a:gd name="T42" fmla="*/ 32 w 168"/>
                <a:gd name="T43" fmla="*/ 151 h 168"/>
                <a:gd name="T44" fmla="*/ 57 w 168"/>
                <a:gd name="T45" fmla="*/ 141 h 168"/>
                <a:gd name="T46" fmla="*/ 63 w 168"/>
                <a:gd name="T47" fmla="*/ 143 h 168"/>
                <a:gd name="T48" fmla="*/ 74 w 168"/>
                <a:gd name="T49" fmla="*/ 168 h 168"/>
                <a:gd name="T50" fmla="*/ 95 w 168"/>
                <a:gd name="T51" fmla="*/ 168 h 168"/>
                <a:gd name="T52" fmla="*/ 105 w 168"/>
                <a:gd name="T53" fmla="*/ 143 h 168"/>
                <a:gd name="T54" fmla="*/ 111 w 168"/>
                <a:gd name="T55" fmla="*/ 141 h 168"/>
                <a:gd name="T56" fmla="*/ 136 w 168"/>
                <a:gd name="T57" fmla="*/ 151 h 168"/>
                <a:gd name="T58" fmla="*/ 151 w 168"/>
                <a:gd name="T59" fmla="*/ 136 h 168"/>
                <a:gd name="T60" fmla="*/ 141 w 168"/>
                <a:gd name="T61" fmla="*/ 111 h 168"/>
                <a:gd name="T62" fmla="*/ 143 w 168"/>
                <a:gd name="T63" fmla="*/ 105 h 168"/>
                <a:gd name="T64" fmla="*/ 168 w 168"/>
                <a:gd name="T65" fmla="*/ 94 h 168"/>
                <a:gd name="T66" fmla="*/ 84 w 168"/>
                <a:gd name="T67" fmla="*/ 115 h 168"/>
                <a:gd name="T68" fmla="*/ 52 w 168"/>
                <a:gd name="T69" fmla="*/ 84 h 168"/>
                <a:gd name="T70" fmla="*/ 84 w 168"/>
                <a:gd name="T71" fmla="*/ 52 h 168"/>
                <a:gd name="T72" fmla="*/ 115 w 168"/>
                <a:gd name="T73" fmla="*/ 84 h 168"/>
                <a:gd name="T74" fmla="*/ 84 w 168"/>
                <a:gd name="T75" fmla="*/ 11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8">
                  <a:moveTo>
                    <a:pt x="168" y="94"/>
                  </a:moveTo>
                  <a:cubicBezTo>
                    <a:pt x="168" y="73"/>
                    <a:pt x="168" y="73"/>
                    <a:pt x="168" y="73"/>
                  </a:cubicBezTo>
                  <a:cubicBezTo>
                    <a:pt x="143" y="63"/>
                    <a:pt x="143" y="63"/>
                    <a:pt x="143" y="63"/>
                  </a:cubicBezTo>
                  <a:cubicBezTo>
                    <a:pt x="142" y="61"/>
                    <a:pt x="141" y="59"/>
                    <a:pt x="141" y="57"/>
                  </a:cubicBezTo>
                  <a:cubicBezTo>
                    <a:pt x="151" y="32"/>
                    <a:pt x="151" y="32"/>
                    <a:pt x="151" y="32"/>
                  </a:cubicBezTo>
                  <a:cubicBezTo>
                    <a:pt x="136" y="17"/>
                    <a:pt x="136" y="17"/>
                    <a:pt x="136" y="17"/>
                  </a:cubicBezTo>
                  <a:cubicBezTo>
                    <a:pt x="111" y="27"/>
                    <a:pt x="111" y="27"/>
                    <a:pt x="111" y="27"/>
                  </a:cubicBezTo>
                  <a:cubicBezTo>
                    <a:pt x="109" y="26"/>
                    <a:pt x="107" y="26"/>
                    <a:pt x="105" y="25"/>
                  </a:cubicBezTo>
                  <a:cubicBezTo>
                    <a:pt x="94" y="0"/>
                    <a:pt x="94" y="0"/>
                    <a:pt x="94" y="0"/>
                  </a:cubicBezTo>
                  <a:cubicBezTo>
                    <a:pt x="73" y="0"/>
                    <a:pt x="73" y="0"/>
                    <a:pt x="73" y="0"/>
                  </a:cubicBezTo>
                  <a:cubicBezTo>
                    <a:pt x="63" y="25"/>
                    <a:pt x="63" y="25"/>
                    <a:pt x="63" y="25"/>
                  </a:cubicBezTo>
                  <a:cubicBezTo>
                    <a:pt x="61" y="26"/>
                    <a:pt x="59" y="26"/>
                    <a:pt x="57" y="27"/>
                  </a:cubicBezTo>
                  <a:cubicBezTo>
                    <a:pt x="32" y="17"/>
                    <a:pt x="32" y="17"/>
                    <a:pt x="32" y="17"/>
                  </a:cubicBezTo>
                  <a:cubicBezTo>
                    <a:pt x="17" y="32"/>
                    <a:pt x="17" y="32"/>
                    <a:pt x="17" y="32"/>
                  </a:cubicBezTo>
                  <a:cubicBezTo>
                    <a:pt x="27" y="57"/>
                    <a:pt x="27" y="57"/>
                    <a:pt x="27" y="57"/>
                  </a:cubicBezTo>
                  <a:cubicBezTo>
                    <a:pt x="26" y="59"/>
                    <a:pt x="25" y="61"/>
                    <a:pt x="25" y="63"/>
                  </a:cubicBezTo>
                  <a:cubicBezTo>
                    <a:pt x="0" y="74"/>
                    <a:pt x="0" y="74"/>
                    <a:pt x="0" y="74"/>
                  </a:cubicBezTo>
                  <a:cubicBezTo>
                    <a:pt x="0" y="95"/>
                    <a:pt x="0" y="95"/>
                    <a:pt x="0" y="95"/>
                  </a:cubicBezTo>
                  <a:cubicBezTo>
                    <a:pt x="25" y="105"/>
                    <a:pt x="25" y="105"/>
                    <a:pt x="25" y="105"/>
                  </a:cubicBezTo>
                  <a:cubicBezTo>
                    <a:pt x="25" y="107"/>
                    <a:pt x="26" y="109"/>
                    <a:pt x="27" y="111"/>
                  </a:cubicBezTo>
                  <a:cubicBezTo>
                    <a:pt x="17" y="136"/>
                    <a:pt x="17" y="136"/>
                    <a:pt x="17" y="136"/>
                  </a:cubicBezTo>
                  <a:cubicBezTo>
                    <a:pt x="32" y="151"/>
                    <a:pt x="32" y="151"/>
                    <a:pt x="32" y="151"/>
                  </a:cubicBezTo>
                  <a:cubicBezTo>
                    <a:pt x="57" y="141"/>
                    <a:pt x="57" y="141"/>
                    <a:pt x="57" y="141"/>
                  </a:cubicBezTo>
                  <a:cubicBezTo>
                    <a:pt x="59" y="142"/>
                    <a:pt x="61" y="142"/>
                    <a:pt x="63" y="143"/>
                  </a:cubicBezTo>
                  <a:cubicBezTo>
                    <a:pt x="74" y="168"/>
                    <a:pt x="74" y="168"/>
                    <a:pt x="74" y="168"/>
                  </a:cubicBezTo>
                  <a:cubicBezTo>
                    <a:pt x="95" y="168"/>
                    <a:pt x="95" y="168"/>
                    <a:pt x="95" y="168"/>
                  </a:cubicBezTo>
                  <a:cubicBezTo>
                    <a:pt x="105" y="143"/>
                    <a:pt x="105" y="143"/>
                    <a:pt x="105" y="143"/>
                  </a:cubicBezTo>
                  <a:cubicBezTo>
                    <a:pt x="107" y="142"/>
                    <a:pt x="109" y="142"/>
                    <a:pt x="111" y="141"/>
                  </a:cubicBezTo>
                  <a:cubicBezTo>
                    <a:pt x="136" y="151"/>
                    <a:pt x="136" y="151"/>
                    <a:pt x="136" y="151"/>
                  </a:cubicBezTo>
                  <a:cubicBezTo>
                    <a:pt x="151" y="136"/>
                    <a:pt x="151" y="136"/>
                    <a:pt x="151" y="136"/>
                  </a:cubicBezTo>
                  <a:cubicBezTo>
                    <a:pt x="141" y="111"/>
                    <a:pt x="141" y="111"/>
                    <a:pt x="141" y="111"/>
                  </a:cubicBezTo>
                  <a:cubicBezTo>
                    <a:pt x="141" y="109"/>
                    <a:pt x="142" y="107"/>
                    <a:pt x="143" y="105"/>
                  </a:cubicBezTo>
                  <a:lnTo>
                    <a:pt x="168" y="94"/>
                  </a:lnTo>
                  <a:close/>
                  <a:moveTo>
                    <a:pt x="84" y="115"/>
                  </a:moveTo>
                  <a:cubicBezTo>
                    <a:pt x="66" y="115"/>
                    <a:pt x="52" y="101"/>
                    <a:pt x="52" y="84"/>
                  </a:cubicBezTo>
                  <a:cubicBezTo>
                    <a:pt x="52" y="67"/>
                    <a:pt x="66" y="52"/>
                    <a:pt x="84" y="52"/>
                  </a:cubicBezTo>
                  <a:cubicBezTo>
                    <a:pt x="101" y="52"/>
                    <a:pt x="115" y="67"/>
                    <a:pt x="115" y="84"/>
                  </a:cubicBezTo>
                  <a:cubicBezTo>
                    <a:pt x="115" y="101"/>
                    <a:pt x="101" y="115"/>
                    <a:pt x="84" y="1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6" name="Freeform 6"/>
            <p:cNvSpPr>
              <a:spLocks noEditPoints="1"/>
            </p:cNvSpPr>
            <p:nvPr/>
          </p:nvSpPr>
          <p:spPr bwMode="auto">
            <a:xfrm>
              <a:off x="-222756" y="1348135"/>
              <a:ext cx="1835697" cy="1835697"/>
            </a:xfrm>
            <a:custGeom>
              <a:avLst/>
              <a:gdLst>
                <a:gd name="T0" fmla="*/ 168 w 168"/>
                <a:gd name="T1" fmla="*/ 94 h 168"/>
                <a:gd name="T2" fmla="*/ 168 w 168"/>
                <a:gd name="T3" fmla="*/ 73 h 168"/>
                <a:gd name="T4" fmla="*/ 143 w 168"/>
                <a:gd name="T5" fmla="*/ 63 h 168"/>
                <a:gd name="T6" fmla="*/ 141 w 168"/>
                <a:gd name="T7" fmla="*/ 57 h 168"/>
                <a:gd name="T8" fmla="*/ 151 w 168"/>
                <a:gd name="T9" fmla="*/ 32 h 168"/>
                <a:gd name="T10" fmla="*/ 136 w 168"/>
                <a:gd name="T11" fmla="*/ 17 h 168"/>
                <a:gd name="T12" fmla="*/ 111 w 168"/>
                <a:gd name="T13" fmla="*/ 27 h 168"/>
                <a:gd name="T14" fmla="*/ 105 w 168"/>
                <a:gd name="T15" fmla="*/ 25 h 168"/>
                <a:gd name="T16" fmla="*/ 94 w 168"/>
                <a:gd name="T17" fmla="*/ 0 h 168"/>
                <a:gd name="T18" fmla="*/ 73 w 168"/>
                <a:gd name="T19" fmla="*/ 0 h 168"/>
                <a:gd name="T20" fmla="*/ 63 w 168"/>
                <a:gd name="T21" fmla="*/ 25 h 168"/>
                <a:gd name="T22" fmla="*/ 57 w 168"/>
                <a:gd name="T23" fmla="*/ 27 h 168"/>
                <a:gd name="T24" fmla="*/ 32 w 168"/>
                <a:gd name="T25" fmla="*/ 17 h 168"/>
                <a:gd name="T26" fmla="*/ 17 w 168"/>
                <a:gd name="T27" fmla="*/ 32 h 168"/>
                <a:gd name="T28" fmla="*/ 27 w 168"/>
                <a:gd name="T29" fmla="*/ 57 h 168"/>
                <a:gd name="T30" fmla="*/ 25 w 168"/>
                <a:gd name="T31" fmla="*/ 63 h 168"/>
                <a:gd name="T32" fmla="*/ 0 w 168"/>
                <a:gd name="T33" fmla="*/ 74 h 168"/>
                <a:gd name="T34" fmla="*/ 0 w 168"/>
                <a:gd name="T35" fmla="*/ 95 h 168"/>
                <a:gd name="T36" fmla="*/ 25 w 168"/>
                <a:gd name="T37" fmla="*/ 105 h 168"/>
                <a:gd name="T38" fmla="*/ 27 w 168"/>
                <a:gd name="T39" fmla="*/ 111 h 168"/>
                <a:gd name="T40" fmla="*/ 17 w 168"/>
                <a:gd name="T41" fmla="*/ 136 h 168"/>
                <a:gd name="T42" fmla="*/ 32 w 168"/>
                <a:gd name="T43" fmla="*/ 151 h 168"/>
                <a:gd name="T44" fmla="*/ 57 w 168"/>
                <a:gd name="T45" fmla="*/ 141 h 168"/>
                <a:gd name="T46" fmla="*/ 63 w 168"/>
                <a:gd name="T47" fmla="*/ 143 h 168"/>
                <a:gd name="T48" fmla="*/ 74 w 168"/>
                <a:gd name="T49" fmla="*/ 168 h 168"/>
                <a:gd name="T50" fmla="*/ 95 w 168"/>
                <a:gd name="T51" fmla="*/ 168 h 168"/>
                <a:gd name="T52" fmla="*/ 105 w 168"/>
                <a:gd name="T53" fmla="*/ 143 h 168"/>
                <a:gd name="T54" fmla="*/ 111 w 168"/>
                <a:gd name="T55" fmla="*/ 141 h 168"/>
                <a:gd name="T56" fmla="*/ 136 w 168"/>
                <a:gd name="T57" fmla="*/ 151 h 168"/>
                <a:gd name="T58" fmla="*/ 151 w 168"/>
                <a:gd name="T59" fmla="*/ 136 h 168"/>
                <a:gd name="T60" fmla="*/ 141 w 168"/>
                <a:gd name="T61" fmla="*/ 111 h 168"/>
                <a:gd name="T62" fmla="*/ 143 w 168"/>
                <a:gd name="T63" fmla="*/ 105 h 168"/>
                <a:gd name="T64" fmla="*/ 168 w 168"/>
                <a:gd name="T65" fmla="*/ 94 h 168"/>
                <a:gd name="T66" fmla="*/ 84 w 168"/>
                <a:gd name="T67" fmla="*/ 115 h 168"/>
                <a:gd name="T68" fmla="*/ 52 w 168"/>
                <a:gd name="T69" fmla="*/ 84 h 168"/>
                <a:gd name="T70" fmla="*/ 84 w 168"/>
                <a:gd name="T71" fmla="*/ 52 h 168"/>
                <a:gd name="T72" fmla="*/ 115 w 168"/>
                <a:gd name="T73" fmla="*/ 84 h 168"/>
                <a:gd name="T74" fmla="*/ 84 w 168"/>
                <a:gd name="T75" fmla="*/ 11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8">
                  <a:moveTo>
                    <a:pt x="168" y="94"/>
                  </a:moveTo>
                  <a:cubicBezTo>
                    <a:pt x="168" y="73"/>
                    <a:pt x="168" y="73"/>
                    <a:pt x="168" y="73"/>
                  </a:cubicBezTo>
                  <a:cubicBezTo>
                    <a:pt x="143" y="63"/>
                    <a:pt x="143" y="63"/>
                    <a:pt x="143" y="63"/>
                  </a:cubicBezTo>
                  <a:cubicBezTo>
                    <a:pt x="142" y="61"/>
                    <a:pt x="141" y="59"/>
                    <a:pt x="141" y="57"/>
                  </a:cubicBezTo>
                  <a:cubicBezTo>
                    <a:pt x="151" y="32"/>
                    <a:pt x="151" y="32"/>
                    <a:pt x="151" y="32"/>
                  </a:cubicBezTo>
                  <a:cubicBezTo>
                    <a:pt x="136" y="17"/>
                    <a:pt x="136" y="17"/>
                    <a:pt x="136" y="17"/>
                  </a:cubicBezTo>
                  <a:cubicBezTo>
                    <a:pt x="111" y="27"/>
                    <a:pt x="111" y="27"/>
                    <a:pt x="111" y="27"/>
                  </a:cubicBezTo>
                  <a:cubicBezTo>
                    <a:pt x="109" y="26"/>
                    <a:pt x="107" y="26"/>
                    <a:pt x="105" y="25"/>
                  </a:cubicBezTo>
                  <a:cubicBezTo>
                    <a:pt x="94" y="0"/>
                    <a:pt x="94" y="0"/>
                    <a:pt x="94" y="0"/>
                  </a:cubicBezTo>
                  <a:cubicBezTo>
                    <a:pt x="73" y="0"/>
                    <a:pt x="73" y="0"/>
                    <a:pt x="73" y="0"/>
                  </a:cubicBezTo>
                  <a:cubicBezTo>
                    <a:pt x="63" y="25"/>
                    <a:pt x="63" y="25"/>
                    <a:pt x="63" y="25"/>
                  </a:cubicBezTo>
                  <a:cubicBezTo>
                    <a:pt x="61" y="26"/>
                    <a:pt x="59" y="26"/>
                    <a:pt x="57" y="27"/>
                  </a:cubicBezTo>
                  <a:cubicBezTo>
                    <a:pt x="32" y="17"/>
                    <a:pt x="32" y="17"/>
                    <a:pt x="32" y="17"/>
                  </a:cubicBezTo>
                  <a:cubicBezTo>
                    <a:pt x="17" y="32"/>
                    <a:pt x="17" y="32"/>
                    <a:pt x="17" y="32"/>
                  </a:cubicBezTo>
                  <a:cubicBezTo>
                    <a:pt x="27" y="57"/>
                    <a:pt x="27" y="57"/>
                    <a:pt x="27" y="57"/>
                  </a:cubicBezTo>
                  <a:cubicBezTo>
                    <a:pt x="26" y="59"/>
                    <a:pt x="25" y="61"/>
                    <a:pt x="25" y="63"/>
                  </a:cubicBezTo>
                  <a:cubicBezTo>
                    <a:pt x="0" y="74"/>
                    <a:pt x="0" y="74"/>
                    <a:pt x="0" y="74"/>
                  </a:cubicBezTo>
                  <a:cubicBezTo>
                    <a:pt x="0" y="95"/>
                    <a:pt x="0" y="95"/>
                    <a:pt x="0" y="95"/>
                  </a:cubicBezTo>
                  <a:cubicBezTo>
                    <a:pt x="25" y="105"/>
                    <a:pt x="25" y="105"/>
                    <a:pt x="25" y="105"/>
                  </a:cubicBezTo>
                  <a:cubicBezTo>
                    <a:pt x="25" y="107"/>
                    <a:pt x="26" y="109"/>
                    <a:pt x="27" y="111"/>
                  </a:cubicBezTo>
                  <a:cubicBezTo>
                    <a:pt x="17" y="136"/>
                    <a:pt x="17" y="136"/>
                    <a:pt x="17" y="136"/>
                  </a:cubicBezTo>
                  <a:cubicBezTo>
                    <a:pt x="32" y="151"/>
                    <a:pt x="32" y="151"/>
                    <a:pt x="32" y="151"/>
                  </a:cubicBezTo>
                  <a:cubicBezTo>
                    <a:pt x="57" y="141"/>
                    <a:pt x="57" y="141"/>
                    <a:pt x="57" y="141"/>
                  </a:cubicBezTo>
                  <a:cubicBezTo>
                    <a:pt x="59" y="142"/>
                    <a:pt x="61" y="142"/>
                    <a:pt x="63" y="143"/>
                  </a:cubicBezTo>
                  <a:cubicBezTo>
                    <a:pt x="74" y="168"/>
                    <a:pt x="74" y="168"/>
                    <a:pt x="74" y="168"/>
                  </a:cubicBezTo>
                  <a:cubicBezTo>
                    <a:pt x="95" y="168"/>
                    <a:pt x="95" y="168"/>
                    <a:pt x="95" y="168"/>
                  </a:cubicBezTo>
                  <a:cubicBezTo>
                    <a:pt x="105" y="143"/>
                    <a:pt x="105" y="143"/>
                    <a:pt x="105" y="143"/>
                  </a:cubicBezTo>
                  <a:cubicBezTo>
                    <a:pt x="107" y="142"/>
                    <a:pt x="109" y="142"/>
                    <a:pt x="111" y="141"/>
                  </a:cubicBezTo>
                  <a:cubicBezTo>
                    <a:pt x="136" y="151"/>
                    <a:pt x="136" y="151"/>
                    <a:pt x="136" y="151"/>
                  </a:cubicBezTo>
                  <a:cubicBezTo>
                    <a:pt x="151" y="136"/>
                    <a:pt x="151" y="136"/>
                    <a:pt x="151" y="136"/>
                  </a:cubicBezTo>
                  <a:cubicBezTo>
                    <a:pt x="141" y="111"/>
                    <a:pt x="141" y="111"/>
                    <a:pt x="141" y="111"/>
                  </a:cubicBezTo>
                  <a:cubicBezTo>
                    <a:pt x="141" y="109"/>
                    <a:pt x="142" y="107"/>
                    <a:pt x="143" y="105"/>
                  </a:cubicBezTo>
                  <a:lnTo>
                    <a:pt x="168" y="94"/>
                  </a:lnTo>
                  <a:close/>
                  <a:moveTo>
                    <a:pt x="84" y="115"/>
                  </a:moveTo>
                  <a:cubicBezTo>
                    <a:pt x="66" y="115"/>
                    <a:pt x="52" y="101"/>
                    <a:pt x="52" y="84"/>
                  </a:cubicBezTo>
                  <a:cubicBezTo>
                    <a:pt x="52" y="67"/>
                    <a:pt x="66" y="52"/>
                    <a:pt x="84" y="52"/>
                  </a:cubicBezTo>
                  <a:cubicBezTo>
                    <a:pt x="101" y="52"/>
                    <a:pt x="115" y="67"/>
                    <a:pt x="115" y="84"/>
                  </a:cubicBezTo>
                  <a:cubicBezTo>
                    <a:pt x="115" y="101"/>
                    <a:pt x="101" y="115"/>
                    <a:pt x="84" y="1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7" name="Freeform 6"/>
            <p:cNvSpPr>
              <a:spLocks noEditPoints="1"/>
            </p:cNvSpPr>
            <p:nvPr/>
          </p:nvSpPr>
          <p:spPr bwMode="auto">
            <a:xfrm rot="20183098">
              <a:off x="-522850" y="407495"/>
              <a:ext cx="1178602" cy="1178602"/>
            </a:xfrm>
            <a:custGeom>
              <a:avLst/>
              <a:gdLst>
                <a:gd name="T0" fmla="*/ 168 w 168"/>
                <a:gd name="T1" fmla="*/ 94 h 168"/>
                <a:gd name="T2" fmla="*/ 168 w 168"/>
                <a:gd name="T3" fmla="*/ 73 h 168"/>
                <a:gd name="T4" fmla="*/ 143 w 168"/>
                <a:gd name="T5" fmla="*/ 63 h 168"/>
                <a:gd name="T6" fmla="*/ 141 w 168"/>
                <a:gd name="T7" fmla="*/ 57 h 168"/>
                <a:gd name="T8" fmla="*/ 151 w 168"/>
                <a:gd name="T9" fmla="*/ 32 h 168"/>
                <a:gd name="T10" fmla="*/ 136 w 168"/>
                <a:gd name="T11" fmla="*/ 17 h 168"/>
                <a:gd name="T12" fmla="*/ 111 w 168"/>
                <a:gd name="T13" fmla="*/ 27 h 168"/>
                <a:gd name="T14" fmla="*/ 105 w 168"/>
                <a:gd name="T15" fmla="*/ 25 h 168"/>
                <a:gd name="T16" fmla="*/ 94 w 168"/>
                <a:gd name="T17" fmla="*/ 0 h 168"/>
                <a:gd name="T18" fmla="*/ 73 w 168"/>
                <a:gd name="T19" fmla="*/ 0 h 168"/>
                <a:gd name="T20" fmla="*/ 63 w 168"/>
                <a:gd name="T21" fmla="*/ 25 h 168"/>
                <a:gd name="T22" fmla="*/ 57 w 168"/>
                <a:gd name="T23" fmla="*/ 27 h 168"/>
                <a:gd name="T24" fmla="*/ 32 w 168"/>
                <a:gd name="T25" fmla="*/ 17 h 168"/>
                <a:gd name="T26" fmla="*/ 17 w 168"/>
                <a:gd name="T27" fmla="*/ 32 h 168"/>
                <a:gd name="T28" fmla="*/ 27 w 168"/>
                <a:gd name="T29" fmla="*/ 57 h 168"/>
                <a:gd name="T30" fmla="*/ 25 w 168"/>
                <a:gd name="T31" fmla="*/ 63 h 168"/>
                <a:gd name="T32" fmla="*/ 0 w 168"/>
                <a:gd name="T33" fmla="*/ 74 h 168"/>
                <a:gd name="T34" fmla="*/ 0 w 168"/>
                <a:gd name="T35" fmla="*/ 95 h 168"/>
                <a:gd name="T36" fmla="*/ 25 w 168"/>
                <a:gd name="T37" fmla="*/ 105 h 168"/>
                <a:gd name="T38" fmla="*/ 27 w 168"/>
                <a:gd name="T39" fmla="*/ 111 h 168"/>
                <a:gd name="T40" fmla="*/ 17 w 168"/>
                <a:gd name="T41" fmla="*/ 136 h 168"/>
                <a:gd name="T42" fmla="*/ 32 w 168"/>
                <a:gd name="T43" fmla="*/ 151 h 168"/>
                <a:gd name="T44" fmla="*/ 57 w 168"/>
                <a:gd name="T45" fmla="*/ 141 h 168"/>
                <a:gd name="T46" fmla="*/ 63 w 168"/>
                <a:gd name="T47" fmla="*/ 143 h 168"/>
                <a:gd name="T48" fmla="*/ 74 w 168"/>
                <a:gd name="T49" fmla="*/ 168 h 168"/>
                <a:gd name="T50" fmla="*/ 95 w 168"/>
                <a:gd name="T51" fmla="*/ 168 h 168"/>
                <a:gd name="T52" fmla="*/ 105 w 168"/>
                <a:gd name="T53" fmla="*/ 143 h 168"/>
                <a:gd name="T54" fmla="*/ 111 w 168"/>
                <a:gd name="T55" fmla="*/ 141 h 168"/>
                <a:gd name="T56" fmla="*/ 136 w 168"/>
                <a:gd name="T57" fmla="*/ 151 h 168"/>
                <a:gd name="T58" fmla="*/ 151 w 168"/>
                <a:gd name="T59" fmla="*/ 136 h 168"/>
                <a:gd name="T60" fmla="*/ 141 w 168"/>
                <a:gd name="T61" fmla="*/ 111 h 168"/>
                <a:gd name="T62" fmla="*/ 143 w 168"/>
                <a:gd name="T63" fmla="*/ 105 h 168"/>
                <a:gd name="T64" fmla="*/ 168 w 168"/>
                <a:gd name="T65" fmla="*/ 94 h 168"/>
                <a:gd name="T66" fmla="*/ 84 w 168"/>
                <a:gd name="T67" fmla="*/ 115 h 168"/>
                <a:gd name="T68" fmla="*/ 52 w 168"/>
                <a:gd name="T69" fmla="*/ 84 h 168"/>
                <a:gd name="T70" fmla="*/ 84 w 168"/>
                <a:gd name="T71" fmla="*/ 52 h 168"/>
                <a:gd name="T72" fmla="*/ 115 w 168"/>
                <a:gd name="T73" fmla="*/ 84 h 168"/>
                <a:gd name="T74" fmla="*/ 84 w 168"/>
                <a:gd name="T75" fmla="*/ 11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8">
                  <a:moveTo>
                    <a:pt x="168" y="94"/>
                  </a:moveTo>
                  <a:cubicBezTo>
                    <a:pt x="168" y="73"/>
                    <a:pt x="168" y="73"/>
                    <a:pt x="168" y="73"/>
                  </a:cubicBezTo>
                  <a:cubicBezTo>
                    <a:pt x="143" y="63"/>
                    <a:pt x="143" y="63"/>
                    <a:pt x="143" y="63"/>
                  </a:cubicBezTo>
                  <a:cubicBezTo>
                    <a:pt x="142" y="61"/>
                    <a:pt x="141" y="59"/>
                    <a:pt x="141" y="57"/>
                  </a:cubicBezTo>
                  <a:cubicBezTo>
                    <a:pt x="151" y="32"/>
                    <a:pt x="151" y="32"/>
                    <a:pt x="151" y="32"/>
                  </a:cubicBezTo>
                  <a:cubicBezTo>
                    <a:pt x="136" y="17"/>
                    <a:pt x="136" y="17"/>
                    <a:pt x="136" y="17"/>
                  </a:cubicBezTo>
                  <a:cubicBezTo>
                    <a:pt x="111" y="27"/>
                    <a:pt x="111" y="27"/>
                    <a:pt x="111" y="27"/>
                  </a:cubicBezTo>
                  <a:cubicBezTo>
                    <a:pt x="109" y="26"/>
                    <a:pt x="107" y="26"/>
                    <a:pt x="105" y="25"/>
                  </a:cubicBezTo>
                  <a:cubicBezTo>
                    <a:pt x="94" y="0"/>
                    <a:pt x="94" y="0"/>
                    <a:pt x="94" y="0"/>
                  </a:cubicBezTo>
                  <a:cubicBezTo>
                    <a:pt x="73" y="0"/>
                    <a:pt x="73" y="0"/>
                    <a:pt x="73" y="0"/>
                  </a:cubicBezTo>
                  <a:cubicBezTo>
                    <a:pt x="63" y="25"/>
                    <a:pt x="63" y="25"/>
                    <a:pt x="63" y="25"/>
                  </a:cubicBezTo>
                  <a:cubicBezTo>
                    <a:pt x="61" y="26"/>
                    <a:pt x="59" y="26"/>
                    <a:pt x="57" y="27"/>
                  </a:cubicBezTo>
                  <a:cubicBezTo>
                    <a:pt x="32" y="17"/>
                    <a:pt x="32" y="17"/>
                    <a:pt x="32" y="17"/>
                  </a:cubicBezTo>
                  <a:cubicBezTo>
                    <a:pt x="17" y="32"/>
                    <a:pt x="17" y="32"/>
                    <a:pt x="17" y="32"/>
                  </a:cubicBezTo>
                  <a:cubicBezTo>
                    <a:pt x="27" y="57"/>
                    <a:pt x="27" y="57"/>
                    <a:pt x="27" y="57"/>
                  </a:cubicBezTo>
                  <a:cubicBezTo>
                    <a:pt x="26" y="59"/>
                    <a:pt x="25" y="61"/>
                    <a:pt x="25" y="63"/>
                  </a:cubicBezTo>
                  <a:cubicBezTo>
                    <a:pt x="0" y="74"/>
                    <a:pt x="0" y="74"/>
                    <a:pt x="0" y="74"/>
                  </a:cubicBezTo>
                  <a:cubicBezTo>
                    <a:pt x="0" y="95"/>
                    <a:pt x="0" y="95"/>
                    <a:pt x="0" y="95"/>
                  </a:cubicBezTo>
                  <a:cubicBezTo>
                    <a:pt x="25" y="105"/>
                    <a:pt x="25" y="105"/>
                    <a:pt x="25" y="105"/>
                  </a:cubicBezTo>
                  <a:cubicBezTo>
                    <a:pt x="25" y="107"/>
                    <a:pt x="26" y="109"/>
                    <a:pt x="27" y="111"/>
                  </a:cubicBezTo>
                  <a:cubicBezTo>
                    <a:pt x="17" y="136"/>
                    <a:pt x="17" y="136"/>
                    <a:pt x="17" y="136"/>
                  </a:cubicBezTo>
                  <a:cubicBezTo>
                    <a:pt x="32" y="151"/>
                    <a:pt x="32" y="151"/>
                    <a:pt x="32" y="151"/>
                  </a:cubicBezTo>
                  <a:cubicBezTo>
                    <a:pt x="57" y="141"/>
                    <a:pt x="57" y="141"/>
                    <a:pt x="57" y="141"/>
                  </a:cubicBezTo>
                  <a:cubicBezTo>
                    <a:pt x="59" y="142"/>
                    <a:pt x="61" y="142"/>
                    <a:pt x="63" y="143"/>
                  </a:cubicBezTo>
                  <a:cubicBezTo>
                    <a:pt x="74" y="168"/>
                    <a:pt x="74" y="168"/>
                    <a:pt x="74" y="168"/>
                  </a:cubicBezTo>
                  <a:cubicBezTo>
                    <a:pt x="95" y="168"/>
                    <a:pt x="95" y="168"/>
                    <a:pt x="95" y="168"/>
                  </a:cubicBezTo>
                  <a:cubicBezTo>
                    <a:pt x="105" y="143"/>
                    <a:pt x="105" y="143"/>
                    <a:pt x="105" y="143"/>
                  </a:cubicBezTo>
                  <a:cubicBezTo>
                    <a:pt x="107" y="142"/>
                    <a:pt x="109" y="142"/>
                    <a:pt x="111" y="141"/>
                  </a:cubicBezTo>
                  <a:cubicBezTo>
                    <a:pt x="136" y="151"/>
                    <a:pt x="136" y="151"/>
                    <a:pt x="136" y="151"/>
                  </a:cubicBezTo>
                  <a:cubicBezTo>
                    <a:pt x="151" y="136"/>
                    <a:pt x="151" y="136"/>
                    <a:pt x="151" y="136"/>
                  </a:cubicBezTo>
                  <a:cubicBezTo>
                    <a:pt x="141" y="111"/>
                    <a:pt x="141" y="111"/>
                    <a:pt x="141" y="111"/>
                  </a:cubicBezTo>
                  <a:cubicBezTo>
                    <a:pt x="141" y="109"/>
                    <a:pt x="142" y="107"/>
                    <a:pt x="143" y="105"/>
                  </a:cubicBezTo>
                  <a:lnTo>
                    <a:pt x="168" y="94"/>
                  </a:lnTo>
                  <a:close/>
                  <a:moveTo>
                    <a:pt x="84" y="115"/>
                  </a:moveTo>
                  <a:cubicBezTo>
                    <a:pt x="66" y="115"/>
                    <a:pt x="52" y="101"/>
                    <a:pt x="52" y="84"/>
                  </a:cubicBezTo>
                  <a:cubicBezTo>
                    <a:pt x="52" y="67"/>
                    <a:pt x="66" y="52"/>
                    <a:pt x="84" y="52"/>
                  </a:cubicBezTo>
                  <a:cubicBezTo>
                    <a:pt x="101" y="52"/>
                    <a:pt x="115" y="67"/>
                    <a:pt x="115" y="84"/>
                  </a:cubicBezTo>
                  <a:cubicBezTo>
                    <a:pt x="115" y="101"/>
                    <a:pt x="101" y="115"/>
                    <a:pt x="84" y="1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39" name="TextBox 38"/>
          <p:cNvSpPr txBox="1"/>
          <p:nvPr/>
        </p:nvSpPr>
        <p:spPr>
          <a:xfrm>
            <a:off x="4562573" y="6212264"/>
            <a:ext cx="283034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a:ea typeface="+mn-ea"/>
                <a:cs typeface="+mn-cs"/>
              </a:rPr>
              <a:t>www.cyintegriti.com</a:t>
            </a:r>
          </a:p>
        </p:txBody>
      </p:sp>
    </p:spTree>
    <p:extLst>
      <p:ext uri="{BB962C8B-B14F-4D97-AF65-F5344CB8AC3E}">
        <p14:creationId xmlns:p14="http://schemas.microsoft.com/office/powerpoint/2010/main" val="327033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normAutofit/>
          </a:bodyPr>
          <a:lstStyle/>
          <a:p>
            <a:r>
              <a:rPr lang="en-US" altLang="en-US" dirty="0"/>
              <a:t>Data Encapsulation in a layered architecture</a:t>
            </a:r>
          </a:p>
        </p:txBody>
      </p:sp>
      <p:graphicFrame>
        <p:nvGraphicFramePr>
          <p:cNvPr id="358518" name="Group 118"/>
          <p:cNvGraphicFramePr>
            <a:graphicFrameLocks noGrp="1"/>
          </p:cNvGraphicFramePr>
          <p:nvPr>
            <p:ph idx="4294967295"/>
            <p:extLst>
              <p:ext uri="{D42A27DB-BD31-4B8C-83A1-F6EECF244321}">
                <p14:modId xmlns:p14="http://schemas.microsoft.com/office/powerpoint/2010/main" val="613026818"/>
              </p:ext>
            </p:extLst>
          </p:nvPr>
        </p:nvGraphicFramePr>
        <p:xfrm>
          <a:off x="1234912" y="1532396"/>
          <a:ext cx="8229600" cy="4888992"/>
        </p:xfrm>
        <a:graphic>
          <a:graphicData uri="http://schemas.openxmlformats.org/drawingml/2006/table">
            <a:tbl>
              <a:tblPr/>
              <a:tblGrid>
                <a:gridCol w="4114800">
                  <a:extLst>
                    <a:ext uri="{9D8B030D-6E8A-4147-A177-3AD203B41FA5}">
                      <a16:colId xmlns:a16="http://schemas.microsoft.com/office/drawing/2014/main" val="3459736827"/>
                    </a:ext>
                  </a:extLst>
                </a:gridCol>
                <a:gridCol w="4114800">
                  <a:extLst>
                    <a:ext uri="{9D8B030D-6E8A-4147-A177-3AD203B41FA5}">
                      <a16:colId xmlns:a16="http://schemas.microsoft.com/office/drawing/2014/main" val="1292915887"/>
                    </a:ext>
                  </a:extLst>
                </a:gridCol>
              </a:tblGrid>
              <a:tr h="963168">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0" i="0" u="none" strike="noStrike" cap="none" normalizeH="0" baseline="0" dirty="0">
                          <a:ln>
                            <a:noFill/>
                          </a:ln>
                          <a:solidFill>
                            <a:schemeClr val="tx1"/>
                          </a:solidFill>
                          <a:effectLst/>
                          <a:latin typeface="Arial" panose="020B0604020202020204" pitchFamily="34" charset="0"/>
                        </a:rPr>
                        <a:t>Machine A</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altLang="en-US" sz="2600" b="0" i="0" u="none" strike="noStrike" cap="none" normalizeH="0" baseline="0" dirty="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0" i="0" u="none" strike="noStrike" cap="none" normalizeH="0" baseline="0" dirty="0">
                          <a:ln>
                            <a:noFill/>
                          </a:ln>
                          <a:solidFill>
                            <a:schemeClr val="tx1"/>
                          </a:solidFill>
                          <a:effectLst/>
                          <a:latin typeface="Arial" panose="020B0604020202020204" pitchFamily="34" charset="0"/>
                        </a:rPr>
                        <a:t>Server 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23703380"/>
                  </a:ext>
                </a:extLst>
              </a:tr>
              <a:tr h="560832">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Arial" panose="020B0604020202020204" pitchFamily="34" charset="0"/>
                        </a:rPr>
                        <a:t>7-Application</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Arial" panose="020B0604020202020204" pitchFamily="34" charset="0"/>
                        </a:rPr>
                        <a:t>http</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Arial" panose="020B0604020202020204" pitchFamily="34" charset="0"/>
                        </a:rPr>
                        <a:t>7-Application</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Arial" panose="020B0604020202020204" pitchFamily="34" charset="0"/>
                        </a:rPr>
                        <a:t>http</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00569307"/>
                  </a:ext>
                </a:extLst>
              </a:tr>
              <a:tr h="560832">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Arial" panose="020B0604020202020204" pitchFamily="34" charset="0"/>
                        </a:rPr>
                        <a:t>6-Presentation</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Arial" panose="020B0604020202020204" pitchFamily="34" charset="0"/>
                        </a:rPr>
                        <a:t>unicode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Arial" panose="020B0604020202020204" pitchFamily="34" charset="0"/>
                        </a:rPr>
                        <a:t>6-Presentation</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Arial" panose="020B0604020202020204" pitchFamily="34" charset="0"/>
                        </a:rPr>
                        <a:t>unicode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76048344"/>
                  </a:ext>
                </a:extLst>
              </a:tr>
              <a:tr h="560832">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Arial" panose="020B0604020202020204" pitchFamily="34" charset="0"/>
                        </a:rPr>
                        <a:t>5-Session</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Arial" panose="020B0604020202020204" pitchFamily="34" charset="0"/>
                        </a:rPr>
                        <a:t>security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Arial" panose="020B0604020202020204" pitchFamily="34" charset="0"/>
                        </a:rPr>
                        <a:t>5-Session</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Arial" panose="020B0604020202020204" pitchFamily="34" charset="0"/>
                        </a:rPr>
                        <a:t>security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76385455"/>
                  </a:ext>
                </a:extLst>
              </a:tr>
              <a:tr h="560832">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Arial" panose="020B0604020202020204" pitchFamily="34" charset="0"/>
                        </a:rPr>
                        <a:t>4-Transport</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Arial" panose="020B0604020202020204" pitchFamily="34" charset="0"/>
                        </a:rPr>
                        <a:t>tcp</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Arial" panose="020B0604020202020204" pitchFamily="34" charset="0"/>
                        </a:rPr>
                        <a:t>4-Transport</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Arial" panose="020B0604020202020204" pitchFamily="34" charset="0"/>
                        </a:rPr>
                        <a:t>tcp</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03548912"/>
                  </a:ext>
                </a:extLst>
              </a:tr>
              <a:tr h="560832">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Arial" panose="020B0604020202020204" pitchFamily="34" charset="0"/>
                        </a:rPr>
                        <a:t>3-Network</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Arial" panose="020B0604020202020204" pitchFamily="34" charset="0"/>
                        </a:rPr>
                        <a:t>ip</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Arial" panose="020B0604020202020204" pitchFamily="34" charset="0"/>
                        </a:rPr>
                        <a:t>3-Network</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Arial" panose="020B0604020202020204" pitchFamily="34" charset="0"/>
                        </a:rPr>
                        <a:t>ip</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47266281"/>
                  </a:ext>
                </a:extLst>
              </a:tr>
              <a:tr h="560832">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Arial" panose="020B0604020202020204" pitchFamily="34" charset="0"/>
                        </a:rPr>
                        <a:t>2-Data link</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Arial" panose="020B0604020202020204" pitchFamily="34" charset="0"/>
                        </a:rPr>
                        <a:t>ethernet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Arial" panose="020B0604020202020204" pitchFamily="34" charset="0"/>
                        </a:rPr>
                        <a:t>2-Data link</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Arial" panose="020B0604020202020204" pitchFamily="34" charset="0"/>
                        </a:rPr>
                        <a:t>ethernet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5155082"/>
                  </a:ext>
                </a:extLst>
              </a:tr>
              <a:tr h="560832">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Arial" panose="020B0604020202020204" pitchFamily="34" charset="0"/>
                        </a:rPr>
                        <a:t>1-Physical</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Arial" panose="020B0604020202020204" pitchFamily="34" charset="0"/>
                        </a:rPr>
                        <a:t>Bit stream     100100010101010010100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Arial" panose="020B0604020202020204" pitchFamily="34" charset="0"/>
                        </a:rPr>
                        <a:t>1-Physical</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Arial" panose="020B0604020202020204" pitchFamily="34" charset="0"/>
                        </a:rPr>
                        <a:t>Bit stream     100100010101010010100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65924419"/>
                  </a:ext>
                </a:extLst>
              </a:tr>
            </a:tbl>
          </a:graphicData>
        </a:graphic>
      </p:graphicFrame>
      <p:sp>
        <p:nvSpPr>
          <p:cNvPr id="358432" name="Line 32"/>
          <p:cNvSpPr>
            <a:spLocks noChangeShapeType="1"/>
          </p:cNvSpPr>
          <p:nvPr/>
        </p:nvSpPr>
        <p:spPr bwMode="auto">
          <a:xfrm>
            <a:off x="4791373" y="2523255"/>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33" name="Line 33"/>
          <p:cNvSpPr>
            <a:spLocks noChangeShapeType="1"/>
          </p:cNvSpPr>
          <p:nvPr/>
        </p:nvSpPr>
        <p:spPr bwMode="auto">
          <a:xfrm>
            <a:off x="4791373" y="3132855"/>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34" name="Line 34"/>
          <p:cNvSpPr>
            <a:spLocks noChangeShapeType="1"/>
          </p:cNvSpPr>
          <p:nvPr/>
        </p:nvSpPr>
        <p:spPr bwMode="auto">
          <a:xfrm>
            <a:off x="4791373" y="3666255"/>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35" name="Line 35"/>
          <p:cNvSpPr>
            <a:spLocks noChangeShapeType="1"/>
          </p:cNvSpPr>
          <p:nvPr/>
        </p:nvSpPr>
        <p:spPr bwMode="auto">
          <a:xfrm>
            <a:off x="4791373" y="4199655"/>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36" name="Line 36"/>
          <p:cNvSpPr>
            <a:spLocks noChangeShapeType="1"/>
          </p:cNvSpPr>
          <p:nvPr/>
        </p:nvSpPr>
        <p:spPr bwMode="auto">
          <a:xfrm>
            <a:off x="4791373" y="4733055"/>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37" name="Line 37"/>
          <p:cNvSpPr>
            <a:spLocks noChangeShapeType="1"/>
          </p:cNvSpPr>
          <p:nvPr/>
        </p:nvSpPr>
        <p:spPr bwMode="auto">
          <a:xfrm>
            <a:off x="4791373" y="5266455"/>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38" name="Line 38"/>
          <p:cNvSpPr>
            <a:spLocks noChangeShapeType="1"/>
          </p:cNvSpPr>
          <p:nvPr/>
        </p:nvSpPr>
        <p:spPr bwMode="auto">
          <a:xfrm>
            <a:off x="4791373" y="5799855"/>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05" name="Line 105"/>
          <p:cNvSpPr>
            <a:spLocks noChangeShapeType="1"/>
          </p:cNvSpPr>
          <p:nvPr/>
        </p:nvSpPr>
        <p:spPr bwMode="auto">
          <a:xfrm flipV="1">
            <a:off x="8906173" y="5799855"/>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06" name="Line 106"/>
          <p:cNvSpPr>
            <a:spLocks noChangeShapeType="1"/>
          </p:cNvSpPr>
          <p:nvPr/>
        </p:nvSpPr>
        <p:spPr bwMode="auto">
          <a:xfrm flipV="1">
            <a:off x="8906173" y="5190255"/>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07" name="Line 107"/>
          <p:cNvSpPr>
            <a:spLocks noChangeShapeType="1"/>
          </p:cNvSpPr>
          <p:nvPr/>
        </p:nvSpPr>
        <p:spPr bwMode="auto">
          <a:xfrm flipV="1">
            <a:off x="8906173" y="2447055"/>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08" name="Line 108"/>
          <p:cNvSpPr>
            <a:spLocks noChangeShapeType="1"/>
          </p:cNvSpPr>
          <p:nvPr/>
        </p:nvSpPr>
        <p:spPr bwMode="auto">
          <a:xfrm flipV="1">
            <a:off x="8906173" y="2980455"/>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09" name="Line 109"/>
          <p:cNvSpPr>
            <a:spLocks noChangeShapeType="1"/>
          </p:cNvSpPr>
          <p:nvPr/>
        </p:nvSpPr>
        <p:spPr bwMode="auto">
          <a:xfrm flipV="1">
            <a:off x="8906173" y="3590055"/>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10" name="Line 110"/>
          <p:cNvSpPr>
            <a:spLocks noChangeShapeType="1"/>
          </p:cNvSpPr>
          <p:nvPr/>
        </p:nvSpPr>
        <p:spPr bwMode="auto">
          <a:xfrm flipV="1">
            <a:off x="8906173" y="4123455"/>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11" name="Line 111"/>
          <p:cNvSpPr>
            <a:spLocks noChangeShapeType="1"/>
          </p:cNvSpPr>
          <p:nvPr/>
        </p:nvSpPr>
        <p:spPr bwMode="auto">
          <a:xfrm flipV="1">
            <a:off x="8906173" y="4656855"/>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13" name="Text Box 113"/>
          <p:cNvSpPr txBox="1">
            <a:spLocks noChangeArrowheads="1"/>
          </p:cNvSpPr>
          <p:nvPr/>
        </p:nvSpPr>
        <p:spPr bwMode="auto">
          <a:xfrm>
            <a:off x="4257973" y="2066056"/>
            <a:ext cx="914400" cy="2841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User data</a:t>
            </a:r>
          </a:p>
        </p:txBody>
      </p:sp>
      <p:sp>
        <p:nvSpPr>
          <p:cNvPr id="358519" name="Text Box 119"/>
          <p:cNvSpPr txBox="1">
            <a:spLocks noChangeArrowheads="1"/>
          </p:cNvSpPr>
          <p:nvPr/>
        </p:nvSpPr>
        <p:spPr bwMode="auto">
          <a:xfrm>
            <a:off x="6962681" y="2599455"/>
            <a:ext cx="762000" cy="4079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800"/>
              <a:t>A </a:t>
            </a:r>
          </a:p>
          <a:p>
            <a:pPr>
              <a:spcBef>
                <a:spcPct val="50000"/>
              </a:spcBef>
            </a:pPr>
            <a:r>
              <a:rPr lang="en-US" altLang="en-US" sz="800"/>
              <a:t>User data</a:t>
            </a:r>
          </a:p>
        </p:txBody>
      </p:sp>
      <p:sp>
        <p:nvSpPr>
          <p:cNvPr id="358525" name="Text Box 125"/>
          <p:cNvSpPr txBox="1">
            <a:spLocks noChangeArrowheads="1"/>
          </p:cNvSpPr>
          <p:nvPr/>
        </p:nvSpPr>
        <p:spPr bwMode="auto">
          <a:xfrm>
            <a:off x="6953258" y="3105869"/>
            <a:ext cx="762000" cy="4079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800"/>
              <a:t>P A </a:t>
            </a:r>
          </a:p>
          <a:p>
            <a:pPr>
              <a:spcBef>
                <a:spcPct val="50000"/>
              </a:spcBef>
            </a:pPr>
            <a:r>
              <a:rPr lang="en-US" altLang="en-US" sz="800"/>
              <a:t>User data</a:t>
            </a:r>
          </a:p>
        </p:txBody>
      </p:sp>
      <p:sp>
        <p:nvSpPr>
          <p:cNvPr id="358526" name="Text Box 126"/>
          <p:cNvSpPr txBox="1">
            <a:spLocks noChangeArrowheads="1"/>
          </p:cNvSpPr>
          <p:nvPr/>
        </p:nvSpPr>
        <p:spPr bwMode="auto">
          <a:xfrm>
            <a:off x="6953258" y="3715469"/>
            <a:ext cx="762000" cy="4079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800"/>
              <a:t>S P A </a:t>
            </a:r>
          </a:p>
          <a:p>
            <a:pPr>
              <a:spcBef>
                <a:spcPct val="50000"/>
              </a:spcBef>
            </a:pPr>
            <a:r>
              <a:rPr lang="en-US" altLang="en-US" sz="800"/>
              <a:t>User data</a:t>
            </a:r>
          </a:p>
        </p:txBody>
      </p:sp>
      <p:sp>
        <p:nvSpPr>
          <p:cNvPr id="358527" name="Text Box 127"/>
          <p:cNvSpPr txBox="1">
            <a:spLocks noChangeArrowheads="1"/>
          </p:cNvSpPr>
          <p:nvPr/>
        </p:nvSpPr>
        <p:spPr bwMode="auto">
          <a:xfrm>
            <a:off x="6953258" y="4248869"/>
            <a:ext cx="762000" cy="4079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800"/>
              <a:t>T S P A </a:t>
            </a:r>
          </a:p>
          <a:p>
            <a:pPr>
              <a:spcBef>
                <a:spcPct val="50000"/>
              </a:spcBef>
            </a:pPr>
            <a:r>
              <a:rPr lang="en-US" altLang="en-US" sz="800"/>
              <a:t>User data</a:t>
            </a:r>
          </a:p>
        </p:txBody>
      </p:sp>
      <p:sp>
        <p:nvSpPr>
          <p:cNvPr id="358528" name="Text Box 128"/>
          <p:cNvSpPr txBox="1">
            <a:spLocks noChangeArrowheads="1"/>
          </p:cNvSpPr>
          <p:nvPr/>
        </p:nvSpPr>
        <p:spPr bwMode="auto">
          <a:xfrm>
            <a:off x="6953258" y="4782269"/>
            <a:ext cx="762000" cy="4079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800"/>
              <a:t>N T S P A </a:t>
            </a:r>
          </a:p>
          <a:p>
            <a:pPr>
              <a:spcBef>
                <a:spcPct val="50000"/>
              </a:spcBef>
            </a:pPr>
            <a:r>
              <a:rPr lang="en-US" altLang="en-US" sz="800"/>
              <a:t>User data</a:t>
            </a:r>
          </a:p>
        </p:txBody>
      </p:sp>
      <p:sp>
        <p:nvSpPr>
          <p:cNvPr id="358529" name="Text Box 129"/>
          <p:cNvSpPr txBox="1">
            <a:spLocks noChangeArrowheads="1"/>
          </p:cNvSpPr>
          <p:nvPr/>
        </p:nvSpPr>
        <p:spPr bwMode="auto">
          <a:xfrm>
            <a:off x="6953258" y="5391869"/>
            <a:ext cx="762000" cy="4079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800"/>
              <a:t>D N T S P A </a:t>
            </a:r>
          </a:p>
          <a:p>
            <a:pPr>
              <a:spcBef>
                <a:spcPct val="50000"/>
              </a:spcBef>
            </a:pPr>
            <a:r>
              <a:rPr lang="en-US" altLang="en-US" sz="800"/>
              <a:t>User data</a:t>
            </a:r>
          </a:p>
        </p:txBody>
      </p:sp>
      <p:sp>
        <p:nvSpPr>
          <p:cNvPr id="358530" name="Text Box 130"/>
          <p:cNvSpPr txBox="1">
            <a:spLocks noChangeArrowheads="1"/>
          </p:cNvSpPr>
          <p:nvPr/>
        </p:nvSpPr>
        <p:spPr bwMode="auto">
          <a:xfrm>
            <a:off x="9744373" y="5391869"/>
            <a:ext cx="762000" cy="4079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800"/>
              <a:t>D N T S P A </a:t>
            </a:r>
          </a:p>
          <a:p>
            <a:pPr>
              <a:spcBef>
                <a:spcPct val="50000"/>
              </a:spcBef>
            </a:pPr>
            <a:r>
              <a:rPr lang="en-US" altLang="en-US" sz="800"/>
              <a:t>User data</a:t>
            </a:r>
          </a:p>
        </p:txBody>
      </p:sp>
      <p:sp>
        <p:nvSpPr>
          <p:cNvPr id="358531" name="Text Box 131"/>
          <p:cNvSpPr txBox="1">
            <a:spLocks noChangeArrowheads="1"/>
          </p:cNvSpPr>
          <p:nvPr/>
        </p:nvSpPr>
        <p:spPr bwMode="auto">
          <a:xfrm>
            <a:off x="9744373" y="4809255"/>
            <a:ext cx="762000" cy="4079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800"/>
              <a:t>N T S P A </a:t>
            </a:r>
          </a:p>
          <a:p>
            <a:pPr>
              <a:spcBef>
                <a:spcPct val="50000"/>
              </a:spcBef>
            </a:pPr>
            <a:r>
              <a:rPr lang="en-US" altLang="en-US" sz="800"/>
              <a:t>User data</a:t>
            </a:r>
          </a:p>
        </p:txBody>
      </p:sp>
      <p:sp>
        <p:nvSpPr>
          <p:cNvPr id="358532" name="Text Box 132"/>
          <p:cNvSpPr txBox="1">
            <a:spLocks noChangeArrowheads="1"/>
          </p:cNvSpPr>
          <p:nvPr/>
        </p:nvSpPr>
        <p:spPr bwMode="auto">
          <a:xfrm>
            <a:off x="9744373" y="4275855"/>
            <a:ext cx="762000" cy="4079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800"/>
              <a:t>T S P A </a:t>
            </a:r>
          </a:p>
          <a:p>
            <a:pPr>
              <a:spcBef>
                <a:spcPct val="50000"/>
              </a:spcBef>
            </a:pPr>
            <a:r>
              <a:rPr lang="en-US" altLang="en-US" sz="800"/>
              <a:t>User data</a:t>
            </a:r>
          </a:p>
        </p:txBody>
      </p:sp>
      <p:sp>
        <p:nvSpPr>
          <p:cNvPr id="358533" name="Text Box 133"/>
          <p:cNvSpPr txBox="1">
            <a:spLocks noChangeArrowheads="1"/>
          </p:cNvSpPr>
          <p:nvPr/>
        </p:nvSpPr>
        <p:spPr bwMode="auto">
          <a:xfrm>
            <a:off x="9744373" y="3742455"/>
            <a:ext cx="762000" cy="4079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800"/>
              <a:t>S P A </a:t>
            </a:r>
          </a:p>
          <a:p>
            <a:pPr>
              <a:spcBef>
                <a:spcPct val="50000"/>
              </a:spcBef>
            </a:pPr>
            <a:r>
              <a:rPr lang="en-US" altLang="en-US" sz="800"/>
              <a:t>User data</a:t>
            </a:r>
          </a:p>
        </p:txBody>
      </p:sp>
      <p:sp>
        <p:nvSpPr>
          <p:cNvPr id="358534" name="Text Box 134"/>
          <p:cNvSpPr txBox="1">
            <a:spLocks noChangeArrowheads="1"/>
          </p:cNvSpPr>
          <p:nvPr/>
        </p:nvSpPr>
        <p:spPr bwMode="auto">
          <a:xfrm>
            <a:off x="9744373" y="3132855"/>
            <a:ext cx="762000" cy="4079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800"/>
              <a:t>P A </a:t>
            </a:r>
          </a:p>
          <a:p>
            <a:pPr>
              <a:spcBef>
                <a:spcPct val="50000"/>
              </a:spcBef>
            </a:pPr>
            <a:r>
              <a:rPr lang="en-US" altLang="en-US" sz="800"/>
              <a:t>User data</a:t>
            </a:r>
          </a:p>
        </p:txBody>
      </p:sp>
      <p:sp>
        <p:nvSpPr>
          <p:cNvPr id="358535" name="Text Box 135"/>
          <p:cNvSpPr txBox="1">
            <a:spLocks noChangeArrowheads="1"/>
          </p:cNvSpPr>
          <p:nvPr/>
        </p:nvSpPr>
        <p:spPr bwMode="auto">
          <a:xfrm>
            <a:off x="9744373" y="2599455"/>
            <a:ext cx="762000" cy="4079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800"/>
              <a:t>A </a:t>
            </a:r>
          </a:p>
          <a:p>
            <a:pPr>
              <a:spcBef>
                <a:spcPct val="50000"/>
              </a:spcBef>
            </a:pPr>
            <a:r>
              <a:rPr lang="en-US" altLang="en-US" sz="800"/>
              <a:t>User data</a:t>
            </a:r>
          </a:p>
        </p:txBody>
      </p:sp>
    </p:spTree>
    <p:extLst>
      <p:ext uri="{BB962C8B-B14F-4D97-AF65-F5344CB8AC3E}">
        <p14:creationId xmlns:p14="http://schemas.microsoft.com/office/powerpoint/2010/main" val="941371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OSI Layers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880" y="1461154"/>
            <a:ext cx="10109775" cy="4648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6597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Layer</a:t>
            </a:r>
          </a:p>
        </p:txBody>
      </p:sp>
      <p:sp>
        <p:nvSpPr>
          <p:cNvPr id="4" name="Rectangle 3"/>
          <p:cNvSpPr txBox="1">
            <a:spLocks noChangeArrowheads="1"/>
          </p:cNvSpPr>
          <p:nvPr/>
        </p:nvSpPr>
        <p:spPr>
          <a:xfrm>
            <a:off x="124691" y="1770605"/>
            <a:ext cx="11995265" cy="5087395"/>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a:lnSpc>
                <a:spcPct val="110000"/>
              </a:lnSpc>
              <a:buClr>
                <a:srgbClr val="CC0000"/>
              </a:buClr>
            </a:pPr>
            <a:endParaRPr lang="en-US" altLang="en-US" dirty="0">
              <a:latin typeface="Arial Rounded MT Bold" panose="020F0704030504030204" pitchFamily="34" charset="0"/>
            </a:endParaRPr>
          </a:p>
        </p:txBody>
      </p:sp>
      <p:sp>
        <p:nvSpPr>
          <p:cNvPr id="5" name="Content Placeholder 2"/>
          <p:cNvSpPr txBox="1">
            <a:spLocks/>
          </p:cNvSpPr>
          <p:nvPr/>
        </p:nvSpPr>
        <p:spPr>
          <a:xfrm>
            <a:off x="263237" y="1496080"/>
            <a:ext cx="11928763" cy="45674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r>
              <a:rPr lang="en-US" dirty="0">
                <a:latin typeface="Arial Rounded MT Bold" panose="020F0704030504030204" pitchFamily="34" charset="0"/>
              </a:rPr>
              <a:t>The application layer is responsible for providing services to the user</a:t>
            </a:r>
          </a:p>
          <a:p>
            <a:r>
              <a:rPr lang="en-IN" dirty="0">
                <a:latin typeface="Arial Rounded MT Bold" panose="020F0704030504030204" pitchFamily="34" charset="0"/>
              </a:rPr>
              <a:t> It is at this point that the data is in a visual form a user can truly understand, rather than binary zeroes and ones</a:t>
            </a:r>
            <a:endParaRPr lang="en-US" dirty="0">
              <a:latin typeface="Arial Rounded MT Bold" panose="020F0704030504030204" pitchFamily="34" charset="0"/>
            </a:endParaRPr>
          </a:p>
          <a:p>
            <a:r>
              <a:rPr lang="en-US" altLang="en-US" dirty="0">
                <a:latin typeface="Arial Rounded MT Bold" panose="020F0704030504030204" pitchFamily="34" charset="0"/>
              </a:rPr>
              <a:t>Does not include applications, rather only protocols that support the applications</a:t>
            </a:r>
          </a:p>
          <a:p>
            <a:r>
              <a:rPr lang="en-US" altLang="en-US" dirty="0">
                <a:latin typeface="Arial Rounded MT Bold" panose="020F0704030504030204" pitchFamily="34" charset="0"/>
              </a:rPr>
              <a:t>Deals with properly processing and formatting the data before it moves to the layer below</a:t>
            </a:r>
          </a:p>
          <a:p>
            <a:r>
              <a:rPr lang="en-IN" altLang="en-US" dirty="0">
                <a:latin typeface="Arial Rounded MT Bold" panose="020F0704030504030204" pitchFamily="34" charset="0"/>
              </a:rPr>
              <a:t>This layer interfaces with the operating system and other applications and communicates data between files, messages, and other network activities.</a:t>
            </a:r>
          </a:p>
          <a:p>
            <a:r>
              <a:rPr lang="en-IN" altLang="en-US" dirty="0">
                <a:latin typeface="Arial Rounded MT Bold" panose="020F0704030504030204" pitchFamily="34" charset="0"/>
              </a:rPr>
              <a:t>Handles file transfer, virtual terminals, network management, and fulfilling network requests of applications.</a:t>
            </a:r>
            <a:endParaRPr lang="en-US" altLang="en-US" dirty="0">
              <a:latin typeface="Arial Rounded MT Bold" panose="020F0704030504030204" pitchFamily="34" charset="0"/>
            </a:endParaRPr>
          </a:p>
          <a:p>
            <a:r>
              <a:rPr lang="en-US" altLang="en-US" dirty="0">
                <a:latin typeface="Arial Rounded MT Bold" panose="020F0704030504030204" pitchFamily="34" charset="0"/>
              </a:rPr>
              <a:t>Examples are: telnet, FTP, Web Browsers, Email, DNS</a:t>
            </a:r>
          </a:p>
        </p:txBody>
      </p:sp>
    </p:spTree>
    <p:extLst>
      <p:ext uri="{BB962C8B-B14F-4D97-AF65-F5344CB8AC3E}">
        <p14:creationId xmlns:p14="http://schemas.microsoft.com/office/powerpoint/2010/main" val="2800532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Layer</a:t>
            </a:r>
          </a:p>
        </p:txBody>
      </p:sp>
      <p:sp>
        <p:nvSpPr>
          <p:cNvPr id="4" name="Content Placeholder 3"/>
          <p:cNvSpPr>
            <a:spLocks noGrp="1"/>
          </p:cNvSpPr>
          <p:nvPr>
            <p:ph idx="4294967295"/>
          </p:nvPr>
        </p:nvSpPr>
        <p:spPr>
          <a:xfrm>
            <a:off x="216817" y="1465786"/>
            <a:ext cx="11129963" cy="4314825"/>
          </a:xfrm>
        </p:spPr>
        <p:txBody>
          <a:bodyPr>
            <a:normAutofit fontScale="85000" lnSpcReduction="20000"/>
          </a:bodyPr>
          <a:lstStyle/>
          <a:p>
            <a:r>
              <a:rPr lang="en-US" dirty="0">
                <a:latin typeface="Arial Rounded MT Bold" panose="020F0704030504030204" pitchFamily="34" charset="0"/>
              </a:rPr>
              <a:t>Responsible for  defining how information is presented to the user in the interface (application layer) that they are using. </a:t>
            </a:r>
          </a:p>
          <a:p>
            <a:r>
              <a:rPr lang="en-US" dirty="0">
                <a:latin typeface="Arial Rounded MT Bold" panose="020F0704030504030204" pitchFamily="34" charset="0"/>
              </a:rPr>
              <a:t>This layer provides a common means of representing data </a:t>
            </a:r>
          </a:p>
          <a:p>
            <a:r>
              <a:rPr lang="en-US" dirty="0">
                <a:latin typeface="Arial Rounded MT Bold" panose="020F0704030504030204" pitchFamily="34" charset="0"/>
              </a:rPr>
              <a:t>It is not concerned with the meaning of the data but with the syntax and format of the data</a:t>
            </a:r>
          </a:p>
          <a:p>
            <a:r>
              <a:rPr lang="en-US" dirty="0">
                <a:latin typeface="Arial Rounded MT Bold" panose="020F0704030504030204" pitchFamily="34" charset="0"/>
              </a:rPr>
              <a:t>Functions</a:t>
            </a:r>
          </a:p>
          <a:p>
            <a:pPr lvl="1"/>
            <a:r>
              <a:rPr lang="en-US" dirty="0">
                <a:latin typeface="Arial Rounded MT Bold" panose="020F0704030504030204" pitchFamily="34" charset="0"/>
              </a:rPr>
              <a:t>Protocol conversion</a:t>
            </a:r>
          </a:p>
          <a:p>
            <a:pPr lvl="1"/>
            <a:r>
              <a:rPr lang="en-US" dirty="0">
                <a:latin typeface="Arial Rounded MT Bold" panose="020F0704030504030204" pitchFamily="34" charset="0"/>
              </a:rPr>
              <a:t>Data translation</a:t>
            </a:r>
          </a:p>
          <a:p>
            <a:pPr lvl="1"/>
            <a:r>
              <a:rPr lang="en-US" dirty="0">
                <a:latin typeface="Arial Rounded MT Bold" panose="020F0704030504030204" pitchFamily="34" charset="0"/>
              </a:rPr>
              <a:t>Compression</a:t>
            </a:r>
          </a:p>
          <a:p>
            <a:pPr lvl="1"/>
            <a:r>
              <a:rPr lang="en-US" dirty="0">
                <a:latin typeface="Arial Rounded MT Bold" panose="020F0704030504030204" pitchFamily="34" charset="0"/>
              </a:rPr>
              <a:t>Encryption</a:t>
            </a:r>
          </a:p>
          <a:p>
            <a:pPr lvl="1"/>
            <a:r>
              <a:rPr lang="en-US" dirty="0">
                <a:latin typeface="Arial Rounded MT Bold" panose="020F0704030504030204" pitchFamily="34" charset="0"/>
              </a:rPr>
              <a:t>Character set conversion</a:t>
            </a:r>
          </a:p>
          <a:p>
            <a:r>
              <a:rPr lang="en-US" dirty="0">
                <a:latin typeface="Arial Rounded MT Bold" panose="020F0704030504030204" pitchFamily="34" charset="0"/>
              </a:rPr>
              <a:t>No protocols work in this layer</a:t>
            </a:r>
          </a:p>
          <a:p>
            <a:r>
              <a:rPr lang="en-US" dirty="0">
                <a:latin typeface="Arial Rounded MT Bold" panose="020F0704030504030204" pitchFamily="34" charset="0"/>
              </a:rPr>
              <a:t>Example: ASCII, BMP, GIF, JPEG, WAV, AVI, and MPEG</a:t>
            </a:r>
          </a:p>
        </p:txBody>
      </p:sp>
    </p:spTree>
    <p:extLst>
      <p:ext uri="{BB962C8B-B14F-4D97-AF65-F5344CB8AC3E}">
        <p14:creationId xmlns:p14="http://schemas.microsoft.com/office/powerpoint/2010/main" val="3679634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Layer</a:t>
            </a:r>
          </a:p>
        </p:txBody>
      </p:sp>
      <p:sp>
        <p:nvSpPr>
          <p:cNvPr id="3" name="Content Placeholder 2"/>
          <p:cNvSpPr>
            <a:spLocks noGrp="1"/>
          </p:cNvSpPr>
          <p:nvPr>
            <p:ph idx="4294967295"/>
          </p:nvPr>
        </p:nvSpPr>
        <p:spPr>
          <a:xfrm>
            <a:off x="309562" y="1351487"/>
            <a:ext cx="11677650" cy="4754562"/>
          </a:xfrm>
        </p:spPr>
        <p:txBody>
          <a:bodyPr>
            <a:normAutofit fontScale="92500" lnSpcReduction="20000"/>
          </a:bodyPr>
          <a:lstStyle/>
          <a:p>
            <a:r>
              <a:rPr lang="en-US" dirty="0">
                <a:latin typeface="Arial Rounded MT Bold" panose="020F0704030504030204" pitchFamily="34" charset="0"/>
              </a:rPr>
              <a:t>The session layer is responsible for establishing, maintaining, synchronizing and terminating connections between two applications</a:t>
            </a:r>
          </a:p>
          <a:p>
            <a:r>
              <a:rPr lang="en-US" dirty="0">
                <a:latin typeface="Arial Rounded MT Bold" panose="020F0704030504030204" pitchFamily="34" charset="0"/>
              </a:rPr>
              <a:t>Session layer provides mechanism for controlling the dialogue between the two end systems – Dialogue Management</a:t>
            </a:r>
          </a:p>
          <a:p>
            <a:r>
              <a:rPr lang="en-US" dirty="0">
                <a:latin typeface="Arial Rounded MT Bold" panose="020F0704030504030204" pitchFamily="34" charset="0"/>
              </a:rPr>
              <a:t>This layer requests for a logical connection to be established on an end-user’s request</a:t>
            </a:r>
          </a:p>
          <a:p>
            <a:r>
              <a:rPr lang="en-US" dirty="0">
                <a:latin typeface="Arial Rounded MT Bold" panose="020F0704030504030204" pitchFamily="34" charset="0"/>
              </a:rPr>
              <a:t>This layer provides services like dialogue discipline which can be full duplex, half duplex or simplex</a:t>
            </a:r>
          </a:p>
          <a:p>
            <a:r>
              <a:rPr lang="en-US" dirty="0">
                <a:latin typeface="Arial Rounded MT Bold" panose="020F0704030504030204" pitchFamily="34" charset="0"/>
              </a:rPr>
              <a:t>This layer provides interprocess communication channels</a:t>
            </a:r>
          </a:p>
          <a:p>
            <a:r>
              <a:rPr lang="en-US" dirty="0">
                <a:latin typeface="Arial Rounded MT Bold" panose="020F0704030504030204" pitchFamily="34" charset="0"/>
              </a:rPr>
              <a:t>Protocols that work at this layer</a:t>
            </a:r>
          </a:p>
          <a:p>
            <a:pPr lvl="1"/>
            <a:r>
              <a:rPr lang="en-US" dirty="0">
                <a:latin typeface="Arial Rounded MT Bold" panose="020F0704030504030204" pitchFamily="34" charset="0"/>
              </a:rPr>
              <a:t>PAP, PPTP, NetBIOS, RPC</a:t>
            </a:r>
          </a:p>
          <a:p>
            <a:r>
              <a:rPr lang="en-US" dirty="0">
                <a:latin typeface="Arial Rounded MT Bold" panose="020F0704030504030204" pitchFamily="34" charset="0"/>
              </a:rPr>
              <a:t>They are the least used protocols in network environments</a:t>
            </a:r>
          </a:p>
          <a:p>
            <a:r>
              <a:rPr lang="en-US" dirty="0">
                <a:latin typeface="Arial Rounded MT Bold" panose="020F0704030504030204" pitchFamily="34" charset="0"/>
              </a:rPr>
              <a:t>Dangerous to have these protocols exposed to external networks</a:t>
            </a:r>
          </a:p>
        </p:txBody>
      </p:sp>
    </p:spTree>
    <p:extLst>
      <p:ext uri="{BB962C8B-B14F-4D97-AF65-F5344CB8AC3E}">
        <p14:creationId xmlns:p14="http://schemas.microsoft.com/office/powerpoint/2010/main" val="1578525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Light Version (Colored)">
  <a:themeElements>
    <a:clrScheme name="Custom 1">
      <a:dk1>
        <a:sysClr val="windowText" lastClr="000000"/>
      </a:dk1>
      <a:lt1>
        <a:sysClr val="window" lastClr="FFFFFF"/>
      </a:lt1>
      <a:dk2>
        <a:srgbClr val="44546A"/>
      </a:dk2>
      <a:lt2>
        <a:srgbClr val="E7E6E6"/>
      </a:lt2>
      <a:accent1>
        <a:srgbClr val="00AC65"/>
      </a:accent1>
      <a:accent2>
        <a:srgbClr val="FFC000"/>
      </a:accent2>
      <a:accent3>
        <a:srgbClr val="5B9BD5"/>
      </a:accent3>
      <a:accent4>
        <a:srgbClr val="F1654C"/>
      </a:accent4>
      <a:accent5>
        <a:srgbClr val="323F4B"/>
      </a:accent5>
      <a:accent6>
        <a:srgbClr val="FF0000"/>
      </a:accent6>
      <a:hlink>
        <a:srgbClr val="FFC000"/>
      </a:hlink>
      <a:folHlink>
        <a:srgbClr val="954F72"/>
      </a:folHlink>
    </a:clrScheme>
    <a:fontScheme name="Custom 2">
      <a:majorFont>
        <a:latin typeface="Source Sans Pr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Light Version (Colored)">
  <a:themeElements>
    <a:clrScheme name="Custom 1">
      <a:dk1>
        <a:sysClr val="windowText" lastClr="000000"/>
      </a:dk1>
      <a:lt1>
        <a:sysClr val="window" lastClr="FFFFFF"/>
      </a:lt1>
      <a:dk2>
        <a:srgbClr val="44546A"/>
      </a:dk2>
      <a:lt2>
        <a:srgbClr val="E7E6E6"/>
      </a:lt2>
      <a:accent1>
        <a:srgbClr val="00AC65"/>
      </a:accent1>
      <a:accent2>
        <a:srgbClr val="FFC000"/>
      </a:accent2>
      <a:accent3>
        <a:srgbClr val="5B9BD5"/>
      </a:accent3>
      <a:accent4>
        <a:srgbClr val="F1654C"/>
      </a:accent4>
      <a:accent5>
        <a:srgbClr val="323F4B"/>
      </a:accent5>
      <a:accent6>
        <a:srgbClr val="FF0000"/>
      </a:accent6>
      <a:hlink>
        <a:srgbClr val="FFC000"/>
      </a:hlink>
      <a:folHlink>
        <a:srgbClr val="954F72"/>
      </a:folHlink>
    </a:clrScheme>
    <a:fontScheme name="Custom 2">
      <a:majorFont>
        <a:latin typeface="Source Sans Pr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
    <a:dk1>
      <a:sysClr val="windowText" lastClr="000000"/>
    </a:dk1>
    <a:lt1>
      <a:sysClr val="window" lastClr="FFFFFF"/>
    </a:lt1>
    <a:dk2>
      <a:srgbClr val="44546A"/>
    </a:dk2>
    <a:lt2>
      <a:srgbClr val="E7E6E6"/>
    </a:lt2>
    <a:accent1>
      <a:srgbClr val="00AC65"/>
    </a:accent1>
    <a:accent2>
      <a:srgbClr val="FFC000"/>
    </a:accent2>
    <a:accent3>
      <a:srgbClr val="5B9BD5"/>
    </a:accent3>
    <a:accent4>
      <a:srgbClr val="F1654C"/>
    </a:accent4>
    <a:accent5>
      <a:srgbClr val="323F4B"/>
    </a:accent5>
    <a:accent6>
      <a:srgbClr val="FF0000"/>
    </a:accent6>
    <a:hlink>
      <a:srgbClr val="FFC000"/>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2836</TotalTime>
  <Words>3429</Words>
  <Application>Microsoft Office PowerPoint</Application>
  <PresentationFormat>Widescreen</PresentationFormat>
  <Paragraphs>411</Paragraphs>
  <Slides>43</Slides>
  <Notes>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43</vt:i4>
      </vt:variant>
    </vt:vector>
  </HeadingPairs>
  <TitlesOfParts>
    <vt:vector size="55" baseType="lpstr">
      <vt:lpstr>Arial</vt:lpstr>
      <vt:lpstr>Arial Rounded MT Bold</vt:lpstr>
      <vt:lpstr>Arial Unicode MS</vt:lpstr>
      <vt:lpstr>Calibri</vt:lpstr>
      <vt:lpstr>Georgia</vt:lpstr>
      <vt:lpstr>Gill Sans</vt:lpstr>
      <vt:lpstr>Source Sans Pro</vt:lpstr>
      <vt:lpstr>Times</vt:lpstr>
      <vt:lpstr>Times New Roman</vt:lpstr>
      <vt:lpstr>Wingdings</vt:lpstr>
      <vt:lpstr>2_Light Version (Colored)</vt:lpstr>
      <vt:lpstr>3_Light Version (Colored)</vt:lpstr>
      <vt:lpstr>PowerPoint Presentation</vt:lpstr>
      <vt:lpstr>Basics</vt:lpstr>
      <vt:lpstr>OSI Layer</vt:lpstr>
      <vt:lpstr>OSI Model : Layered Architecture</vt:lpstr>
      <vt:lpstr>Data Encapsulation in a layered architecture</vt:lpstr>
      <vt:lpstr>OSI Layers</vt:lpstr>
      <vt:lpstr>Application Layer</vt:lpstr>
      <vt:lpstr>Presentation Layer</vt:lpstr>
      <vt:lpstr>Session Layer</vt:lpstr>
      <vt:lpstr>Transport Layer</vt:lpstr>
      <vt:lpstr>Network Layer</vt:lpstr>
      <vt:lpstr>Data Link Layer</vt:lpstr>
      <vt:lpstr>Physical Layer</vt:lpstr>
      <vt:lpstr>Multilayer Protocols</vt:lpstr>
      <vt:lpstr>TCP/IP Model</vt:lpstr>
      <vt:lpstr>TCP</vt:lpstr>
      <vt:lpstr>Establishing a TCP Connection</vt:lpstr>
      <vt:lpstr>PowerPoint Presentation</vt:lpstr>
      <vt:lpstr>IPV4 Address</vt:lpstr>
      <vt:lpstr>CIDR</vt:lpstr>
      <vt:lpstr>IPV6</vt:lpstr>
      <vt:lpstr>PowerPoint Presentation</vt:lpstr>
      <vt:lpstr>Scoped Address</vt:lpstr>
      <vt:lpstr>Tunneling Methods</vt:lpstr>
      <vt:lpstr>PowerPoint Presentation</vt:lpstr>
      <vt:lpstr>PowerPoint Presentation</vt:lpstr>
      <vt:lpstr>Layer 2 Security Standards</vt:lpstr>
      <vt:lpstr>Converged protocols</vt:lpstr>
      <vt:lpstr>Transmission Types</vt:lpstr>
      <vt:lpstr>PowerPoint Presentation</vt:lpstr>
      <vt:lpstr>PowerPoint Presentation</vt:lpstr>
      <vt:lpstr>Common network cable types</vt:lpstr>
      <vt:lpstr>Why copper?</vt:lpstr>
      <vt:lpstr>Copper Cable Components</vt:lpstr>
      <vt:lpstr>Cable Insulation</vt:lpstr>
      <vt:lpstr>Plenum</vt:lpstr>
      <vt:lpstr>Coaxial Copper Cable</vt:lpstr>
      <vt:lpstr>Twisted Pair Copper Cable</vt:lpstr>
      <vt:lpstr>PowerPoint Presentation</vt:lpstr>
      <vt:lpstr>Unshielded Twisted-Pair (UTP) Cable / STP</vt:lpstr>
      <vt:lpstr>Fiber-optic cable</vt:lpstr>
      <vt:lpstr>Cabling Problems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CISSP</dc:title>
  <dc:creator>Karthikeyan Dhayalan</dc:creator>
  <cp:keywords>CISSP</cp:keywords>
  <cp:lastModifiedBy>Karthikeyan Dhayalan</cp:lastModifiedBy>
  <cp:revision>249</cp:revision>
  <dcterms:created xsi:type="dcterms:W3CDTF">2016-09-14T06:49:20Z</dcterms:created>
  <dcterms:modified xsi:type="dcterms:W3CDTF">2016-12-04T15:43:34Z</dcterms:modified>
</cp:coreProperties>
</file>