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ink/ink1.xml" ContentType="application/inkml+xml"/>
  <Override PartName="/ppt/notesSlides/notesSlide12.xml" ContentType="application/vnd.openxmlformats-officedocument.presentationml.notesSlide+xml"/>
  <Override PartName="/ppt/ink/ink2.xml" ContentType="application/inkml+xml"/>
  <Override PartName="/ppt/notesSlides/notesSlide13.xml" ContentType="application/vnd.openxmlformats-officedocument.presentationml.notesSlide+xml"/>
  <Override PartName="/ppt/ink/ink3.xml" ContentType="application/inkml+xml"/>
  <Override PartName="/ppt/notesSlides/notesSlide14.xml" ContentType="application/vnd.openxmlformats-officedocument.presentationml.notesSlide+xml"/>
  <Override PartName="/ppt/ink/ink4.xml" ContentType="application/inkml+xml"/>
  <Override PartName="/ppt/notesSlides/notesSlide15.xml" ContentType="application/vnd.openxmlformats-officedocument.presentationml.notesSlide+xml"/>
  <Override PartName="/ppt/ink/ink5.xml" ContentType="application/inkml+xml"/>
  <Override PartName="/ppt/notesSlides/notesSlide16.xml" ContentType="application/vnd.openxmlformats-officedocument.presentationml.notesSlide+xml"/>
  <Override PartName="/ppt/ink/ink6.xml" ContentType="application/inkml+xml"/>
  <Override PartName="/ppt/notesSlides/notesSlide17.xml" ContentType="application/vnd.openxmlformats-officedocument.presentationml.notesSlide+xml"/>
  <Override PartName="/ppt/ink/ink7.xml" ContentType="application/inkml+xml"/>
  <Override PartName="/ppt/notesSlides/notesSlide18.xml" ContentType="application/vnd.openxmlformats-officedocument.presentationml.notesSlide+xml"/>
  <Override PartName="/ppt/ink/ink8.xml" ContentType="application/inkml+xml"/>
  <Override PartName="/ppt/notesSlides/notesSlide19.xml" ContentType="application/vnd.openxmlformats-officedocument.presentationml.notesSlide+xml"/>
  <Override PartName="/ppt/ink/ink9.xml" ContentType="application/inkml+xml"/>
  <Override PartName="/ppt/notesSlides/notesSlide20.xml" ContentType="application/vnd.openxmlformats-officedocument.presentationml.notesSlide+xml"/>
  <Override PartName="/ppt/ink/ink10.xml" ContentType="application/inkml+xml"/>
  <Override PartName="/ppt/notesSlides/notesSlide21.xml" ContentType="application/vnd.openxmlformats-officedocument.presentationml.notesSlide+xml"/>
  <Override PartName="/ppt/ink/ink11.xml" ContentType="application/inkml+xml"/>
  <Override PartName="/ppt/notesSlides/notesSlide22.xml" ContentType="application/vnd.openxmlformats-officedocument.presentationml.notesSlide+xml"/>
  <Override PartName="/ppt/ink/ink12.xml" ContentType="application/inkml+xml"/>
  <Override PartName="/ppt/notesSlides/notesSlide23.xml" ContentType="application/vnd.openxmlformats-officedocument.presentationml.notesSlide+xml"/>
  <Override PartName="/ppt/ink/ink13.xml" ContentType="application/inkml+xml"/>
  <Override PartName="/ppt/notesSlides/notesSlide24.xml" ContentType="application/vnd.openxmlformats-officedocument.presentationml.notesSlide+xml"/>
  <Override PartName="/ppt/ink/ink14.xml" ContentType="application/inkml+xml"/>
  <Override PartName="/ppt/notesSlides/notesSlide25.xml" ContentType="application/vnd.openxmlformats-officedocument.presentationml.notesSlide+xml"/>
  <Override PartName="/ppt/ink/ink15.xml" ContentType="application/inkml+xml"/>
  <Override PartName="/ppt/notesSlides/notesSlide26.xml" ContentType="application/vnd.openxmlformats-officedocument.presentationml.notesSlide+xml"/>
  <Override PartName="/ppt/ink/ink16.xml" ContentType="application/inkml+xml"/>
  <Override PartName="/ppt/notesSlides/notesSlide27.xml" ContentType="application/vnd.openxmlformats-officedocument.presentationml.notesSlide+xml"/>
  <Override PartName="/ppt/ink/ink17.xml" ContentType="application/inkml+xml"/>
  <Override PartName="/ppt/notesSlides/notesSlide28.xml" ContentType="application/vnd.openxmlformats-officedocument.presentationml.notesSlide+xml"/>
  <Override PartName="/ppt/ink/ink18.xml" ContentType="application/inkml+xml"/>
  <Override PartName="/ppt/notesSlides/notesSlide29.xml" ContentType="application/vnd.openxmlformats-officedocument.presentationml.notesSlide+xml"/>
  <Override PartName="/ppt/ink/ink19.xml" ContentType="application/inkml+xml"/>
  <Override PartName="/ppt/notesSlides/notesSlide30.xml" ContentType="application/vnd.openxmlformats-officedocument.presentationml.notesSlide+xml"/>
  <Override PartName="/ppt/ink/ink20.xml" ContentType="application/inkml+xml"/>
  <Override PartName="/ppt/notesSlides/notesSlide31.xml" ContentType="application/vnd.openxmlformats-officedocument.presentationml.notesSlide+xml"/>
  <Override PartName="/ppt/ink/ink21.xml" ContentType="application/inkml+xml"/>
  <Override PartName="/ppt/notesSlides/notesSlide32.xml" ContentType="application/vnd.openxmlformats-officedocument.presentationml.notesSlide+xml"/>
  <Override PartName="/ppt/ink/ink22.xml" ContentType="application/inkml+xml"/>
  <Override PartName="/ppt/notesSlides/notesSlide33.xml" ContentType="application/vnd.openxmlformats-officedocument.presentationml.notesSlide+xml"/>
  <Override PartName="/ppt/ink/ink23.xml" ContentType="application/inkml+xml"/>
  <Override PartName="/ppt/notesSlides/notesSlide34.xml" ContentType="application/vnd.openxmlformats-officedocument.presentationml.notesSlide+xml"/>
  <Override PartName="/ppt/ink/ink24.xml" ContentType="application/inkml+xml"/>
  <Override PartName="/ppt/notesSlides/notesSlide35.xml" ContentType="application/vnd.openxmlformats-officedocument.presentationml.notesSlide+xml"/>
  <Override PartName="/ppt/ink/ink25.xml" ContentType="application/inkml+xml"/>
  <Override PartName="/ppt/notesSlides/notesSlide36.xml" ContentType="application/vnd.openxmlformats-officedocument.presentationml.notesSlide+xml"/>
  <Override PartName="/ppt/ink/ink26.xml" ContentType="application/inkml+xml"/>
  <Override PartName="/ppt/notesSlides/notesSlide37.xml" ContentType="application/vnd.openxmlformats-officedocument.presentationml.notesSlide+xml"/>
  <Override PartName="/ppt/ink/ink27.xml" ContentType="application/inkml+xml"/>
  <Override PartName="/ppt/notesSlides/notesSlide38.xml" ContentType="application/vnd.openxmlformats-officedocument.presentationml.notesSlide+xml"/>
  <Override PartName="/ppt/ink/ink28.xml" ContentType="application/inkml+xml"/>
  <Override PartName="/ppt/notesSlides/notesSlide39.xml" ContentType="application/vnd.openxmlformats-officedocument.presentationml.notesSlide+xml"/>
  <Override PartName="/ppt/ink/ink29.xml" ContentType="application/inkml+xml"/>
  <Override PartName="/ppt/notesSlides/notesSlide40.xml" ContentType="application/vnd.openxmlformats-officedocument.presentationml.notesSlide+xml"/>
  <Override PartName="/ppt/ink/ink30.xml" ContentType="application/inkml+xml"/>
  <Override PartName="/ppt/notesSlides/notesSlide41.xml" ContentType="application/vnd.openxmlformats-officedocument.presentationml.notesSlide+xml"/>
  <Override PartName="/ppt/ink/ink31.xml" ContentType="application/inkml+xml"/>
  <Override PartName="/ppt/notesSlides/notesSlide42.xml" ContentType="application/vnd.openxmlformats-officedocument.presentationml.notesSlide+xml"/>
  <Override PartName="/ppt/ink/ink32.xml" ContentType="application/inkml+xml"/>
  <Override PartName="/ppt/notesSlides/notesSlide43.xml" ContentType="application/vnd.openxmlformats-officedocument.presentationml.notesSlide+xml"/>
  <Override PartName="/ppt/ink/ink33.xml" ContentType="application/inkml+xml"/>
  <Override PartName="/ppt/notesSlides/notesSlide44.xml" ContentType="application/vnd.openxmlformats-officedocument.presentationml.notesSlide+xml"/>
  <Override PartName="/ppt/ink/ink34.xml" ContentType="application/inkml+xml"/>
  <Override PartName="/ppt/notesSlides/notesSlide45.xml" ContentType="application/vnd.openxmlformats-officedocument.presentationml.notesSlide+xml"/>
  <Override PartName="/ppt/ink/ink35.xml" ContentType="application/inkml+xml"/>
  <Override PartName="/ppt/notesSlides/notesSlide46.xml" ContentType="application/vnd.openxmlformats-officedocument.presentationml.notesSlide+xml"/>
  <Override PartName="/ppt/ink/ink36.xml" ContentType="application/inkml+xml"/>
  <Override PartName="/ppt/notesSlides/notesSlide47.xml" ContentType="application/vnd.openxmlformats-officedocument.presentationml.notesSlide+xml"/>
  <Override PartName="/ppt/ink/ink37.xml" ContentType="application/inkml+xml"/>
  <Override PartName="/ppt/notesSlides/notesSlide48.xml" ContentType="application/vnd.openxmlformats-officedocument.presentationml.notesSlide+xml"/>
  <Override PartName="/ppt/ink/ink38.xml" ContentType="application/inkml+xml"/>
  <Override PartName="/ppt/notesSlides/notesSlide49.xml" ContentType="application/vnd.openxmlformats-officedocument.presentationml.notesSlide+xml"/>
  <Override PartName="/ppt/ink/ink39.xml" ContentType="application/inkml+xml"/>
  <Override PartName="/ppt/notesSlides/notesSlide50.xml" ContentType="application/vnd.openxmlformats-officedocument.presentationml.notesSlide+xml"/>
  <Override PartName="/ppt/ink/ink40.xml" ContentType="application/inkml+xml"/>
  <Override PartName="/ppt/notesSlides/notesSlide51.xml" ContentType="application/vnd.openxmlformats-officedocument.presentationml.notesSlide+xml"/>
  <Override PartName="/ppt/ink/ink41.xml" ContentType="application/inkml+xml"/>
  <Override PartName="/ppt/notesSlides/notesSlide52.xml" ContentType="application/vnd.openxmlformats-officedocument.presentationml.notesSlide+xml"/>
  <Override PartName="/ppt/ink/ink42.xml" ContentType="application/inkml+xml"/>
  <Override PartName="/ppt/notesSlides/notesSlide53.xml" ContentType="application/vnd.openxmlformats-officedocument.presentationml.notesSlide+xml"/>
  <Override PartName="/ppt/ink/ink43.xml" ContentType="application/inkml+xml"/>
  <Override PartName="/ppt/notesSlides/notesSlide54.xml" ContentType="application/vnd.openxmlformats-officedocument.presentationml.notesSlide+xml"/>
  <Override PartName="/ppt/ink/ink44.xml" ContentType="application/inkml+xml"/>
  <Override PartName="/ppt/notesSlides/notesSlide55.xml" ContentType="application/vnd.openxmlformats-officedocument.presentationml.notesSlide+xml"/>
  <Override PartName="/ppt/ink/ink45.xml" ContentType="application/inkml+xml"/>
  <Override PartName="/ppt/notesSlides/notesSlide56.xml" ContentType="application/vnd.openxmlformats-officedocument.presentationml.notesSlide+xml"/>
  <Override PartName="/ppt/ink/ink46.xml" ContentType="application/inkml+xml"/>
  <Override PartName="/ppt/notesSlides/notesSlide57.xml" ContentType="application/vnd.openxmlformats-officedocument.presentationml.notesSlide+xml"/>
  <Override PartName="/ppt/ink/ink47.xml" ContentType="application/inkml+xml"/>
  <Override PartName="/ppt/notesSlides/notesSlide58.xml" ContentType="application/vnd.openxmlformats-officedocument.presentationml.notesSlide+xml"/>
  <Override PartName="/ppt/ink/ink48.xml" ContentType="application/inkml+xml"/>
  <Override PartName="/ppt/notesSlides/notesSlide59.xml" ContentType="application/vnd.openxmlformats-officedocument.presentationml.notesSlide+xml"/>
  <Override PartName="/ppt/ink/ink49.xml" ContentType="application/inkml+xml"/>
  <Override PartName="/ppt/notesSlides/notesSlide60.xml" ContentType="application/vnd.openxmlformats-officedocument.presentationml.notesSlide+xml"/>
  <Override PartName="/ppt/ink/ink50.xml" ContentType="application/inkml+xml"/>
  <Override PartName="/ppt/notesSlides/notesSlide61.xml" ContentType="application/vnd.openxmlformats-officedocument.presentationml.notesSlide+xml"/>
  <Override PartName="/ppt/ink/ink51.xml" ContentType="application/inkml+xml"/>
  <Override PartName="/ppt/notesSlides/notesSlide62.xml" ContentType="application/vnd.openxmlformats-officedocument.presentationml.notesSlide+xml"/>
  <Override PartName="/ppt/ink/ink52.xml" ContentType="application/inkml+xml"/>
  <Override PartName="/ppt/notesSlides/notesSlide63.xml" ContentType="application/vnd.openxmlformats-officedocument.presentationml.notesSlide+xml"/>
  <Override PartName="/ppt/ink/ink53.xml" ContentType="application/inkml+xml"/>
  <Override PartName="/ppt/notesSlides/notesSlide6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728" r:id="rId2"/>
  </p:sldMasterIdLst>
  <p:notesMasterIdLst>
    <p:notesMasterId r:id="rId81"/>
  </p:notesMasterIdLst>
  <p:handoutMasterIdLst>
    <p:handoutMasterId r:id="rId82"/>
  </p:handoutMasterIdLst>
  <p:sldIdLst>
    <p:sldId id="441" r:id="rId3"/>
    <p:sldId id="318" r:id="rId4"/>
    <p:sldId id="364" r:id="rId5"/>
    <p:sldId id="365" r:id="rId6"/>
    <p:sldId id="366" r:id="rId7"/>
    <p:sldId id="367" r:id="rId8"/>
    <p:sldId id="368" r:id="rId9"/>
    <p:sldId id="369" r:id="rId10"/>
    <p:sldId id="371" r:id="rId11"/>
    <p:sldId id="370" r:id="rId12"/>
    <p:sldId id="372" r:id="rId13"/>
    <p:sldId id="373" r:id="rId14"/>
    <p:sldId id="374" r:id="rId15"/>
    <p:sldId id="375" r:id="rId16"/>
    <p:sldId id="376" r:id="rId17"/>
    <p:sldId id="381" r:id="rId18"/>
    <p:sldId id="377" r:id="rId19"/>
    <p:sldId id="378" r:id="rId20"/>
    <p:sldId id="379" r:id="rId21"/>
    <p:sldId id="380" r:id="rId22"/>
    <p:sldId id="382" r:id="rId23"/>
    <p:sldId id="383" r:id="rId24"/>
    <p:sldId id="384" r:id="rId25"/>
    <p:sldId id="385" r:id="rId26"/>
    <p:sldId id="386" r:id="rId27"/>
    <p:sldId id="387" r:id="rId28"/>
    <p:sldId id="388" r:id="rId29"/>
    <p:sldId id="389" r:id="rId30"/>
    <p:sldId id="390" r:id="rId31"/>
    <p:sldId id="391" r:id="rId32"/>
    <p:sldId id="392" r:id="rId33"/>
    <p:sldId id="393" r:id="rId34"/>
    <p:sldId id="394" r:id="rId35"/>
    <p:sldId id="395" r:id="rId36"/>
    <p:sldId id="396" r:id="rId37"/>
    <p:sldId id="397" r:id="rId38"/>
    <p:sldId id="398" r:id="rId39"/>
    <p:sldId id="400" r:id="rId40"/>
    <p:sldId id="399" r:id="rId41"/>
    <p:sldId id="402" r:id="rId42"/>
    <p:sldId id="401" r:id="rId43"/>
    <p:sldId id="403" r:id="rId44"/>
    <p:sldId id="404" r:id="rId45"/>
    <p:sldId id="405" r:id="rId46"/>
    <p:sldId id="406" r:id="rId47"/>
    <p:sldId id="407" r:id="rId48"/>
    <p:sldId id="408" r:id="rId49"/>
    <p:sldId id="409" r:id="rId50"/>
    <p:sldId id="410" r:id="rId51"/>
    <p:sldId id="411" r:id="rId52"/>
    <p:sldId id="413" r:id="rId53"/>
    <p:sldId id="414" r:id="rId54"/>
    <p:sldId id="415" r:id="rId55"/>
    <p:sldId id="416" r:id="rId56"/>
    <p:sldId id="417" r:id="rId57"/>
    <p:sldId id="418" r:id="rId58"/>
    <p:sldId id="419" r:id="rId59"/>
    <p:sldId id="420" r:id="rId60"/>
    <p:sldId id="421" r:id="rId61"/>
    <p:sldId id="423" r:id="rId62"/>
    <p:sldId id="424" r:id="rId63"/>
    <p:sldId id="425" r:id="rId64"/>
    <p:sldId id="426" r:id="rId65"/>
    <p:sldId id="427" r:id="rId66"/>
    <p:sldId id="428" r:id="rId67"/>
    <p:sldId id="429" r:id="rId68"/>
    <p:sldId id="430" r:id="rId69"/>
    <p:sldId id="431" r:id="rId70"/>
    <p:sldId id="432" r:id="rId71"/>
    <p:sldId id="433" r:id="rId72"/>
    <p:sldId id="434" r:id="rId73"/>
    <p:sldId id="435" r:id="rId74"/>
    <p:sldId id="436" r:id="rId75"/>
    <p:sldId id="437" r:id="rId76"/>
    <p:sldId id="438" r:id="rId77"/>
    <p:sldId id="439" r:id="rId78"/>
    <p:sldId id="440" r:id="rId79"/>
    <p:sldId id="442" r:id="rId8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rthikeyan Dhayalan" initials="KD" lastIdx="2" clrIdx="0">
    <p:extLst>
      <p:ext uri="{19B8F6BF-5375-455C-9EA6-DF929625EA0E}">
        <p15:presenceInfo xmlns:p15="http://schemas.microsoft.com/office/powerpoint/2012/main" userId="Karthikeyan Dhayala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23F4B"/>
    <a:srgbClr val="D9D9D9"/>
    <a:srgbClr val="FBFBFB"/>
    <a:srgbClr val="96D642"/>
    <a:srgbClr val="50B3CF"/>
    <a:srgbClr val="99CCFF"/>
    <a:srgbClr val="1E252B"/>
    <a:srgbClr val="0DB14B"/>
    <a:srgbClr val="0DB12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5" d="100"/>
          <a:sy n="65" d="100"/>
        </p:scale>
        <p:origin x="616" y="44"/>
      </p:cViewPr>
      <p:guideLst/>
    </p:cSldViewPr>
  </p:slideViewPr>
  <p:notesTextViewPr>
    <p:cViewPr>
      <p:scale>
        <a:sx n="1" d="1"/>
        <a:sy n="1" d="1"/>
      </p:scale>
      <p:origin x="0" y="0"/>
    </p:cViewPr>
  </p:notesTextViewPr>
  <p:notesViewPr>
    <p:cSldViewPr snapToGrid="0">
      <p:cViewPr varScale="1">
        <p:scale>
          <a:sx n="51" d="100"/>
          <a:sy n="51" d="100"/>
        </p:scale>
        <p:origin x="2692" y="6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84" Type="http://schemas.openxmlformats.org/officeDocument/2006/relationships/presProps" Target="presProps.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tableStyles" Target="tableStyles.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handoutMaster" Target="handoutMasters/handoutMaster1.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notesMaster" Target="notesMasters/notesMaster1.xml"/><Relationship Id="rId86"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B346E1F-0116-4253-BE01-AB6363ADFA6A}" type="datetimeFigureOut">
              <a:rPr lang="en-IN" smtClean="0"/>
              <a:t>16-02-2017</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C627D4F-841F-4DD0-99B1-DAF05FBF3AF8}" type="slidenum">
              <a:rPr lang="en-IN" smtClean="0"/>
              <a:t>‹#›</a:t>
            </a:fld>
            <a:endParaRPr lang="en-IN"/>
          </a:p>
        </p:txBody>
      </p:sp>
    </p:spTree>
    <p:extLst>
      <p:ext uri="{BB962C8B-B14F-4D97-AF65-F5344CB8AC3E}">
        <p14:creationId xmlns:p14="http://schemas.microsoft.com/office/powerpoint/2010/main" val="2135809834"/>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6-12-02T06:10:51.726"/>
    </inkml:context>
    <inkml:brush xml:id="br0">
      <inkml:brushProperty name="width" value="0.02333" units="cm"/>
      <inkml:brushProperty name="height" value="0.02333" units="cm"/>
      <inkml:brushProperty name="ignorePressure" value="1"/>
    </inkml:brush>
  </inkml:definitions>
  <inkml:trace contextRef="#ctx0" brushRef="#br0">18067 5177</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6-12-02T06:10:51.726"/>
    </inkml:context>
    <inkml:brush xml:id="br0">
      <inkml:brushProperty name="width" value="0.02333" units="cm"/>
      <inkml:brushProperty name="height" value="0.02333" units="cm"/>
      <inkml:brushProperty name="ignorePressure" value="1"/>
    </inkml:brush>
  </inkml:definitions>
  <inkml:trace contextRef="#ctx0" brushRef="#br0">18067 5177</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6-12-02T06:10:51.726"/>
    </inkml:context>
    <inkml:brush xml:id="br0">
      <inkml:brushProperty name="width" value="0.02333" units="cm"/>
      <inkml:brushProperty name="height" value="0.02333" units="cm"/>
      <inkml:brushProperty name="ignorePressure" value="1"/>
    </inkml:brush>
  </inkml:definitions>
  <inkml:trace contextRef="#ctx0" brushRef="#br0">18067 5177</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6-12-02T06:10:51.726"/>
    </inkml:context>
    <inkml:brush xml:id="br0">
      <inkml:brushProperty name="width" value="0.02333" units="cm"/>
      <inkml:brushProperty name="height" value="0.02333" units="cm"/>
      <inkml:brushProperty name="ignorePressure" value="1"/>
    </inkml:brush>
  </inkml:definitions>
  <inkml:trace contextRef="#ctx0" brushRef="#br0">18067 5177</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6-12-02T06:10:51.726"/>
    </inkml:context>
    <inkml:brush xml:id="br0">
      <inkml:brushProperty name="width" value="0.02333" units="cm"/>
      <inkml:brushProperty name="height" value="0.02333" units="cm"/>
      <inkml:brushProperty name="ignorePressure" value="1"/>
    </inkml:brush>
  </inkml:definitions>
  <inkml:trace contextRef="#ctx0" brushRef="#br0">18067 5177</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6-12-02T06:10:51.726"/>
    </inkml:context>
    <inkml:brush xml:id="br0">
      <inkml:brushProperty name="width" value="0.02333" units="cm"/>
      <inkml:brushProperty name="height" value="0.02333" units="cm"/>
      <inkml:brushProperty name="ignorePressure" value="1"/>
    </inkml:brush>
  </inkml:definitions>
  <inkml:trace contextRef="#ctx0" brushRef="#br0">18067 5177</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6-12-02T06:10:51.726"/>
    </inkml:context>
    <inkml:brush xml:id="br0">
      <inkml:brushProperty name="width" value="0.02333" units="cm"/>
      <inkml:brushProperty name="height" value="0.02333" units="cm"/>
      <inkml:brushProperty name="ignorePressure" value="1"/>
    </inkml:brush>
  </inkml:definitions>
  <inkml:trace contextRef="#ctx0" brushRef="#br0">18067 5177</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6-12-02T06:10:51.726"/>
    </inkml:context>
    <inkml:brush xml:id="br0">
      <inkml:brushProperty name="width" value="0.02333" units="cm"/>
      <inkml:brushProperty name="height" value="0.02333" units="cm"/>
      <inkml:brushProperty name="ignorePressure" value="1"/>
    </inkml:brush>
  </inkml:definitions>
  <inkml:trace contextRef="#ctx0" brushRef="#br0">18067 5177</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6-12-02T06:10:51.726"/>
    </inkml:context>
    <inkml:brush xml:id="br0">
      <inkml:brushProperty name="width" value="0.02333" units="cm"/>
      <inkml:brushProperty name="height" value="0.02333" units="cm"/>
      <inkml:brushProperty name="ignorePressure" value="1"/>
    </inkml:brush>
  </inkml:definitions>
  <inkml:trace contextRef="#ctx0" brushRef="#br0">18067 5177</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6-12-02T06:10:51.726"/>
    </inkml:context>
    <inkml:brush xml:id="br0">
      <inkml:brushProperty name="width" value="0.02333" units="cm"/>
      <inkml:brushProperty name="height" value="0.02333" units="cm"/>
      <inkml:brushProperty name="ignorePressure" value="1"/>
    </inkml:brush>
  </inkml:definitions>
  <inkml:trace contextRef="#ctx0" brushRef="#br0">18067 5177</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6-12-02T06:10:51.726"/>
    </inkml:context>
    <inkml:brush xml:id="br0">
      <inkml:brushProperty name="width" value="0.02333" units="cm"/>
      <inkml:brushProperty name="height" value="0.02333" units="cm"/>
      <inkml:brushProperty name="ignorePressure" value="1"/>
    </inkml:brush>
  </inkml:definitions>
  <inkml:trace contextRef="#ctx0" brushRef="#br0">18067 5177</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6-12-02T06:10:51.726"/>
    </inkml:context>
    <inkml:brush xml:id="br0">
      <inkml:brushProperty name="width" value="0.02333" units="cm"/>
      <inkml:brushProperty name="height" value="0.02333" units="cm"/>
      <inkml:brushProperty name="ignorePressure" value="1"/>
    </inkml:brush>
  </inkml:definitions>
  <inkml:trace contextRef="#ctx0" brushRef="#br0">18067 5177</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6-12-02T06:10:51.726"/>
    </inkml:context>
    <inkml:brush xml:id="br0">
      <inkml:brushProperty name="width" value="0.02333" units="cm"/>
      <inkml:brushProperty name="height" value="0.02333" units="cm"/>
      <inkml:brushProperty name="ignorePressure" value="1"/>
    </inkml:brush>
  </inkml:definitions>
  <inkml:trace contextRef="#ctx0" brushRef="#br0">18067 5177</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6-12-02T06:10:51.726"/>
    </inkml:context>
    <inkml:brush xml:id="br0">
      <inkml:brushProperty name="width" value="0.02333" units="cm"/>
      <inkml:brushProperty name="height" value="0.02333" units="cm"/>
      <inkml:brushProperty name="ignorePressure" value="1"/>
    </inkml:brush>
  </inkml:definitions>
  <inkml:trace contextRef="#ctx0" brushRef="#br0">18067 5177</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6-12-02T06:10:51.726"/>
    </inkml:context>
    <inkml:brush xml:id="br0">
      <inkml:brushProperty name="width" value="0.02333" units="cm"/>
      <inkml:brushProperty name="height" value="0.02333" units="cm"/>
      <inkml:brushProperty name="ignorePressure" value="1"/>
    </inkml:brush>
  </inkml:definitions>
  <inkml:trace contextRef="#ctx0" brushRef="#br0">18067 5177</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6-12-02T06:10:51.726"/>
    </inkml:context>
    <inkml:brush xml:id="br0">
      <inkml:brushProperty name="width" value="0.02333" units="cm"/>
      <inkml:brushProperty name="height" value="0.02333" units="cm"/>
      <inkml:brushProperty name="ignorePressure" value="1"/>
    </inkml:brush>
  </inkml:definitions>
  <inkml:trace contextRef="#ctx0" brushRef="#br0">18067 5177</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6-12-02T06:10:51.726"/>
    </inkml:context>
    <inkml:brush xml:id="br0">
      <inkml:brushProperty name="width" value="0.02333" units="cm"/>
      <inkml:brushProperty name="height" value="0.02333" units="cm"/>
      <inkml:brushProperty name="ignorePressure" value="1"/>
    </inkml:brush>
  </inkml:definitions>
  <inkml:trace contextRef="#ctx0" brushRef="#br0">18067 5177</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6-12-02T06:10:51.726"/>
    </inkml:context>
    <inkml:brush xml:id="br0">
      <inkml:brushProperty name="width" value="0.02333" units="cm"/>
      <inkml:brushProperty name="height" value="0.02333" units="cm"/>
      <inkml:brushProperty name="ignorePressure" value="1"/>
    </inkml:brush>
  </inkml:definitions>
  <inkml:trace contextRef="#ctx0" brushRef="#br0">18067 5177</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6-12-02T06:10:51.726"/>
    </inkml:context>
    <inkml:brush xml:id="br0">
      <inkml:brushProperty name="width" value="0.02333" units="cm"/>
      <inkml:brushProperty name="height" value="0.02333" units="cm"/>
      <inkml:brushProperty name="ignorePressure" value="1"/>
    </inkml:brush>
  </inkml:definitions>
  <inkml:trace contextRef="#ctx0" brushRef="#br0">18067 5177</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6-12-02T06:10:51.726"/>
    </inkml:context>
    <inkml:brush xml:id="br0">
      <inkml:brushProperty name="width" value="0.02333" units="cm"/>
      <inkml:brushProperty name="height" value="0.02333" units="cm"/>
      <inkml:brushProperty name="ignorePressure" value="1"/>
    </inkml:brush>
  </inkml:definitions>
  <inkml:trace contextRef="#ctx0" brushRef="#br0">18067 5177</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6-12-02T06:10:51.726"/>
    </inkml:context>
    <inkml:brush xml:id="br0">
      <inkml:brushProperty name="width" value="0.02333" units="cm"/>
      <inkml:brushProperty name="height" value="0.02333" units="cm"/>
      <inkml:brushProperty name="ignorePressure" value="1"/>
    </inkml:brush>
  </inkml:definitions>
  <inkml:trace contextRef="#ctx0" brushRef="#br0">18067 5177</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6-12-02T06:10:51.726"/>
    </inkml:context>
    <inkml:brush xml:id="br0">
      <inkml:brushProperty name="width" value="0.02333" units="cm"/>
      <inkml:brushProperty name="height" value="0.02333" units="cm"/>
      <inkml:brushProperty name="ignorePressure" value="1"/>
    </inkml:brush>
  </inkml:definitions>
  <inkml:trace contextRef="#ctx0" brushRef="#br0">18067 5177</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6-12-02T06:10:51.726"/>
    </inkml:context>
    <inkml:brush xml:id="br0">
      <inkml:brushProperty name="width" value="0.02333" units="cm"/>
      <inkml:brushProperty name="height" value="0.02333" units="cm"/>
      <inkml:brushProperty name="ignorePressure" value="1"/>
    </inkml:brush>
  </inkml:definitions>
  <inkml:trace contextRef="#ctx0" brushRef="#br0">18067 5177</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6-12-02T06:10:51.726"/>
    </inkml:context>
    <inkml:brush xml:id="br0">
      <inkml:brushProperty name="width" value="0.02333" units="cm"/>
      <inkml:brushProperty name="height" value="0.02333" units="cm"/>
      <inkml:brushProperty name="ignorePressure" value="1"/>
    </inkml:brush>
  </inkml:definitions>
  <inkml:trace contextRef="#ctx0" brushRef="#br0">18067 5177</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6-12-02T06:10:51.726"/>
    </inkml:context>
    <inkml:brush xml:id="br0">
      <inkml:brushProperty name="width" value="0.02333" units="cm"/>
      <inkml:brushProperty name="height" value="0.02333" units="cm"/>
      <inkml:brushProperty name="ignorePressure" value="1"/>
    </inkml:brush>
  </inkml:definitions>
  <inkml:trace contextRef="#ctx0" brushRef="#br0">18067 5177</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6-12-02T06:10:51.726"/>
    </inkml:context>
    <inkml:brush xml:id="br0">
      <inkml:brushProperty name="width" value="0.02333" units="cm"/>
      <inkml:brushProperty name="height" value="0.02333" units="cm"/>
      <inkml:brushProperty name="ignorePressure" value="1"/>
    </inkml:brush>
  </inkml:definitions>
  <inkml:trace contextRef="#ctx0" brushRef="#br0">18067 5177</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6-12-02T06:10:51.726"/>
    </inkml:context>
    <inkml:brush xml:id="br0">
      <inkml:brushProperty name="width" value="0.02333" units="cm"/>
      <inkml:brushProperty name="height" value="0.02333" units="cm"/>
      <inkml:brushProperty name="ignorePressure" value="1"/>
    </inkml:brush>
  </inkml:definitions>
  <inkml:trace contextRef="#ctx0" brushRef="#br0">18067 5177</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6-12-02T06:10:51.726"/>
    </inkml:context>
    <inkml:brush xml:id="br0">
      <inkml:brushProperty name="width" value="0.02333" units="cm"/>
      <inkml:brushProperty name="height" value="0.02333" units="cm"/>
      <inkml:brushProperty name="ignorePressure" value="1"/>
    </inkml:brush>
  </inkml:definitions>
  <inkml:trace contextRef="#ctx0" brushRef="#br0">18067 5177</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6-12-02T06:10:51.726"/>
    </inkml:context>
    <inkml:brush xml:id="br0">
      <inkml:brushProperty name="width" value="0.02333" units="cm"/>
      <inkml:brushProperty name="height" value="0.02333" units="cm"/>
      <inkml:brushProperty name="ignorePressure" value="1"/>
    </inkml:brush>
  </inkml:definitions>
  <inkml:trace contextRef="#ctx0" brushRef="#br0">18067 5177</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6-12-02T06:10:51.726"/>
    </inkml:context>
    <inkml:brush xml:id="br0">
      <inkml:brushProperty name="width" value="0.02333" units="cm"/>
      <inkml:brushProperty name="height" value="0.02333" units="cm"/>
      <inkml:brushProperty name="ignorePressure" value="1"/>
    </inkml:brush>
  </inkml:definitions>
  <inkml:trace contextRef="#ctx0" brushRef="#br0">18067 5177</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6-12-02T06:10:51.726"/>
    </inkml:context>
    <inkml:brush xml:id="br0">
      <inkml:brushProperty name="width" value="0.02333" units="cm"/>
      <inkml:brushProperty name="height" value="0.02333" units="cm"/>
      <inkml:brushProperty name="ignorePressure" value="1"/>
    </inkml:brush>
  </inkml:definitions>
  <inkml:trace contextRef="#ctx0" brushRef="#br0">18067 5177</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6-12-02T06:10:51.726"/>
    </inkml:context>
    <inkml:brush xml:id="br0">
      <inkml:brushProperty name="width" value="0.02333" units="cm"/>
      <inkml:brushProperty name="height" value="0.02333" units="cm"/>
      <inkml:brushProperty name="ignorePressure" value="1"/>
    </inkml:brush>
  </inkml:definitions>
  <inkml:trace contextRef="#ctx0" brushRef="#br0">18067 5177</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6-12-02T06:10:51.726"/>
    </inkml:context>
    <inkml:brush xml:id="br0">
      <inkml:brushProperty name="width" value="0.02333" units="cm"/>
      <inkml:brushProperty name="height" value="0.02333" units="cm"/>
      <inkml:brushProperty name="ignorePressure" value="1"/>
    </inkml:brush>
  </inkml:definitions>
  <inkml:trace contextRef="#ctx0" brushRef="#br0">18067 5177</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6-12-02T06:10:51.726"/>
    </inkml:context>
    <inkml:brush xml:id="br0">
      <inkml:brushProperty name="width" value="0.02333" units="cm"/>
      <inkml:brushProperty name="height" value="0.02333" units="cm"/>
      <inkml:brushProperty name="ignorePressure" value="1"/>
    </inkml:brush>
  </inkml:definitions>
  <inkml:trace contextRef="#ctx0" brushRef="#br0">18067 5177</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6-12-02T06:10:51.726"/>
    </inkml:context>
    <inkml:brush xml:id="br0">
      <inkml:brushProperty name="width" value="0.02333" units="cm"/>
      <inkml:brushProperty name="height" value="0.02333" units="cm"/>
      <inkml:brushProperty name="ignorePressure" value="1"/>
    </inkml:brush>
  </inkml:definitions>
  <inkml:trace contextRef="#ctx0" brushRef="#br0">18067 5177</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6-12-02T06:10:51.726"/>
    </inkml:context>
    <inkml:brush xml:id="br0">
      <inkml:brushProperty name="width" value="0.02333" units="cm"/>
      <inkml:brushProperty name="height" value="0.02333" units="cm"/>
      <inkml:brushProperty name="ignorePressure" value="1"/>
    </inkml:brush>
  </inkml:definitions>
  <inkml:trace contextRef="#ctx0" brushRef="#br0">18067 5177</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6-12-02T06:10:51.726"/>
    </inkml:context>
    <inkml:brush xml:id="br0">
      <inkml:brushProperty name="width" value="0.02333" units="cm"/>
      <inkml:brushProperty name="height" value="0.02333" units="cm"/>
      <inkml:brushProperty name="ignorePressure" value="1"/>
    </inkml:brush>
  </inkml:definitions>
  <inkml:trace contextRef="#ctx0" brushRef="#br0">18067 5177</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6-12-02T06:10:51.726"/>
    </inkml:context>
    <inkml:brush xml:id="br0">
      <inkml:brushProperty name="width" value="0.02333" units="cm"/>
      <inkml:brushProperty name="height" value="0.02333" units="cm"/>
      <inkml:brushProperty name="ignorePressure" value="1"/>
    </inkml:brush>
  </inkml:definitions>
  <inkml:trace contextRef="#ctx0" brushRef="#br0">18067 5177</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6-12-02T06:10:51.726"/>
    </inkml:context>
    <inkml:brush xml:id="br0">
      <inkml:brushProperty name="width" value="0.02333" units="cm"/>
      <inkml:brushProperty name="height" value="0.02333" units="cm"/>
      <inkml:brushProperty name="ignorePressure" value="1"/>
    </inkml:brush>
  </inkml:definitions>
  <inkml:trace contextRef="#ctx0" brushRef="#br0">18067 5177</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6-12-02T06:10:51.726"/>
    </inkml:context>
    <inkml:brush xml:id="br0">
      <inkml:brushProperty name="width" value="0.02333" units="cm"/>
      <inkml:brushProperty name="height" value="0.02333" units="cm"/>
      <inkml:brushProperty name="ignorePressure" value="1"/>
    </inkml:brush>
  </inkml:definitions>
  <inkml:trace contextRef="#ctx0" brushRef="#br0">18067 5177</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6-12-02T06:10:51.726"/>
    </inkml:context>
    <inkml:brush xml:id="br0">
      <inkml:brushProperty name="width" value="0.02333" units="cm"/>
      <inkml:brushProperty name="height" value="0.02333" units="cm"/>
      <inkml:brushProperty name="ignorePressure" value="1"/>
    </inkml:brush>
  </inkml:definitions>
  <inkml:trace contextRef="#ctx0" brushRef="#br0">18067 5177</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6-12-02T06:10:51.726"/>
    </inkml:context>
    <inkml:brush xml:id="br0">
      <inkml:brushProperty name="width" value="0.02333" units="cm"/>
      <inkml:brushProperty name="height" value="0.02333" units="cm"/>
      <inkml:brushProperty name="ignorePressure" value="1"/>
    </inkml:brush>
  </inkml:definitions>
  <inkml:trace contextRef="#ctx0" brushRef="#br0">18067 5177</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6-12-02T06:10:51.726"/>
    </inkml:context>
    <inkml:brush xml:id="br0">
      <inkml:brushProperty name="width" value="0.02333" units="cm"/>
      <inkml:brushProperty name="height" value="0.02333" units="cm"/>
      <inkml:brushProperty name="ignorePressure" value="1"/>
    </inkml:brush>
  </inkml:definitions>
  <inkml:trace contextRef="#ctx0" brushRef="#br0">18067 5177</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6-12-02T06:10:51.726"/>
    </inkml:context>
    <inkml:brush xml:id="br0">
      <inkml:brushProperty name="width" value="0.02333" units="cm"/>
      <inkml:brushProperty name="height" value="0.02333" units="cm"/>
      <inkml:brushProperty name="ignorePressure" value="1"/>
    </inkml:brush>
  </inkml:definitions>
  <inkml:trace contextRef="#ctx0" brushRef="#br0">18067 5177</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6-12-02T06:10:51.726"/>
    </inkml:context>
    <inkml:brush xml:id="br0">
      <inkml:brushProperty name="width" value="0.02333" units="cm"/>
      <inkml:brushProperty name="height" value="0.02333" units="cm"/>
      <inkml:brushProperty name="ignorePressure" value="1"/>
    </inkml:brush>
  </inkml:definitions>
  <inkml:trace contextRef="#ctx0" brushRef="#br0">18067 5177</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6-12-02T06:10:51.726"/>
    </inkml:context>
    <inkml:brush xml:id="br0">
      <inkml:brushProperty name="width" value="0.02333" units="cm"/>
      <inkml:brushProperty name="height" value="0.02333" units="cm"/>
      <inkml:brushProperty name="ignorePressure" value="1"/>
    </inkml:brush>
  </inkml:definitions>
  <inkml:trace contextRef="#ctx0" brushRef="#br0">18067 5177</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6-12-02T06:10:51.726"/>
    </inkml:context>
    <inkml:brush xml:id="br0">
      <inkml:brushProperty name="width" value="0.02333" units="cm"/>
      <inkml:brushProperty name="height" value="0.02333" units="cm"/>
      <inkml:brushProperty name="ignorePressure" value="1"/>
    </inkml:brush>
  </inkml:definitions>
  <inkml:trace contextRef="#ctx0" brushRef="#br0">18067 5177</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6-12-02T06:10:51.726"/>
    </inkml:context>
    <inkml:brush xml:id="br0">
      <inkml:brushProperty name="width" value="0.02333" units="cm"/>
      <inkml:brushProperty name="height" value="0.02333" units="cm"/>
      <inkml:brushProperty name="ignorePressure" value="1"/>
    </inkml:brush>
  </inkml:definitions>
  <inkml:trace contextRef="#ctx0" brushRef="#br0">18067 5177</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6-12-02T06:10:51.726"/>
    </inkml:context>
    <inkml:brush xml:id="br0">
      <inkml:brushProperty name="width" value="0.02333" units="cm"/>
      <inkml:brushProperty name="height" value="0.02333" units="cm"/>
      <inkml:brushProperty name="ignorePressure" value="1"/>
    </inkml:brush>
  </inkml:definitions>
  <inkml:trace contextRef="#ctx0" brushRef="#br0">18067 5177</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6-12-02T06:10:51.726"/>
    </inkml:context>
    <inkml:brush xml:id="br0">
      <inkml:brushProperty name="width" value="0.02333" units="cm"/>
      <inkml:brushProperty name="height" value="0.02333" units="cm"/>
      <inkml:brushProperty name="ignorePressure" value="1"/>
    </inkml:brush>
  </inkml:definitions>
  <inkml:trace contextRef="#ctx0" brushRef="#br0">18067 5177</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6-12-02T06:10:51.726"/>
    </inkml:context>
    <inkml:brush xml:id="br0">
      <inkml:brushProperty name="width" value="0.02333" units="cm"/>
      <inkml:brushProperty name="height" value="0.02333" units="cm"/>
      <inkml:brushProperty name="ignorePressure" value="1"/>
    </inkml:brush>
  </inkml:definitions>
  <inkml:trace contextRef="#ctx0" brushRef="#br0">18067 5177</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6-12-02T06:10:51.726"/>
    </inkml:context>
    <inkml:brush xml:id="br0">
      <inkml:brushProperty name="width" value="0.02333" units="cm"/>
      <inkml:brushProperty name="height" value="0.02333" units="cm"/>
      <inkml:brushProperty name="ignorePressure" value="1"/>
    </inkml:brush>
  </inkml:definitions>
  <inkml:trace contextRef="#ctx0" brushRef="#br0">18067 5177</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6-12-02T06:10:51.726"/>
    </inkml:context>
    <inkml:brush xml:id="br0">
      <inkml:brushProperty name="width" value="0.02333" units="cm"/>
      <inkml:brushProperty name="height" value="0.02333" units="cm"/>
      <inkml:brushProperty name="ignorePressure" value="1"/>
    </inkml:brush>
  </inkml:definitions>
  <inkml:trace contextRef="#ctx0" brushRef="#br0">18067 5177</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B5CD72-EC3A-4D22-95AA-8542E975CB8F}" type="datetimeFigureOut">
              <a:rPr lang="en-IN" smtClean="0"/>
              <a:t>16-02-2017</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88AFE4-65E3-4235-B09C-893C22CCEA22}" type="slidenum">
              <a:rPr lang="en-IN" smtClean="0"/>
              <a:t>‹#›</a:t>
            </a:fld>
            <a:endParaRPr lang="en-IN"/>
          </a:p>
        </p:txBody>
      </p:sp>
    </p:spTree>
    <p:extLst>
      <p:ext uri="{BB962C8B-B14F-4D97-AF65-F5344CB8AC3E}">
        <p14:creationId xmlns:p14="http://schemas.microsoft.com/office/powerpoint/2010/main" val="6450906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2</a:t>
            </a:fld>
            <a:endParaRPr lang="en-US" dirty="0"/>
          </a:p>
        </p:txBody>
      </p:sp>
    </p:spTree>
    <p:extLst>
      <p:ext uri="{BB962C8B-B14F-4D97-AF65-F5344CB8AC3E}">
        <p14:creationId xmlns:p14="http://schemas.microsoft.com/office/powerpoint/2010/main" val="11151788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12</a:t>
            </a:fld>
            <a:endParaRPr lang="en-US" dirty="0"/>
          </a:p>
        </p:txBody>
      </p:sp>
    </p:spTree>
    <p:extLst>
      <p:ext uri="{BB962C8B-B14F-4D97-AF65-F5344CB8AC3E}">
        <p14:creationId xmlns:p14="http://schemas.microsoft.com/office/powerpoint/2010/main" val="22263794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13</a:t>
            </a:fld>
            <a:endParaRPr lang="en-US" dirty="0"/>
          </a:p>
        </p:txBody>
      </p:sp>
    </p:spTree>
    <p:extLst>
      <p:ext uri="{BB962C8B-B14F-4D97-AF65-F5344CB8AC3E}">
        <p14:creationId xmlns:p14="http://schemas.microsoft.com/office/powerpoint/2010/main" val="32364951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15</a:t>
            </a:fld>
            <a:endParaRPr lang="en-US" dirty="0"/>
          </a:p>
        </p:txBody>
      </p:sp>
    </p:spTree>
    <p:extLst>
      <p:ext uri="{BB962C8B-B14F-4D97-AF65-F5344CB8AC3E}">
        <p14:creationId xmlns:p14="http://schemas.microsoft.com/office/powerpoint/2010/main" val="23030612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16</a:t>
            </a:fld>
            <a:endParaRPr lang="en-US" dirty="0"/>
          </a:p>
        </p:txBody>
      </p:sp>
    </p:spTree>
    <p:extLst>
      <p:ext uri="{BB962C8B-B14F-4D97-AF65-F5344CB8AC3E}">
        <p14:creationId xmlns:p14="http://schemas.microsoft.com/office/powerpoint/2010/main" val="2108474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17</a:t>
            </a:fld>
            <a:endParaRPr lang="en-US" dirty="0"/>
          </a:p>
        </p:txBody>
      </p:sp>
    </p:spTree>
    <p:extLst>
      <p:ext uri="{BB962C8B-B14F-4D97-AF65-F5344CB8AC3E}">
        <p14:creationId xmlns:p14="http://schemas.microsoft.com/office/powerpoint/2010/main" val="1729830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18</a:t>
            </a:fld>
            <a:endParaRPr lang="en-US" dirty="0"/>
          </a:p>
        </p:txBody>
      </p:sp>
    </p:spTree>
    <p:extLst>
      <p:ext uri="{BB962C8B-B14F-4D97-AF65-F5344CB8AC3E}">
        <p14:creationId xmlns:p14="http://schemas.microsoft.com/office/powerpoint/2010/main" val="18582463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19</a:t>
            </a:fld>
            <a:endParaRPr lang="en-US" dirty="0"/>
          </a:p>
        </p:txBody>
      </p:sp>
    </p:spTree>
    <p:extLst>
      <p:ext uri="{BB962C8B-B14F-4D97-AF65-F5344CB8AC3E}">
        <p14:creationId xmlns:p14="http://schemas.microsoft.com/office/powerpoint/2010/main" val="14687830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21</a:t>
            </a:fld>
            <a:endParaRPr lang="en-US" dirty="0"/>
          </a:p>
        </p:txBody>
      </p:sp>
    </p:spTree>
    <p:extLst>
      <p:ext uri="{BB962C8B-B14F-4D97-AF65-F5344CB8AC3E}">
        <p14:creationId xmlns:p14="http://schemas.microsoft.com/office/powerpoint/2010/main" val="36234270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22</a:t>
            </a:fld>
            <a:endParaRPr lang="en-US" dirty="0"/>
          </a:p>
        </p:txBody>
      </p:sp>
    </p:spTree>
    <p:extLst>
      <p:ext uri="{BB962C8B-B14F-4D97-AF65-F5344CB8AC3E}">
        <p14:creationId xmlns:p14="http://schemas.microsoft.com/office/powerpoint/2010/main" val="31454910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23</a:t>
            </a:fld>
            <a:endParaRPr lang="en-US" dirty="0"/>
          </a:p>
        </p:txBody>
      </p:sp>
    </p:spTree>
    <p:extLst>
      <p:ext uri="{BB962C8B-B14F-4D97-AF65-F5344CB8AC3E}">
        <p14:creationId xmlns:p14="http://schemas.microsoft.com/office/powerpoint/2010/main" val="28897573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3</a:t>
            </a:fld>
            <a:endParaRPr lang="en-US" dirty="0"/>
          </a:p>
        </p:txBody>
      </p:sp>
    </p:spTree>
    <p:extLst>
      <p:ext uri="{BB962C8B-B14F-4D97-AF65-F5344CB8AC3E}">
        <p14:creationId xmlns:p14="http://schemas.microsoft.com/office/powerpoint/2010/main" val="17187585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24</a:t>
            </a:fld>
            <a:endParaRPr lang="en-US" dirty="0"/>
          </a:p>
        </p:txBody>
      </p:sp>
    </p:spTree>
    <p:extLst>
      <p:ext uri="{BB962C8B-B14F-4D97-AF65-F5344CB8AC3E}">
        <p14:creationId xmlns:p14="http://schemas.microsoft.com/office/powerpoint/2010/main" val="4414549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25</a:t>
            </a:fld>
            <a:endParaRPr lang="en-US" dirty="0"/>
          </a:p>
        </p:txBody>
      </p:sp>
    </p:spTree>
    <p:extLst>
      <p:ext uri="{BB962C8B-B14F-4D97-AF65-F5344CB8AC3E}">
        <p14:creationId xmlns:p14="http://schemas.microsoft.com/office/powerpoint/2010/main" val="11957446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26</a:t>
            </a:fld>
            <a:endParaRPr lang="en-US" dirty="0"/>
          </a:p>
        </p:txBody>
      </p:sp>
    </p:spTree>
    <p:extLst>
      <p:ext uri="{BB962C8B-B14F-4D97-AF65-F5344CB8AC3E}">
        <p14:creationId xmlns:p14="http://schemas.microsoft.com/office/powerpoint/2010/main" val="28207609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27</a:t>
            </a:fld>
            <a:endParaRPr lang="en-US" dirty="0"/>
          </a:p>
        </p:txBody>
      </p:sp>
    </p:spTree>
    <p:extLst>
      <p:ext uri="{BB962C8B-B14F-4D97-AF65-F5344CB8AC3E}">
        <p14:creationId xmlns:p14="http://schemas.microsoft.com/office/powerpoint/2010/main" val="3243151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28</a:t>
            </a:fld>
            <a:endParaRPr lang="en-US" dirty="0"/>
          </a:p>
        </p:txBody>
      </p:sp>
    </p:spTree>
    <p:extLst>
      <p:ext uri="{BB962C8B-B14F-4D97-AF65-F5344CB8AC3E}">
        <p14:creationId xmlns:p14="http://schemas.microsoft.com/office/powerpoint/2010/main" val="4865095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29</a:t>
            </a:fld>
            <a:endParaRPr lang="en-US" dirty="0"/>
          </a:p>
        </p:txBody>
      </p:sp>
    </p:spTree>
    <p:extLst>
      <p:ext uri="{BB962C8B-B14F-4D97-AF65-F5344CB8AC3E}">
        <p14:creationId xmlns:p14="http://schemas.microsoft.com/office/powerpoint/2010/main" val="102912611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30</a:t>
            </a:fld>
            <a:endParaRPr lang="en-US" dirty="0"/>
          </a:p>
        </p:txBody>
      </p:sp>
    </p:spTree>
    <p:extLst>
      <p:ext uri="{BB962C8B-B14F-4D97-AF65-F5344CB8AC3E}">
        <p14:creationId xmlns:p14="http://schemas.microsoft.com/office/powerpoint/2010/main" val="14980734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31</a:t>
            </a:fld>
            <a:endParaRPr lang="en-US" dirty="0"/>
          </a:p>
        </p:txBody>
      </p:sp>
    </p:spTree>
    <p:extLst>
      <p:ext uri="{BB962C8B-B14F-4D97-AF65-F5344CB8AC3E}">
        <p14:creationId xmlns:p14="http://schemas.microsoft.com/office/powerpoint/2010/main" val="165584457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32</a:t>
            </a:fld>
            <a:endParaRPr lang="en-US" dirty="0"/>
          </a:p>
        </p:txBody>
      </p:sp>
    </p:spTree>
    <p:extLst>
      <p:ext uri="{BB962C8B-B14F-4D97-AF65-F5344CB8AC3E}">
        <p14:creationId xmlns:p14="http://schemas.microsoft.com/office/powerpoint/2010/main" val="184357497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33</a:t>
            </a:fld>
            <a:endParaRPr lang="en-US" dirty="0"/>
          </a:p>
        </p:txBody>
      </p:sp>
    </p:spTree>
    <p:extLst>
      <p:ext uri="{BB962C8B-B14F-4D97-AF65-F5344CB8AC3E}">
        <p14:creationId xmlns:p14="http://schemas.microsoft.com/office/powerpoint/2010/main" val="42388375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4</a:t>
            </a:fld>
            <a:endParaRPr lang="en-US" dirty="0"/>
          </a:p>
        </p:txBody>
      </p:sp>
    </p:spTree>
    <p:extLst>
      <p:ext uri="{BB962C8B-B14F-4D97-AF65-F5344CB8AC3E}">
        <p14:creationId xmlns:p14="http://schemas.microsoft.com/office/powerpoint/2010/main" val="406589499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34</a:t>
            </a:fld>
            <a:endParaRPr lang="en-US" dirty="0"/>
          </a:p>
        </p:txBody>
      </p:sp>
    </p:spTree>
    <p:extLst>
      <p:ext uri="{BB962C8B-B14F-4D97-AF65-F5344CB8AC3E}">
        <p14:creationId xmlns:p14="http://schemas.microsoft.com/office/powerpoint/2010/main" val="45773485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35</a:t>
            </a:fld>
            <a:endParaRPr lang="en-US" dirty="0"/>
          </a:p>
        </p:txBody>
      </p:sp>
    </p:spTree>
    <p:extLst>
      <p:ext uri="{BB962C8B-B14F-4D97-AF65-F5344CB8AC3E}">
        <p14:creationId xmlns:p14="http://schemas.microsoft.com/office/powerpoint/2010/main" val="238407457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36</a:t>
            </a:fld>
            <a:endParaRPr lang="en-US" dirty="0"/>
          </a:p>
        </p:txBody>
      </p:sp>
    </p:spTree>
    <p:extLst>
      <p:ext uri="{BB962C8B-B14F-4D97-AF65-F5344CB8AC3E}">
        <p14:creationId xmlns:p14="http://schemas.microsoft.com/office/powerpoint/2010/main" val="373637348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37</a:t>
            </a:fld>
            <a:endParaRPr lang="en-US" dirty="0"/>
          </a:p>
        </p:txBody>
      </p:sp>
    </p:spTree>
    <p:extLst>
      <p:ext uri="{BB962C8B-B14F-4D97-AF65-F5344CB8AC3E}">
        <p14:creationId xmlns:p14="http://schemas.microsoft.com/office/powerpoint/2010/main" val="101346670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38</a:t>
            </a:fld>
            <a:endParaRPr lang="en-US" dirty="0"/>
          </a:p>
        </p:txBody>
      </p:sp>
    </p:spTree>
    <p:extLst>
      <p:ext uri="{BB962C8B-B14F-4D97-AF65-F5344CB8AC3E}">
        <p14:creationId xmlns:p14="http://schemas.microsoft.com/office/powerpoint/2010/main" val="198123902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39</a:t>
            </a:fld>
            <a:endParaRPr lang="en-US" dirty="0"/>
          </a:p>
        </p:txBody>
      </p:sp>
    </p:spTree>
    <p:extLst>
      <p:ext uri="{BB962C8B-B14F-4D97-AF65-F5344CB8AC3E}">
        <p14:creationId xmlns:p14="http://schemas.microsoft.com/office/powerpoint/2010/main" val="67989912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40</a:t>
            </a:fld>
            <a:endParaRPr lang="en-US" dirty="0"/>
          </a:p>
        </p:txBody>
      </p:sp>
    </p:spTree>
    <p:extLst>
      <p:ext uri="{BB962C8B-B14F-4D97-AF65-F5344CB8AC3E}">
        <p14:creationId xmlns:p14="http://schemas.microsoft.com/office/powerpoint/2010/main" val="206124590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41</a:t>
            </a:fld>
            <a:endParaRPr lang="en-US" dirty="0"/>
          </a:p>
        </p:txBody>
      </p:sp>
    </p:spTree>
    <p:extLst>
      <p:ext uri="{BB962C8B-B14F-4D97-AF65-F5344CB8AC3E}">
        <p14:creationId xmlns:p14="http://schemas.microsoft.com/office/powerpoint/2010/main" val="9889610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42</a:t>
            </a:fld>
            <a:endParaRPr lang="en-US" dirty="0"/>
          </a:p>
        </p:txBody>
      </p:sp>
    </p:spTree>
    <p:extLst>
      <p:ext uri="{BB962C8B-B14F-4D97-AF65-F5344CB8AC3E}">
        <p14:creationId xmlns:p14="http://schemas.microsoft.com/office/powerpoint/2010/main" val="196457349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43</a:t>
            </a:fld>
            <a:endParaRPr lang="en-US" dirty="0"/>
          </a:p>
        </p:txBody>
      </p:sp>
    </p:spTree>
    <p:extLst>
      <p:ext uri="{BB962C8B-B14F-4D97-AF65-F5344CB8AC3E}">
        <p14:creationId xmlns:p14="http://schemas.microsoft.com/office/powerpoint/2010/main" val="6823534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5</a:t>
            </a:fld>
            <a:endParaRPr lang="en-US" dirty="0"/>
          </a:p>
        </p:txBody>
      </p:sp>
    </p:spTree>
    <p:extLst>
      <p:ext uri="{BB962C8B-B14F-4D97-AF65-F5344CB8AC3E}">
        <p14:creationId xmlns:p14="http://schemas.microsoft.com/office/powerpoint/2010/main" val="364780159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44</a:t>
            </a:fld>
            <a:endParaRPr lang="en-US" dirty="0"/>
          </a:p>
        </p:txBody>
      </p:sp>
    </p:spTree>
    <p:extLst>
      <p:ext uri="{BB962C8B-B14F-4D97-AF65-F5344CB8AC3E}">
        <p14:creationId xmlns:p14="http://schemas.microsoft.com/office/powerpoint/2010/main" val="325215779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45</a:t>
            </a:fld>
            <a:endParaRPr lang="en-US" dirty="0"/>
          </a:p>
        </p:txBody>
      </p:sp>
    </p:spTree>
    <p:extLst>
      <p:ext uri="{BB962C8B-B14F-4D97-AF65-F5344CB8AC3E}">
        <p14:creationId xmlns:p14="http://schemas.microsoft.com/office/powerpoint/2010/main" val="241176968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46</a:t>
            </a:fld>
            <a:endParaRPr lang="en-US" dirty="0"/>
          </a:p>
        </p:txBody>
      </p:sp>
    </p:spTree>
    <p:extLst>
      <p:ext uri="{BB962C8B-B14F-4D97-AF65-F5344CB8AC3E}">
        <p14:creationId xmlns:p14="http://schemas.microsoft.com/office/powerpoint/2010/main" val="168568920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47</a:t>
            </a:fld>
            <a:endParaRPr lang="en-US" dirty="0"/>
          </a:p>
        </p:txBody>
      </p:sp>
    </p:spTree>
    <p:extLst>
      <p:ext uri="{BB962C8B-B14F-4D97-AF65-F5344CB8AC3E}">
        <p14:creationId xmlns:p14="http://schemas.microsoft.com/office/powerpoint/2010/main" val="89504248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48</a:t>
            </a:fld>
            <a:endParaRPr lang="en-US" dirty="0"/>
          </a:p>
        </p:txBody>
      </p:sp>
    </p:spTree>
    <p:extLst>
      <p:ext uri="{BB962C8B-B14F-4D97-AF65-F5344CB8AC3E}">
        <p14:creationId xmlns:p14="http://schemas.microsoft.com/office/powerpoint/2010/main" val="416491568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49</a:t>
            </a:fld>
            <a:endParaRPr lang="en-US" dirty="0"/>
          </a:p>
        </p:txBody>
      </p:sp>
    </p:spTree>
    <p:extLst>
      <p:ext uri="{BB962C8B-B14F-4D97-AF65-F5344CB8AC3E}">
        <p14:creationId xmlns:p14="http://schemas.microsoft.com/office/powerpoint/2010/main" val="261591234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50</a:t>
            </a:fld>
            <a:endParaRPr lang="en-US" dirty="0"/>
          </a:p>
        </p:txBody>
      </p:sp>
    </p:spTree>
    <p:extLst>
      <p:ext uri="{BB962C8B-B14F-4D97-AF65-F5344CB8AC3E}">
        <p14:creationId xmlns:p14="http://schemas.microsoft.com/office/powerpoint/2010/main" val="295562749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51</a:t>
            </a:fld>
            <a:endParaRPr lang="en-US" dirty="0"/>
          </a:p>
        </p:txBody>
      </p:sp>
    </p:spTree>
    <p:extLst>
      <p:ext uri="{BB962C8B-B14F-4D97-AF65-F5344CB8AC3E}">
        <p14:creationId xmlns:p14="http://schemas.microsoft.com/office/powerpoint/2010/main" val="169362607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52</a:t>
            </a:fld>
            <a:endParaRPr lang="en-US" dirty="0"/>
          </a:p>
        </p:txBody>
      </p:sp>
    </p:spTree>
    <p:extLst>
      <p:ext uri="{BB962C8B-B14F-4D97-AF65-F5344CB8AC3E}">
        <p14:creationId xmlns:p14="http://schemas.microsoft.com/office/powerpoint/2010/main" val="297446626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53</a:t>
            </a:fld>
            <a:endParaRPr lang="en-US" dirty="0"/>
          </a:p>
        </p:txBody>
      </p:sp>
    </p:spTree>
    <p:extLst>
      <p:ext uri="{BB962C8B-B14F-4D97-AF65-F5344CB8AC3E}">
        <p14:creationId xmlns:p14="http://schemas.microsoft.com/office/powerpoint/2010/main" val="32011056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6</a:t>
            </a:fld>
            <a:endParaRPr lang="en-US" dirty="0"/>
          </a:p>
        </p:txBody>
      </p:sp>
    </p:spTree>
    <p:extLst>
      <p:ext uri="{BB962C8B-B14F-4D97-AF65-F5344CB8AC3E}">
        <p14:creationId xmlns:p14="http://schemas.microsoft.com/office/powerpoint/2010/main" val="292346812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54</a:t>
            </a:fld>
            <a:endParaRPr lang="en-US" dirty="0"/>
          </a:p>
        </p:txBody>
      </p:sp>
    </p:spTree>
    <p:extLst>
      <p:ext uri="{BB962C8B-B14F-4D97-AF65-F5344CB8AC3E}">
        <p14:creationId xmlns:p14="http://schemas.microsoft.com/office/powerpoint/2010/main" val="362273233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55</a:t>
            </a:fld>
            <a:endParaRPr lang="en-US" dirty="0"/>
          </a:p>
        </p:txBody>
      </p:sp>
    </p:spTree>
    <p:extLst>
      <p:ext uri="{BB962C8B-B14F-4D97-AF65-F5344CB8AC3E}">
        <p14:creationId xmlns:p14="http://schemas.microsoft.com/office/powerpoint/2010/main" val="125299028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56</a:t>
            </a:fld>
            <a:endParaRPr lang="en-US" dirty="0"/>
          </a:p>
        </p:txBody>
      </p:sp>
    </p:spTree>
    <p:extLst>
      <p:ext uri="{BB962C8B-B14F-4D97-AF65-F5344CB8AC3E}">
        <p14:creationId xmlns:p14="http://schemas.microsoft.com/office/powerpoint/2010/main" val="99175998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57</a:t>
            </a:fld>
            <a:endParaRPr lang="en-US" dirty="0"/>
          </a:p>
        </p:txBody>
      </p:sp>
    </p:spTree>
    <p:extLst>
      <p:ext uri="{BB962C8B-B14F-4D97-AF65-F5344CB8AC3E}">
        <p14:creationId xmlns:p14="http://schemas.microsoft.com/office/powerpoint/2010/main" val="327977193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58</a:t>
            </a:fld>
            <a:endParaRPr lang="en-US" dirty="0"/>
          </a:p>
        </p:txBody>
      </p:sp>
    </p:spTree>
    <p:extLst>
      <p:ext uri="{BB962C8B-B14F-4D97-AF65-F5344CB8AC3E}">
        <p14:creationId xmlns:p14="http://schemas.microsoft.com/office/powerpoint/2010/main" val="133845723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59</a:t>
            </a:fld>
            <a:endParaRPr lang="en-US" dirty="0"/>
          </a:p>
        </p:txBody>
      </p:sp>
    </p:spTree>
    <p:extLst>
      <p:ext uri="{BB962C8B-B14F-4D97-AF65-F5344CB8AC3E}">
        <p14:creationId xmlns:p14="http://schemas.microsoft.com/office/powerpoint/2010/main" val="259909103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60</a:t>
            </a:fld>
            <a:endParaRPr lang="en-US" dirty="0"/>
          </a:p>
        </p:txBody>
      </p:sp>
    </p:spTree>
    <p:extLst>
      <p:ext uri="{BB962C8B-B14F-4D97-AF65-F5344CB8AC3E}">
        <p14:creationId xmlns:p14="http://schemas.microsoft.com/office/powerpoint/2010/main" val="316000830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61</a:t>
            </a:fld>
            <a:endParaRPr lang="en-US" dirty="0"/>
          </a:p>
        </p:txBody>
      </p:sp>
    </p:spTree>
    <p:extLst>
      <p:ext uri="{BB962C8B-B14F-4D97-AF65-F5344CB8AC3E}">
        <p14:creationId xmlns:p14="http://schemas.microsoft.com/office/powerpoint/2010/main" val="53222376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62</a:t>
            </a:fld>
            <a:endParaRPr lang="en-US" dirty="0"/>
          </a:p>
        </p:txBody>
      </p:sp>
    </p:spTree>
    <p:extLst>
      <p:ext uri="{BB962C8B-B14F-4D97-AF65-F5344CB8AC3E}">
        <p14:creationId xmlns:p14="http://schemas.microsoft.com/office/powerpoint/2010/main" val="371427977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63</a:t>
            </a:fld>
            <a:endParaRPr lang="en-US" dirty="0"/>
          </a:p>
        </p:txBody>
      </p:sp>
    </p:spTree>
    <p:extLst>
      <p:ext uri="{BB962C8B-B14F-4D97-AF65-F5344CB8AC3E}">
        <p14:creationId xmlns:p14="http://schemas.microsoft.com/office/powerpoint/2010/main" val="30894568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7</a:t>
            </a:fld>
            <a:endParaRPr lang="en-US" dirty="0"/>
          </a:p>
        </p:txBody>
      </p:sp>
    </p:spTree>
    <p:extLst>
      <p:ext uri="{BB962C8B-B14F-4D97-AF65-F5344CB8AC3E}">
        <p14:creationId xmlns:p14="http://schemas.microsoft.com/office/powerpoint/2010/main" val="425204791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64</a:t>
            </a:fld>
            <a:endParaRPr lang="en-US" dirty="0"/>
          </a:p>
        </p:txBody>
      </p:sp>
    </p:spTree>
    <p:extLst>
      <p:ext uri="{BB962C8B-B14F-4D97-AF65-F5344CB8AC3E}">
        <p14:creationId xmlns:p14="http://schemas.microsoft.com/office/powerpoint/2010/main" val="91189409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65</a:t>
            </a:fld>
            <a:endParaRPr lang="en-US" dirty="0"/>
          </a:p>
        </p:txBody>
      </p:sp>
    </p:spTree>
    <p:extLst>
      <p:ext uri="{BB962C8B-B14F-4D97-AF65-F5344CB8AC3E}">
        <p14:creationId xmlns:p14="http://schemas.microsoft.com/office/powerpoint/2010/main" val="359847707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66</a:t>
            </a:fld>
            <a:endParaRPr lang="en-US" dirty="0"/>
          </a:p>
        </p:txBody>
      </p:sp>
    </p:spTree>
    <p:extLst>
      <p:ext uri="{BB962C8B-B14F-4D97-AF65-F5344CB8AC3E}">
        <p14:creationId xmlns:p14="http://schemas.microsoft.com/office/powerpoint/2010/main" val="85038953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67</a:t>
            </a:fld>
            <a:endParaRPr lang="en-US" dirty="0"/>
          </a:p>
        </p:txBody>
      </p:sp>
    </p:spTree>
    <p:extLst>
      <p:ext uri="{BB962C8B-B14F-4D97-AF65-F5344CB8AC3E}">
        <p14:creationId xmlns:p14="http://schemas.microsoft.com/office/powerpoint/2010/main" val="316168724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E203D09-5926-4F66-AE61-F8BC0C32CF3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919398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8</a:t>
            </a:fld>
            <a:endParaRPr lang="en-US" dirty="0"/>
          </a:p>
        </p:txBody>
      </p:sp>
    </p:spTree>
    <p:extLst>
      <p:ext uri="{BB962C8B-B14F-4D97-AF65-F5344CB8AC3E}">
        <p14:creationId xmlns:p14="http://schemas.microsoft.com/office/powerpoint/2010/main" val="29169563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10</a:t>
            </a:fld>
            <a:endParaRPr lang="en-US" dirty="0"/>
          </a:p>
        </p:txBody>
      </p:sp>
    </p:spTree>
    <p:extLst>
      <p:ext uri="{BB962C8B-B14F-4D97-AF65-F5344CB8AC3E}">
        <p14:creationId xmlns:p14="http://schemas.microsoft.com/office/powerpoint/2010/main" val="10040969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11</a:t>
            </a:fld>
            <a:endParaRPr lang="en-US" dirty="0"/>
          </a:p>
        </p:txBody>
      </p:sp>
    </p:spTree>
    <p:extLst>
      <p:ext uri="{BB962C8B-B14F-4D97-AF65-F5344CB8AC3E}">
        <p14:creationId xmlns:p14="http://schemas.microsoft.com/office/powerpoint/2010/main" val="21556708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vi-V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vi-VN"/>
          </a:p>
        </p:txBody>
      </p:sp>
      <p:sp>
        <p:nvSpPr>
          <p:cNvPr id="4" name="Date Placeholder 3"/>
          <p:cNvSpPr>
            <a:spLocks noGrp="1"/>
          </p:cNvSpPr>
          <p:nvPr>
            <p:ph type="dt" sz="half" idx="10"/>
          </p:nvPr>
        </p:nvSpPr>
        <p:spPr/>
        <p:txBody>
          <a:bodyPr/>
          <a:lstStyle/>
          <a:p>
            <a:fld id="{5BAD6030-0B39-41B2-A9A5-6CB76F212BA5}" type="datetime1">
              <a:rPr lang="en-IN" smtClean="0">
                <a:solidFill>
                  <a:prstClr val="black">
                    <a:tint val="75000"/>
                  </a:prstClr>
                </a:solidFill>
              </a:rPr>
              <a:t>16-02-2017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Karthikeyan Dhayalan</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5DE872C3-2ED1-43FB-B3C4-BA6F078D7CD3}"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2233416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vi-V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lang="vi-V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564D9CB-0140-4B57-B7CA-5609255333A2}" type="datetime1">
              <a:rPr lang="en-IN" smtClean="0">
                <a:solidFill>
                  <a:prstClr val="black">
                    <a:tint val="75000"/>
                  </a:prstClr>
                </a:solidFill>
              </a:rPr>
              <a:t>16-02-2017</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r>
              <a:rPr lang="en-US">
                <a:solidFill>
                  <a:prstClr val="black">
                    <a:tint val="75000"/>
                  </a:prstClr>
                </a:solidFill>
              </a:rPr>
              <a:t>Karthikeyan Dhayalan</a:t>
            </a: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5DE872C3-2ED1-43FB-B3C4-BA6F078D7CD3}"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038096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p:cNvSpPr>
            <a:spLocks noGrp="1"/>
          </p:cNvSpPr>
          <p:nvPr>
            <p:ph type="dt" sz="half" idx="10"/>
          </p:nvPr>
        </p:nvSpPr>
        <p:spPr/>
        <p:txBody>
          <a:bodyPr/>
          <a:lstStyle/>
          <a:p>
            <a:fld id="{8F29E505-92F8-44EC-AE05-C6FBFFA3C1BF}" type="datetime1">
              <a:rPr lang="en-IN" smtClean="0">
                <a:solidFill>
                  <a:prstClr val="black">
                    <a:tint val="75000"/>
                  </a:prstClr>
                </a:solidFill>
              </a:rPr>
              <a:t>16-02-2017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Karthikeyan Dhayalan</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5DE872C3-2ED1-43FB-B3C4-BA6F078D7CD3}"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8775433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vi-V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p:cNvSpPr>
            <a:spLocks noGrp="1"/>
          </p:cNvSpPr>
          <p:nvPr>
            <p:ph type="dt" sz="half" idx="10"/>
          </p:nvPr>
        </p:nvSpPr>
        <p:spPr/>
        <p:txBody>
          <a:bodyPr/>
          <a:lstStyle/>
          <a:p>
            <a:fld id="{B99AEBB4-3E45-4B16-BD62-B81B82D5594E}" type="datetime1">
              <a:rPr lang="en-IN" smtClean="0">
                <a:solidFill>
                  <a:prstClr val="black">
                    <a:tint val="75000"/>
                  </a:prstClr>
                </a:solidFill>
              </a:rPr>
              <a:t>16-02-2017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Karthikeyan Dhayalan</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5DE872C3-2ED1-43FB-B3C4-BA6F078D7CD3}"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6607291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a:t>Click to edit Master title style</a:t>
            </a:r>
          </a:p>
        </p:txBody>
      </p:sp>
      <p:sp>
        <p:nvSpPr>
          <p:cNvPr id="3" name="Text Placeholder 2"/>
          <p:cNvSpPr>
            <a:spLocks noGrp="1"/>
          </p:cNvSpPr>
          <p:nvPr>
            <p:ph type="body" sz="half" idx="1"/>
          </p:nvPr>
        </p:nvSpPr>
        <p:spPr>
          <a:xfrm>
            <a:off x="609600" y="1600201"/>
            <a:ext cx="5384800" cy="45259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09600" y="6245225"/>
            <a:ext cx="2844800" cy="476250"/>
          </a:xfrm>
        </p:spPr>
        <p:txBody>
          <a:bodyPr/>
          <a:lstStyle>
            <a:lvl1pPr>
              <a:defRPr/>
            </a:lvl1pPr>
          </a:lstStyle>
          <a:p>
            <a:endParaRPr lang="en-US" altLang="en-US"/>
          </a:p>
        </p:txBody>
      </p:sp>
      <p:sp>
        <p:nvSpPr>
          <p:cNvPr id="6" name="Footer Placeholder 5"/>
          <p:cNvSpPr>
            <a:spLocks noGrp="1"/>
          </p:cNvSpPr>
          <p:nvPr>
            <p:ph type="ftr" sz="quarter" idx="11"/>
          </p:nvPr>
        </p:nvSpPr>
        <p:spPr>
          <a:xfrm>
            <a:off x="4165600" y="6245225"/>
            <a:ext cx="3860800" cy="476250"/>
          </a:xfrm>
        </p:spPr>
        <p:txBody>
          <a:bodyPr/>
          <a:lstStyle>
            <a:lvl1pPr>
              <a:defRPr/>
            </a:lvl1pPr>
          </a:lstStyle>
          <a:p>
            <a:endParaRPr lang="en-US" altLang="en-US"/>
          </a:p>
        </p:txBody>
      </p:sp>
      <p:sp>
        <p:nvSpPr>
          <p:cNvPr id="7" name="Slide Number Placeholder 6"/>
          <p:cNvSpPr>
            <a:spLocks noGrp="1"/>
          </p:cNvSpPr>
          <p:nvPr>
            <p:ph type="sldNum" sz="quarter" idx="12"/>
          </p:nvPr>
        </p:nvSpPr>
        <p:spPr>
          <a:xfrm>
            <a:off x="8737600" y="6245225"/>
            <a:ext cx="2844800" cy="476250"/>
          </a:xfrm>
        </p:spPr>
        <p:txBody>
          <a:bodyPr/>
          <a:lstStyle>
            <a:lvl1pPr>
              <a:defRPr/>
            </a:lvl1pPr>
          </a:lstStyle>
          <a:p>
            <a:fld id="{697C30C2-930E-43C4-9883-B845A6F6EC31}" type="slidenum">
              <a:rPr lang="en-US" altLang="en-US"/>
              <a:pPr/>
              <a:t>‹#›</a:t>
            </a:fld>
            <a:endParaRPr lang="en-US" altLang="en-US"/>
          </a:p>
        </p:txBody>
      </p:sp>
    </p:spTree>
    <p:extLst>
      <p:ext uri="{BB962C8B-B14F-4D97-AF65-F5344CB8AC3E}">
        <p14:creationId xmlns:p14="http://schemas.microsoft.com/office/powerpoint/2010/main" val="39562864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122238"/>
            <a:ext cx="10058400" cy="1295400"/>
          </a:xfrm>
        </p:spPr>
        <p:txBody>
          <a:bodyPr/>
          <a:lstStyle/>
          <a:p>
            <a:r>
              <a:rPr lang="en-US"/>
              <a:t>Click to edit Master title style</a:t>
            </a:r>
          </a:p>
        </p:txBody>
      </p:sp>
      <p:sp>
        <p:nvSpPr>
          <p:cNvPr id="3" name="Table Placeholder 2"/>
          <p:cNvSpPr>
            <a:spLocks noGrp="1"/>
          </p:cNvSpPr>
          <p:nvPr>
            <p:ph type="tbl" idx="1"/>
          </p:nvPr>
        </p:nvSpPr>
        <p:spPr>
          <a:xfrm>
            <a:off x="609600" y="1719263"/>
            <a:ext cx="10972800" cy="4411662"/>
          </a:xfrm>
        </p:spPr>
        <p:txBody>
          <a:bodyPr/>
          <a:lstStyle/>
          <a:p>
            <a:endParaRPr lang="en-US"/>
          </a:p>
        </p:txBody>
      </p:sp>
      <p:sp>
        <p:nvSpPr>
          <p:cNvPr id="4" name="Date Placeholder 3"/>
          <p:cNvSpPr>
            <a:spLocks noGrp="1"/>
          </p:cNvSpPr>
          <p:nvPr>
            <p:ph type="dt" sz="half" idx="10"/>
          </p:nvPr>
        </p:nvSpPr>
        <p:spPr>
          <a:xfrm>
            <a:off x="609600" y="6248400"/>
            <a:ext cx="2844800" cy="457200"/>
          </a:xfrm>
        </p:spPr>
        <p:txBody>
          <a:bodyPr/>
          <a:lstStyle>
            <a:lvl1pPr>
              <a:defRPr/>
            </a:lvl1pPr>
          </a:lstStyle>
          <a:p>
            <a:endParaRPr lang="en-US" altLang="en-US"/>
          </a:p>
        </p:txBody>
      </p:sp>
      <p:sp>
        <p:nvSpPr>
          <p:cNvPr id="5" name="Footer Placeholder 4"/>
          <p:cNvSpPr>
            <a:spLocks noGrp="1"/>
          </p:cNvSpPr>
          <p:nvPr>
            <p:ph type="ftr" sz="quarter" idx="11"/>
          </p:nvPr>
        </p:nvSpPr>
        <p:spPr>
          <a:xfrm>
            <a:off x="4165600" y="6248400"/>
            <a:ext cx="3860800" cy="457200"/>
          </a:xfrm>
        </p:spPr>
        <p:txBody>
          <a:bodyPr/>
          <a:lstStyle>
            <a:lvl1pPr>
              <a:defRPr/>
            </a:lvl1pPr>
          </a:lstStyle>
          <a:p>
            <a:endParaRPr lang="en-US" altLang="en-US"/>
          </a:p>
        </p:txBody>
      </p:sp>
      <p:sp>
        <p:nvSpPr>
          <p:cNvPr id="6" name="Slide Number Placeholder 5"/>
          <p:cNvSpPr>
            <a:spLocks noGrp="1"/>
          </p:cNvSpPr>
          <p:nvPr>
            <p:ph type="sldNum" sz="quarter" idx="12"/>
          </p:nvPr>
        </p:nvSpPr>
        <p:spPr>
          <a:xfrm>
            <a:off x="8737600" y="6248400"/>
            <a:ext cx="2844800" cy="457200"/>
          </a:xfrm>
        </p:spPr>
        <p:txBody>
          <a:bodyPr/>
          <a:lstStyle>
            <a:lvl1pPr>
              <a:defRPr/>
            </a:lvl1pPr>
          </a:lstStyle>
          <a:p>
            <a:fld id="{5D650B07-CD5D-4194-B2C4-21844AD2FA1F}" type="slidenum">
              <a:rPr lang="en-US" altLang="en-US"/>
              <a:pPr/>
              <a:t>‹#›</a:t>
            </a:fld>
            <a:endParaRPr lang="en-US" altLang="en-US"/>
          </a:p>
        </p:txBody>
      </p:sp>
    </p:spTree>
    <p:extLst>
      <p:ext uri="{BB962C8B-B14F-4D97-AF65-F5344CB8AC3E}">
        <p14:creationId xmlns:p14="http://schemas.microsoft.com/office/powerpoint/2010/main" val="21812933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122238"/>
            <a:ext cx="10058400" cy="1295400"/>
          </a:xfrm>
        </p:spPr>
        <p:txBody>
          <a:bodyPr/>
          <a:lstStyle/>
          <a:p>
            <a:r>
              <a:rPr lang="en-US"/>
              <a:t>Click to edit Master title style</a:t>
            </a:r>
          </a:p>
        </p:txBody>
      </p:sp>
      <p:sp>
        <p:nvSpPr>
          <p:cNvPr id="3" name="Text Placeholder 2"/>
          <p:cNvSpPr>
            <a:spLocks noGrp="1"/>
          </p:cNvSpPr>
          <p:nvPr>
            <p:ph type="body" sz="half" idx="1"/>
          </p:nvPr>
        </p:nvSpPr>
        <p:spPr>
          <a:xfrm>
            <a:off x="609600" y="1719263"/>
            <a:ext cx="5384800" cy="44116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197600" y="1719264"/>
            <a:ext cx="5384800" cy="212883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197600" y="4000501"/>
            <a:ext cx="5384800" cy="21304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5"/>
          <p:cNvSpPr>
            <a:spLocks noGrp="1"/>
          </p:cNvSpPr>
          <p:nvPr>
            <p:ph type="dt" sz="half" idx="10"/>
          </p:nvPr>
        </p:nvSpPr>
        <p:spPr>
          <a:xfrm>
            <a:off x="609600" y="6248400"/>
            <a:ext cx="2844800" cy="457200"/>
          </a:xfrm>
        </p:spPr>
        <p:txBody>
          <a:bodyPr/>
          <a:lstStyle>
            <a:lvl1pPr>
              <a:defRPr/>
            </a:lvl1pPr>
          </a:lstStyle>
          <a:p>
            <a:endParaRPr lang="en-US" altLang="en-US"/>
          </a:p>
        </p:txBody>
      </p:sp>
      <p:sp>
        <p:nvSpPr>
          <p:cNvPr id="7" name="Footer Placeholder 6"/>
          <p:cNvSpPr>
            <a:spLocks noGrp="1"/>
          </p:cNvSpPr>
          <p:nvPr>
            <p:ph type="ftr" sz="quarter" idx="11"/>
          </p:nvPr>
        </p:nvSpPr>
        <p:spPr>
          <a:xfrm>
            <a:off x="4165600" y="6248400"/>
            <a:ext cx="3860800" cy="457200"/>
          </a:xfrm>
        </p:spPr>
        <p:txBody>
          <a:bodyPr/>
          <a:lstStyle>
            <a:lvl1pPr>
              <a:defRPr/>
            </a:lvl1pPr>
          </a:lstStyle>
          <a:p>
            <a:endParaRPr lang="en-US" altLang="en-US"/>
          </a:p>
        </p:txBody>
      </p:sp>
      <p:sp>
        <p:nvSpPr>
          <p:cNvPr id="8" name="Slide Number Placeholder 7"/>
          <p:cNvSpPr>
            <a:spLocks noGrp="1"/>
          </p:cNvSpPr>
          <p:nvPr>
            <p:ph type="sldNum" sz="quarter" idx="12"/>
          </p:nvPr>
        </p:nvSpPr>
        <p:spPr>
          <a:xfrm>
            <a:off x="8737600" y="6248400"/>
            <a:ext cx="2844800" cy="457200"/>
          </a:xfrm>
        </p:spPr>
        <p:txBody>
          <a:bodyPr/>
          <a:lstStyle>
            <a:lvl1pPr>
              <a:defRPr/>
            </a:lvl1pPr>
          </a:lstStyle>
          <a:p>
            <a:fld id="{D6E91EA5-A489-4AE0-BC25-87108DE05C66}" type="slidenum">
              <a:rPr lang="en-US" altLang="en-US"/>
              <a:pPr/>
              <a:t>‹#›</a:t>
            </a:fld>
            <a:endParaRPr lang="en-US" altLang="en-US"/>
          </a:p>
        </p:txBody>
      </p:sp>
    </p:spTree>
    <p:extLst>
      <p:ext uri="{BB962C8B-B14F-4D97-AF65-F5344CB8AC3E}">
        <p14:creationId xmlns:p14="http://schemas.microsoft.com/office/powerpoint/2010/main" val="465303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vi-V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vi-VN"/>
          </a:p>
        </p:txBody>
      </p:sp>
      <p:sp>
        <p:nvSpPr>
          <p:cNvPr id="4" name="Date Placeholder 3"/>
          <p:cNvSpPr>
            <a:spLocks noGrp="1"/>
          </p:cNvSpPr>
          <p:nvPr>
            <p:ph type="dt" sz="half" idx="10"/>
          </p:nvPr>
        </p:nvSpPr>
        <p:spPr/>
        <p:txBody>
          <a:bodyPr/>
          <a:lstStyle/>
          <a:p>
            <a:fld id="{DC7D46CC-EEF8-4B75-92C8-B472F9CB76F4}" type="datetime1">
              <a:rPr lang="en-US" smtClean="0">
                <a:solidFill>
                  <a:prstClr val="black">
                    <a:tint val="75000"/>
                  </a:prstClr>
                </a:solidFill>
              </a:rPr>
              <a:pPr/>
              <a:t>2/16/2017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5DE872C3-2ED1-43FB-B3C4-BA6F078D7CD3}"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2785757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p:cNvSpPr>
            <a:spLocks noGrp="1"/>
          </p:cNvSpPr>
          <p:nvPr>
            <p:ph type="dt" sz="half" idx="10"/>
          </p:nvPr>
        </p:nvSpPr>
        <p:spPr/>
        <p:txBody>
          <a:bodyPr/>
          <a:lstStyle/>
          <a:p>
            <a:fld id="{37764860-B04C-470C-BB7E-2199C7691FF9}" type="datetime1">
              <a:rPr lang="en-US" smtClean="0">
                <a:solidFill>
                  <a:prstClr val="black">
                    <a:tint val="75000"/>
                  </a:prstClr>
                </a:solidFill>
              </a:rPr>
              <a:pPr/>
              <a:t>2/16/2017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5DE872C3-2ED1-43FB-B3C4-BA6F078D7CD3}"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1029649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vi-V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943E4B-5100-4C90-8963-58730DCE0348}" type="datetime1">
              <a:rPr lang="en-US" smtClean="0">
                <a:solidFill>
                  <a:prstClr val="black">
                    <a:tint val="75000"/>
                  </a:prstClr>
                </a:solidFill>
              </a:rPr>
              <a:pPr/>
              <a:t>2/16/2017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5DE872C3-2ED1-43FB-B3C4-BA6F078D7CD3}"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0927320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Date Placeholder 4"/>
          <p:cNvSpPr>
            <a:spLocks noGrp="1"/>
          </p:cNvSpPr>
          <p:nvPr>
            <p:ph type="dt" sz="half" idx="10"/>
          </p:nvPr>
        </p:nvSpPr>
        <p:spPr/>
        <p:txBody>
          <a:bodyPr/>
          <a:lstStyle/>
          <a:p>
            <a:fld id="{5C7852AC-2167-483E-BA74-60D6753FB778}" type="datetime1">
              <a:rPr lang="en-US" smtClean="0">
                <a:solidFill>
                  <a:prstClr val="black">
                    <a:tint val="75000"/>
                  </a:prstClr>
                </a:solidFill>
              </a:rPr>
              <a:pPr/>
              <a:t>2/16/2017</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5DE872C3-2ED1-43FB-B3C4-BA6F078D7CD3}"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0732704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p:cNvSpPr>
            <a:spLocks noGrp="1"/>
          </p:cNvSpPr>
          <p:nvPr>
            <p:ph type="dt" sz="half" idx="10"/>
          </p:nvPr>
        </p:nvSpPr>
        <p:spPr/>
        <p:txBody>
          <a:bodyPr/>
          <a:lstStyle/>
          <a:p>
            <a:fld id="{AE7279E7-E95B-44D5-AD15-79A92C880A4B}" type="datetime1">
              <a:rPr lang="en-IN" smtClean="0">
                <a:solidFill>
                  <a:prstClr val="black">
                    <a:tint val="75000"/>
                  </a:prstClr>
                </a:solidFill>
              </a:rPr>
              <a:t>16-02-2017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Karthikeyan Dhayalan</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5DE872C3-2ED1-43FB-B3C4-BA6F078D7CD3}"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73611652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vi-V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7" name="Date Placeholder 6"/>
          <p:cNvSpPr>
            <a:spLocks noGrp="1"/>
          </p:cNvSpPr>
          <p:nvPr>
            <p:ph type="dt" sz="half" idx="10"/>
          </p:nvPr>
        </p:nvSpPr>
        <p:spPr/>
        <p:txBody>
          <a:bodyPr/>
          <a:lstStyle/>
          <a:p>
            <a:fld id="{7B624758-03ED-40BD-B2BB-FD8724BE6C7F}" type="datetime1">
              <a:rPr lang="en-US" smtClean="0">
                <a:solidFill>
                  <a:prstClr val="black">
                    <a:tint val="75000"/>
                  </a:prstClr>
                </a:solidFill>
              </a:rPr>
              <a:pPr/>
              <a:t>2/16/2017</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5DE872C3-2ED1-43FB-B3C4-BA6F078D7CD3}"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9029013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00100" y="515380"/>
            <a:ext cx="10696574" cy="735541"/>
          </a:xfrm>
        </p:spPr>
        <p:txBody>
          <a:bodyPr>
            <a:normAutofit/>
          </a:bodyPr>
          <a:lstStyle>
            <a:lvl1pPr>
              <a:defRPr sz="4000">
                <a:solidFill>
                  <a:schemeClr val="tx1">
                    <a:lumMod val="65000"/>
                    <a:lumOff val="35000"/>
                  </a:schemeClr>
                </a:solidFill>
              </a:defRPr>
            </a:lvl1pPr>
          </a:lstStyle>
          <a:p>
            <a:r>
              <a:rPr lang="en-US" dirty="0"/>
              <a:t>Click to edit Master title style</a:t>
            </a:r>
            <a:endParaRPr lang="vi-VN" dirty="0"/>
          </a:p>
        </p:txBody>
      </p:sp>
      <p:sp>
        <p:nvSpPr>
          <p:cNvPr id="5" name="Slide Number Placeholder 4"/>
          <p:cNvSpPr>
            <a:spLocks noGrp="1"/>
          </p:cNvSpPr>
          <p:nvPr>
            <p:ph type="sldNum" sz="quarter" idx="12"/>
          </p:nvPr>
        </p:nvSpPr>
        <p:spPr>
          <a:xfrm>
            <a:off x="11748096" y="-11063"/>
            <a:ext cx="505517" cy="266186"/>
          </a:xfrm>
        </p:spPr>
        <p:txBody>
          <a:bodyPr/>
          <a:lstStyle>
            <a:lvl1pPr algn="ctr">
              <a:defRPr sz="1400">
                <a:solidFill>
                  <a:schemeClr val="tx1"/>
                </a:solidFill>
                <a:latin typeface="Arial" panose="020B0604020202020204" pitchFamily="34" charset="0"/>
                <a:cs typeface="Arial" panose="020B0604020202020204" pitchFamily="34" charset="0"/>
              </a:defRPr>
            </a:lvl1pPr>
          </a:lstStyle>
          <a:p>
            <a:fld id="{5DE872C3-2ED1-43FB-B3C4-BA6F078D7CD3}" type="slidenum">
              <a:rPr lang="en-US" smtClean="0">
                <a:solidFill>
                  <a:prstClr val="black"/>
                </a:solidFill>
              </a:rPr>
              <a:pPr/>
              <a:t>‹#›</a:t>
            </a:fld>
            <a:endParaRPr lang="en-US" dirty="0">
              <a:solidFill>
                <a:prstClr val="black"/>
              </a:solidFill>
            </a:endParaRPr>
          </a:p>
        </p:txBody>
      </p:sp>
      <p:grpSp>
        <p:nvGrpSpPr>
          <p:cNvPr id="3" name="Group 2"/>
          <p:cNvGrpSpPr/>
          <p:nvPr/>
        </p:nvGrpSpPr>
        <p:grpSpPr>
          <a:xfrm>
            <a:off x="0" y="6725537"/>
            <a:ext cx="12192000" cy="132463"/>
            <a:chOff x="0" y="6725537"/>
            <a:chExt cx="12192000" cy="132463"/>
          </a:xfrm>
        </p:grpSpPr>
        <p:sp>
          <p:nvSpPr>
            <p:cNvPr id="7" name="Rectangle 6"/>
            <p:cNvSpPr/>
            <p:nvPr/>
          </p:nvSpPr>
          <p:spPr>
            <a:xfrm>
              <a:off x="0" y="6725538"/>
              <a:ext cx="2418460" cy="1324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prstClr val="white"/>
                </a:solidFill>
              </a:endParaRPr>
            </a:p>
          </p:txBody>
        </p:sp>
        <p:sp>
          <p:nvSpPr>
            <p:cNvPr id="8" name="Rectangle 7"/>
            <p:cNvSpPr/>
            <p:nvPr/>
          </p:nvSpPr>
          <p:spPr>
            <a:xfrm>
              <a:off x="4836919" y="6725537"/>
              <a:ext cx="2596813" cy="132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prstClr val="white"/>
                </a:solidFill>
              </a:endParaRPr>
            </a:p>
          </p:txBody>
        </p:sp>
        <p:sp>
          <p:nvSpPr>
            <p:cNvPr id="9" name="Rectangle 8"/>
            <p:cNvSpPr/>
            <p:nvPr/>
          </p:nvSpPr>
          <p:spPr>
            <a:xfrm>
              <a:off x="9773540" y="6725537"/>
              <a:ext cx="2418460" cy="13246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prstClr val="white"/>
                </a:solidFill>
              </a:endParaRPr>
            </a:p>
          </p:txBody>
        </p:sp>
        <p:sp>
          <p:nvSpPr>
            <p:cNvPr id="10" name="Rectangle 9"/>
            <p:cNvSpPr/>
            <p:nvPr/>
          </p:nvSpPr>
          <p:spPr>
            <a:xfrm>
              <a:off x="7355080" y="6725537"/>
              <a:ext cx="2418460" cy="13246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prstClr val="white"/>
                </a:solidFill>
              </a:endParaRPr>
            </a:p>
          </p:txBody>
        </p:sp>
        <p:sp>
          <p:nvSpPr>
            <p:cNvPr id="11" name="Rectangle 10"/>
            <p:cNvSpPr/>
            <p:nvPr/>
          </p:nvSpPr>
          <p:spPr>
            <a:xfrm>
              <a:off x="2418460" y="6725538"/>
              <a:ext cx="2418460" cy="132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prstClr val="white"/>
                </a:solidFill>
              </a:endParaRPr>
            </a:p>
          </p:txBody>
        </p:sp>
      </p:grpSp>
      <p:sp>
        <p:nvSpPr>
          <p:cNvPr id="16" name="Rectangle 15"/>
          <p:cNvSpPr/>
          <p:nvPr userDrawn="1"/>
        </p:nvSpPr>
        <p:spPr>
          <a:xfrm>
            <a:off x="-2" y="53698"/>
            <a:ext cx="11795760" cy="1161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spTree>
    <p:extLst>
      <p:ext uri="{BB962C8B-B14F-4D97-AF65-F5344CB8AC3E}">
        <p14:creationId xmlns:p14="http://schemas.microsoft.com/office/powerpoint/2010/main" val="1910130670"/>
      </p:ext>
    </p:extLst>
  </p:cSld>
  <p:clrMapOvr>
    <a:masterClrMapping/>
  </p:clrMapOvr>
  <p:extLst mod="1">
    <p:ext uri="{DCECCB84-F9BA-43D5-87BE-67443E8EF086}">
      <p15:sldGuideLst xmlns:p15="http://schemas.microsoft.com/office/powerpoint/2012/main">
        <p15:guide id="1" orient="horz" pos="2160">
          <p15:clr>
            <a:srgbClr val="FBAE40"/>
          </p15:clr>
        </p15:guide>
        <p15:guide id="2" orient="horz" pos="391">
          <p15:clr>
            <a:srgbClr val="FBAE40"/>
          </p15:clr>
        </p15:guide>
        <p15:guide id="3" pos="504">
          <p15:clr>
            <a:srgbClr val="FBAE40"/>
          </p15:clr>
        </p15:guide>
        <p15:guide id="4" pos="7176">
          <p15:clr>
            <a:srgbClr val="FBAE40"/>
          </p15:clr>
        </p15:guide>
        <p15:guide id="5" pos="384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800100" y="515380"/>
            <a:ext cx="10696574" cy="735541"/>
          </a:xfrm>
        </p:spPr>
        <p:txBody>
          <a:bodyPr>
            <a:normAutofit/>
          </a:bodyPr>
          <a:lstStyle>
            <a:lvl1pPr>
              <a:defRPr sz="4000">
                <a:solidFill>
                  <a:schemeClr val="tx1">
                    <a:lumMod val="65000"/>
                    <a:lumOff val="35000"/>
                  </a:schemeClr>
                </a:solidFill>
              </a:defRPr>
            </a:lvl1pPr>
          </a:lstStyle>
          <a:p>
            <a:r>
              <a:rPr lang="en-US" dirty="0"/>
              <a:t>Click to edit Master title style</a:t>
            </a:r>
            <a:endParaRPr lang="vi-VN" dirty="0"/>
          </a:p>
        </p:txBody>
      </p:sp>
      <p:sp>
        <p:nvSpPr>
          <p:cNvPr id="5" name="Slide Number Placeholder 4"/>
          <p:cNvSpPr>
            <a:spLocks noGrp="1"/>
          </p:cNvSpPr>
          <p:nvPr>
            <p:ph type="sldNum" sz="quarter" idx="12"/>
          </p:nvPr>
        </p:nvSpPr>
        <p:spPr>
          <a:xfrm>
            <a:off x="11748096" y="-11063"/>
            <a:ext cx="505517" cy="266186"/>
          </a:xfrm>
        </p:spPr>
        <p:txBody>
          <a:bodyPr/>
          <a:lstStyle>
            <a:lvl1pPr algn="ctr">
              <a:defRPr sz="1100">
                <a:solidFill>
                  <a:schemeClr val="tx1"/>
                </a:solidFill>
                <a:latin typeface="Arial" panose="020B0604020202020204" pitchFamily="34" charset="0"/>
                <a:cs typeface="Arial" panose="020B0604020202020204" pitchFamily="34" charset="0"/>
              </a:defRPr>
            </a:lvl1pPr>
          </a:lstStyle>
          <a:p>
            <a:fld id="{5DE872C3-2ED1-43FB-B3C4-BA6F078D7CD3}" type="slidenum">
              <a:rPr lang="en-US" smtClean="0">
                <a:solidFill>
                  <a:prstClr val="black"/>
                </a:solidFill>
              </a:rPr>
              <a:pPr/>
              <a:t>‹#›</a:t>
            </a:fld>
            <a:endParaRPr lang="en-US" dirty="0">
              <a:solidFill>
                <a:prstClr val="black"/>
              </a:solidFill>
            </a:endParaRPr>
          </a:p>
        </p:txBody>
      </p:sp>
      <p:sp>
        <p:nvSpPr>
          <p:cNvPr id="16" name="Rectangle 15"/>
          <p:cNvSpPr/>
          <p:nvPr userDrawn="1"/>
        </p:nvSpPr>
        <p:spPr>
          <a:xfrm>
            <a:off x="-2" y="42268"/>
            <a:ext cx="11795760" cy="91440"/>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sp>
        <p:nvSpPr>
          <p:cNvPr id="12" name="Rectangle 11"/>
          <p:cNvSpPr/>
          <p:nvPr userDrawn="1"/>
        </p:nvSpPr>
        <p:spPr>
          <a:xfrm>
            <a:off x="3808" y="6721198"/>
            <a:ext cx="11795760" cy="9144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pic>
        <p:nvPicPr>
          <p:cNvPr id="14" name="Picture 13"/>
          <p:cNvPicPr>
            <a:picLocks noChangeAspect="1"/>
          </p:cNvPicPr>
          <p:nvPr userDrawn="1"/>
        </p:nvPicPr>
        <p:blipFill>
          <a:blip r:embed="rId2">
            <a:clrChange>
              <a:clrFrom>
                <a:srgbClr val="FFFFFF"/>
              </a:clrFrom>
              <a:clrTo>
                <a:srgbClr val="FFFFFF">
                  <a:alpha val="0"/>
                </a:srgbClr>
              </a:clrTo>
            </a:clrChange>
          </a:blip>
          <a:stretch>
            <a:fillRect/>
          </a:stretch>
        </p:blipFill>
        <p:spPr>
          <a:xfrm>
            <a:off x="11861987" y="6512538"/>
            <a:ext cx="276673" cy="356892"/>
          </a:xfrm>
          <a:prstGeom prst="rect">
            <a:avLst/>
          </a:prstGeom>
        </p:spPr>
      </p:pic>
    </p:spTree>
    <p:extLst>
      <p:ext uri="{BB962C8B-B14F-4D97-AF65-F5344CB8AC3E}">
        <p14:creationId xmlns:p14="http://schemas.microsoft.com/office/powerpoint/2010/main" val="2701672319"/>
      </p:ext>
    </p:extLst>
  </p:cSld>
  <p:clrMapOvr>
    <a:masterClrMapping/>
  </p:clrMapOvr>
  <p:extLst mod="1">
    <p:ext uri="{DCECCB84-F9BA-43D5-87BE-67443E8EF086}">
      <p15:sldGuideLst xmlns:p15="http://schemas.microsoft.com/office/powerpoint/2012/main">
        <p15:guide id="1" orient="horz" pos="2160">
          <p15:clr>
            <a:srgbClr val="FBAE40"/>
          </p15:clr>
        </p15:guide>
        <p15:guide id="2" orient="horz" pos="391">
          <p15:clr>
            <a:srgbClr val="FBAE40"/>
          </p15:clr>
        </p15:guide>
        <p15:guide id="3" pos="504">
          <p15:clr>
            <a:srgbClr val="FBAE40"/>
          </p15:clr>
        </p15:guide>
        <p15:guide id="4" pos="7176">
          <p15:clr>
            <a:srgbClr val="FBAE40"/>
          </p15:clr>
        </p15:guide>
        <p15:guide id="5" pos="384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908BAC-4DF5-4505-B591-BEAB2A788B93}" type="datetime1">
              <a:rPr lang="en-US" smtClean="0">
                <a:solidFill>
                  <a:prstClr val="black">
                    <a:tint val="75000"/>
                  </a:prstClr>
                </a:solidFill>
              </a:rPr>
              <a:pPr/>
              <a:t>2/16/2017</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r>
              <a:rPr lang="en-US" dirty="0">
                <a:solidFill>
                  <a:prstClr val="black">
                    <a:tint val="75000"/>
                  </a:prstClr>
                </a:solidFill>
              </a:rPr>
              <a:t>Confidential</a:t>
            </a:r>
          </a:p>
        </p:txBody>
      </p:sp>
      <p:sp>
        <p:nvSpPr>
          <p:cNvPr id="4" name="Slide Number Placeholder 3"/>
          <p:cNvSpPr>
            <a:spLocks noGrp="1"/>
          </p:cNvSpPr>
          <p:nvPr>
            <p:ph type="sldNum" sz="quarter" idx="12"/>
          </p:nvPr>
        </p:nvSpPr>
        <p:spPr/>
        <p:txBody>
          <a:bodyPr/>
          <a:lstStyle/>
          <a:p>
            <a:fld id="{5DE872C3-2ED1-43FB-B3C4-BA6F078D7CD3}"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23391100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vi-V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06E3E5F-4659-4FF7-A7F7-A8E6BA2C0813}" type="datetime1">
              <a:rPr lang="en-US" smtClean="0">
                <a:solidFill>
                  <a:prstClr val="black">
                    <a:tint val="75000"/>
                  </a:prstClr>
                </a:solidFill>
              </a:rPr>
              <a:pPr/>
              <a:t>2/16/2017</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5DE872C3-2ED1-43FB-B3C4-BA6F078D7CD3}"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85155812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vi-V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lang="vi-V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99BBFD3-83E5-4EE1-B44C-BD324F172E11}" type="datetime1">
              <a:rPr lang="en-US" smtClean="0">
                <a:solidFill>
                  <a:prstClr val="black">
                    <a:tint val="75000"/>
                  </a:prstClr>
                </a:solidFill>
              </a:rPr>
              <a:pPr/>
              <a:t>2/16/2017</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5DE872C3-2ED1-43FB-B3C4-BA6F078D7CD3}"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70321120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p:cNvSpPr>
            <a:spLocks noGrp="1"/>
          </p:cNvSpPr>
          <p:nvPr>
            <p:ph type="dt" sz="half" idx="10"/>
          </p:nvPr>
        </p:nvSpPr>
        <p:spPr/>
        <p:txBody>
          <a:bodyPr/>
          <a:lstStyle/>
          <a:p>
            <a:fld id="{1038345A-BF8C-4491-98EA-5625FE184381}" type="datetime1">
              <a:rPr lang="en-US" smtClean="0">
                <a:solidFill>
                  <a:prstClr val="black">
                    <a:tint val="75000"/>
                  </a:prstClr>
                </a:solidFill>
              </a:rPr>
              <a:pPr/>
              <a:t>2/16/2017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5DE872C3-2ED1-43FB-B3C4-BA6F078D7CD3}"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21723982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vi-V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p:cNvSpPr>
            <a:spLocks noGrp="1"/>
          </p:cNvSpPr>
          <p:nvPr>
            <p:ph type="dt" sz="half" idx="10"/>
          </p:nvPr>
        </p:nvSpPr>
        <p:spPr/>
        <p:txBody>
          <a:bodyPr/>
          <a:lstStyle/>
          <a:p>
            <a:fld id="{1F462C42-554E-49D8-BD9C-2055D490F3D3}" type="datetime1">
              <a:rPr lang="en-US" smtClean="0">
                <a:solidFill>
                  <a:prstClr val="black">
                    <a:tint val="75000"/>
                  </a:prstClr>
                </a:solidFill>
              </a:rPr>
              <a:pPr/>
              <a:t>2/16/2017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5DE872C3-2ED1-43FB-B3C4-BA6F078D7CD3}"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767194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vi-V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9FEEAA-4DCC-4F27-A885-5A6F262774D3}" type="datetime1">
              <a:rPr lang="en-IN" smtClean="0">
                <a:solidFill>
                  <a:prstClr val="black">
                    <a:tint val="75000"/>
                  </a:prstClr>
                </a:solidFill>
              </a:rPr>
              <a:t>16-02-2017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Karthikeyan Dhayalan</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5DE872C3-2ED1-43FB-B3C4-BA6F078D7CD3}"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6941283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Date Placeholder 4"/>
          <p:cNvSpPr>
            <a:spLocks noGrp="1"/>
          </p:cNvSpPr>
          <p:nvPr>
            <p:ph type="dt" sz="half" idx="10"/>
          </p:nvPr>
        </p:nvSpPr>
        <p:spPr/>
        <p:txBody>
          <a:bodyPr/>
          <a:lstStyle/>
          <a:p>
            <a:fld id="{E6A8D543-3283-4640-B68B-EA122DEFF41D}" type="datetime1">
              <a:rPr lang="en-IN" smtClean="0">
                <a:solidFill>
                  <a:prstClr val="black">
                    <a:tint val="75000"/>
                  </a:prstClr>
                </a:solidFill>
              </a:rPr>
              <a:t>16-02-2017</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r>
              <a:rPr lang="en-US">
                <a:solidFill>
                  <a:prstClr val="black">
                    <a:tint val="75000"/>
                  </a:prstClr>
                </a:solidFill>
              </a:rPr>
              <a:t>Karthikeyan Dhayalan</a:t>
            </a: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5DE872C3-2ED1-43FB-B3C4-BA6F078D7CD3}"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0222034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vi-V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7" name="Date Placeholder 6"/>
          <p:cNvSpPr>
            <a:spLocks noGrp="1"/>
          </p:cNvSpPr>
          <p:nvPr>
            <p:ph type="dt" sz="half" idx="10"/>
          </p:nvPr>
        </p:nvSpPr>
        <p:spPr/>
        <p:txBody>
          <a:bodyPr/>
          <a:lstStyle/>
          <a:p>
            <a:fld id="{B29DA8FF-BE34-420C-8502-4008A8C23E80}" type="datetime1">
              <a:rPr lang="en-IN" smtClean="0">
                <a:solidFill>
                  <a:prstClr val="black">
                    <a:tint val="75000"/>
                  </a:prstClr>
                </a:solidFill>
              </a:rPr>
              <a:t>16-02-2017</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r>
              <a:rPr lang="en-US">
                <a:solidFill>
                  <a:prstClr val="black">
                    <a:tint val="75000"/>
                  </a:prstClr>
                </a:solidFill>
              </a:rPr>
              <a:t>Karthikeyan Dhayalan</a:t>
            </a:r>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5DE872C3-2ED1-43FB-B3C4-BA6F078D7CD3}"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9862645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00100" y="515380"/>
            <a:ext cx="10696574" cy="735541"/>
          </a:xfrm>
        </p:spPr>
        <p:txBody>
          <a:bodyPr>
            <a:normAutofit/>
          </a:bodyPr>
          <a:lstStyle>
            <a:lvl1pPr>
              <a:defRPr sz="4000">
                <a:solidFill>
                  <a:schemeClr val="tx1">
                    <a:lumMod val="65000"/>
                    <a:lumOff val="35000"/>
                  </a:schemeClr>
                </a:solidFill>
              </a:defRPr>
            </a:lvl1pPr>
          </a:lstStyle>
          <a:p>
            <a:r>
              <a:rPr lang="en-US" dirty="0"/>
              <a:t>Click to edit Master title style</a:t>
            </a:r>
            <a:endParaRPr lang="vi-VN" dirty="0"/>
          </a:p>
        </p:txBody>
      </p:sp>
      <p:sp>
        <p:nvSpPr>
          <p:cNvPr id="5" name="Slide Number Placeholder 4"/>
          <p:cNvSpPr>
            <a:spLocks noGrp="1"/>
          </p:cNvSpPr>
          <p:nvPr>
            <p:ph type="sldNum" sz="quarter" idx="12"/>
          </p:nvPr>
        </p:nvSpPr>
        <p:spPr>
          <a:xfrm>
            <a:off x="11748096" y="-11063"/>
            <a:ext cx="505517" cy="266186"/>
          </a:xfrm>
        </p:spPr>
        <p:txBody>
          <a:bodyPr/>
          <a:lstStyle>
            <a:lvl1pPr algn="ctr">
              <a:defRPr sz="1400">
                <a:solidFill>
                  <a:schemeClr val="tx1"/>
                </a:solidFill>
                <a:latin typeface="Arial" panose="020B0604020202020204" pitchFamily="34" charset="0"/>
                <a:cs typeface="Arial" panose="020B0604020202020204" pitchFamily="34" charset="0"/>
              </a:defRPr>
            </a:lvl1pPr>
          </a:lstStyle>
          <a:p>
            <a:fld id="{5DE872C3-2ED1-43FB-B3C4-BA6F078D7CD3}" type="slidenum">
              <a:rPr lang="en-US" smtClean="0">
                <a:solidFill>
                  <a:prstClr val="black"/>
                </a:solidFill>
              </a:rPr>
              <a:pPr/>
              <a:t>‹#›</a:t>
            </a:fld>
            <a:endParaRPr lang="en-US" dirty="0">
              <a:solidFill>
                <a:prstClr val="black"/>
              </a:solidFill>
            </a:endParaRPr>
          </a:p>
        </p:txBody>
      </p:sp>
      <p:grpSp>
        <p:nvGrpSpPr>
          <p:cNvPr id="3" name="Group 2"/>
          <p:cNvGrpSpPr/>
          <p:nvPr/>
        </p:nvGrpSpPr>
        <p:grpSpPr>
          <a:xfrm>
            <a:off x="0" y="6725537"/>
            <a:ext cx="12192000" cy="132463"/>
            <a:chOff x="0" y="6725537"/>
            <a:chExt cx="12192000" cy="132463"/>
          </a:xfrm>
        </p:grpSpPr>
        <p:sp>
          <p:nvSpPr>
            <p:cNvPr id="7" name="Rectangle 6"/>
            <p:cNvSpPr/>
            <p:nvPr/>
          </p:nvSpPr>
          <p:spPr>
            <a:xfrm>
              <a:off x="0" y="6725538"/>
              <a:ext cx="2418460" cy="1324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prstClr val="white"/>
                </a:solidFill>
              </a:endParaRPr>
            </a:p>
          </p:txBody>
        </p:sp>
        <p:sp>
          <p:nvSpPr>
            <p:cNvPr id="8" name="Rectangle 7"/>
            <p:cNvSpPr/>
            <p:nvPr/>
          </p:nvSpPr>
          <p:spPr>
            <a:xfrm>
              <a:off x="4836919" y="6725537"/>
              <a:ext cx="2596813" cy="132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prstClr val="white"/>
                </a:solidFill>
              </a:endParaRPr>
            </a:p>
          </p:txBody>
        </p:sp>
        <p:sp>
          <p:nvSpPr>
            <p:cNvPr id="9" name="Rectangle 8"/>
            <p:cNvSpPr/>
            <p:nvPr/>
          </p:nvSpPr>
          <p:spPr>
            <a:xfrm>
              <a:off x="9773540" y="6725537"/>
              <a:ext cx="2418460" cy="13246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prstClr val="white"/>
                </a:solidFill>
              </a:endParaRPr>
            </a:p>
          </p:txBody>
        </p:sp>
        <p:sp>
          <p:nvSpPr>
            <p:cNvPr id="10" name="Rectangle 9"/>
            <p:cNvSpPr/>
            <p:nvPr/>
          </p:nvSpPr>
          <p:spPr>
            <a:xfrm>
              <a:off x="7355080" y="6725537"/>
              <a:ext cx="2418460" cy="13246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prstClr val="white"/>
                </a:solidFill>
              </a:endParaRPr>
            </a:p>
          </p:txBody>
        </p:sp>
        <p:sp>
          <p:nvSpPr>
            <p:cNvPr id="11" name="Rectangle 10"/>
            <p:cNvSpPr/>
            <p:nvPr/>
          </p:nvSpPr>
          <p:spPr>
            <a:xfrm>
              <a:off x="2418460" y="6725538"/>
              <a:ext cx="2418460" cy="132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prstClr val="white"/>
                </a:solidFill>
              </a:endParaRPr>
            </a:p>
          </p:txBody>
        </p:sp>
      </p:grpSp>
      <p:sp>
        <p:nvSpPr>
          <p:cNvPr id="16" name="Rectangle 15"/>
          <p:cNvSpPr/>
          <p:nvPr userDrawn="1"/>
        </p:nvSpPr>
        <p:spPr>
          <a:xfrm>
            <a:off x="-2" y="53698"/>
            <a:ext cx="11795760" cy="1161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spTree>
    <p:extLst>
      <p:ext uri="{BB962C8B-B14F-4D97-AF65-F5344CB8AC3E}">
        <p14:creationId xmlns:p14="http://schemas.microsoft.com/office/powerpoint/2010/main" val="2862273257"/>
      </p:ext>
    </p:extLst>
  </p:cSld>
  <p:clrMapOvr>
    <a:masterClrMapping/>
  </p:clrMapOvr>
  <p:extLst mod="1">
    <p:ext uri="{DCECCB84-F9BA-43D5-87BE-67443E8EF086}">
      <p15:sldGuideLst xmlns:p15="http://schemas.microsoft.com/office/powerpoint/2012/main">
        <p15:guide id="1" orient="horz" pos="2160">
          <p15:clr>
            <a:srgbClr val="FBAE40"/>
          </p15:clr>
        </p15:guide>
        <p15:guide id="2" orient="horz" pos="391">
          <p15:clr>
            <a:srgbClr val="FBAE40"/>
          </p15:clr>
        </p15:guide>
        <p15:guide id="3" pos="504">
          <p15:clr>
            <a:srgbClr val="FBAE40"/>
          </p15:clr>
        </p15:guide>
        <p15:guide id="4" pos="7176">
          <p15:clr>
            <a:srgbClr val="FBAE40"/>
          </p15:clr>
        </p15:guide>
        <p15:guide id="5"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800100" y="515380"/>
            <a:ext cx="10696574" cy="735541"/>
          </a:xfrm>
        </p:spPr>
        <p:txBody>
          <a:bodyPr>
            <a:normAutofit/>
          </a:bodyPr>
          <a:lstStyle>
            <a:lvl1pPr>
              <a:defRPr sz="4000">
                <a:solidFill>
                  <a:schemeClr val="tx1">
                    <a:lumMod val="65000"/>
                    <a:lumOff val="35000"/>
                  </a:schemeClr>
                </a:solidFill>
              </a:defRPr>
            </a:lvl1pPr>
          </a:lstStyle>
          <a:p>
            <a:r>
              <a:rPr lang="en-US" dirty="0"/>
              <a:t>Click to edit Master title style</a:t>
            </a:r>
            <a:endParaRPr lang="vi-VN" dirty="0"/>
          </a:p>
        </p:txBody>
      </p:sp>
      <p:sp>
        <p:nvSpPr>
          <p:cNvPr id="5" name="Slide Number Placeholder 4"/>
          <p:cNvSpPr>
            <a:spLocks noGrp="1"/>
          </p:cNvSpPr>
          <p:nvPr>
            <p:ph type="sldNum" sz="quarter" idx="12"/>
          </p:nvPr>
        </p:nvSpPr>
        <p:spPr>
          <a:xfrm>
            <a:off x="11748096" y="-11063"/>
            <a:ext cx="505517" cy="266186"/>
          </a:xfrm>
        </p:spPr>
        <p:txBody>
          <a:bodyPr/>
          <a:lstStyle>
            <a:lvl1pPr algn="ctr">
              <a:defRPr sz="1100">
                <a:solidFill>
                  <a:schemeClr val="tx1"/>
                </a:solidFill>
                <a:latin typeface="Arial" panose="020B0604020202020204" pitchFamily="34" charset="0"/>
                <a:cs typeface="Arial" panose="020B0604020202020204" pitchFamily="34" charset="0"/>
              </a:defRPr>
            </a:lvl1pPr>
          </a:lstStyle>
          <a:p>
            <a:fld id="{5DE872C3-2ED1-43FB-B3C4-BA6F078D7CD3}" type="slidenum">
              <a:rPr lang="en-US" smtClean="0">
                <a:solidFill>
                  <a:prstClr val="black"/>
                </a:solidFill>
              </a:rPr>
              <a:pPr/>
              <a:t>‹#›</a:t>
            </a:fld>
            <a:endParaRPr lang="en-US" dirty="0">
              <a:solidFill>
                <a:prstClr val="black"/>
              </a:solidFill>
            </a:endParaRPr>
          </a:p>
        </p:txBody>
      </p:sp>
      <p:sp>
        <p:nvSpPr>
          <p:cNvPr id="16" name="Rectangle 15"/>
          <p:cNvSpPr/>
          <p:nvPr userDrawn="1"/>
        </p:nvSpPr>
        <p:spPr>
          <a:xfrm>
            <a:off x="-2" y="42268"/>
            <a:ext cx="11795760" cy="91440"/>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sp>
        <p:nvSpPr>
          <p:cNvPr id="12" name="Rectangle 11"/>
          <p:cNvSpPr/>
          <p:nvPr userDrawn="1"/>
        </p:nvSpPr>
        <p:spPr>
          <a:xfrm>
            <a:off x="3808" y="6721198"/>
            <a:ext cx="11795760" cy="9144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pic>
        <p:nvPicPr>
          <p:cNvPr id="14" name="Picture 13"/>
          <p:cNvPicPr>
            <a:picLocks noChangeAspect="1"/>
          </p:cNvPicPr>
          <p:nvPr userDrawn="1"/>
        </p:nvPicPr>
        <p:blipFill>
          <a:blip r:embed="rId2">
            <a:clrChange>
              <a:clrFrom>
                <a:srgbClr val="FFFFFF"/>
              </a:clrFrom>
              <a:clrTo>
                <a:srgbClr val="FFFFFF">
                  <a:alpha val="0"/>
                </a:srgbClr>
              </a:clrTo>
            </a:clrChange>
          </a:blip>
          <a:stretch>
            <a:fillRect/>
          </a:stretch>
        </p:blipFill>
        <p:spPr>
          <a:xfrm>
            <a:off x="11861987" y="6512538"/>
            <a:ext cx="276673" cy="356892"/>
          </a:xfrm>
          <a:prstGeom prst="rect">
            <a:avLst/>
          </a:prstGeom>
        </p:spPr>
      </p:pic>
    </p:spTree>
    <p:extLst>
      <p:ext uri="{BB962C8B-B14F-4D97-AF65-F5344CB8AC3E}">
        <p14:creationId xmlns:p14="http://schemas.microsoft.com/office/powerpoint/2010/main" val="3333292019"/>
      </p:ext>
    </p:extLst>
  </p:cSld>
  <p:clrMapOvr>
    <a:masterClrMapping/>
  </p:clrMapOvr>
  <p:extLst mod="1">
    <p:ext uri="{DCECCB84-F9BA-43D5-87BE-67443E8EF086}">
      <p15:sldGuideLst xmlns:p15="http://schemas.microsoft.com/office/powerpoint/2012/main">
        <p15:guide id="1" orient="horz" pos="2160">
          <p15:clr>
            <a:srgbClr val="FBAE40"/>
          </p15:clr>
        </p15:guide>
        <p15:guide id="2" orient="horz" pos="391">
          <p15:clr>
            <a:srgbClr val="FBAE40"/>
          </p15:clr>
        </p15:guide>
        <p15:guide id="3" pos="504">
          <p15:clr>
            <a:srgbClr val="FBAE40"/>
          </p15:clr>
        </p15:guide>
        <p15:guide id="4" pos="7176">
          <p15:clr>
            <a:srgbClr val="FBAE40"/>
          </p15:clr>
        </p15:guide>
        <p15:guide id="5"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983346-F74C-4908-A651-DE50A4F7D7C0}" type="datetime1">
              <a:rPr lang="en-IN" smtClean="0">
                <a:solidFill>
                  <a:prstClr val="black">
                    <a:tint val="75000"/>
                  </a:prstClr>
                </a:solidFill>
              </a:rPr>
              <a:t>16-02-2017</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r>
              <a:rPr lang="en-US">
                <a:solidFill>
                  <a:prstClr val="black">
                    <a:tint val="75000"/>
                  </a:prstClr>
                </a:solidFill>
              </a:rPr>
              <a:t>Karthikeyan Dhayalan</a:t>
            </a:r>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5DE872C3-2ED1-43FB-B3C4-BA6F078D7CD3}"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1138210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vi-V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9D511FA-7271-41CA-A949-B1AA0FE66208}" type="datetime1">
              <a:rPr lang="en-IN" smtClean="0">
                <a:solidFill>
                  <a:prstClr val="black">
                    <a:tint val="75000"/>
                  </a:prstClr>
                </a:solidFill>
              </a:rPr>
              <a:t>16-02-2017</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r>
              <a:rPr lang="en-US">
                <a:solidFill>
                  <a:prstClr val="black">
                    <a:tint val="75000"/>
                  </a:prstClr>
                </a:solidFill>
              </a:rPr>
              <a:t>Karthikeyan Dhayalan</a:t>
            </a: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5DE872C3-2ED1-43FB-B3C4-BA6F078D7CD3}"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4066445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theme" Target="../theme/theme2.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81000">
              <a:schemeClr val="bg1">
                <a:lumMod val="95000"/>
              </a:schemeClr>
            </a:gs>
            <a:gs pos="0">
              <a:schemeClr val="bg1"/>
            </a:gs>
            <a:gs pos="100000">
              <a:schemeClr val="bg1">
                <a:lumMod val="9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vi-V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19310E-4899-407D-9ED4-AF5243BDE1AC}" type="datetime1">
              <a:rPr lang="en-IN" smtClean="0">
                <a:solidFill>
                  <a:prstClr val="black">
                    <a:tint val="75000"/>
                  </a:prstClr>
                </a:solidFill>
              </a:rPr>
              <a:t>16-02-2017</a:t>
            </a:fld>
            <a:endParaRPr lang="en-US" dirty="0">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solidFill>
                  <a:prstClr val="black">
                    <a:tint val="75000"/>
                  </a:prstClr>
                </a:solidFill>
              </a:rPr>
              <a:t>Karthikeyan Dhayalan</a:t>
            </a:r>
            <a:endParaRPr lang="en-US" dirty="0">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E872C3-2ED1-43FB-B3C4-BA6F078D7CD3}"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5367008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708" r:id="rId7"/>
    <p:sldLayoutId id="2147483679" r:id="rId8"/>
    <p:sldLayoutId id="2147483680" r:id="rId9"/>
    <p:sldLayoutId id="2147483681" r:id="rId10"/>
    <p:sldLayoutId id="2147483682" r:id="rId11"/>
    <p:sldLayoutId id="2147483683" r:id="rId12"/>
    <p:sldLayoutId id="2147483709" r:id="rId13"/>
    <p:sldLayoutId id="2147483710" r:id="rId14"/>
    <p:sldLayoutId id="2147483711" r:id="rId15"/>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flip="none" rotWithShape="1">
          <a:gsLst>
            <a:gs pos="81000">
              <a:schemeClr val="bg1">
                <a:lumMod val="95000"/>
              </a:schemeClr>
            </a:gs>
            <a:gs pos="0">
              <a:schemeClr val="bg1"/>
            </a:gs>
            <a:gs pos="100000">
              <a:schemeClr val="bg1">
                <a:lumMod val="9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vi-V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3F13FE-5836-4F47-A3B0-18D9628960F4}" type="datetime1">
              <a:rPr lang="en-US" smtClean="0">
                <a:solidFill>
                  <a:prstClr val="black">
                    <a:tint val="75000"/>
                  </a:prstClr>
                </a:solidFill>
              </a:rPr>
              <a:pPr/>
              <a:t>2/16/2017</a:t>
            </a:fld>
            <a:endParaRPr lang="en-US" dirty="0">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E872C3-2ED1-43FB-B3C4-BA6F078D7CD3}"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758138472"/>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 id="214748374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customXml" Target="../ink/ink7.xml"/><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customXml" Target="../ink/ink8.xml"/><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customXml" Target="../ink/ink9.xml"/><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customXml" Target="../ink/ink10.xml"/><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customXml" Target="../ink/ink11.xml"/><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customXml" Target="../ink/ink12.xml"/><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customXml" Target="../ink/ink13.xml"/><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customXml" Target="../ink/ink14.xml"/><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customXml" Target="../ink/ink15.xml"/><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customXml" Target="../ink/ink16.xml"/><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customXml" Target="../ink/ink17.xml"/><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customXml" Target="../ink/ink18.xml"/><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customXml" Target="../ink/ink19.xml"/><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customXml" Target="../ink/ink20.xml"/><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customXml" Target="../ink/ink21.xml"/><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customXml" Target="../ink/ink22.xml"/><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customXml" Target="../ink/ink23.xml"/><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customXml" Target="../ink/ink24.xml"/><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customXml" Target="../ink/ink25.xml"/><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customXml" Target="../ink/ink26.xml"/><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customXml" Target="../ink/ink27.xml"/><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customXml" Target="../ink/ink28.xml"/><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customXml" Target="../ink/ink29.xml"/><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customXml" Target="../ink/ink30.xml"/><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customXml" Target="../ink/ink31.xml"/><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customXml" Target="../ink/ink32.xml"/><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customXml" Target="../ink/ink33.xml"/><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customXml" Target="../ink/ink34.xml"/><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customXml" Target="../ink/ink35.xml"/><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customXml" Target="../ink/ink36.xml"/><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customXml" Target="../ink/ink37.xml"/><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customXml" Target="../ink/ink38.xml"/><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customXml" Target="../ink/ink39.xml"/><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customXml" Target="../ink/ink40.xml"/><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customXml" Target="../ink/ink41.xml"/><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customXml" Target="../ink/ink42.xml"/><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customXml" Target="../ink/ink43.xml"/><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customXml" Target="../ink/ink44.xml"/><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customXml" Target="../ink/ink45.xml"/><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customXml" Target="../ink/ink46.xml"/><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customXml" Target="../ink/ink47.xml"/><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customXml" Target="../ink/ink48.xml"/><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customXml" Target="../ink/ink49.xml"/><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customXml" Target="../ink/ink50.xml"/><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3" Type="http://schemas.openxmlformats.org/officeDocument/2006/relationships/customXml" Target="../ink/ink51.xml"/><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customXml" Target="../ink/ink52.xml"/><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customXml" Target="../ink/ink53.xml"/><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4.xml"/><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1"/>
          <p:cNvSpPr txBox="1">
            <a:spLocks/>
          </p:cNvSpPr>
          <p:nvPr/>
        </p:nvSpPr>
        <p:spPr>
          <a:xfrm>
            <a:off x="6046839" y="3082738"/>
            <a:ext cx="6145161" cy="1159487"/>
          </a:xfrm>
          <a:prstGeom prst="rect">
            <a:avLst/>
          </a:prstGeom>
        </p:spPr>
        <p:txBody>
          <a:bodyPr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IN" sz="4000" b="1" i="0" u="none" strike="noStrike" kern="1200" cap="none" spc="50" normalizeH="0" baseline="0" noProof="0" dirty="0">
                <a:ln w="0"/>
                <a:solidFill>
                  <a:srgbClr val="E7E6E6"/>
                </a:solidFill>
                <a:effectLst>
                  <a:innerShdw blurRad="63500" dist="50800" dir="13500000">
                    <a:srgbClr val="000000">
                      <a:alpha val="50000"/>
                    </a:srgbClr>
                  </a:innerShdw>
                </a:effectLst>
                <a:uLnTx/>
                <a:uFillTx/>
                <a:latin typeface="Arial" panose="020B0604020202020204" pitchFamily="34" charset="0"/>
                <a:ea typeface="+mj-ea"/>
                <a:cs typeface="Arial" panose="020B0604020202020204" pitchFamily="34" charset="0"/>
              </a:rPr>
              <a:t>Intranets and</a:t>
            </a:r>
            <a:r>
              <a:rPr kumimoji="0" lang="en-IN" sz="4000" b="1" i="0" u="none" strike="noStrike" kern="1200" cap="none" spc="50" normalizeH="0" noProof="0" dirty="0">
                <a:ln w="0"/>
                <a:solidFill>
                  <a:srgbClr val="E7E6E6"/>
                </a:solidFill>
                <a:effectLst>
                  <a:innerShdw blurRad="63500" dist="50800" dir="13500000">
                    <a:srgbClr val="000000">
                      <a:alpha val="50000"/>
                    </a:srgbClr>
                  </a:innerShdw>
                </a:effectLst>
                <a:uLnTx/>
                <a:uFillTx/>
                <a:latin typeface="Arial" panose="020B0604020202020204" pitchFamily="34" charset="0"/>
                <a:ea typeface="+mj-ea"/>
                <a:cs typeface="Arial" panose="020B0604020202020204" pitchFamily="34" charset="0"/>
              </a:rPr>
              <a:t> Extranets</a:t>
            </a:r>
            <a:endParaRPr kumimoji="0" lang="en-IN" sz="4000" b="1" i="0" u="none" strike="noStrike" kern="1200" cap="none" spc="50" normalizeH="0" baseline="0" noProof="0" dirty="0">
              <a:ln w="0"/>
              <a:solidFill>
                <a:srgbClr val="E7E6E6"/>
              </a:solidFill>
              <a:effectLst>
                <a:innerShdw blurRad="63500" dist="50800" dir="13500000">
                  <a:srgbClr val="000000">
                    <a:alpha val="50000"/>
                  </a:srgbClr>
                </a:innerShdw>
              </a:effectLst>
              <a:uLnTx/>
              <a:uFillTx/>
              <a:latin typeface="Arial" panose="020B0604020202020204" pitchFamily="34" charset="0"/>
              <a:ea typeface="+mj-ea"/>
              <a:cs typeface="Arial" panose="020B0604020202020204" pitchFamily="34" charset="0"/>
            </a:endParaRPr>
          </a:p>
        </p:txBody>
      </p:sp>
    </p:spTree>
    <p:extLst>
      <p:ext uri="{BB962C8B-B14F-4D97-AF65-F5344CB8AC3E}">
        <p14:creationId xmlns:p14="http://schemas.microsoft.com/office/powerpoint/2010/main" val="27039855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MAN</a:t>
            </a:r>
          </a:p>
        </p:txBody>
      </p:sp>
      <p:sp>
        <p:nvSpPr>
          <p:cNvPr id="3" name="Content Placeholder 2"/>
          <p:cNvSpPr>
            <a:spLocks noGrp="1"/>
          </p:cNvSpPr>
          <p:nvPr>
            <p:ph idx="4294967295"/>
          </p:nvPr>
        </p:nvSpPr>
        <p:spPr>
          <a:xfrm>
            <a:off x="433633" y="1367771"/>
            <a:ext cx="10972800" cy="5315833"/>
          </a:xfrm>
        </p:spPr>
        <p:txBody>
          <a:bodyPr>
            <a:normAutofit/>
          </a:bodyPr>
          <a:lstStyle/>
          <a:p>
            <a:pPr>
              <a:lnSpc>
                <a:spcPct val="100000"/>
              </a:lnSpc>
            </a:pPr>
            <a:r>
              <a:rPr lang="en-IN" dirty="0"/>
              <a:t>Backbone network connecting LAN to LAN, WAN, Internet and other telecommunication and cable networks</a:t>
            </a:r>
          </a:p>
          <a:p>
            <a:pPr>
              <a:lnSpc>
                <a:spcPct val="100000"/>
              </a:lnSpc>
            </a:pPr>
            <a:r>
              <a:rPr lang="en-IN" dirty="0"/>
              <a:t>It covers large areas</a:t>
            </a:r>
          </a:p>
          <a:p>
            <a:pPr>
              <a:lnSpc>
                <a:spcPct val="100000"/>
              </a:lnSpc>
            </a:pPr>
            <a:r>
              <a:rPr lang="en-IN" dirty="0"/>
              <a:t>Majority of MANs are :</a:t>
            </a:r>
          </a:p>
          <a:p>
            <a:pPr lvl="1">
              <a:lnSpc>
                <a:spcPct val="100000"/>
              </a:lnSpc>
            </a:pPr>
            <a:r>
              <a:rPr lang="en-IN" dirty="0"/>
              <a:t>SONNET</a:t>
            </a:r>
          </a:p>
          <a:p>
            <a:pPr lvl="1">
              <a:lnSpc>
                <a:spcPct val="100000"/>
              </a:lnSpc>
            </a:pPr>
            <a:r>
              <a:rPr lang="en-IN" dirty="0"/>
              <a:t>FDDI </a:t>
            </a:r>
          </a:p>
          <a:p>
            <a:pPr lvl="1">
              <a:lnSpc>
                <a:spcPct val="100000"/>
              </a:lnSpc>
            </a:pPr>
            <a:r>
              <a:rPr lang="en-IN" dirty="0"/>
              <a:t>Metro Ethernet</a:t>
            </a:r>
          </a:p>
        </p:txBody>
      </p:sp>
    </p:spTree>
    <p:extLst>
      <p:ext uri="{BB962C8B-B14F-4D97-AF65-F5344CB8AC3E}">
        <p14:creationId xmlns:p14="http://schemas.microsoft.com/office/powerpoint/2010/main" val="3362136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SONET – Synchronous Optical Networks</a:t>
            </a:r>
          </a:p>
        </p:txBody>
      </p:sp>
      <p:sp>
        <p:nvSpPr>
          <p:cNvPr id="3" name="Content Placeholder 2"/>
          <p:cNvSpPr>
            <a:spLocks noGrp="1"/>
          </p:cNvSpPr>
          <p:nvPr>
            <p:ph idx="4294967295"/>
          </p:nvPr>
        </p:nvSpPr>
        <p:spPr>
          <a:xfrm>
            <a:off x="433633" y="1367771"/>
            <a:ext cx="10972800" cy="5315833"/>
          </a:xfrm>
        </p:spPr>
        <p:txBody>
          <a:bodyPr>
            <a:normAutofit/>
          </a:bodyPr>
          <a:lstStyle/>
          <a:p>
            <a:pPr>
              <a:lnSpc>
                <a:spcPct val="100000"/>
              </a:lnSpc>
            </a:pPr>
            <a:r>
              <a:rPr lang="en-IN" dirty="0"/>
              <a:t>Standard for telecommunications over fibre optic cables</a:t>
            </a:r>
          </a:p>
          <a:p>
            <a:pPr>
              <a:lnSpc>
                <a:spcPct val="100000"/>
              </a:lnSpc>
            </a:pPr>
            <a:r>
              <a:rPr lang="en-IN" dirty="0"/>
              <a:t>All SONET lines and rings are fully redundant – “self-heal” – it can use backup redundant ring in case of line breaks</a:t>
            </a:r>
          </a:p>
          <a:p>
            <a:pPr>
              <a:lnSpc>
                <a:spcPct val="100000"/>
              </a:lnSpc>
            </a:pPr>
            <a:r>
              <a:rPr lang="en-IN" dirty="0"/>
              <a:t>Can transmit voice, video, and data over optical networks</a:t>
            </a:r>
          </a:p>
          <a:p>
            <a:pPr>
              <a:lnSpc>
                <a:spcPct val="100000"/>
              </a:lnSpc>
            </a:pPr>
            <a:r>
              <a:rPr lang="en-IN" dirty="0"/>
              <a:t>SONET achieves data rate around 50Mbps. </a:t>
            </a:r>
          </a:p>
          <a:p>
            <a:pPr>
              <a:lnSpc>
                <a:spcPct val="100000"/>
              </a:lnSpc>
            </a:pPr>
            <a:r>
              <a:rPr lang="en-IN" dirty="0"/>
              <a:t>SONET is standard for America, SDH (Synchronous Digital Hierarchy) is standard for rest of the world</a:t>
            </a:r>
          </a:p>
          <a:p>
            <a:pPr marL="0" indent="0">
              <a:lnSpc>
                <a:spcPct val="100000"/>
              </a:lnSpc>
              <a:buNone/>
            </a:pPr>
            <a:endParaRPr lang="en-IN" dirty="0"/>
          </a:p>
        </p:txBody>
      </p:sp>
    </p:spTree>
    <p:extLst>
      <p:ext uri="{BB962C8B-B14F-4D97-AF65-F5344CB8AC3E}">
        <p14:creationId xmlns:p14="http://schemas.microsoft.com/office/powerpoint/2010/main" val="2784634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Metro Ethernet</a:t>
            </a:r>
          </a:p>
        </p:txBody>
      </p:sp>
      <p:sp>
        <p:nvSpPr>
          <p:cNvPr id="3" name="Content Placeholder 2"/>
          <p:cNvSpPr>
            <a:spLocks noGrp="1"/>
          </p:cNvSpPr>
          <p:nvPr>
            <p:ph idx="4294967295"/>
          </p:nvPr>
        </p:nvSpPr>
        <p:spPr>
          <a:xfrm>
            <a:off x="433633" y="1367771"/>
            <a:ext cx="10972800" cy="5315833"/>
          </a:xfrm>
        </p:spPr>
        <p:txBody>
          <a:bodyPr>
            <a:normAutofit/>
          </a:bodyPr>
          <a:lstStyle/>
          <a:p>
            <a:pPr>
              <a:lnSpc>
                <a:spcPct val="200000"/>
              </a:lnSpc>
            </a:pPr>
            <a:r>
              <a:rPr lang="en-IN" dirty="0"/>
              <a:t>Ethernet LANs extend to cover Metropolitan area</a:t>
            </a:r>
          </a:p>
          <a:p>
            <a:pPr>
              <a:lnSpc>
                <a:spcPct val="200000"/>
              </a:lnSpc>
            </a:pPr>
            <a:r>
              <a:rPr lang="en-IN" dirty="0"/>
              <a:t>Can be used as pure Ethernet or Ethernet integrated with other networking technologies (MPLS)</a:t>
            </a:r>
          </a:p>
          <a:p>
            <a:pPr>
              <a:lnSpc>
                <a:spcPct val="200000"/>
              </a:lnSpc>
            </a:pPr>
            <a:r>
              <a:rPr lang="en-IN" dirty="0"/>
              <a:t>Pure Ethernet is less expensive but less reliable and scalable</a:t>
            </a:r>
          </a:p>
          <a:p>
            <a:pPr>
              <a:lnSpc>
                <a:spcPct val="200000"/>
              </a:lnSpc>
            </a:pPr>
            <a:r>
              <a:rPr lang="en-IN" dirty="0"/>
              <a:t>MPLS is more expensive but reliable and scalable</a:t>
            </a:r>
          </a:p>
        </p:txBody>
      </p:sp>
    </p:spTree>
    <p:extLst>
      <p:ext uri="{BB962C8B-B14F-4D97-AF65-F5344CB8AC3E}">
        <p14:creationId xmlns:p14="http://schemas.microsoft.com/office/powerpoint/2010/main" val="669691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MAN Architecture</a:t>
            </a:r>
          </a:p>
        </p:txBody>
      </p:sp>
      <p:sp>
        <p:nvSpPr>
          <p:cNvPr id="3" name="Content Placeholder 2"/>
          <p:cNvSpPr>
            <a:spLocks noGrp="1"/>
          </p:cNvSpPr>
          <p:nvPr>
            <p:ph idx="4294967295"/>
          </p:nvPr>
        </p:nvSpPr>
        <p:spPr>
          <a:xfrm>
            <a:off x="374640" y="1250921"/>
            <a:ext cx="10972800" cy="5186600"/>
          </a:xfrm>
        </p:spPr>
        <p:txBody>
          <a:bodyPr>
            <a:normAutofit/>
          </a:bodyPr>
          <a:lstStyle/>
          <a:p>
            <a:pPr>
              <a:lnSpc>
                <a:spcPct val="100000"/>
              </a:lnSpc>
            </a:pPr>
            <a:r>
              <a:rPr lang="en-IN" dirty="0"/>
              <a:t>Built upon the following layers</a:t>
            </a:r>
          </a:p>
          <a:p>
            <a:pPr marL="0" indent="0">
              <a:lnSpc>
                <a:spcPct val="100000"/>
              </a:lnSpc>
              <a:buNone/>
            </a:pPr>
            <a:endParaRPr lang="en-IN" dirty="0"/>
          </a:p>
          <a:p>
            <a:pPr marL="0" indent="0">
              <a:lnSpc>
                <a:spcPct val="100000"/>
              </a:lnSpc>
              <a:buNone/>
            </a:pPr>
            <a:r>
              <a:rPr lang="en-IN" dirty="0"/>
              <a:t>Customer Network -&gt; Access Switch -&gt; Service provider Distribution network -&gt; Aggregates the traffic -&gt; Service provider Core Network -&gt; Service provider Distribution network closest to the Destination -&gt; Destination Access Switch -&gt; Destination Network</a:t>
            </a:r>
          </a:p>
          <a:p>
            <a:pPr marL="0" indent="0">
              <a:lnSpc>
                <a:spcPct val="100000"/>
              </a:lnSpc>
              <a:buNone/>
            </a:pPr>
            <a:endParaRPr lang="en-IN" dirty="0"/>
          </a:p>
          <a:p>
            <a:pPr marL="0" indent="0">
              <a:lnSpc>
                <a:spcPct val="100000"/>
              </a:lnSpc>
              <a:buNone/>
            </a:pPr>
            <a:r>
              <a:rPr lang="en-IN" dirty="0"/>
              <a:t>VPLS (Virtual Private LAN Service) emulates LAN over a managed IP/MPLS network</a:t>
            </a:r>
          </a:p>
        </p:txBody>
      </p:sp>
      <mc:AlternateContent xmlns:mc="http://schemas.openxmlformats.org/markup-compatibility/2006" xmlns:p14="http://schemas.microsoft.com/office/powerpoint/2010/main">
        <mc:Choice Requires="p14">
          <p:contentPart p14:bwMode="auto" r:id="rId3">
            <p14:nvContentPartPr>
              <p14:cNvPr id="34" name="Ink 33"/>
              <p14:cNvContentPartPr/>
              <p14:nvPr/>
            </p14:nvContentPartPr>
            <p14:xfrm>
              <a:off x="11493832" y="3618085"/>
              <a:ext cx="360" cy="360"/>
            </p14:xfrm>
          </p:contentPart>
        </mc:Choice>
        <mc:Fallback xmlns="">
          <p:pic>
            <p:nvPicPr>
              <p:cNvPr id="34" name="Ink 33"/>
              <p:cNvPicPr/>
              <p:nvPr/>
            </p:nvPicPr>
            <p:blipFill/>
            <p:spPr/>
          </p:pic>
        </mc:Fallback>
      </mc:AlternateContent>
    </p:spTree>
    <p:extLst>
      <p:ext uri="{BB962C8B-B14F-4D97-AF65-F5344CB8AC3E}">
        <p14:creationId xmlns:p14="http://schemas.microsoft.com/office/powerpoint/2010/main" val="467365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2652" y="2835792"/>
            <a:ext cx="8189348" cy="735541"/>
          </a:xfrm>
        </p:spPr>
        <p:txBody>
          <a:bodyPr>
            <a:noAutofit/>
          </a:bodyPr>
          <a:lstStyle/>
          <a:p>
            <a:r>
              <a:rPr lang="en-IN" sz="7200" dirty="0"/>
              <a:t>Wide Area Network</a:t>
            </a:r>
          </a:p>
        </p:txBody>
      </p:sp>
    </p:spTree>
    <p:extLst>
      <p:ext uri="{BB962C8B-B14F-4D97-AF65-F5344CB8AC3E}">
        <p14:creationId xmlns:p14="http://schemas.microsoft.com/office/powerpoint/2010/main" val="17224936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WAN Concepts</a:t>
            </a:r>
          </a:p>
        </p:txBody>
      </p:sp>
      <p:sp>
        <p:nvSpPr>
          <p:cNvPr id="3" name="Content Placeholder 2"/>
          <p:cNvSpPr>
            <a:spLocks noGrp="1"/>
          </p:cNvSpPr>
          <p:nvPr>
            <p:ph idx="4294967295"/>
          </p:nvPr>
        </p:nvSpPr>
        <p:spPr>
          <a:xfrm>
            <a:off x="374640" y="1250921"/>
            <a:ext cx="10972800" cy="5186600"/>
          </a:xfrm>
        </p:spPr>
        <p:txBody>
          <a:bodyPr>
            <a:normAutofit/>
          </a:bodyPr>
          <a:lstStyle/>
          <a:p>
            <a:pPr>
              <a:lnSpc>
                <a:spcPct val="100000"/>
              </a:lnSpc>
            </a:pPr>
            <a:r>
              <a:rPr lang="en-IN" dirty="0"/>
              <a:t>WAN provides communication capabilities over a large geographic area</a:t>
            </a:r>
          </a:p>
          <a:p>
            <a:pPr>
              <a:lnSpc>
                <a:spcPct val="100000"/>
              </a:lnSpc>
            </a:pPr>
            <a:r>
              <a:rPr lang="en-IN" b="1" dirty="0"/>
              <a:t>Multiplexing</a:t>
            </a:r>
          </a:p>
          <a:p>
            <a:pPr lvl="1">
              <a:lnSpc>
                <a:spcPct val="100000"/>
              </a:lnSpc>
            </a:pPr>
            <a:r>
              <a:rPr lang="en-IN" dirty="0"/>
              <a:t>A method of combining multiple channels of data over a single transmission path</a:t>
            </a:r>
          </a:p>
          <a:p>
            <a:pPr>
              <a:lnSpc>
                <a:spcPct val="100000"/>
              </a:lnSpc>
            </a:pPr>
            <a:r>
              <a:rPr lang="en-IN" dirty="0"/>
              <a:t>Transmission carrier technologies</a:t>
            </a:r>
          </a:p>
          <a:p>
            <a:pPr lvl="1">
              <a:lnSpc>
                <a:spcPct val="100000"/>
              </a:lnSpc>
            </a:pPr>
            <a:r>
              <a:rPr lang="en-IN" dirty="0"/>
              <a:t>Dedicated Links</a:t>
            </a:r>
          </a:p>
          <a:p>
            <a:pPr lvl="1">
              <a:lnSpc>
                <a:spcPct val="100000"/>
              </a:lnSpc>
            </a:pPr>
            <a:r>
              <a:rPr lang="en-IN" dirty="0"/>
              <a:t>T-Carriers</a:t>
            </a:r>
          </a:p>
          <a:p>
            <a:pPr lvl="1">
              <a:lnSpc>
                <a:spcPct val="100000"/>
              </a:lnSpc>
            </a:pPr>
            <a:r>
              <a:rPr lang="en-IN" dirty="0"/>
              <a:t>E-Carriers</a:t>
            </a:r>
          </a:p>
          <a:p>
            <a:pPr lvl="1">
              <a:lnSpc>
                <a:spcPct val="100000"/>
              </a:lnSpc>
            </a:pPr>
            <a:r>
              <a:rPr lang="en-IN" dirty="0"/>
              <a:t>Optical Carrier</a:t>
            </a:r>
          </a:p>
          <a:p>
            <a:pPr lvl="1">
              <a:lnSpc>
                <a:spcPct val="100000"/>
              </a:lnSpc>
            </a:pPr>
            <a:r>
              <a:rPr lang="en-IN" dirty="0"/>
              <a:t>ATM</a:t>
            </a:r>
          </a:p>
          <a:p>
            <a:pPr lvl="1">
              <a:lnSpc>
                <a:spcPct val="100000"/>
              </a:lnSpc>
            </a:pPr>
            <a:endParaRPr lang="en-IN" dirty="0"/>
          </a:p>
        </p:txBody>
      </p:sp>
      <mc:AlternateContent xmlns:mc="http://schemas.openxmlformats.org/markup-compatibility/2006" xmlns:p14="http://schemas.microsoft.com/office/powerpoint/2010/main">
        <mc:Choice Requires="p14">
          <p:contentPart p14:bwMode="auto" r:id="rId3">
            <p14:nvContentPartPr>
              <p14:cNvPr id="34" name="Ink 33"/>
              <p14:cNvContentPartPr/>
              <p14:nvPr/>
            </p14:nvContentPartPr>
            <p14:xfrm>
              <a:off x="11493832" y="3618085"/>
              <a:ext cx="360" cy="360"/>
            </p14:xfrm>
          </p:contentPart>
        </mc:Choice>
        <mc:Fallback xmlns="">
          <p:pic>
            <p:nvPicPr>
              <p:cNvPr id="34" name="Ink 33"/>
              <p:cNvPicPr/>
              <p:nvPr/>
            </p:nvPicPr>
            <p:blipFill/>
            <p:spPr/>
          </p:pic>
        </mc:Fallback>
      </mc:AlternateContent>
    </p:spTree>
    <p:extLst>
      <p:ext uri="{BB962C8B-B14F-4D97-AF65-F5344CB8AC3E}">
        <p14:creationId xmlns:p14="http://schemas.microsoft.com/office/powerpoint/2010/main" val="1992469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Multiplexing</a:t>
            </a:r>
          </a:p>
        </p:txBody>
      </p:sp>
      <p:sp>
        <p:nvSpPr>
          <p:cNvPr id="3" name="Content Placeholder 2"/>
          <p:cNvSpPr>
            <a:spLocks noGrp="1"/>
          </p:cNvSpPr>
          <p:nvPr>
            <p:ph idx="4294967295"/>
          </p:nvPr>
        </p:nvSpPr>
        <p:spPr>
          <a:xfrm>
            <a:off x="374640" y="1250921"/>
            <a:ext cx="10972800" cy="5186600"/>
          </a:xfrm>
        </p:spPr>
        <p:txBody>
          <a:bodyPr>
            <a:normAutofit lnSpcReduction="10000"/>
          </a:bodyPr>
          <a:lstStyle/>
          <a:p>
            <a:pPr>
              <a:lnSpc>
                <a:spcPct val="100000"/>
              </a:lnSpc>
            </a:pPr>
            <a:r>
              <a:rPr lang="en-IN" b="1" dirty="0"/>
              <a:t>Statistical Time-Division Multiplexing (STDM)</a:t>
            </a:r>
          </a:p>
          <a:p>
            <a:pPr lvl="1">
              <a:lnSpc>
                <a:spcPct val="100000"/>
              </a:lnSpc>
            </a:pPr>
            <a:r>
              <a:rPr lang="en-IN" dirty="0"/>
              <a:t>Transmits several type of data simultaneously over a single transmission line</a:t>
            </a:r>
          </a:p>
          <a:p>
            <a:pPr lvl="1">
              <a:lnSpc>
                <a:spcPct val="100000"/>
              </a:lnSpc>
            </a:pPr>
            <a:r>
              <a:rPr lang="en-IN" dirty="0"/>
              <a:t>Analysis statistics related to the typical workload of each input device and determines in real time how much time each device is to be allowed for data transmission</a:t>
            </a:r>
          </a:p>
          <a:p>
            <a:pPr>
              <a:lnSpc>
                <a:spcPct val="100000"/>
              </a:lnSpc>
            </a:pPr>
            <a:r>
              <a:rPr lang="en-IN" b="1" dirty="0"/>
              <a:t>Frequency-division  Multiplexing (FDM)</a:t>
            </a:r>
          </a:p>
          <a:p>
            <a:pPr lvl="1">
              <a:lnSpc>
                <a:spcPct val="100000"/>
              </a:lnSpc>
            </a:pPr>
            <a:r>
              <a:rPr lang="en-IN" dirty="0"/>
              <a:t>An available </a:t>
            </a:r>
            <a:r>
              <a:rPr lang="en-IN" u="sng" dirty="0"/>
              <a:t>wireless</a:t>
            </a:r>
            <a:r>
              <a:rPr lang="en-IN" dirty="0"/>
              <a:t> spectrum is used to move data</a:t>
            </a:r>
          </a:p>
          <a:p>
            <a:pPr lvl="1">
              <a:lnSpc>
                <a:spcPct val="100000"/>
              </a:lnSpc>
            </a:pPr>
            <a:r>
              <a:rPr lang="en-IN" dirty="0"/>
              <a:t>Available frequency band is divided into narrow frequency bands and used to have multiple parallel channels for data transfer</a:t>
            </a:r>
          </a:p>
          <a:p>
            <a:pPr>
              <a:lnSpc>
                <a:spcPct val="100000"/>
              </a:lnSpc>
            </a:pPr>
            <a:r>
              <a:rPr lang="en-IN" b="1" dirty="0"/>
              <a:t>Wave-division Multiplexing (WDM)</a:t>
            </a:r>
          </a:p>
          <a:p>
            <a:pPr lvl="1">
              <a:lnSpc>
                <a:spcPct val="100000"/>
              </a:lnSpc>
            </a:pPr>
            <a:r>
              <a:rPr lang="en-IN" dirty="0"/>
              <a:t>Used in Fiber-optic communication</a:t>
            </a:r>
          </a:p>
          <a:p>
            <a:pPr lvl="1">
              <a:lnSpc>
                <a:spcPct val="100000"/>
              </a:lnSpc>
            </a:pPr>
            <a:r>
              <a:rPr lang="en-IN" dirty="0"/>
              <a:t>Multiplexes a number of optical carrier signals into a single optical fiber</a:t>
            </a:r>
          </a:p>
        </p:txBody>
      </p:sp>
      <mc:AlternateContent xmlns:mc="http://schemas.openxmlformats.org/markup-compatibility/2006" xmlns:p14="http://schemas.microsoft.com/office/powerpoint/2010/main">
        <mc:Choice Requires="p14">
          <p:contentPart p14:bwMode="auto" r:id="rId3">
            <p14:nvContentPartPr>
              <p14:cNvPr id="34" name="Ink 33"/>
              <p14:cNvContentPartPr/>
              <p14:nvPr/>
            </p14:nvContentPartPr>
            <p14:xfrm>
              <a:off x="11493832" y="3618085"/>
              <a:ext cx="360" cy="360"/>
            </p14:xfrm>
          </p:contentPart>
        </mc:Choice>
        <mc:Fallback xmlns="">
          <p:pic>
            <p:nvPicPr>
              <p:cNvPr id="34" name="Ink 33"/>
              <p:cNvPicPr/>
              <p:nvPr/>
            </p:nvPicPr>
            <p:blipFill/>
            <p:spPr/>
          </p:pic>
        </mc:Fallback>
      </mc:AlternateContent>
    </p:spTree>
    <p:extLst>
      <p:ext uri="{BB962C8B-B14F-4D97-AF65-F5344CB8AC3E}">
        <p14:creationId xmlns:p14="http://schemas.microsoft.com/office/powerpoint/2010/main" val="2339012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Dedicated Links</a:t>
            </a:r>
          </a:p>
        </p:txBody>
      </p:sp>
      <p:sp>
        <p:nvSpPr>
          <p:cNvPr id="3" name="Content Placeholder 2"/>
          <p:cNvSpPr>
            <a:spLocks noGrp="1"/>
          </p:cNvSpPr>
          <p:nvPr>
            <p:ph idx="4294967295"/>
          </p:nvPr>
        </p:nvSpPr>
        <p:spPr>
          <a:xfrm>
            <a:off x="423801" y="1250921"/>
            <a:ext cx="10972800" cy="5186600"/>
          </a:xfrm>
        </p:spPr>
        <p:txBody>
          <a:bodyPr>
            <a:normAutofit/>
          </a:bodyPr>
          <a:lstStyle/>
          <a:p>
            <a:pPr>
              <a:lnSpc>
                <a:spcPct val="150000"/>
              </a:lnSpc>
            </a:pPr>
            <a:r>
              <a:rPr lang="en-IN" dirty="0"/>
              <a:t>Also called leased line or point-to-point links</a:t>
            </a:r>
          </a:p>
          <a:p>
            <a:pPr>
              <a:lnSpc>
                <a:spcPct val="150000"/>
              </a:lnSpc>
            </a:pPr>
            <a:r>
              <a:rPr lang="en-IN" dirty="0"/>
              <a:t>One single link that is pre-established for WAN communication between to peers</a:t>
            </a:r>
          </a:p>
          <a:p>
            <a:pPr>
              <a:lnSpc>
                <a:spcPct val="150000"/>
              </a:lnSpc>
            </a:pPr>
            <a:r>
              <a:rPr lang="en-IN" dirty="0"/>
              <a:t>It is not shared with any other entity</a:t>
            </a:r>
          </a:p>
          <a:p>
            <a:pPr>
              <a:lnSpc>
                <a:spcPct val="150000"/>
              </a:lnSpc>
            </a:pPr>
            <a:r>
              <a:rPr lang="en-IN" dirty="0"/>
              <a:t>Ideal for situations involving regular, faster and dedicated bandwidth</a:t>
            </a:r>
          </a:p>
          <a:p>
            <a:pPr>
              <a:lnSpc>
                <a:spcPct val="150000"/>
              </a:lnSpc>
            </a:pPr>
            <a:r>
              <a:rPr lang="en-IN" dirty="0"/>
              <a:t>It is the most expensive</a:t>
            </a:r>
          </a:p>
        </p:txBody>
      </p:sp>
      <mc:AlternateContent xmlns:mc="http://schemas.openxmlformats.org/markup-compatibility/2006" xmlns:p14="http://schemas.microsoft.com/office/powerpoint/2010/main">
        <mc:Choice Requires="p14">
          <p:contentPart p14:bwMode="auto" r:id="rId3">
            <p14:nvContentPartPr>
              <p14:cNvPr id="34" name="Ink 33"/>
              <p14:cNvContentPartPr/>
              <p14:nvPr/>
            </p14:nvContentPartPr>
            <p14:xfrm>
              <a:off x="11493832" y="3618085"/>
              <a:ext cx="360" cy="360"/>
            </p14:xfrm>
          </p:contentPart>
        </mc:Choice>
        <mc:Fallback xmlns="">
          <p:pic>
            <p:nvPicPr>
              <p:cNvPr id="34" name="Ink 33"/>
              <p:cNvPicPr/>
              <p:nvPr/>
            </p:nvPicPr>
            <p:blipFill/>
            <p:spPr/>
          </p:pic>
        </mc:Fallback>
      </mc:AlternateContent>
    </p:spTree>
    <p:extLst>
      <p:ext uri="{BB962C8B-B14F-4D97-AF65-F5344CB8AC3E}">
        <p14:creationId xmlns:p14="http://schemas.microsoft.com/office/powerpoint/2010/main" val="78380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T-Carriers / E-Carriers</a:t>
            </a:r>
          </a:p>
        </p:txBody>
      </p:sp>
      <p:sp>
        <p:nvSpPr>
          <p:cNvPr id="3" name="Content Placeholder 2"/>
          <p:cNvSpPr>
            <a:spLocks noGrp="1"/>
          </p:cNvSpPr>
          <p:nvPr>
            <p:ph idx="4294967295"/>
          </p:nvPr>
        </p:nvSpPr>
        <p:spPr>
          <a:xfrm>
            <a:off x="423801" y="1250921"/>
            <a:ext cx="10972800" cy="5186600"/>
          </a:xfrm>
        </p:spPr>
        <p:txBody>
          <a:bodyPr>
            <a:normAutofit/>
          </a:bodyPr>
          <a:lstStyle/>
          <a:p>
            <a:pPr>
              <a:lnSpc>
                <a:spcPct val="100000"/>
              </a:lnSpc>
            </a:pPr>
            <a:r>
              <a:rPr lang="en-IN" dirty="0"/>
              <a:t>Dedicated lines that can carry voice and data over trunk lines</a:t>
            </a:r>
          </a:p>
          <a:p>
            <a:pPr>
              <a:lnSpc>
                <a:spcPct val="100000"/>
              </a:lnSpc>
            </a:pPr>
            <a:r>
              <a:rPr lang="en-IN" dirty="0"/>
              <a:t>They multiplex several multiple channels into a high speed channel</a:t>
            </a:r>
          </a:p>
          <a:p>
            <a:pPr>
              <a:lnSpc>
                <a:spcPct val="100000"/>
              </a:lnSpc>
            </a:pPr>
            <a:r>
              <a:rPr lang="en-IN" dirty="0"/>
              <a:t>Works on Time-division multiplexing</a:t>
            </a:r>
          </a:p>
          <a:p>
            <a:pPr lvl="1">
              <a:lnSpc>
                <a:spcPct val="100000"/>
              </a:lnSpc>
            </a:pPr>
            <a:r>
              <a:rPr lang="en-IN" dirty="0"/>
              <a:t>Means that each channel gets to use the path only during a specific time slot</a:t>
            </a:r>
          </a:p>
          <a:p>
            <a:pPr>
              <a:lnSpc>
                <a:spcPct val="100000"/>
              </a:lnSpc>
            </a:pPr>
            <a:r>
              <a:rPr lang="en-IN" dirty="0"/>
              <a:t>T1: Carries 24 voice communication calls over two pairs of copper wire; provided 1.544Mbps transmission rate</a:t>
            </a:r>
          </a:p>
          <a:p>
            <a:pPr>
              <a:lnSpc>
                <a:spcPct val="100000"/>
              </a:lnSpc>
            </a:pPr>
            <a:r>
              <a:rPr lang="en-IN" dirty="0"/>
              <a:t>T3: Carries 28 T1 lines, with data rate around 50Mbps</a:t>
            </a:r>
          </a:p>
          <a:p>
            <a:pPr>
              <a:lnSpc>
                <a:spcPct val="100000"/>
              </a:lnSpc>
            </a:pPr>
            <a:r>
              <a:rPr lang="en-IN" dirty="0"/>
              <a:t>E-Carriers are used in European countries; though they are similar to T-Carriers, they are not interoperable. </a:t>
            </a:r>
          </a:p>
        </p:txBody>
      </p:sp>
      <mc:AlternateContent xmlns:mc="http://schemas.openxmlformats.org/markup-compatibility/2006" xmlns:p14="http://schemas.microsoft.com/office/powerpoint/2010/main">
        <mc:Choice Requires="p14">
          <p:contentPart p14:bwMode="auto" r:id="rId3">
            <p14:nvContentPartPr>
              <p14:cNvPr id="34" name="Ink 33"/>
              <p14:cNvContentPartPr/>
              <p14:nvPr/>
            </p14:nvContentPartPr>
            <p14:xfrm>
              <a:off x="11493832" y="3618085"/>
              <a:ext cx="360" cy="360"/>
            </p14:xfrm>
          </p:contentPart>
        </mc:Choice>
        <mc:Fallback xmlns="">
          <p:pic>
            <p:nvPicPr>
              <p:cNvPr id="34" name="Ink 33"/>
              <p:cNvPicPr/>
              <p:nvPr/>
            </p:nvPicPr>
            <p:blipFill/>
            <p:spPr/>
          </p:pic>
        </mc:Fallback>
      </mc:AlternateContent>
    </p:spTree>
    <p:extLst>
      <p:ext uri="{BB962C8B-B14F-4D97-AF65-F5344CB8AC3E}">
        <p14:creationId xmlns:p14="http://schemas.microsoft.com/office/powerpoint/2010/main" val="4085502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Optical Carrier</a:t>
            </a:r>
          </a:p>
        </p:txBody>
      </p:sp>
      <p:sp>
        <p:nvSpPr>
          <p:cNvPr id="3" name="Content Placeholder 2"/>
          <p:cNvSpPr>
            <a:spLocks noGrp="1"/>
          </p:cNvSpPr>
          <p:nvPr>
            <p:ph idx="4294967295"/>
          </p:nvPr>
        </p:nvSpPr>
        <p:spPr>
          <a:xfrm>
            <a:off x="423801" y="1250921"/>
            <a:ext cx="10972800" cy="5186600"/>
          </a:xfrm>
        </p:spPr>
        <p:txBody>
          <a:bodyPr>
            <a:normAutofit/>
          </a:bodyPr>
          <a:lstStyle/>
          <a:p>
            <a:pPr>
              <a:lnSpc>
                <a:spcPct val="150000"/>
              </a:lnSpc>
            </a:pPr>
            <a:r>
              <a:rPr lang="en-IN" dirty="0"/>
              <a:t>Highspeed fiber-optic connections are measured in Optic Carrier (OC) transmission rate</a:t>
            </a:r>
          </a:p>
          <a:p>
            <a:pPr>
              <a:lnSpc>
                <a:spcPct val="150000"/>
              </a:lnSpc>
            </a:pPr>
            <a:r>
              <a:rPr lang="en-IN" dirty="0"/>
              <a:t>Small and medium enterprises that require high-speed internet connectivity may use OC-3 (155Mbps) or OC-12 (622Mbps). </a:t>
            </a:r>
          </a:p>
          <a:p>
            <a:pPr>
              <a:lnSpc>
                <a:spcPct val="150000"/>
              </a:lnSpc>
            </a:pPr>
            <a:r>
              <a:rPr lang="en-IN" dirty="0"/>
              <a:t>Service providers use one or more of OC-48 (2.4Gbps)</a:t>
            </a:r>
          </a:p>
          <a:p>
            <a:pPr>
              <a:lnSpc>
                <a:spcPct val="150000"/>
              </a:lnSpc>
            </a:pPr>
            <a:r>
              <a:rPr lang="en-IN" dirty="0"/>
              <a:t>OC-192 (9.9Gbps) and greater are used for the internet backbone</a:t>
            </a:r>
          </a:p>
        </p:txBody>
      </p:sp>
      <mc:AlternateContent xmlns:mc="http://schemas.openxmlformats.org/markup-compatibility/2006" xmlns:p14="http://schemas.microsoft.com/office/powerpoint/2010/main">
        <mc:Choice Requires="p14">
          <p:contentPart p14:bwMode="auto" r:id="rId3">
            <p14:nvContentPartPr>
              <p14:cNvPr id="34" name="Ink 33"/>
              <p14:cNvContentPartPr/>
              <p14:nvPr/>
            </p14:nvContentPartPr>
            <p14:xfrm>
              <a:off x="11493832" y="3618085"/>
              <a:ext cx="360" cy="360"/>
            </p14:xfrm>
          </p:contentPart>
        </mc:Choice>
        <mc:Fallback xmlns="">
          <p:pic>
            <p:nvPicPr>
              <p:cNvPr id="34" name="Ink 33"/>
              <p:cNvPicPr/>
              <p:nvPr/>
            </p:nvPicPr>
            <p:blipFill/>
            <p:spPr/>
          </p:pic>
        </mc:Fallback>
      </mc:AlternateContent>
    </p:spTree>
    <p:extLst>
      <p:ext uri="{BB962C8B-B14F-4D97-AF65-F5344CB8AC3E}">
        <p14:creationId xmlns:p14="http://schemas.microsoft.com/office/powerpoint/2010/main" val="3505844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UTM – Unified Threat Management </a:t>
            </a:r>
          </a:p>
        </p:txBody>
      </p:sp>
      <p:sp>
        <p:nvSpPr>
          <p:cNvPr id="3" name="Content Placeholder 2"/>
          <p:cNvSpPr>
            <a:spLocks noGrp="1"/>
          </p:cNvSpPr>
          <p:nvPr>
            <p:ph idx="4294967295"/>
          </p:nvPr>
        </p:nvSpPr>
        <p:spPr>
          <a:xfrm>
            <a:off x="433633" y="1367771"/>
            <a:ext cx="10972800" cy="5315833"/>
          </a:xfrm>
        </p:spPr>
        <p:txBody>
          <a:bodyPr>
            <a:normAutofit lnSpcReduction="10000"/>
          </a:bodyPr>
          <a:lstStyle/>
          <a:p>
            <a:pPr>
              <a:lnSpc>
                <a:spcPct val="100000"/>
              </a:lnSpc>
            </a:pPr>
            <a:r>
              <a:rPr lang="en-IN" dirty="0"/>
              <a:t>Jack of all trades</a:t>
            </a:r>
          </a:p>
          <a:p>
            <a:pPr>
              <a:lnSpc>
                <a:spcPct val="100000"/>
              </a:lnSpc>
            </a:pPr>
            <a:r>
              <a:rPr lang="en-US" dirty="0"/>
              <a:t>It provides multiple functionalities in one device</a:t>
            </a:r>
          </a:p>
          <a:p>
            <a:pPr lvl="1">
              <a:lnSpc>
                <a:spcPct val="100000"/>
              </a:lnSpc>
            </a:pPr>
            <a:r>
              <a:rPr lang="en-US" sz="2800" dirty="0"/>
              <a:t>Firewall, AV, ASPAM, IDS, DLP, VPN</a:t>
            </a:r>
          </a:p>
          <a:p>
            <a:pPr>
              <a:lnSpc>
                <a:spcPct val="100000"/>
              </a:lnSpc>
            </a:pPr>
            <a:r>
              <a:rPr lang="en-US" sz="3200" dirty="0"/>
              <a:t>Goals</a:t>
            </a:r>
          </a:p>
          <a:p>
            <a:pPr lvl="1">
              <a:lnSpc>
                <a:spcPct val="100000"/>
              </a:lnSpc>
            </a:pPr>
            <a:r>
              <a:rPr lang="en-US" sz="2800" dirty="0"/>
              <a:t>Simplicity</a:t>
            </a:r>
          </a:p>
          <a:p>
            <a:pPr lvl="1">
              <a:lnSpc>
                <a:spcPct val="100000"/>
              </a:lnSpc>
            </a:pPr>
            <a:r>
              <a:rPr lang="en-US" sz="2800" dirty="0"/>
              <a:t>Streamlined installation and maintenance</a:t>
            </a:r>
          </a:p>
          <a:p>
            <a:pPr lvl="1">
              <a:lnSpc>
                <a:spcPct val="100000"/>
              </a:lnSpc>
            </a:pPr>
            <a:r>
              <a:rPr lang="en-US" sz="2800" dirty="0"/>
              <a:t>Centralized control</a:t>
            </a:r>
          </a:p>
          <a:p>
            <a:pPr>
              <a:lnSpc>
                <a:spcPct val="100000"/>
              </a:lnSpc>
            </a:pPr>
            <a:r>
              <a:rPr lang="en-US" sz="3200" dirty="0"/>
              <a:t>Issues</a:t>
            </a:r>
          </a:p>
          <a:p>
            <a:pPr lvl="1">
              <a:lnSpc>
                <a:spcPct val="100000"/>
              </a:lnSpc>
            </a:pPr>
            <a:r>
              <a:rPr lang="en-US" sz="2800" dirty="0"/>
              <a:t>Single point of failure</a:t>
            </a:r>
          </a:p>
          <a:p>
            <a:pPr lvl="1">
              <a:lnSpc>
                <a:spcPct val="100000"/>
              </a:lnSpc>
            </a:pPr>
            <a:r>
              <a:rPr lang="en-US" sz="2800" dirty="0"/>
              <a:t>Single point of compromise</a:t>
            </a:r>
          </a:p>
          <a:p>
            <a:pPr lvl="1">
              <a:lnSpc>
                <a:spcPct val="100000"/>
              </a:lnSpc>
            </a:pPr>
            <a:r>
              <a:rPr lang="en-US" sz="2800" dirty="0"/>
              <a:t>Performance issues</a:t>
            </a:r>
          </a:p>
        </p:txBody>
      </p:sp>
    </p:spTree>
    <p:extLst>
      <p:ext uri="{BB962C8B-B14F-4D97-AF65-F5344CB8AC3E}">
        <p14:creationId xmlns:p14="http://schemas.microsoft.com/office/powerpoint/2010/main" val="1040706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135" y="2884954"/>
            <a:ext cx="8072285" cy="735541"/>
          </a:xfrm>
        </p:spPr>
        <p:txBody>
          <a:bodyPr>
            <a:noAutofit/>
          </a:bodyPr>
          <a:lstStyle/>
          <a:p>
            <a:r>
              <a:rPr lang="en-IN" sz="7200" dirty="0"/>
              <a:t>WAN Technologies </a:t>
            </a:r>
          </a:p>
        </p:txBody>
      </p:sp>
    </p:spTree>
    <p:extLst>
      <p:ext uri="{BB962C8B-B14F-4D97-AF65-F5344CB8AC3E}">
        <p14:creationId xmlns:p14="http://schemas.microsoft.com/office/powerpoint/2010/main" val="1087263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CSU/DSU</a:t>
            </a:r>
          </a:p>
        </p:txBody>
      </p:sp>
      <p:sp>
        <p:nvSpPr>
          <p:cNvPr id="3" name="Content Placeholder 2"/>
          <p:cNvSpPr>
            <a:spLocks noGrp="1"/>
          </p:cNvSpPr>
          <p:nvPr>
            <p:ph idx="4294967295"/>
          </p:nvPr>
        </p:nvSpPr>
        <p:spPr>
          <a:xfrm>
            <a:off x="423801" y="1250921"/>
            <a:ext cx="10972800" cy="5186600"/>
          </a:xfrm>
        </p:spPr>
        <p:txBody>
          <a:bodyPr>
            <a:normAutofit lnSpcReduction="10000"/>
          </a:bodyPr>
          <a:lstStyle/>
          <a:p>
            <a:pPr>
              <a:lnSpc>
                <a:spcPct val="100000"/>
              </a:lnSpc>
            </a:pPr>
            <a:r>
              <a:rPr lang="en-IN" dirty="0"/>
              <a:t>CSU/DSU is required to connect a digital equipment from a LAN to WAN</a:t>
            </a:r>
          </a:p>
          <a:p>
            <a:pPr>
              <a:lnSpc>
                <a:spcPct val="100000"/>
              </a:lnSpc>
            </a:pPr>
            <a:r>
              <a:rPr lang="en-IN" dirty="0"/>
              <a:t>Provides a digital interface for data terminating equipment (DTE), like router, multiplexer </a:t>
            </a:r>
            <a:r>
              <a:rPr lang="en-IN" dirty="0" err="1"/>
              <a:t>etc</a:t>
            </a:r>
            <a:r>
              <a:rPr lang="en-IN" dirty="0"/>
              <a:t> and an interface to the data circuit-terminating equipment (DCE) like carrier switch</a:t>
            </a:r>
          </a:p>
          <a:p>
            <a:pPr>
              <a:lnSpc>
                <a:spcPct val="100000"/>
              </a:lnSpc>
            </a:pPr>
            <a:r>
              <a:rPr lang="en-IN" dirty="0"/>
              <a:t>It basically works as a translator and (at times) line conditioner</a:t>
            </a:r>
          </a:p>
          <a:p>
            <a:pPr>
              <a:lnSpc>
                <a:spcPct val="100000"/>
              </a:lnSpc>
            </a:pPr>
            <a:r>
              <a:rPr lang="en-IN" b="1" dirty="0"/>
              <a:t>Data Service Unit (DSU</a:t>
            </a:r>
            <a:r>
              <a:rPr lang="en-IN" dirty="0"/>
              <a:t>)</a:t>
            </a:r>
          </a:p>
          <a:p>
            <a:pPr lvl="1">
              <a:lnSpc>
                <a:spcPct val="100000"/>
              </a:lnSpc>
            </a:pPr>
            <a:r>
              <a:rPr lang="en-IN" dirty="0"/>
              <a:t>Converts the digital signals (routers, switches) into signals that can be transmitted over the service provider’s digital lines</a:t>
            </a:r>
          </a:p>
          <a:p>
            <a:pPr lvl="1">
              <a:lnSpc>
                <a:spcPct val="100000"/>
              </a:lnSpc>
            </a:pPr>
            <a:r>
              <a:rPr lang="en-IN" dirty="0"/>
              <a:t>Ensures the voltage levels are correct and that information is not lost during the conversation</a:t>
            </a:r>
          </a:p>
          <a:p>
            <a:pPr>
              <a:lnSpc>
                <a:spcPct val="100000"/>
              </a:lnSpc>
            </a:pPr>
            <a:r>
              <a:rPr lang="en-IN" b="1" dirty="0"/>
              <a:t>Channel Service Unit (CSU)</a:t>
            </a:r>
          </a:p>
          <a:p>
            <a:pPr lvl="1">
              <a:lnSpc>
                <a:spcPct val="100000"/>
              </a:lnSpc>
            </a:pPr>
            <a:r>
              <a:rPr lang="en-IN" dirty="0"/>
              <a:t>CSU connections the network directly to the service provider line</a:t>
            </a:r>
          </a:p>
          <a:p>
            <a:pPr>
              <a:lnSpc>
                <a:spcPct val="100000"/>
              </a:lnSpc>
            </a:pPr>
            <a:endParaRPr lang="en-IN" dirty="0"/>
          </a:p>
        </p:txBody>
      </p:sp>
      <mc:AlternateContent xmlns:mc="http://schemas.openxmlformats.org/markup-compatibility/2006" xmlns:p14="http://schemas.microsoft.com/office/powerpoint/2010/main">
        <mc:Choice Requires="p14">
          <p:contentPart p14:bwMode="auto" r:id="rId3">
            <p14:nvContentPartPr>
              <p14:cNvPr id="34" name="Ink 33"/>
              <p14:cNvContentPartPr/>
              <p14:nvPr/>
            </p14:nvContentPartPr>
            <p14:xfrm>
              <a:off x="11493832" y="3618085"/>
              <a:ext cx="360" cy="360"/>
            </p14:xfrm>
          </p:contentPart>
        </mc:Choice>
        <mc:Fallback xmlns="">
          <p:pic>
            <p:nvPicPr>
              <p:cNvPr id="34" name="Ink 33"/>
              <p:cNvPicPr/>
              <p:nvPr/>
            </p:nvPicPr>
            <p:blipFill/>
            <p:spPr/>
          </p:pic>
        </mc:Fallback>
      </mc:AlternateContent>
    </p:spTree>
    <p:extLst>
      <p:ext uri="{BB962C8B-B14F-4D97-AF65-F5344CB8AC3E}">
        <p14:creationId xmlns:p14="http://schemas.microsoft.com/office/powerpoint/2010/main" val="525451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Switching</a:t>
            </a:r>
          </a:p>
        </p:txBody>
      </p:sp>
      <p:sp>
        <p:nvSpPr>
          <p:cNvPr id="3" name="Content Placeholder 2"/>
          <p:cNvSpPr>
            <a:spLocks noGrp="1"/>
          </p:cNvSpPr>
          <p:nvPr>
            <p:ph idx="4294967295"/>
          </p:nvPr>
        </p:nvSpPr>
        <p:spPr>
          <a:xfrm>
            <a:off x="423801" y="1250921"/>
            <a:ext cx="10972800" cy="5186600"/>
          </a:xfrm>
        </p:spPr>
        <p:txBody>
          <a:bodyPr>
            <a:normAutofit fontScale="92500" lnSpcReduction="10000"/>
          </a:bodyPr>
          <a:lstStyle/>
          <a:p>
            <a:pPr>
              <a:lnSpc>
                <a:spcPct val="100000"/>
              </a:lnSpc>
            </a:pPr>
            <a:r>
              <a:rPr lang="en-IN" dirty="0"/>
              <a:t>Two main types of Switching: Packet and Circuit Switching</a:t>
            </a:r>
          </a:p>
          <a:p>
            <a:pPr>
              <a:lnSpc>
                <a:spcPct val="100000"/>
              </a:lnSpc>
            </a:pPr>
            <a:r>
              <a:rPr lang="en-IN" dirty="0"/>
              <a:t>Circuit Switching:</a:t>
            </a:r>
          </a:p>
          <a:p>
            <a:pPr lvl="1">
              <a:lnSpc>
                <a:spcPct val="100000"/>
              </a:lnSpc>
            </a:pPr>
            <a:r>
              <a:rPr lang="en-IN" dirty="0"/>
              <a:t>Sets up a virtual connection that acts like a dedicated link between two systems</a:t>
            </a:r>
          </a:p>
          <a:p>
            <a:pPr lvl="1">
              <a:lnSpc>
                <a:spcPct val="100000"/>
              </a:lnSpc>
            </a:pPr>
            <a:r>
              <a:rPr lang="en-IN" dirty="0"/>
              <a:t>More appropriate for voice communications</a:t>
            </a:r>
          </a:p>
          <a:p>
            <a:pPr lvl="1">
              <a:lnSpc>
                <a:spcPct val="100000"/>
              </a:lnSpc>
            </a:pPr>
            <a:r>
              <a:rPr lang="en-IN" dirty="0"/>
              <a:t>Example: ISDN and telephone calls</a:t>
            </a:r>
          </a:p>
          <a:p>
            <a:pPr>
              <a:lnSpc>
                <a:spcPct val="100000"/>
              </a:lnSpc>
            </a:pPr>
            <a:r>
              <a:rPr lang="en-IN" dirty="0"/>
              <a:t>Packet Switching:</a:t>
            </a:r>
          </a:p>
          <a:p>
            <a:pPr lvl="1">
              <a:lnSpc>
                <a:spcPct val="100000"/>
              </a:lnSpc>
            </a:pPr>
            <a:r>
              <a:rPr lang="en-IN" dirty="0"/>
              <a:t>Packets from one connection can pass through a number of individual devices instead of the same device</a:t>
            </a:r>
          </a:p>
          <a:p>
            <a:pPr lvl="1">
              <a:lnSpc>
                <a:spcPct val="100000"/>
              </a:lnSpc>
            </a:pPr>
            <a:r>
              <a:rPr lang="en-IN" dirty="0"/>
              <a:t>Data is broken into packets containing Frame Check Sequence numbers (FCS)</a:t>
            </a:r>
          </a:p>
          <a:p>
            <a:pPr lvl="1">
              <a:lnSpc>
                <a:spcPct val="100000"/>
              </a:lnSpc>
            </a:pPr>
            <a:r>
              <a:rPr lang="en-IN" dirty="0"/>
              <a:t>Variable delays can be noticed in this transmission model</a:t>
            </a:r>
          </a:p>
          <a:p>
            <a:pPr lvl="1">
              <a:lnSpc>
                <a:spcPct val="100000"/>
              </a:lnSpc>
            </a:pPr>
            <a:r>
              <a:rPr lang="en-IN" dirty="0"/>
              <a:t>At destination the packets are reassembled using the FCS and processed</a:t>
            </a:r>
          </a:p>
          <a:p>
            <a:pPr lvl="1">
              <a:lnSpc>
                <a:spcPct val="100000"/>
              </a:lnSpc>
            </a:pPr>
            <a:r>
              <a:rPr lang="en-IN" dirty="0"/>
              <a:t>More appropriate for data communication</a:t>
            </a:r>
          </a:p>
          <a:p>
            <a:pPr lvl="1">
              <a:lnSpc>
                <a:spcPct val="100000"/>
              </a:lnSpc>
            </a:pPr>
            <a:r>
              <a:rPr lang="en-IN" dirty="0" err="1"/>
              <a:t>Eg</a:t>
            </a:r>
            <a:r>
              <a:rPr lang="en-IN" dirty="0"/>
              <a:t>: Internet, X.25, Frame relay</a:t>
            </a:r>
          </a:p>
          <a:p>
            <a:pPr marL="457200" lvl="1" indent="0">
              <a:lnSpc>
                <a:spcPct val="100000"/>
              </a:lnSpc>
              <a:buNone/>
            </a:pPr>
            <a:endParaRPr lang="en-IN" dirty="0"/>
          </a:p>
          <a:p>
            <a:pPr lvl="1">
              <a:lnSpc>
                <a:spcPct val="100000"/>
              </a:lnSpc>
            </a:pPr>
            <a:endParaRPr lang="en-IN" dirty="0"/>
          </a:p>
        </p:txBody>
      </p:sp>
      <mc:AlternateContent xmlns:mc="http://schemas.openxmlformats.org/markup-compatibility/2006" xmlns:p14="http://schemas.microsoft.com/office/powerpoint/2010/main">
        <mc:Choice Requires="p14">
          <p:contentPart p14:bwMode="auto" r:id="rId3">
            <p14:nvContentPartPr>
              <p14:cNvPr id="34" name="Ink 33"/>
              <p14:cNvContentPartPr/>
              <p14:nvPr/>
            </p14:nvContentPartPr>
            <p14:xfrm>
              <a:off x="11493832" y="3618085"/>
              <a:ext cx="360" cy="360"/>
            </p14:xfrm>
          </p:contentPart>
        </mc:Choice>
        <mc:Fallback xmlns="">
          <p:pic>
            <p:nvPicPr>
              <p:cNvPr id="34" name="Ink 33"/>
              <p:cNvPicPr/>
              <p:nvPr/>
            </p:nvPicPr>
            <p:blipFill/>
            <p:spPr/>
          </p:pic>
        </mc:Fallback>
      </mc:AlternateContent>
    </p:spTree>
    <p:extLst>
      <p:ext uri="{BB962C8B-B14F-4D97-AF65-F5344CB8AC3E}">
        <p14:creationId xmlns:p14="http://schemas.microsoft.com/office/powerpoint/2010/main" val="1396632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Frame Relay</a:t>
            </a:r>
          </a:p>
        </p:txBody>
      </p:sp>
      <p:sp>
        <p:nvSpPr>
          <p:cNvPr id="3" name="Content Placeholder 2"/>
          <p:cNvSpPr>
            <a:spLocks noGrp="1"/>
          </p:cNvSpPr>
          <p:nvPr>
            <p:ph idx="4294967295"/>
          </p:nvPr>
        </p:nvSpPr>
        <p:spPr>
          <a:xfrm>
            <a:off x="423801" y="1250921"/>
            <a:ext cx="10972800" cy="5186600"/>
          </a:xfrm>
        </p:spPr>
        <p:txBody>
          <a:bodyPr>
            <a:normAutofit/>
          </a:bodyPr>
          <a:lstStyle/>
          <a:p>
            <a:pPr>
              <a:lnSpc>
                <a:spcPct val="100000"/>
              </a:lnSpc>
            </a:pPr>
            <a:r>
              <a:rPr lang="en-IN" dirty="0"/>
              <a:t>WAN technology that operates at Data Link Layer</a:t>
            </a:r>
          </a:p>
          <a:p>
            <a:pPr>
              <a:lnSpc>
                <a:spcPct val="100000"/>
              </a:lnSpc>
            </a:pPr>
            <a:r>
              <a:rPr lang="en-IN" dirty="0"/>
              <a:t>Uses Packet Switching technology</a:t>
            </a:r>
          </a:p>
          <a:p>
            <a:pPr>
              <a:lnSpc>
                <a:spcPct val="100000"/>
              </a:lnSpc>
            </a:pPr>
            <a:r>
              <a:rPr lang="en-IN" dirty="0"/>
              <a:t>It is a “any-to-any” service shared by multiple users</a:t>
            </a:r>
          </a:p>
          <a:p>
            <a:pPr>
              <a:lnSpc>
                <a:spcPct val="100000"/>
              </a:lnSpc>
            </a:pPr>
            <a:r>
              <a:rPr lang="en-IN" dirty="0"/>
              <a:t>Two main types are equipment’s are used</a:t>
            </a:r>
          </a:p>
          <a:p>
            <a:pPr lvl="1">
              <a:lnSpc>
                <a:spcPct val="100000"/>
              </a:lnSpc>
            </a:pPr>
            <a:r>
              <a:rPr lang="en-IN" dirty="0"/>
              <a:t>DTE – usually customer owned device provides connectivity between company network and frame relay network</a:t>
            </a:r>
          </a:p>
          <a:p>
            <a:pPr lvl="1">
              <a:lnSpc>
                <a:spcPct val="100000"/>
              </a:lnSpc>
            </a:pPr>
            <a:r>
              <a:rPr lang="en-IN" dirty="0"/>
              <a:t>DCE – Service provider owned device that does actual data transmission and switching in frame relay cloud</a:t>
            </a:r>
          </a:p>
          <a:p>
            <a:pPr lvl="1">
              <a:lnSpc>
                <a:spcPct val="100000"/>
              </a:lnSpc>
            </a:pPr>
            <a:endParaRPr lang="en-IN" dirty="0"/>
          </a:p>
        </p:txBody>
      </p:sp>
      <mc:AlternateContent xmlns:mc="http://schemas.openxmlformats.org/markup-compatibility/2006" xmlns:p14="http://schemas.microsoft.com/office/powerpoint/2010/main">
        <mc:Choice Requires="p14">
          <p:contentPart p14:bwMode="auto" r:id="rId3">
            <p14:nvContentPartPr>
              <p14:cNvPr id="34" name="Ink 33"/>
              <p14:cNvContentPartPr/>
              <p14:nvPr/>
            </p14:nvContentPartPr>
            <p14:xfrm>
              <a:off x="11493832" y="3618085"/>
              <a:ext cx="360" cy="360"/>
            </p14:xfrm>
          </p:contentPart>
        </mc:Choice>
        <mc:Fallback xmlns="">
          <p:pic>
            <p:nvPicPr>
              <p:cNvPr id="34" name="Ink 33"/>
              <p:cNvPicPr/>
              <p:nvPr/>
            </p:nvPicPr>
            <p:blipFill/>
            <p:spPr/>
          </p:pic>
        </mc:Fallback>
      </mc:AlternateContent>
    </p:spTree>
    <p:extLst>
      <p:ext uri="{BB962C8B-B14F-4D97-AF65-F5344CB8AC3E}">
        <p14:creationId xmlns:p14="http://schemas.microsoft.com/office/powerpoint/2010/main" val="1971240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Frame Relay - Virtual Circuits</a:t>
            </a:r>
          </a:p>
        </p:txBody>
      </p:sp>
      <p:sp>
        <p:nvSpPr>
          <p:cNvPr id="3" name="Content Placeholder 2"/>
          <p:cNvSpPr>
            <a:spLocks noGrp="1"/>
          </p:cNvSpPr>
          <p:nvPr>
            <p:ph idx="4294967295"/>
          </p:nvPr>
        </p:nvSpPr>
        <p:spPr>
          <a:xfrm>
            <a:off x="423801" y="1250921"/>
            <a:ext cx="10972800" cy="5186600"/>
          </a:xfrm>
        </p:spPr>
        <p:txBody>
          <a:bodyPr>
            <a:normAutofit/>
          </a:bodyPr>
          <a:lstStyle/>
          <a:p>
            <a:pPr>
              <a:lnSpc>
                <a:spcPct val="100000"/>
              </a:lnSpc>
            </a:pPr>
            <a:r>
              <a:rPr lang="en-IN" dirty="0"/>
              <a:t>Frame relay forwards frames across virtual circuits</a:t>
            </a:r>
          </a:p>
          <a:p>
            <a:pPr>
              <a:lnSpc>
                <a:spcPct val="100000"/>
              </a:lnSpc>
            </a:pPr>
            <a:r>
              <a:rPr lang="en-IN" b="1" dirty="0"/>
              <a:t>Permanent Virtual Circuits</a:t>
            </a:r>
            <a:r>
              <a:rPr lang="en-IN" dirty="0"/>
              <a:t>:</a:t>
            </a:r>
          </a:p>
          <a:p>
            <a:pPr lvl="1">
              <a:lnSpc>
                <a:spcPct val="100000"/>
              </a:lnSpc>
            </a:pPr>
            <a:r>
              <a:rPr lang="en-IN" dirty="0"/>
              <a:t>Works like a private line with agreed bandwidth availability</a:t>
            </a:r>
          </a:p>
          <a:p>
            <a:pPr lvl="1">
              <a:lnSpc>
                <a:spcPct val="100000"/>
              </a:lnSpc>
            </a:pPr>
            <a:r>
              <a:rPr lang="en-IN" dirty="0"/>
              <a:t>Provides guaranteed bandwidth but does not have flexibility of SVC</a:t>
            </a:r>
          </a:p>
          <a:p>
            <a:pPr>
              <a:lnSpc>
                <a:spcPct val="100000"/>
              </a:lnSpc>
            </a:pPr>
            <a:r>
              <a:rPr lang="en-IN" b="1" dirty="0"/>
              <a:t>Switched Virtual Circuits</a:t>
            </a:r>
            <a:r>
              <a:rPr lang="en-IN" dirty="0"/>
              <a:t>:</a:t>
            </a:r>
          </a:p>
          <a:p>
            <a:pPr lvl="1">
              <a:lnSpc>
                <a:spcPct val="100000"/>
              </a:lnSpc>
            </a:pPr>
            <a:r>
              <a:rPr lang="en-IN" dirty="0"/>
              <a:t>Circuits must be built every time a connection is required </a:t>
            </a:r>
          </a:p>
          <a:p>
            <a:pPr lvl="1">
              <a:lnSpc>
                <a:spcPct val="100000"/>
              </a:lnSpc>
            </a:pPr>
            <a:r>
              <a:rPr lang="en-IN" dirty="0"/>
              <a:t>Used for teleconferencing, establishing temporary connections to remote sites, data replication, and voice calls</a:t>
            </a:r>
          </a:p>
          <a:p>
            <a:pPr lvl="1">
              <a:lnSpc>
                <a:spcPct val="100000"/>
              </a:lnSpc>
            </a:pPr>
            <a:r>
              <a:rPr lang="en-IN" dirty="0"/>
              <a:t>Once the connection is completed, the circuits are torn down</a:t>
            </a:r>
          </a:p>
          <a:p>
            <a:pPr lvl="1">
              <a:lnSpc>
                <a:spcPct val="100000"/>
              </a:lnSpc>
            </a:pPr>
            <a:endParaRPr lang="en-IN" dirty="0"/>
          </a:p>
        </p:txBody>
      </p:sp>
      <mc:AlternateContent xmlns:mc="http://schemas.openxmlformats.org/markup-compatibility/2006" xmlns:p14="http://schemas.microsoft.com/office/powerpoint/2010/main">
        <mc:Choice Requires="p14">
          <p:contentPart p14:bwMode="auto" r:id="rId3">
            <p14:nvContentPartPr>
              <p14:cNvPr id="34" name="Ink 33"/>
              <p14:cNvContentPartPr/>
              <p14:nvPr/>
            </p14:nvContentPartPr>
            <p14:xfrm>
              <a:off x="11493832" y="3618085"/>
              <a:ext cx="360" cy="360"/>
            </p14:xfrm>
          </p:contentPart>
        </mc:Choice>
        <mc:Fallback xmlns="">
          <p:pic>
            <p:nvPicPr>
              <p:cNvPr id="34" name="Ink 33"/>
              <p:cNvPicPr/>
              <p:nvPr/>
            </p:nvPicPr>
            <p:blipFill/>
            <p:spPr/>
          </p:pic>
        </mc:Fallback>
      </mc:AlternateContent>
    </p:spTree>
    <p:extLst>
      <p:ext uri="{BB962C8B-B14F-4D97-AF65-F5344CB8AC3E}">
        <p14:creationId xmlns:p14="http://schemas.microsoft.com/office/powerpoint/2010/main" val="2144504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X.25</a:t>
            </a:r>
          </a:p>
        </p:txBody>
      </p:sp>
      <p:sp>
        <p:nvSpPr>
          <p:cNvPr id="3" name="Content Placeholder 2"/>
          <p:cNvSpPr>
            <a:spLocks noGrp="1"/>
          </p:cNvSpPr>
          <p:nvPr>
            <p:ph idx="4294967295"/>
          </p:nvPr>
        </p:nvSpPr>
        <p:spPr>
          <a:xfrm>
            <a:off x="423801" y="1250921"/>
            <a:ext cx="10972800" cy="5186600"/>
          </a:xfrm>
        </p:spPr>
        <p:txBody>
          <a:bodyPr>
            <a:normAutofit/>
          </a:bodyPr>
          <a:lstStyle/>
          <a:p>
            <a:pPr>
              <a:lnSpc>
                <a:spcPct val="100000"/>
              </a:lnSpc>
            </a:pPr>
            <a:r>
              <a:rPr lang="en-IN" dirty="0"/>
              <a:t>It’s a older WAN protocol</a:t>
            </a:r>
          </a:p>
          <a:p>
            <a:pPr>
              <a:lnSpc>
                <a:spcPct val="100000"/>
              </a:lnSpc>
            </a:pPr>
            <a:r>
              <a:rPr lang="en-IN" dirty="0"/>
              <a:t>Uses Switching technology</a:t>
            </a:r>
          </a:p>
          <a:p>
            <a:pPr>
              <a:lnSpc>
                <a:spcPct val="100000"/>
              </a:lnSpc>
            </a:pPr>
            <a:r>
              <a:rPr lang="en-IN" dirty="0"/>
              <a:t>It provides “any-to-any” connections</a:t>
            </a:r>
          </a:p>
          <a:p>
            <a:pPr>
              <a:lnSpc>
                <a:spcPct val="100000"/>
              </a:lnSpc>
            </a:pPr>
            <a:r>
              <a:rPr lang="en-IN" dirty="0"/>
              <a:t>Subscribers are charged based on the amount of bandwidth they use</a:t>
            </a:r>
          </a:p>
          <a:p>
            <a:pPr>
              <a:lnSpc>
                <a:spcPct val="100000"/>
              </a:lnSpc>
            </a:pPr>
            <a:r>
              <a:rPr lang="en-IN" dirty="0"/>
              <a:t>Data is encapsulated into 128 bytes in HDLC frames. The frames are then addressed and carried across the carrier switches</a:t>
            </a:r>
          </a:p>
          <a:p>
            <a:pPr>
              <a:lnSpc>
                <a:spcPct val="100000"/>
              </a:lnSpc>
            </a:pPr>
            <a:r>
              <a:rPr lang="en-IN" dirty="0"/>
              <a:t>X.25 provided many layers of error checking, error correcting, and fault tolerance making the protocol fat</a:t>
            </a:r>
          </a:p>
          <a:p>
            <a:pPr>
              <a:lnSpc>
                <a:spcPct val="100000"/>
              </a:lnSpc>
            </a:pPr>
            <a:r>
              <a:rPr lang="en-IN" dirty="0"/>
              <a:t>Provides lower level of performance than frame relay or ATM</a:t>
            </a:r>
          </a:p>
        </p:txBody>
      </p:sp>
      <mc:AlternateContent xmlns:mc="http://schemas.openxmlformats.org/markup-compatibility/2006" xmlns:p14="http://schemas.microsoft.com/office/powerpoint/2010/main">
        <mc:Choice Requires="p14">
          <p:contentPart p14:bwMode="auto" r:id="rId3">
            <p14:nvContentPartPr>
              <p14:cNvPr id="34" name="Ink 33"/>
              <p14:cNvContentPartPr/>
              <p14:nvPr/>
            </p14:nvContentPartPr>
            <p14:xfrm>
              <a:off x="11493832" y="3618085"/>
              <a:ext cx="360" cy="360"/>
            </p14:xfrm>
          </p:contentPart>
        </mc:Choice>
        <mc:Fallback xmlns="">
          <p:pic>
            <p:nvPicPr>
              <p:cNvPr id="34" name="Ink 33"/>
              <p:cNvPicPr/>
              <p:nvPr/>
            </p:nvPicPr>
            <p:blipFill/>
            <p:spPr/>
          </p:pic>
        </mc:Fallback>
      </mc:AlternateContent>
    </p:spTree>
    <p:extLst>
      <p:ext uri="{BB962C8B-B14F-4D97-AF65-F5344CB8AC3E}">
        <p14:creationId xmlns:p14="http://schemas.microsoft.com/office/powerpoint/2010/main" val="3837366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ATM – Asynchronous Transfer Mode</a:t>
            </a:r>
          </a:p>
        </p:txBody>
      </p:sp>
      <p:sp>
        <p:nvSpPr>
          <p:cNvPr id="3" name="Content Placeholder 2"/>
          <p:cNvSpPr>
            <a:spLocks noGrp="1"/>
          </p:cNvSpPr>
          <p:nvPr>
            <p:ph idx="4294967295"/>
          </p:nvPr>
        </p:nvSpPr>
        <p:spPr>
          <a:xfrm>
            <a:off x="423801" y="1250921"/>
            <a:ext cx="10972800" cy="5186600"/>
          </a:xfrm>
        </p:spPr>
        <p:txBody>
          <a:bodyPr>
            <a:normAutofit/>
          </a:bodyPr>
          <a:lstStyle/>
          <a:p>
            <a:pPr>
              <a:lnSpc>
                <a:spcPct val="100000"/>
              </a:lnSpc>
            </a:pPr>
            <a:r>
              <a:rPr lang="en-IN" dirty="0"/>
              <a:t>Uses cell-switching method</a:t>
            </a:r>
          </a:p>
          <a:p>
            <a:pPr>
              <a:lnSpc>
                <a:spcPct val="100000"/>
              </a:lnSpc>
            </a:pPr>
            <a:r>
              <a:rPr lang="en-IN" dirty="0"/>
              <a:t>ATM uses fixed cell size (53 bytes) instead of the variable frame size employed by earlier technologies</a:t>
            </a:r>
          </a:p>
          <a:p>
            <a:pPr>
              <a:lnSpc>
                <a:spcPct val="100000"/>
              </a:lnSpc>
            </a:pPr>
            <a:r>
              <a:rPr lang="en-IN" dirty="0"/>
              <a:t>This provides better performance and reduced overhead for error handling. Hence is good for voice and video transmissions</a:t>
            </a:r>
          </a:p>
          <a:p>
            <a:pPr>
              <a:lnSpc>
                <a:spcPct val="100000"/>
              </a:lnSpc>
            </a:pPr>
            <a:r>
              <a:rPr lang="en-IN" dirty="0"/>
              <a:t>It is a connection oriented switching technology, creates and uses a fixed channel</a:t>
            </a:r>
          </a:p>
          <a:p>
            <a:pPr>
              <a:lnSpc>
                <a:spcPct val="100000"/>
              </a:lnSpc>
            </a:pPr>
            <a:r>
              <a:rPr lang="en-IN" dirty="0"/>
              <a:t>It is used by carriers and service providers, and is the core technology of Internet</a:t>
            </a:r>
          </a:p>
          <a:p>
            <a:pPr>
              <a:lnSpc>
                <a:spcPct val="100000"/>
              </a:lnSpc>
            </a:pPr>
            <a:r>
              <a:rPr lang="en-IN" dirty="0"/>
              <a:t>The fee is based on the bandwidth consumed</a:t>
            </a:r>
          </a:p>
          <a:p>
            <a:pPr>
              <a:lnSpc>
                <a:spcPct val="100000"/>
              </a:lnSpc>
            </a:pPr>
            <a:endParaRPr lang="en-IN" dirty="0"/>
          </a:p>
        </p:txBody>
      </p:sp>
      <mc:AlternateContent xmlns:mc="http://schemas.openxmlformats.org/markup-compatibility/2006" xmlns:p14="http://schemas.microsoft.com/office/powerpoint/2010/main">
        <mc:Choice Requires="p14">
          <p:contentPart p14:bwMode="auto" r:id="rId3">
            <p14:nvContentPartPr>
              <p14:cNvPr id="34" name="Ink 33"/>
              <p14:cNvContentPartPr/>
              <p14:nvPr/>
            </p14:nvContentPartPr>
            <p14:xfrm>
              <a:off x="11493832" y="3618085"/>
              <a:ext cx="360" cy="360"/>
            </p14:xfrm>
          </p:contentPart>
        </mc:Choice>
        <mc:Fallback xmlns="">
          <p:pic>
            <p:nvPicPr>
              <p:cNvPr id="34" name="Ink 33"/>
              <p:cNvPicPr/>
              <p:nvPr/>
            </p:nvPicPr>
            <p:blipFill/>
            <p:spPr/>
          </p:pic>
        </mc:Fallback>
      </mc:AlternateContent>
    </p:spTree>
    <p:extLst>
      <p:ext uri="{BB962C8B-B14F-4D97-AF65-F5344CB8AC3E}">
        <p14:creationId xmlns:p14="http://schemas.microsoft.com/office/powerpoint/2010/main" val="636854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ATM - Quality of Service (</a:t>
            </a:r>
            <a:r>
              <a:rPr lang="en-US" dirty="0" err="1"/>
              <a:t>QoS</a:t>
            </a:r>
            <a:r>
              <a:rPr lang="en-US" dirty="0"/>
              <a:t>)</a:t>
            </a:r>
          </a:p>
        </p:txBody>
      </p:sp>
      <p:sp>
        <p:nvSpPr>
          <p:cNvPr id="3" name="Content Placeholder 2"/>
          <p:cNvSpPr>
            <a:spLocks noGrp="1"/>
          </p:cNvSpPr>
          <p:nvPr>
            <p:ph idx="4294967295"/>
          </p:nvPr>
        </p:nvSpPr>
        <p:spPr>
          <a:xfrm>
            <a:off x="423801" y="1250921"/>
            <a:ext cx="10972800" cy="5186600"/>
          </a:xfrm>
        </p:spPr>
        <p:txBody>
          <a:bodyPr>
            <a:normAutofit fontScale="92500" lnSpcReduction="20000"/>
          </a:bodyPr>
          <a:lstStyle/>
          <a:p>
            <a:pPr>
              <a:lnSpc>
                <a:spcPct val="100000"/>
              </a:lnSpc>
            </a:pPr>
            <a:r>
              <a:rPr lang="en-IN" dirty="0"/>
              <a:t>Capability that allows the protocol to distinguish between different classes to messages and assign priority levels</a:t>
            </a:r>
          </a:p>
          <a:p>
            <a:pPr>
              <a:lnSpc>
                <a:spcPct val="100000"/>
              </a:lnSpc>
            </a:pPr>
            <a:r>
              <a:rPr lang="en-IN" dirty="0"/>
              <a:t>Allows a service provider to guarantee a level of service to customer</a:t>
            </a:r>
          </a:p>
          <a:p>
            <a:pPr>
              <a:lnSpc>
                <a:spcPct val="100000"/>
              </a:lnSpc>
            </a:pPr>
            <a:r>
              <a:rPr lang="en-IN" dirty="0"/>
              <a:t>ATM </a:t>
            </a:r>
            <a:r>
              <a:rPr lang="en-IN" dirty="0" err="1"/>
              <a:t>QoS</a:t>
            </a:r>
            <a:r>
              <a:rPr lang="en-IN" dirty="0"/>
              <a:t> Service Types</a:t>
            </a:r>
          </a:p>
          <a:p>
            <a:pPr>
              <a:lnSpc>
                <a:spcPct val="100000"/>
              </a:lnSpc>
            </a:pPr>
            <a:r>
              <a:rPr lang="en-IN" b="1" dirty="0"/>
              <a:t>Constant Bit Rate (CBR)</a:t>
            </a:r>
            <a:r>
              <a:rPr lang="en-IN" dirty="0"/>
              <a:t>:</a:t>
            </a:r>
            <a:endParaRPr lang="en-IN" b="1" dirty="0"/>
          </a:p>
          <a:p>
            <a:pPr lvl="1">
              <a:lnSpc>
                <a:spcPct val="100000"/>
              </a:lnSpc>
            </a:pPr>
            <a:r>
              <a:rPr lang="en-IN" dirty="0"/>
              <a:t>Connection oriented</a:t>
            </a:r>
          </a:p>
          <a:p>
            <a:pPr lvl="1">
              <a:lnSpc>
                <a:spcPct val="100000"/>
              </a:lnSpc>
            </a:pPr>
            <a:r>
              <a:rPr lang="en-IN" dirty="0"/>
              <a:t>Provides consistent data throughput for time-sensitive applications</a:t>
            </a:r>
          </a:p>
          <a:p>
            <a:pPr lvl="1">
              <a:lnSpc>
                <a:spcPct val="100000"/>
              </a:lnSpc>
            </a:pPr>
            <a:r>
              <a:rPr lang="en-IN" dirty="0"/>
              <a:t>Bandwidth requirements are specified during connection setup itself</a:t>
            </a:r>
          </a:p>
          <a:p>
            <a:pPr>
              <a:lnSpc>
                <a:spcPct val="100000"/>
              </a:lnSpc>
            </a:pPr>
            <a:r>
              <a:rPr lang="en-IN" b="1" dirty="0"/>
              <a:t> Variable Bit Rate (VBR)</a:t>
            </a:r>
            <a:r>
              <a:rPr lang="en-IN" dirty="0"/>
              <a:t>:</a:t>
            </a:r>
            <a:endParaRPr lang="en-IN" b="1" dirty="0"/>
          </a:p>
          <a:p>
            <a:pPr lvl="1">
              <a:lnSpc>
                <a:spcPct val="100000"/>
              </a:lnSpc>
            </a:pPr>
            <a:r>
              <a:rPr lang="en-IN" dirty="0"/>
              <a:t>Connection oriented</a:t>
            </a:r>
          </a:p>
          <a:p>
            <a:pPr lvl="1">
              <a:lnSpc>
                <a:spcPct val="100000"/>
              </a:lnSpc>
            </a:pPr>
            <a:r>
              <a:rPr lang="en-IN" dirty="0"/>
              <a:t>Data throughput flow is uneven</a:t>
            </a:r>
          </a:p>
          <a:p>
            <a:pPr lvl="1">
              <a:lnSpc>
                <a:spcPct val="100000"/>
              </a:lnSpc>
            </a:pPr>
            <a:r>
              <a:rPr lang="en-IN" dirty="0"/>
              <a:t>Best suited for delay-insensitive applications</a:t>
            </a:r>
          </a:p>
          <a:p>
            <a:pPr lvl="1">
              <a:lnSpc>
                <a:spcPct val="100000"/>
              </a:lnSpc>
            </a:pPr>
            <a:r>
              <a:rPr lang="en-IN" dirty="0"/>
              <a:t>Customers specify the peak and average data throughput requirements.</a:t>
            </a:r>
          </a:p>
        </p:txBody>
      </p:sp>
      <mc:AlternateContent xmlns:mc="http://schemas.openxmlformats.org/markup-compatibility/2006" xmlns:p14="http://schemas.microsoft.com/office/powerpoint/2010/main">
        <mc:Choice Requires="p14">
          <p:contentPart p14:bwMode="auto" r:id="rId3">
            <p14:nvContentPartPr>
              <p14:cNvPr id="34" name="Ink 33"/>
              <p14:cNvContentPartPr/>
              <p14:nvPr/>
            </p14:nvContentPartPr>
            <p14:xfrm>
              <a:off x="11493832" y="3618085"/>
              <a:ext cx="360" cy="360"/>
            </p14:xfrm>
          </p:contentPart>
        </mc:Choice>
        <mc:Fallback xmlns="">
          <p:pic>
            <p:nvPicPr>
              <p:cNvPr id="34" name="Ink 33"/>
              <p:cNvPicPr/>
              <p:nvPr/>
            </p:nvPicPr>
            <p:blipFill/>
            <p:spPr/>
          </p:pic>
        </mc:Fallback>
      </mc:AlternateContent>
    </p:spTree>
    <p:extLst>
      <p:ext uri="{BB962C8B-B14F-4D97-AF65-F5344CB8AC3E}">
        <p14:creationId xmlns:p14="http://schemas.microsoft.com/office/powerpoint/2010/main" val="367559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ATM - Quality of Service (</a:t>
            </a:r>
            <a:r>
              <a:rPr lang="en-US" dirty="0" err="1"/>
              <a:t>QoS</a:t>
            </a:r>
            <a:r>
              <a:rPr lang="en-US" dirty="0"/>
              <a:t>)</a:t>
            </a:r>
          </a:p>
        </p:txBody>
      </p:sp>
      <p:sp>
        <p:nvSpPr>
          <p:cNvPr id="3" name="Content Placeholder 2"/>
          <p:cNvSpPr>
            <a:spLocks noGrp="1"/>
          </p:cNvSpPr>
          <p:nvPr>
            <p:ph idx="4294967295"/>
          </p:nvPr>
        </p:nvSpPr>
        <p:spPr>
          <a:xfrm>
            <a:off x="423801" y="1250921"/>
            <a:ext cx="10972800" cy="5186600"/>
          </a:xfrm>
        </p:spPr>
        <p:txBody>
          <a:bodyPr>
            <a:normAutofit/>
          </a:bodyPr>
          <a:lstStyle/>
          <a:p>
            <a:pPr>
              <a:lnSpc>
                <a:spcPct val="100000"/>
              </a:lnSpc>
            </a:pPr>
            <a:r>
              <a:rPr lang="en-IN" b="1" dirty="0"/>
              <a:t>Unspecified Bit Rate (UBR)</a:t>
            </a:r>
            <a:r>
              <a:rPr lang="en-IN" dirty="0"/>
              <a:t>:</a:t>
            </a:r>
          </a:p>
          <a:p>
            <a:pPr lvl="1">
              <a:lnSpc>
                <a:spcPct val="100000"/>
              </a:lnSpc>
            </a:pPr>
            <a:r>
              <a:rPr lang="en-IN" dirty="0"/>
              <a:t>Connectionless channel</a:t>
            </a:r>
          </a:p>
          <a:p>
            <a:pPr lvl="1">
              <a:lnSpc>
                <a:spcPct val="100000"/>
              </a:lnSpc>
            </a:pPr>
            <a:r>
              <a:rPr lang="en-IN" dirty="0"/>
              <a:t>Does not promise a specific data throughput rate</a:t>
            </a:r>
          </a:p>
          <a:p>
            <a:pPr lvl="1">
              <a:lnSpc>
                <a:spcPct val="100000"/>
              </a:lnSpc>
            </a:pPr>
            <a:r>
              <a:rPr lang="en-IN" dirty="0"/>
              <a:t>Customers cannot, and do not need to, control the traffic rate</a:t>
            </a:r>
          </a:p>
          <a:p>
            <a:pPr>
              <a:lnSpc>
                <a:spcPct val="100000"/>
              </a:lnSpc>
            </a:pPr>
            <a:endParaRPr lang="en-IN" dirty="0"/>
          </a:p>
          <a:p>
            <a:pPr>
              <a:lnSpc>
                <a:spcPct val="100000"/>
              </a:lnSpc>
            </a:pPr>
            <a:r>
              <a:rPr lang="en-IN" b="1" dirty="0"/>
              <a:t>Available Bit Rate (ABR)</a:t>
            </a:r>
            <a:r>
              <a:rPr lang="en-IN" dirty="0"/>
              <a:t>:</a:t>
            </a:r>
          </a:p>
          <a:p>
            <a:pPr lvl="1">
              <a:lnSpc>
                <a:spcPct val="100000"/>
              </a:lnSpc>
            </a:pPr>
            <a:r>
              <a:rPr lang="en-IN" dirty="0"/>
              <a:t>Connection oriented channel</a:t>
            </a:r>
          </a:p>
          <a:p>
            <a:pPr lvl="1">
              <a:lnSpc>
                <a:spcPct val="100000"/>
              </a:lnSpc>
            </a:pPr>
            <a:r>
              <a:rPr lang="en-IN" dirty="0"/>
              <a:t>Allows the bit rate to be adjusted</a:t>
            </a:r>
          </a:p>
          <a:p>
            <a:pPr lvl="1">
              <a:lnSpc>
                <a:spcPct val="100000"/>
              </a:lnSpc>
            </a:pPr>
            <a:r>
              <a:rPr lang="en-IN" dirty="0"/>
              <a:t>Customers are given a bandwidth that remains after a guaranteed service rate has been met</a:t>
            </a:r>
          </a:p>
        </p:txBody>
      </p:sp>
      <mc:AlternateContent xmlns:mc="http://schemas.openxmlformats.org/markup-compatibility/2006" xmlns:p14="http://schemas.microsoft.com/office/powerpoint/2010/main">
        <mc:Choice Requires="p14">
          <p:contentPart p14:bwMode="auto" r:id="rId3">
            <p14:nvContentPartPr>
              <p14:cNvPr id="34" name="Ink 33"/>
              <p14:cNvContentPartPr/>
              <p14:nvPr/>
            </p14:nvContentPartPr>
            <p14:xfrm>
              <a:off x="11493832" y="3618085"/>
              <a:ext cx="360" cy="360"/>
            </p14:xfrm>
          </p:contentPart>
        </mc:Choice>
        <mc:Fallback xmlns="">
          <p:pic>
            <p:nvPicPr>
              <p:cNvPr id="34" name="Ink 33"/>
              <p:cNvPicPr/>
              <p:nvPr/>
            </p:nvPicPr>
            <p:blipFill/>
            <p:spPr/>
          </p:pic>
        </mc:Fallback>
      </mc:AlternateContent>
    </p:spTree>
    <p:extLst>
      <p:ext uri="{BB962C8B-B14F-4D97-AF65-F5344CB8AC3E}">
        <p14:creationId xmlns:p14="http://schemas.microsoft.com/office/powerpoint/2010/main" val="2352007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ATM - Quality of Service (</a:t>
            </a:r>
            <a:r>
              <a:rPr lang="en-US" dirty="0" err="1"/>
              <a:t>QoS</a:t>
            </a:r>
            <a:r>
              <a:rPr lang="en-US" dirty="0"/>
              <a:t>) Levels</a:t>
            </a:r>
          </a:p>
        </p:txBody>
      </p:sp>
      <p:sp>
        <p:nvSpPr>
          <p:cNvPr id="3" name="Content Placeholder 2"/>
          <p:cNvSpPr>
            <a:spLocks noGrp="1"/>
          </p:cNvSpPr>
          <p:nvPr>
            <p:ph idx="4294967295"/>
          </p:nvPr>
        </p:nvSpPr>
        <p:spPr>
          <a:xfrm>
            <a:off x="423801" y="1250921"/>
            <a:ext cx="10972800" cy="5186600"/>
          </a:xfrm>
        </p:spPr>
        <p:txBody>
          <a:bodyPr>
            <a:normAutofit lnSpcReduction="10000"/>
          </a:bodyPr>
          <a:lstStyle/>
          <a:p>
            <a:pPr>
              <a:lnSpc>
                <a:spcPct val="150000"/>
              </a:lnSpc>
            </a:pPr>
            <a:r>
              <a:rPr lang="en-IN" b="1" dirty="0"/>
              <a:t>Best-effort service:</a:t>
            </a:r>
          </a:p>
          <a:p>
            <a:pPr lvl="1">
              <a:lnSpc>
                <a:spcPct val="150000"/>
              </a:lnSpc>
            </a:pPr>
            <a:r>
              <a:rPr lang="en-IN" dirty="0"/>
              <a:t>No Guarantee of throughput, delay or delivery</a:t>
            </a:r>
          </a:p>
          <a:p>
            <a:pPr lvl="1">
              <a:lnSpc>
                <a:spcPct val="150000"/>
              </a:lnSpc>
            </a:pPr>
            <a:r>
              <a:rPr lang="en-IN" dirty="0"/>
              <a:t>Most of the traffic in internet has this classification</a:t>
            </a:r>
          </a:p>
          <a:p>
            <a:pPr>
              <a:lnSpc>
                <a:spcPct val="150000"/>
              </a:lnSpc>
            </a:pPr>
            <a:r>
              <a:rPr lang="en-IN" b="1" dirty="0"/>
              <a:t>Differentiated service</a:t>
            </a:r>
            <a:r>
              <a:rPr lang="en-IN" dirty="0"/>
              <a:t>:</a:t>
            </a:r>
          </a:p>
          <a:p>
            <a:pPr lvl="1">
              <a:lnSpc>
                <a:spcPct val="150000"/>
              </a:lnSpc>
            </a:pPr>
            <a:r>
              <a:rPr lang="en-IN" dirty="0"/>
              <a:t>The traffic has more bandwidth, shorter delays and fewer dropped frames</a:t>
            </a:r>
          </a:p>
          <a:p>
            <a:pPr>
              <a:lnSpc>
                <a:spcPct val="150000"/>
              </a:lnSpc>
            </a:pPr>
            <a:r>
              <a:rPr lang="en-IN" b="1" dirty="0"/>
              <a:t>Guaranteed service</a:t>
            </a:r>
            <a:r>
              <a:rPr lang="en-IN" dirty="0"/>
              <a:t>:</a:t>
            </a:r>
          </a:p>
          <a:p>
            <a:pPr lvl="1">
              <a:lnSpc>
                <a:spcPct val="150000"/>
              </a:lnSpc>
            </a:pPr>
            <a:r>
              <a:rPr lang="en-IN" dirty="0"/>
              <a:t>Ensures specific data throughput at a guaranteed speed</a:t>
            </a:r>
          </a:p>
          <a:p>
            <a:pPr lvl="1">
              <a:lnSpc>
                <a:spcPct val="150000"/>
              </a:lnSpc>
            </a:pPr>
            <a:r>
              <a:rPr lang="en-IN" dirty="0"/>
              <a:t>Time-sensitive traffic is assigned this classification.</a:t>
            </a:r>
          </a:p>
        </p:txBody>
      </p:sp>
      <mc:AlternateContent xmlns:mc="http://schemas.openxmlformats.org/markup-compatibility/2006" xmlns:p14="http://schemas.microsoft.com/office/powerpoint/2010/main">
        <mc:Choice Requires="p14">
          <p:contentPart p14:bwMode="auto" r:id="rId3">
            <p14:nvContentPartPr>
              <p14:cNvPr id="34" name="Ink 33"/>
              <p14:cNvContentPartPr/>
              <p14:nvPr/>
            </p14:nvContentPartPr>
            <p14:xfrm>
              <a:off x="11493832" y="3618085"/>
              <a:ext cx="360" cy="360"/>
            </p14:xfrm>
          </p:contentPart>
        </mc:Choice>
        <mc:Fallback xmlns="">
          <p:pic>
            <p:nvPicPr>
              <p:cNvPr id="34" name="Ink 33"/>
              <p:cNvPicPr/>
              <p:nvPr/>
            </p:nvPicPr>
            <p:blipFill/>
            <p:spPr/>
          </p:pic>
        </mc:Fallback>
      </mc:AlternateContent>
    </p:spTree>
    <p:extLst>
      <p:ext uri="{BB962C8B-B14F-4D97-AF65-F5344CB8AC3E}">
        <p14:creationId xmlns:p14="http://schemas.microsoft.com/office/powerpoint/2010/main" val="385657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CDN – Content Distribution Networks</a:t>
            </a:r>
          </a:p>
        </p:txBody>
      </p:sp>
      <p:sp>
        <p:nvSpPr>
          <p:cNvPr id="3" name="Content Placeholder 2"/>
          <p:cNvSpPr>
            <a:spLocks noGrp="1"/>
          </p:cNvSpPr>
          <p:nvPr>
            <p:ph idx="4294967295"/>
          </p:nvPr>
        </p:nvSpPr>
        <p:spPr>
          <a:xfrm>
            <a:off x="433633" y="1367771"/>
            <a:ext cx="10972800" cy="5315833"/>
          </a:xfrm>
        </p:spPr>
        <p:txBody>
          <a:bodyPr>
            <a:normAutofit/>
          </a:bodyPr>
          <a:lstStyle/>
          <a:p>
            <a:pPr>
              <a:lnSpc>
                <a:spcPct val="100000"/>
              </a:lnSpc>
            </a:pPr>
            <a:r>
              <a:rPr lang="en-IN" dirty="0"/>
              <a:t>Multiple servers distributed across large geographies, each providing content optimized for the users closes to it</a:t>
            </a:r>
          </a:p>
          <a:p>
            <a:pPr>
              <a:lnSpc>
                <a:spcPct val="100000"/>
              </a:lnSpc>
            </a:pPr>
            <a:r>
              <a:rPr lang="en-IN" dirty="0"/>
              <a:t>a CDN stores a cached version of its content in multiple geographical locations (a.k.a., points of presence, or </a:t>
            </a:r>
            <a:r>
              <a:rPr lang="en-IN" dirty="0" err="1"/>
              <a:t>PoPs</a:t>
            </a:r>
            <a:r>
              <a:rPr lang="en-IN" dirty="0"/>
              <a:t>). </a:t>
            </a:r>
          </a:p>
          <a:p>
            <a:pPr>
              <a:lnSpc>
                <a:spcPct val="100000"/>
              </a:lnSpc>
            </a:pPr>
            <a:r>
              <a:rPr lang="en-IN" dirty="0"/>
              <a:t>Each </a:t>
            </a:r>
            <a:r>
              <a:rPr lang="en-IN" dirty="0" err="1"/>
              <a:t>PoP</a:t>
            </a:r>
            <a:r>
              <a:rPr lang="en-IN" dirty="0"/>
              <a:t> contains a number of caching servers responsible for content delivery to visitors within its proximity.</a:t>
            </a:r>
          </a:p>
          <a:p>
            <a:pPr>
              <a:lnSpc>
                <a:spcPct val="100000"/>
              </a:lnSpc>
            </a:pPr>
            <a:r>
              <a:rPr lang="en-IN" sz="2800" dirty="0"/>
              <a:t>It helps limit impact from </a:t>
            </a:r>
            <a:r>
              <a:rPr lang="en-IN" sz="2800" dirty="0" err="1"/>
              <a:t>DoS</a:t>
            </a:r>
            <a:r>
              <a:rPr lang="en-IN" sz="2800" dirty="0"/>
              <a:t> attacks</a:t>
            </a:r>
            <a:endParaRPr lang="en-US" sz="2800" dirty="0"/>
          </a:p>
        </p:txBody>
      </p:sp>
    </p:spTree>
    <p:extLst>
      <p:ext uri="{BB962C8B-B14F-4D97-AF65-F5344CB8AC3E}">
        <p14:creationId xmlns:p14="http://schemas.microsoft.com/office/powerpoint/2010/main" val="1886821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SDLC – Synchronous Data Link Control</a:t>
            </a:r>
          </a:p>
        </p:txBody>
      </p:sp>
      <p:sp>
        <p:nvSpPr>
          <p:cNvPr id="3" name="Content Placeholder 2"/>
          <p:cNvSpPr>
            <a:spLocks noGrp="1"/>
          </p:cNvSpPr>
          <p:nvPr>
            <p:ph idx="4294967295"/>
          </p:nvPr>
        </p:nvSpPr>
        <p:spPr>
          <a:xfrm>
            <a:off x="423801" y="1250921"/>
            <a:ext cx="10972800" cy="5186600"/>
          </a:xfrm>
        </p:spPr>
        <p:txBody>
          <a:bodyPr>
            <a:normAutofit/>
          </a:bodyPr>
          <a:lstStyle/>
          <a:p>
            <a:pPr>
              <a:lnSpc>
                <a:spcPct val="150000"/>
              </a:lnSpc>
            </a:pPr>
            <a:r>
              <a:rPr lang="en-IN" dirty="0"/>
              <a:t>It is a bit-oriented, synchronous protocol</a:t>
            </a:r>
          </a:p>
          <a:p>
            <a:pPr>
              <a:lnSpc>
                <a:spcPct val="150000"/>
              </a:lnSpc>
            </a:pPr>
            <a:r>
              <a:rPr lang="en-IN" dirty="0"/>
              <a:t>This protocol is used in networks that use dedicated leased lines with permanent physical connections</a:t>
            </a:r>
          </a:p>
          <a:p>
            <a:pPr>
              <a:lnSpc>
                <a:spcPct val="150000"/>
              </a:lnSpc>
            </a:pPr>
            <a:r>
              <a:rPr lang="en-IN" dirty="0"/>
              <a:t>Used mainly for communications with IBM hosts within a SNA (Systems Network Architecture) – Mainframes to communicate with remote locations</a:t>
            </a:r>
          </a:p>
          <a:p>
            <a:pPr>
              <a:lnSpc>
                <a:spcPct val="150000"/>
              </a:lnSpc>
            </a:pPr>
            <a:r>
              <a:rPr lang="en-IN" dirty="0"/>
              <a:t>Provides polling media access technology</a:t>
            </a:r>
          </a:p>
          <a:p>
            <a:pPr marL="0" indent="0">
              <a:lnSpc>
                <a:spcPct val="150000"/>
              </a:lnSpc>
              <a:buNone/>
            </a:pPr>
            <a:endParaRPr lang="en-IN" dirty="0"/>
          </a:p>
        </p:txBody>
      </p:sp>
      <mc:AlternateContent xmlns:mc="http://schemas.openxmlformats.org/markup-compatibility/2006" xmlns:p14="http://schemas.microsoft.com/office/powerpoint/2010/main">
        <mc:Choice Requires="p14">
          <p:contentPart p14:bwMode="auto" r:id="rId3">
            <p14:nvContentPartPr>
              <p14:cNvPr id="34" name="Ink 33"/>
              <p14:cNvContentPartPr/>
              <p14:nvPr/>
            </p14:nvContentPartPr>
            <p14:xfrm>
              <a:off x="11493832" y="3618085"/>
              <a:ext cx="360" cy="360"/>
            </p14:xfrm>
          </p:contentPart>
        </mc:Choice>
        <mc:Fallback xmlns="">
          <p:pic>
            <p:nvPicPr>
              <p:cNvPr id="34" name="Ink 33"/>
              <p:cNvPicPr/>
              <p:nvPr/>
            </p:nvPicPr>
            <p:blipFill/>
            <p:spPr/>
          </p:pic>
        </mc:Fallback>
      </mc:AlternateContent>
    </p:spTree>
    <p:extLst>
      <p:ext uri="{BB962C8B-B14F-4D97-AF65-F5344CB8AC3E}">
        <p14:creationId xmlns:p14="http://schemas.microsoft.com/office/powerpoint/2010/main" val="2057790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HDLC – High-level Data Link Control</a:t>
            </a:r>
          </a:p>
        </p:txBody>
      </p:sp>
      <p:sp>
        <p:nvSpPr>
          <p:cNvPr id="3" name="Content Placeholder 2"/>
          <p:cNvSpPr>
            <a:spLocks noGrp="1"/>
          </p:cNvSpPr>
          <p:nvPr>
            <p:ph idx="4294967295"/>
          </p:nvPr>
        </p:nvSpPr>
        <p:spPr>
          <a:xfrm>
            <a:off x="423801" y="1250921"/>
            <a:ext cx="10972800" cy="5186600"/>
          </a:xfrm>
        </p:spPr>
        <p:txBody>
          <a:bodyPr>
            <a:normAutofit/>
          </a:bodyPr>
          <a:lstStyle/>
          <a:p>
            <a:pPr>
              <a:lnSpc>
                <a:spcPct val="150000"/>
              </a:lnSpc>
            </a:pPr>
            <a:r>
              <a:rPr lang="en-IN" dirty="0"/>
              <a:t>It is a bit-oriented, link layer protocol</a:t>
            </a:r>
          </a:p>
          <a:p>
            <a:pPr>
              <a:lnSpc>
                <a:spcPct val="150000"/>
              </a:lnSpc>
            </a:pPr>
            <a:r>
              <a:rPr lang="en-IN" dirty="0"/>
              <a:t>Used for serial device-to-device WAN communication</a:t>
            </a:r>
          </a:p>
          <a:p>
            <a:pPr>
              <a:lnSpc>
                <a:spcPct val="150000"/>
              </a:lnSpc>
            </a:pPr>
            <a:r>
              <a:rPr lang="en-IN" dirty="0"/>
              <a:t>Extension of SDLC</a:t>
            </a:r>
          </a:p>
          <a:p>
            <a:pPr>
              <a:lnSpc>
                <a:spcPct val="150000"/>
              </a:lnSpc>
            </a:pPr>
            <a:r>
              <a:rPr lang="en-IN" b="1" dirty="0"/>
              <a:t>Bit-oriented protocol</a:t>
            </a:r>
            <a:endParaRPr lang="en-IN" dirty="0"/>
          </a:p>
          <a:p>
            <a:pPr lvl="1">
              <a:lnSpc>
                <a:spcPct val="150000"/>
              </a:lnSpc>
            </a:pPr>
            <a:r>
              <a:rPr lang="en-IN" dirty="0"/>
              <a:t>A bit-oriented protocol is a communications protocol that sees the transmitted data as an opaque stream of bits with no semantics, or meaning. </a:t>
            </a:r>
          </a:p>
          <a:p>
            <a:pPr lvl="1">
              <a:lnSpc>
                <a:spcPct val="150000"/>
              </a:lnSpc>
            </a:pPr>
            <a:r>
              <a:rPr lang="en-IN" dirty="0"/>
              <a:t>Bit oriented protocol can transfer data frames regardless of frame contents.</a:t>
            </a:r>
          </a:p>
        </p:txBody>
      </p:sp>
      <mc:AlternateContent xmlns:mc="http://schemas.openxmlformats.org/markup-compatibility/2006" xmlns:p14="http://schemas.microsoft.com/office/powerpoint/2010/main">
        <mc:Choice Requires="p14">
          <p:contentPart p14:bwMode="auto" r:id="rId3">
            <p14:nvContentPartPr>
              <p14:cNvPr id="34" name="Ink 33"/>
              <p14:cNvContentPartPr/>
              <p14:nvPr/>
            </p14:nvContentPartPr>
            <p14:xfrm>
              <a:off x="11493832" y="3618085"/>
              <a:ext cx="360" cy="360"/>
            </p14:xfrm>
          </p:contentPart>
        </mc:Choice>
        <mc:Fallback xmlns="">
          <p:pic>
            <p:nvPicPr>
              <p:cNvPr id="34" name="Ink 33"/>
              <p:cNvPicPr/>
              <p:nvPr/>
            </p:nvPicPr>
            <p:blipFill/>
            <p:spPr/>
          </p:pic>
        </mc:Fallback>
      </mc:AlternateContent>
    </p:spTree>
    <p:extLst>
      <p:ext uri="{BB962C8B-B14F-4D97-AF65-F5344CB8AC3E}">
        <p14:creationId xmlns:p14="http://schemas.microsoft.com/office/powerpoint/2010/main" val="1745280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PPP – Point-to-Point Protocol</a:t>
            </a:r>
          </a:p>
        </p:txBody>
      </p:sp>
      <p:sp>
        <p:nvSpPr>
          <p:cNvPr id="3" name="Content Placeholder 2"/>
          <p:cNvSpPr>
            <a:spLocks noGrp="1"/>
          </p:cNvSpPr>
          <p:nvPr>
            <p:ph idx="4294967295"/>
          </p:nvPr>
        </p:nvSpPr>
        <p:spPr>
          <a:xfrm>
            <a:off x="423801" y="1250921"/>
            <a:ext cx="10972800" cy="5186600"/>
          </a:xfrm>
        </p:spPr>
        <p:txBody>
          <a:bodyPr>
            <a:normAutofit/>
          </a:bodyPr>
          <a:lstStyle/>
          <a:p>
            <a:pPr>
              <a:lnSpc>
                <a:spcPct val="100000"/>
              </a:lnSpc>
            </a:pPr>
            <a:r>
              <a:rPr lang="en-IN" dirty="0"/>
              <a:t>Data link protocol</a:t>
            </a:r>
          </a:p>
          <a:p>
            <a:pPr>
              <a:lnSpc>
                <a:spcPct val="100000"/>
              </a:lnSpc>
            </a:pPr>
            <a:r>
              <a:rPr lang="en-IN" dirty="0"/>
              <a:t>Carries out framing and encapsulation for Point-to-Point connections</a:t>
            </a:r>
          </a:p>
          <a:p>
            <a:pPr>
              <a:lnSpc>
                <a:spcPct val="100000"/>
              </a:lnSpc>
            </a:pPr>
            <a:r>
              <a:rPr lang="en-IN" b="1" dirty="0"/>
              <a:t>Link Control Protocol (LCP)</a:t>
            </a:r>
          </a:p>
          <a:p>
            <a:pPr lvl="1">
              <a:lnSpc>
                <a:spcPct val="100000"/>
              </a:lnSpc>
            </a:pPr>
            <a:r>
              <a:rPr lang="en-IN" dirty="0"/>
              <a:t>Establishes, configures and maintains the connection</a:t>
            </a:r>
          </a:p>
          <a:p>
            <a:pPr lvl="1">
              <a:lnSpc>
                <a:spcPct val="100000"/>
              </a:lnSpc>
            </a:pPr>
            <a:r>
              <a:rPr lang="en-IN" dirty="0"/>
              <a:t>Carries out the encapsulation format options, handles varying limits on sizes of packets, detect looped-back link, and terminate link when necessary</a:t>
            </a:r>
          </a:p>
          <a:p>
            <a:pPr lvl="1">
              <a:lnSpc>
                <a:spcPct val="100000"/>
              </a:lnSpc>
            </a:pPr>
            <a:r>
              <a:rPr lang="en-IN" dirty="0"/>
              <a:t>Makes sure the foundational functions of the actual connection work properly</a:t>
            </a:r>
          </a:p>
          <a:p>
            <a:pPr>
              <a:lnSpc>
                <a:spcPct val="100000"/>
              </a:lnSpc>
            </a:pPr>
            <a:r>
              <a:rPr lang="en-IN" b="1" dirty="0"/>
              <a:t>Network Control Protocols (NCP)</a:t>
            </a:r>
          </a:p>
          <a:p>
            <a:pPr lvl="1">
              <a:lnSpc>
                <a:spcPct val="100000"/>
              </a:lnSpc>
            </a:pPr>
            <a:r>
              <a:rPr lang="en-IN" dirty="0"/>
              <a:t>Used for network layer protocol configuration</a:t>
            </a:r>
          </a:p>
          <a:p>
            <a:pPr lvl="1">
              <a:lnSpc>
                <a:spcPct val="100000"/>
              </a:lnSpc>
            </a:pPr>
            <a:r>
              <a:rPr lang="en-IN" dirty="0"/>
              <a:t>Provides user authentication capabilities through PAP, CHAP, EAP</a:t>
            </a:r>
          </a:p>
          <a:p>
            <a:pPr lvl="1">
              <a:lnSpc>
                <a:spcPct val="100000"/>
              </a:lnSpc>
            </a:pPr>
            <a:r>
              <a:rPr lang="en-IN" dirty="0"/>
              <a:t>Makes sure that PPP can integrate and work with many different protocols</a:t>
            </a:r>
          </a:p>
        </p:txBody>
      </p:sp>
      <mc:AlternateContent xmlns:mc="http://schemas.openxmlformats.org/markup-compatibility/2006" xmlns:p14="http://schemas.microsoft.com/office/powerpoint/2010/main">
        <mc:Choice Requires="p14">
          <p:contentPart p14:bwMode="auto" r:id="rId3">
            <p14:nvContentPartPr>
              <p14:cNvPr id="34" name="Ink 33"/>
              <p14:cNvContentPartPr/>
              <p14:nvPr/>
            </p14:nvContentPartPr>
            <p14:xfrm>
              <a:off x="11493832" y="3618085"/>
              <a:ext cx="360" cy="360"/>
            </p14:xfrm>
          </p:contentPart>
        </mc:Choice>
        <mc:Fallback xmlns="">
          <p:pic>
            <p:nvPicPr>
              <p:cNvPr id="34" name="Ink 33"/>
              <p:cNvPicPr/>
              <p:nvPr/>
            </p:nvPicPr>
            <p:blipFill/>
            <p:spPr/>
          </p:pic>
        </mc:Fallback>
      </mc:AlternateContent>
    </p:spTree>
    <p:extLst>
      <p:ext uri="{BB962C8B-B14F-4D97-AF65-F5344CB8AC3E}">
        <p14:creationId xmlns:p14="http://schemas.microsoft.com/office/powerpoint/2010/main" val="2279819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HSSI – High-Speed Serial Interface</a:t>
            </a:r>
          </a:p>
        </p:txBody>
      </p:sp>
      <p:sp>
        <p:nvSpPr>
          <p:cNvPr id="3" name="Content Placeholder 2"/>
          <p:cNvSpPr>
            <a:spLocks noGrp="1"/>
          </p:cNvSpPr>
          <p:nvPr>
            <p:ph idx="4294967295"/>
          </p:nvPr>
        </p:nvSpPr>
        <p:spPr>
          <a:xfrm>
            <a:off x="423801" y="1250921"/>
            <a:ext cx="10972800" cy="5186600"/>
          </a:xfrm>
        </p:spPr>
        <p:txBody>
          <a:bodyPr>
            <a:normAutofit/>
          </a:bodyPr>
          <a:lstStyle/>
          <a:p>
            <a:pPr>
              <a:lnSpc>
                <a:spcPct val="150000"/>
              </a:lnSpc>
            </a:pPr>
            <a:r>
              <a:rPr lang="en-IN" dirty="0"/>
              <a:t>Used to connect multiplexers and routers to high-speed communication services (ATM, Frame Relay)</a:t>
            </a:r>
          </a:p>
          <a:p>
            <a:pPr>
              <a:lnSpc>
                <a:spcPct val="150000"/>
              </a:lnSpc>
            </a:pPr>
            <a:r>
              <a:rPr lang="en-IN" dirty="0"/>
              <a:t>Supports speeds up to 52Mbps</a:t>
            </a:r>
          </a:p>
          <a:p>
            <a:pPr>
              <a:lnSpc>
                <a:spcPct val="150000"/>
              </a:lnSpc>
            </a:pPr>
            <a:r>
              <a:rPr lang="en-IN" dirty="0"/>
              <a:t>Works at Physical Layer</a:t>
            </a:r>
          </a:p>
          <a:p>
            <a:pPr>
              <a:lnSpc>
                <a:spcPct val="150000"/>
              </a:lnSpc>
            </a:pPr>
            <a:r>
              <a:rPr lang="en-IN" dirty="0"/>
              <a:t>Defines the electrical and physical interfaces to be used by DTE/DCE devices.</a:t>
            </a:r>
          </a:p>
        </p:txBody>
      </p:sp>
      <mc:AlternateContent xmlns:mc="http://schemas.openxmlformats.org/markup-compatibility/2006" xmlns:p14="http://schemas.microsoft.com/office/powerpoint/2010/main">
        <mc:Choice Requires="p14">
          <p:contentPart p14:bwMode="auto" r:id="rId3">
            <p14:nvContentPartPr>
              <p14:cNvPr id="34" name="Ink 33"/>
              <p14:cNvContentPartPr/>
              <p14:nvPr/>
            </p14:nvContentPartPr>
            <p14:xfrm>
              <a:off x="11493832" y="3618085"/>
              <a:ext cx="360" cy="360"/>
            </p14:xfrm>
          </p:contentPart>
        </mc:Choice>
        <mc:Fallback xmlns="">
          <p:pic>
            <p:nvPicPr>
              <p:cNvPr id="34" name="Ink 33"/>
              <p:cNvPicPr/>
              <p:nvPr/>
            </p:nvPicPr>
            <p:blipFill/>
            <p:spPr/>
          </p:pic>
        </mc:Fallback>
      </mc:AlternateContent>
    </p:spTree>
    <p:extLst>
      <p:ext uri="{BB962C8B-B14F-4D97-AF65-F5344CB8AC3E}">
        <p14:creationId xmlns:p14="http://schemas.microsoft.com/office/powerpoint/2010/main" val="3764592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Multiservice Access Technologies</a:t>
            </a:r>
          </a:p>
        </p:txBody>
      </p:sp>
      <mc:AlternateContent xmlns:mc="http://schemas.openxmlformats.org/markup-compatibility/2006" xmlns:p14="http://schemas.microsoft.com/office/powerpoint/2010/main">
        <mc:Choice Requires="p14">
          <p:contentPart p14:bwMode="auto" r:id="rId3">
            <p14:nvContentPartPr>
              <p14:cNvPr id="34" name="Ink 33"/>
              <p14:cNvContentPartPr/>
              <p14:nvPr/>
            </p14:nvContentPartPr>
            <p14:xfrm>
              <a:off x="11493832" y="3618085"/>
              <a:ext cx="360" cy="360"/>
            </p14:xfrm>
          </p:contentPart>
        </mc:Choice>
        <mc:Fallback xmlns="">
          <p:pic>
            <p:nvPicPr>
              <p:cNvPr id="34" name="Ink 33"/>
              <p:cNvPicPr/>
              <p:nvPr/>
            </p:nvPicPr>
            <p:blipFill/>
            <p:spPr/>
          </p:pic>
        </mc:Fallback>
      </mc:AlternateContent>
      <p:sp>
        <p:nvSpPr>
          <p:cNvPr id="5" name="Content Placeholder 2"/>
          <p:cNvSpPr txBox="1">
            <a:spLocks/>
          </p:cNvSpPr>
          <p:nvPr/>
        </p:nvSpPr>
        <p:spPr>
          <a:xfrm>
            <a:off x="423801" y="1250921"/>
            <a:ext cx="10972800" cy="5186600"/>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IN" dirty="0"/>
              <a:t>They combine several type of communication categories over one transmission line</a:t>
            </a:r>
          </a:p>
          <a:p>
            <a:pPr>
              <a:lnSpc>
                <a:spcPct val="100000"/>
              </a:lnSpc>
            </a:pPr>
            <a:r>
              <a:rPr lang="en-IN" dirty="0"/>
              <a:t>Signalling System 7 Protocol:</a:t>
            </a:r>
          </a:p>
          <a:p>
            <a:pPr lvl="1">
              <a:lnSpc>
                <a:spcPct val="100000"/>
              </a:lnSpc>
            </a:pPr>
            <a:r>
              <a:rPr lang="en-IN" dirty="0"/>
              <a:t>Used to set up and tear down public switched telephone network (PSTN) telephone calls</a:t>
            </a:r>
          </a:p>
          <a:p>
            <a:pPr lvl="1">
              <a:lnSpc>
                <a:spcPct val="100000"/>
              </a:lnSpc>
            </a:pPr>
            <a:r>
              <a:rPr lang="en-IN" dirty="0"/>
              <a:t>It also performs number translation, local number portability, prepaid billing, and Short Message Service (SMS)</a:t>
            </a:r>
          </a:p>
          <a:p>
            <a:pPr>
              <a:lnSpc>
                <a:spcPct val="100000"/>
              </a:lnSpc>
            </a:pPr>
            <a:r>
              <a:rPr lang="en-IN" dirty="0"/>
              <a:t>Session Initiation Protocol (SIP):</a:t>
            </a:r>
          </a:p>
          <a:p>
            <a:pPr lvl="1">
              <a:lnSpc>
                <a:spcPct val="100000"/>
              </a:lnSpc>
            </a:pPr>
            <a:r>
              <a:rPr lang="en-IN" dirty="0"/>
              <a:t>When VoIP is used it sets up and breaks down the call sessions</a:t>
            </a:r>
          </a:p>
          <a:p>
            <a:pPr lvl="1">
              <a:lnSpc>
                <a:spcPct val="100000"/>
              </a:lnSpc>
            </a:pPr>
            <a:r>
              <a:rPr lang="en-IN" dirty="0"/>
              <a:t>It is an application layer protocol</a:t>
            </a:r>
          </a:p>
          <a:p>
            <a:pPr>
              <a:lnSpc>
                <a:spcPct val="100000"/>
              </a:lnSpc>
            </a:pPr>
            <a:r>
              <a:rPr lang="en-IN" dirty="0"/>
              <a:t>Isochronous Network:</a:t>
            </a:r>
          </a:p>
          <a:p>
            <a:pPr lvl="1">
              <a:lnSpc>
                <a:spcPct val="100000"/>
              </a:lnSpc>
            </a:pPr>
            <a:r>
              <a:rPr lang="en-IN" dirty="0"/>
              <a:t>A network that contains necessary protocols and devices that guarantee continuous bandwidth without interruption</a:t>
            </a:r>
          </a:p>
          <a:p>
            <a:pPr lvl="1">
              <a:lnSpc>
                <a:spcPct val="100000"/>
              </a:lnSpc>
            </a:pPr>
            <a:r>
              <a:rPr lang="en-IN" dirty="0"/>
              <a:t>Time sensitive applications work on a Isochronous network</a:t>
            </a:r>
          </a:p>
        </p:txBody>
      </p:sp>
    </p:spTree>
    <p:extLst>
      <p:ext uri="{BB962C8B-B14F-4D97-AF65-F5344CB8AC3E}">
        <p14:creationId xmlns:p14="http://schemas.microsoft.com/office/powerpoint/2010/main" val="3505331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VoIP (Voice over IP)</a:t>
            </a:r>
          </a:p>
        </p:txBody>
      </p:sp>
      <mc:AlternateContent xmlns:mc="http://schemas.openxmlformats.org/markup-compatibility/2006" xmlns:p14="http://schemas.microsoft.com/office/powerpoint/2010/main">
        <mc:Choice Requires="p14">
          <p:contentPart p14:bwMode="auto" r:id="rId3">
            <p14:nvContentPartPr>
              <p14:cNvPr id="34" name="Ink 33"/>
              <p14:cNvContentPartPr/>
              <p14:nvPr/>
            </p14:nvContentPartPr>
            <p14:xfrm>
              <a:off x="11493832" y="3618085"/>
              <a:ext cx="360" cy="360"/>
            </p14:xfrm>
          </p:contentPart>
        </mc:Choice>
        <mc:Fallback xmlns="">
          <p:pic>
            <p:nvPicPr>
              <p:cNvPr id="34" name="Ink 33"/>
              <p:cNvPicPr/>
              <p:nvPr/>
            </p:nvPicPr>
            <p:blipFill/>
            <p:spPr/>
          </p:pic>
        </mc:Fallback>
      </mc:AlternateContent>
      <p:sp>
        <p:nvSpPr>
          <p:cNvPr id="5" name="Content Placeholder 2"/>
          <p:cNvSpPr txBox="1">
            <a:spLocks/>
          </p:cNvSpPr>
          <p:nvPr/>
        </p:nvSpPr>
        <p:spPr>
          <a:xfrm>
            <a:off x="423801" y="1250921"/>
            <a:ext cx="10972800" cy="51866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IN" dirty="0"/>
              <a:t>It is a packet-oriented switching technology</a:t>
            </a:r>
          </a:p>
          <a:p>
            <a:pPr>
              <a:lnSpc>
                <a:spcPct val="100000"/>
              </a:lnSpc>
            </a:pPr>
            <a:r>
              <a:rPr lang="en-IN" dirty="0"/>
              <a:t>It supports voice, data and video</a:t>
            </a:r>
          </a:p>
          <a:p>
            <a:pPr>
              <a:lnSpc>
                <a:spcPct val="100000"/>
              </a:lnSpc>
            </a:pPr>
            <a:r>
              <a:rPr lang="en-IN" dirty="0"/>
              <a:t>VoIP components:</a:t>
            </a:r>
          </a:p>
          <a:p>
            <a:pPr lvl="1">
              <a:lnSpc>
                <a:spcPct val="100000"/>
              </a:lnSpc>
            </a:pPr>
            <a:r>
              <a:rPr lang="en-IN" b="1" dirty="0"/>
              <a:t>IP Telephony device</a:t>
            </a:r>
            <a:r>
              <a:rPr lang="en-IN" dirty="0"/>
              <a:t>:</a:t>
            </a:r>
          </a:p>
          <a:p>
            <a:pPr lvl="2">
              <a:lnSpc>
                <a:spcPct val="100000"/>
              </a:lnSpc>
            </a:pPr>
            <a:r>
              <a:rPr lang="en-IN" dirty="0"/>
              <a:t>A phone that has necessary </a:t>
            </a:r>
            <a:r>
              <a:rPr lang="en-IN" dirty="0" err="1"/>
              <a:t>sw</a:t>
            </a:r>
            <a:r>
              <a:rPr lang="en-IN" dirty="0"/>
              <a:t> that allows it to work as a network device</a:t>
            </a:r>
          </a:p>
          <a:p>
            <a:pPr lvl="1">
              <a:lnSpc>
                <a:spcPct val="100000"/>
              </a:lnSpc>
            </a:pPr>
            <a:r>
              <a:rPr lang="en-IN" b="1" dirty="0"/>
              <a:t>Voice Mail System</a:t>
            </a:r>
            <a:r>
              <a:rPr lang="en-IN" dirty="0"/>
              <a:t>:</a:t>
            </a:r>
          </a:p>
          <a:p>
            <a:pPr lvl="2">
              <a:lnSpc>
                <a:spcPct val="100000"/>
              </a:lnSpc>
            </a:pPr>
            <a:r>
              <a:rPr lang="en-IN" dirty="0"/>
              <a:t>Storage space for messages, provides user directory lookups and call-forwarding function</a:t>
            </a:r>
          </a:p>
          <a:p>
            <a:pPr lvl="1">
              <a:lnSpc>
                <a:spcPct val="100000"/>
              </a:lnSpc>
            </a:pPr>
            <a:r>
              <a:rPr lang="en-IN" b="1" dirty="0"/>
              <a:t>Voice Gateway</a:t>
            </a:r>
            <a:r>
              <a:rPr lang="en-IN" dirty="0"/>
              <a:t>:</a:t>
            </a:r>
          </a:p>
          <a:p>
            <a:pPr lvl="2">
              <a:lnSpc>
                <a:spcPct val="100000"/>
              </a:lnSpc>
            </a:pPr>
            <a:r>
              <a:rPr lang="en-IN" dirty="0"/>
              <a:t>Carries our packet routing, provides access to legacy voice systems and backup calling process</a:t>
            </a:r>
          </a:p>
          <a:p>
            <a:pPr lvl="1">
              <a:lnSpc>
                <a:spcPct val="100000"/>
              </a:lnSpc>
            </a:pPr>
            <a:r>
              <a:rPr lang="en-IN" b="1" dirty="0"/>
              <a:t>Call Processing Manager</a:t>
            </a:r>
            <a:r>
              <a:rPr lang="en-IN" dirty="0"/>
              <a:t>:</a:t>
            </a:r>
          </a:p>
          <a:p>
            <a:pPr lvl="2">
              <a:lnSpc>
                <a:spcPct val="100000"/>
              </a:lnSpc>
            </a:pPr>
            <a:r>
              <a:rPr lang="en-IN" dirty="0"/>
              <a:t>Notifies both sender and receiver that the channel is active. </a:t>
            </a:r>
          </a:p>
        </p:txBody>
      </p:sp>
    </p:spTree>
    <p:extLst>
      <p:ext uri="{BB962C8B-B14F-4D97-AF65-F5344CB8AC3E}">
        <p14:creationId xmlns:p14="http://schemas.microsoft.com/office/powerpoint/2010/main" val="2156932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H.323 Gateway</a:t>
            </a:r>
          </a:p>
        </p:txBody>
      </p:sp>
      <mc:AlternateContent xmlns:mc="http://schemas.openxmlformats.org/markup-compatibility/2006" xmlns:p14="http://schemas.microsoft.com/office/powerpoint/2010/main">
        <mc:Choice Requires="p14">
          <p:contentPart p14:bwMode="auto" r:id="rId3">
            <p14:nvContentPartPr>
              <p14:cNvPr id="34" name="Ink 33"/>
              <p14:cNvContentPartPr/>
              <p14:nvPr/>
            </p14:nvContentPartPr>
            <p14:xfrm>
              <a:off x="11493832" y="3618085"/>
              <a:ext cx="360" cy="360"/>
            </p14:xfrm>
          </p:contentPart>
        </mc:Choice>
        <mc:Fallback xmlns="">
          <p:pic>
            <p:nvPicPr>
              <p:cNvPr id="34" name="Ink 33"/>
              <p:cNvPicPr/>
              <p:nvPr/>
            </p:nvPicPr>
            <p:blipFill/>
            <p:spPr/>
          </p:pic>
        </mc:Fallback>
      </mc:AlternateContent>
      <p:sp>
        <p:nvSpPr>
          <p:cNvPr id="5" name="Content Placeholder 2"/>
          <p:cNvSpPr txBox="1">
            <a:spLocks/>
          </p:cNvSpPr>
          <p:nvPr/>
        </p:nvSpPr>
        <p:spPr>
          <a:xfrm>
            <a:off x="423801" y="1250921"/>
            <a:ext cx="10972800" cy="51866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IN" dirty="0"/>
              <a:t>A standard that deals with video, real-time audio, and data packet-based transmissions where multiple users can be involved with the data exchange</a:t>
            </a:r>
          </a:p>
          <a:p>
            <a:pPr>
              <a:lnSpc>
                <a:spcPct val="150000"/>
              </a:lnSpc>
            </a:pPr>
            <a:r>
              <a:rPr lang="en-IN" dirty="0"/>
              <a:t>Connects different types of systems and provide necessary translation services</a:t>
            </a:r>
          </a:p>
          <a:p>
            <a:pPr>
              <a:lnSpc>
                <a:spcPct val="150000"/>
              </a:lnSpc>
            </a:pPr>
            <a:r>
              <a:rPr lang="en-IN" dirty="0"/>
              <a:t>The gateways can translate circuit-oriented traffic into packet-oriented traffic and vice versa</a:t>
            </a:r>
          </a:p>
        </p:txBody>
      </p:sp>
    </p:spTree>
    <p:extLst>
      <p:ext uri="{BB962C8B-B14F-4D97-AF65-F5344CB8AC3E}">
        <p14:creationId xmlns:p14="http://schemas.microsoft.com/office/powerpoint/2010/main" val="60638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SIP – Session Initiation Protocol</a:t>
            </a:r>
          </a:p>
        </p:txBody>
      </p:sp>
      <mc:AlternateContent xmlns:mc="http://schemas.openxmlformats.org/markup-compatibility/2006" xmlns:p14="http://schemas.microsoft.com/office/powerpoint/2010/main">
        <mc:Choice Requires="p14">
          <p:contentPart p14:bwMode="auto" r:id="rId3">
            <p14:nvContentPartPr>
              <p14:cNvPr id="34" name="Ink 33"/>
              <p14:cNvContentPartPr/>
              <p14:nvPr/>
            </p14:nvContentPartPr>
            <p14:xfrm>
              <a:off x="11493832" y="3618085"/>
              <a:ext cx="360" cy="360"/>
            </p14:xfrm>
          </p:contentPart>
        </mc:Choice>
        <mc:Fallback xmlns="">
          <p:pic>
            <p:nvPicPr>
              <p:cNvPr id="34" name="Ink 33"/>
              <p:cNvPicPr/>
              <p:nvPr/>
            </p:nvPicPr>
            <p:blipFill/>
            <p:spPr/>
          </p:pic>
        </mc:Fallback>
      </mc:AlternateContent>
      <p:sp>
        <p:nvSpPr>
          <p:cNvPr id="5" name="Content Placeholder 2"/>
          <p:cNvSpPr txBox="1">
            <a:spLocks/>
          </p:cNvSpPr>
          <p:nvPr/>
        </p:nvSpPr>
        <p:spPr>
          <a:xfrm>
            <a:off x="423801" y="1250921"/>
            <a:ext cx="10972800" cy="51866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IN" dirty="0"/>
              <a:t>Consists of 2 major components</a:t>
            </a:r>
          </a:p>
          <a:p>
            <a:pPr>
              <a:lnSpc>
                <a:spcPct val="100000"/>
              </a:lnSpc>
            </a:pPr>
            <a:r>
              <a:rPr lang="en-IN" dirty="0"/>
              <a:t>User Agent Client (UAC)</a:t>
            </a:r>
          </a:p>
          <a:p>
            <a:pPr lvl="1">
              <a:lnSpc>
                <a:spcPct val="100000"/>
              </a:lnSpc>
            </a:pPr>
            <a:r>
              <a:rPr lang="en-IN" dirty="0"/>
              <a:t>Application that creates the SIP requests for initiating a communication session</a:t>
            </a:r>
          </a:p>
          <a:p>
            <a:pPr lvl="1">
              <a:lnSpc>
                <a:spcPct val="100000"/>
              </a:lnSpc>
            </a:pPr>
            <a:r>
              <a:rPr lang="en-IN" dirty="0"/>
              <a:t>They are generally messaging tools and soft-phone applications that are used to place VoIP calls</a:t>
            </a:r>
          </a:p>
          <a:p>
            <a:pPr>
              <a:lnSpc>
                <a:spcPct val="100000"/>
              </a:lnSpc>
            </a:pPr>
            <a:r>
              <a:rPr lang="en-IN" dirty="0"/>
              <a:t>User Agent Server (UAS)</a:t>
            </a:r>
          </a:p>
          <a:p>
            <a:pPr lvl="1">
              <a:lnSpc>
                <a:spcPct val="100000"/>
              </a:lnSpc>
            </a:pPr>
            <a:r>
              <a:rPr lang="en-IN" dirty="0"/>
              <a:t>SIP Server responsible for handling all routing and signalling involved in VoIP</a:t>
            </a:r>
          </a:p>
          <a:p>
            <a:pPr>
              <a:lnSpc>
                <a:spcPct val="100000"/>
              </a:lnSpc>
            </a:pPr>
            <a:r>
              <a:rPr lang="en-IN" dirty="0"/>
              <a:t>SIP is not used to stream data because its just a signalling protocol</a:t>
            </a:r>
          </a:p>
          <a:p>
            <a:pPr>
              <a:lnSpc>
                <a:spcPct val="100000"/>
              </a:lnSpc>
            </a:pPr>
            <a:r>
              <a:rPr lang="en-IN" dirty="0"/>
              <a:t>RTP (Real-time Transport Protocol) provides standardized packet format for delivering audio and video over IP networks</a:t>
            </a:r>
          </a:p>
        </p:txBody>
      </p:sp>
    </p:spTree>
    <p:extLst>
      <p:ext uri="{BB962C8B-B14F-4D97-AF65-F5344CB8AC3E}">
        <p14:creationId xmlns:p14="http://schemas.microsoft.com/office/powerpoint/2010/main" val="1111477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RTP - Real-time Transport Protocol</a:t>
            </a:r>
            <a:endParaRPr lang="en-US" dirty="0"/>
          </a:p>
        </p:txBody>
      </p:sp>
      <mc:AlternateContent xmlns:mc="http://schemas.openxmlformats.org/markup-compatibility/2006" xmlns:p14="http://schemas.microsoft.com/office/powerpoint/2010/main">
        <mc:Choice Requires="p14">
          <p:contentPart p14:bwMode="auto" r:id="rId3">
            <p14:nvContentPartPr>
              <p14:cNvPr id="34" name="Ink 33"/>
              <p14:cNvContentPartPr/>
              <p14:nvPr/>
            </p14:nvContentPartPr>
            <p14:xfrm>
              <a:off x="11493832" y="3618085"/>
              <a:ext cx="360" cy="360"/>
            </p14:xfrm>
          </p:contentPart>
        </mc:Choice>
        <mc:Fallback xmlns="">
          <p:pic>
            <p:nvPicPr>
              <p:cNvPr id="34" name="Ink 33"/>
              <p:cNvPicPr/>
              <p:nvPr/>
            </p:nvPicPr>
            <p:blipFill/>
            <p:spPr/>
          </p:pic>
        </mc:Fallback>
      </mc:AlternateContent>
      <p:sp>
        <p:nvSpPr>
          <p:cNvPr id="5" name="Content Placeholder 2"/>
          <p:cNvSpPr txBox="1">
            <a:spLocks/>
          </p:cNvSpPr>
          <p:nvPr/>
        </p:nvSpPr>
        <p:spPr>
          <a:xfrm>
            <a:off x="423801" y="1250921"/>
            <a:ext cx="10972800" cy="518660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IN" dirty="0"/>
              <a:t>RTP (Real-time Transport Protocol) provides standardized packet format for delivering audio and video over IP networks</a:t>
            </a:r>
          </a:p>
          <a:p>
            <a:pPr>
              <a:lnSpc>
                <a:spcPct val="100000"/>
              </a:lnSpc>
            </a:pPr>
            <a:r>
              <a:rPr lang="en-IN" dirty="0"/>
              <a:t>It is a session layer protocol</a:t>
            </a:r>
          </a:p>
          <a:p>
            <a:pPr>
              <a:lnSpc>
                <a:spcPct val="100000"/>
              </a:lnSpc>
            </a:pPr>
            <a:r>
              <a:rPr lang="en-IN" dirty="0"/>
              <a:t>Carries data in media stream format</a:t>
            </a:r>
          </a:p>
          <a:p>
            <a:pPr>
              <a:lnSpc>
                <a:spcPct val="100000"/>
              </a:lnSpc>
            </a:pPr>
            <a:r>
              <a:rPr lang="en-IN" dirty="0"/>
              <a:t>Is used extensively in VoIP, telephony, video conference, and other multimedia streaming technologies</a:t>
            </a:r>
          </a:p>
          <a:p>
            <a:pPr>
              <a:lnSpc>
                <a:spcPct val="100000"/>
              </a:lnSpc>
            </a:pPr>
            <a:r>
              <a:rPr lang="en-IN" dirty="0"/>
              <a:t>Provides end-to-end delivery services</a:t>
            </a:r>
          </a:p>
          <a:p>
            <a:pPr>
              <a:lnSpc>
                <a:spcPct val="100000"/>
              </a:lnSpc>
            </a:pPr>
            <a:r>
              <a:rPr lang="en-IN" dirty="0"/>
              <a:t>It is commonly run over UDP</a:t>
            </a:r>
          </a:p>
          <a:p>
            <a:pPr>
              <a:lnSpc>
                <a:spcPct val="100000"/>
              </a:lnSpc>
            </a:pPr>
            <a:r>
              <a:rPr lang="en-IN" dirty="0"/>
              <a:t>RTP Control Protocol (RTCP):</a:t>
            </a:r>
          </a:p>
          <a:p>
            <a:pPr lvl="1">
              <a:lnSpc>
                <a:spcPct val="100000"/>
              </a:lnSpc>
            </a:pPr>
            <a:r>
              <a:rPr lang="en-IN" dirty="0"/>
              <a:t>It provides out-of-band statistics and control information to provide feedback on </a:t>
            </a:r>
            <a:r>
              <a:rPr lang="en-IN" dirty="0" err="1"/>
              <a:t>QoS</a:t>
            </a:r>
            <a:r>
              <a:rPr lang="en-IN" dirty="0"/>
              <a:t> levels of individual streaming multimedia sessions.</a:t>
            </a:r>
          </a:p>
        </p:txBody>
      </p:sp>
    </p:spTree>
    <p:extLst>
      <p:ext uri="{BB962C8B-B14F-4D97-AF65-F5344CB8AC3E}">
        <p14:creationId xmlns:p14="http://schemas.microsoft.com/office/powerpoint/2010/main" val="3280892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SIP Architecture</a:t>
            </a:r>
          </a:p>
        </p:txBody>
      </p:sp>
      <mc:AlternateContent xmlns:mc="http://schemas.openxmlformats.org/markup-compatibility/2006" xmlns:p14="http://schemas.microsoft.com/office/powerpoint/2010/main">
        <mc:Choice Requires="p14">
          <p:contentPart p14:bwMode="auto" r:id="rId3">
            <p14:nvContentPartPr>
              <p14:cNvPr id="34" name="Ink 33"/>
              <p14:cNvContentPartPr/>
              <p14:nvPr/>
            </p14:nvContentPartPr>
            <p14:xfrm>
              <a:off x="11493832" y="3618085"/>
              <a:ext cx="360" cy="360"/>
            </p14:xfrm>
          </p:contentPart>
        </mc:Choice>
        <mc:Fallback xmlns="">
          <p:pic>
            <p:nvPicPr>
              <p:cNvPr id="34" name="Ink 33"/>
              <p:cNvPicPr/>
              <p:nvPr/>
            </p:nvPicPr>
            <p:blipFill/>
            <p:spPr/>
          </p:pic>
        </mc:Fallback>
      </mc:AlternateContent>
      <p:sp>
        <p:nvSpPr>
          <p:cNvPr id="5" name="Content Placeholder 2"/>
          <p:cNvSpPr txBox="1">
            <a:spLocks/>
          </p:cNvSpPr>
          <p:nvPr/>
        </p:nvSpPr>
        <p:spPr>
          <a:xfrm>
            <a:off x="423801" y="1250921"/>
            <a:ext cx="10972800" cy="5186600"/>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IN" dirty="0"/>
              <a:t>SIP Architecture consists of 3 types of servers</a:t>
            </a:r>
          </a:p>
          <a:p>
            <a:pPr>
              <a:lnSpc>
                <a:spcPct val="100000"/>
              </a:lnSpc>
            </a:pPr>
            <a:r>
              <a:rPr lang="en-IN" b="1" dirty="0"/>
              <a:t>Proxy Server</a:t>
            </a:r>
            <a:r>
              <a:rPr lang="en-IN" dirty="0"/>
              <a:t>:</a:t>
            </a:r>
          </a:p>
          <a:p>
            <a:pPr lvl="1">
              <a:lnSpc>
                <a:spcPct val="100000"/>
              </a:lnSpc>
            </a:pPr>
            <a:r>
              <a:rPr lang="en-IN" dirty="0"/>
              <a:t>Used to relay packets within a network between UAC and UAS</a:t>
            </a:r>
          </a:p>
          <a:p>
            <a:pPr lvl="1">
              <a:lnSpc>
                <a:spcPct val="100000"/>
              </a:lnSpc>
            </a:pPr>
            <a:r>
              <a:rPr lang="en-IN" dirty="0"/>
              <a:t>Forwards requests generated by callers to their respective recipients</a:t>
            </a:r>
          </a:p>
          <a:p>
            <a:pPr lvl="1">
              <a:lnSpc>
                <a:spcPct val="100000"/>
              </a:lnSpc>
            </a:pPr>
            <a:r>
              <a:rPr lang="en-IN" dirty="0"/>
              <a:t>Used for name mapping, which allows the proxy server to interlink an external SIP system to an internal SIP client.</a:t>
            </a:r>
          </a:p>
          <a:p>
            <a:pPr>
              <a:lnSpc>
                <a:spcPct val="100000"/>
              </a:lnSpc>
            </a:pPr>
            <a:r>
              <a:rPr lang="en-IN" b="1" dirty="0"/>
              <a:t>Registrar Server</a:t>
            </a:r>
            <a:r>
              <a:rPr lang="en-IN" dirty="0"/>
              <a:t>:</a:t>
            </a:r>
          </a:p>
          <a:p>
            <a:pPr lvl="1">
              <a:lnSpc>
                <a:spcPct val="100000"/>
              </a:lnSpc>
            </a:pPr>
            <a:r>
              <a:rPr lang="en-IN" dirty="0"/>
              <a:t>Keeps the centralized record of the updated locations of all the users in the network</a:t>
            </a:r>
          </a:p>
          <a:p>
            <a:pPr>
              <a:lnSpc>
                <a:spcPct val="100000"/>
              </a:lnSpc>
            </a:pPr>
            <a:r>
              <a:rPr lang="en-IN" b="1" dirty="0"/>
              <a:t>Redirect Server</a:t>
            </a:r>
            <a:r>
              <a:rPr lang="en-IN" dirty="0"/>
              <a:t>:</a:t>
            </a:r>
          </a:p>
          <a:p>
            <a:pPr lvl="1">
              <a:lnSpc>
                <a:spcPct val="100000"/>
              </a:lnSpc>
            </a:pPr>
            <a:r>
              <a:rPr lang="en-IN" dirty="0"/>
              <a:t>Allows SIP devices to retain their identities despite change in their Geographic location</a:t>
            </a:r>
          </a:p>
          <a:p>
            <a:pPr lvl="1">
              <a:lnSpc>
                <a:spcPct val="100000"/>
              </a:lnSpc>
            </a:pPr>
            <a:r>
              <a:rPr lang="en-IN" dirty="0"/>
              <a:t>Intraorganizational routing enables SIP traffic to be routed within a VoIP network without having being transmitted over the PSTN or external network.</a:t>
            </a:r>
          </a:p>
        </p:txBody>
      </p:sp>
    </p:spTree>
    <p:extLst>
      <p:ext uri="{BB962C8B-B14F-4D97-AF65-F5344CB8AC3E}">
        <p14:creationId xmlns:p14="http://schemas.microsoft.com/office/powerpoint/2010/main" val="2807190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SDN – Software Defined Networking</a:t>
            </a:r>
          </a:p>
        </p:txBody>
      </p:sp>
      <p:sp>
        <p:nvSpPr>
          <p:cNvPr id="3" name="Content Placeholder 2"/>
          <p:cNvSpPr>
            <a:spLocks noGrp="1"/>
          </p:cNvSpPr>
          <p:nvPr>
            <p:ph idx="4294967295"/>
          </p:nvPr>
        </p:nvSpPr>
        <p:spPr>
          <a:xfrm>
            <a:off x="433633" y="1367771"/>
            <a:ext cx="10972800" cy="5315833"/>
          </a:xfrm>
        </p:spPr>
        <p:txBody>
          <a:bodyPr>
            <a:normAutofit/>
          </a:bodyPr>
          <a:lstStyle/>
          <a:p>
            <a:pPr>
              <a:lnSpc>
                <a:spcPct val="100000"/>
              </a:lnSpc>
            </a:pPr>
            <a:r>
              <a:rPr lang="en-IN" dirty="0"/>
              <a:t>Software defined networking (SDN) is an approach to using open protocols, such as </a:t>
            </a:r>
            <a:r>
              <a:rPr lang="en-IN" dirty="0" err="1"/>
              <a:t>OpenFlow</a:t>
            </a:r>
            <a:r>
              <a:rPr lang="en-IN" dirty="0"/>
              <a:t>, to apply globally aware software control at the edges of the network to access network switches and routers that typically would use closed and proprietary firmware.</a:t>
            </a:r>
          </a:p>
          <a:p>
            <a:pPr>
              <a:lnSpc>
                <a:spcPct val="100000"/>
              </a:lnSpc>
            </a:pPr>
            <a:r>
              <a:rPr lang="en-IN" sz="2800" dirty="0"/>
              <a:t>SDN Centralizes configuration and control of devices</a:t>
            </a:r>
          </a:p>
          <a:p>
            <a:pPr>
              <a:lnSpc>
                <a:spcPct val="100000"/>
              </a:lnSpc>
            </a:pPr>
            <a:r>
              <a:rPr lang="en-IN" dirty="0"/>
              <a:t>SDN approach allows traffic to be routed much more efficiently and securely.</a:t>
            </a:r>
          </a:p>
          <a:p>
            <a:pPr>
              <a:lnSpc>
                <a:spcPct val="100000"/>
              </a:lnSpc>
            </a:pPr>
            <a:r>
              <a:rPr lang="en-IN" sz="2800" dirty="0"/>
              <a:t>Most important element is the abstraction of </a:t>
            </a:r>
            <a:r>
              <a:rPr lang="en-IN" sz="2800" b="1" dirty="0"/>
              <a:t>control</a:t>
            </a:r>
            <a:r>
              <a:rPr lang="en-IN" sz="2800" dirty="0"/>
              <a:t> and </a:t>
            </a:r>
            <a:r>
              <a:rPr lang="en-IN" sz="2800" b="1" dirty="0"/>
              <a:t>forwarding</a:t>
            </a:r>
            <a:r>
              <a:rPr lang="en-IN" sz="2800" dirty="0"/>
              <a:t> planes</a:t>
            </a:r>
          </a:p>
          <a:p>
            <a:pPr>
              <a:lnSpc>
                <a:spcPct val="100000"/>
              </a:lnSpc>
            </a:pPr>
            <a:endParaRPr lang="en-US" sz="2800" dirty="0"/>
          </a:p>
        </p:txBody>
      </p:sp>
    </p:spTree>
    <p:extLst>
      <p:ext uri="{BB962C8B-B14F-4D97-AF65-F5344CB8AC3E}">
        <p14:creationId xmlns:p14="http://schemas.microsoft.com/office/powerpoint/2010/main" val="1792947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6400" y="3087143"/>
            <a:ext cx="6558117" cy="735541"/>
          </a:xfrm>
        </p:spPr>
        <p:txBody>
          <a:bodyPr>
            <a:noAutofit/>
          </a:bodyPr>
          <a:lstStyle/>
          <a:p>
            <a:r>
              <a:rPr lang="en-US" sz="5400" dirty="0"/>
              <a:t>Remote Connectivity</a:t>
            </a:r>
          </a:p>
        </p:txBody>
      </p:sp>
      <mc:AlternateContent xmlns:mc="http://schemas.openxmlformats.org/markup-compatibility/2006" xmlns:p14="http://schemas.microsoft.com/office/powerpoint/2010/main">
        <mc:Choice Requires="p14">
          <p:contentPart p14:bwMode="auto" r:id="rId3">
            <p14:nvContentPartPr>
              <p14:cNvPr id="34" name="Ink 33"/>
              <p14:cNvContentPartPr/>
              <p14:nvPr/>
            </p14:nvContentPartPr>
            <p14:xfrm>
              <a:off x="11493832" y="3618085"/>
              <a:ext cx="360" cy="360"/>
            </p14:xfrm>
          </p:contentPart>
        </mc:Choice>
        <mc:Fallback xmlns="">
          <p:pic>
            <p:nvPicPr>
              <p:cNvPr id="34" name="Ink 33"/>
              <p:cNvPicPr/>
              <p:nvPr/>
            </p:nvPicPr>
            <p:blipFill/>
            <p:spPr/>
          </p:pic>
        </mc:Fallback>
      </mc:AlternateContent>
    </p:spTree>
    <p:extLst>
      <p:ext uri="{BB962C8B-B14F-4D97-AF65-F5344CB8AC3E}">
        <p14:creationId xmlns:p14="http://schemas.microsoft.com/office/powerpoint/2010/main" val="2707345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Dial-up connections</a:t>
            </a:r>
          </a:p>
        </p:txBody>
      </p:sp>
      <mc:AlternateContent xmlns:mc="http://schemas.openxmlformats.org/markup-compatibility/2006" xmlns:p14="http://schemas.microsoft.com/office/powerpoint/2010/main">
        <mc:Choice Requires="p14">
          <p:contentPart p14:bwMode="auto" r:id="rId3">
            <p14:nvContentPartPr>
              <p14:cNvPr id="34" name="Ink 33"/>
              <p14:cNvContentPartPr/>
              <p14:nvPr/>
            </p14:nvContentPartPr>
            <p14:xfrm>
              <a:off x="11493832" y="3618085"/>
              <a:ext cx="360" cy="360"/>
            </p14:xfrm>
          </p:contentPart>
        </mc:Choice>
        <mc:Fallback xmlns="">
          <p:pic>
            <p:nvPicPr>
              <p:cNvPr id="34" name="Ink 33"/>
              <p:cNvPicPr/>
              <p:nvPr/>
            </p:nvPicPr>
            <p:blipFill/>
            <p:spPr/>
          </p:pic>
        </mc:Fallback>
      </mc:AlternateContent>
      <p:sp>
        <p:nvSpPr>
          <p:cNvPr id="5" name="Content Placeholder 2"/>
          <p:cNvSpPr txBox="1">
            <a:spLocks/>
          </p:cNvSpPr>
          <p:nvPr/>
        </p:nvSpPr>
        <p:spPr>
          <a:xfrm>
            <a:off x="423801" y="1250921"/>
            <a:ext cx="10972800" cy="51866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IN" dirty="0"/>
              <a:t>Modem:</a:t>
            </a:r>
          </a:p>
          <a:p>
            <a:pPr lvl="1">
              <a:lnSpc>
                <a:spcPct val="100000"/>
              </a:lnSpc>
            </a:pPr>
            <a:r>
              <a:rPr lang="en-IN" dirty="0"/>
              <a:t>Modulates an outgoing digital signal into an analog signal and demodulates the incoming analog signal into digital signals</a:t>
            </a:r>
          </a:p>
          <a:p>
            <a:pPr>
              <a:lnSpc>
                <a:spcPct val="100000"/>
              </a:lnSpc>
            </a:pPr>
            <a:r>
              <a:rPr lang="en-IN" dirty="0"/>
              <a:t>Dial-up uses the facilities of the public switched telephone network (PSTN) to establish a connection to an Internet service provider (ISP) by </a:t>
            </a:r>
            <a:r>
              <a:rPr lang="en-IN" dirty="0" err="1"/>
              <a:t>dialing</a:t>
            </a:r>
            <a:r>
              <a:rPr lang="en-IN" dirty="0"/>
              <a:t> a telephone number on a conventional telephone line.</a:t>
            </a:r>
          </a:p>
          <a:p>
            <a:pPr>
              <a:lnSpc>
                <a:spcPct val="100000"/>
              </a:lnSpc>
            </a:pPr>
            <a:r>
              <a:rPr lang="en-IN" dirty="0"/>
              <a:t>Dial-up connections takes place over PPP, which has authentication capabilities</a:t>
            </a:r>
          </a:p>
          <a:p>
            <a:pPr marL="0" indent="0">
              <a:lnSpc>
                <a:spcPct val="100000"/>
              </a:lnSpc>
              <a:buNone/>
            </a:pPr>
            <a:endParaRPr lang="en-IN" dirty="0"/>
          </a:p>
        </p:txBody>
      </p:sp>
    </p:spTree>
    <p:extLst>
      <p:ext uri="{BB962C8B-B14F-4D97-AF65-F5344CB8AC3E}">
        <p14:creationId xmlns:p14="http://schemas.microsoft.com/office/powerpoint/2010/main" val="1002792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ISDN – Integrated Services Digital Network</a:t>
            </a:r>
          </a:p>
        </p:txBody>
      </p:sp>
      <mc:AlternateContent xmlns:mc="http://schemas.openxmlformats.org/markup-compatibility/2006" xmlns:p14="http://schemas.microsoft.com/office/powerpoint/2010/main">
        <mc:Choice Requires="p14">
          <p:contentPart p14:bwMode="auto" r:id="rId3">
            <p14:nvContentPartPr>
              <p14:cNvPr id="34" name="Ink 33"/>
              <p14:cNvContentPartPr/>
              <p14:nvPr/>
            </p14:nvContentPartPr>
            <p14:xfrm>
              <a:off x="11493832" y="3618085"/>
              <a:ext cx="360" cy="360"/>
            </p14:xfrm>
          </p:contentPart>
        </mc:Choice>
        <mc:Fallback xmlns="">
          <p:pic>
            <p:nvPicPr>
              <p:cNvPr id="34" name="Ink 33"/>
              <p:cNvPicPr/>
              <p:nvPr/>
            </p:nvPicPr>
            <p:blipFill/>
            <p:spPr/>
          </p:pic>
        </mc:Fallback>
      </mc:AlternateContent>
      <p:sp>
        <p:nvSpPr>
          <p:cNvPr id="5" name="Content Placeholder 2"/>
          <p:cNvSpPr txBox="1">
            <a:spLocks/>
          </p:cNvSpPr>
          <p:nvPr/>
        </p:nvSpPr>
        <p:spPr>
          <a:xfrm>
            <a:off x="423801" y="1250921"/>
            <a:ext cx="10972800" cy="51866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IN" dirty="0"/>
              <a:t>It is a set of telecommunications services that can be used over public and private telecommunications networks.</a:t>
            </a:r>
          </a:p>
          <a:p>
            <a:pPr>
              <a:lnSpc>
                <a:spcPct val="150000"/>
              </a:lnSpc>
            </a:pPr>
            <a:r>
              <a:rPr lang="en-IN" dirty="0"/>
              <a:t>It provides a digital, point-to-point, circuit-switching medium and establishes a circuit between the two communicating devices</a:t>
            </a:r>
          </a:p>
          <a:p>
            <a:pPr>
              <a:lnSpc>
                <a:spcPct val="150000"/>
              </a:lnSpc>
            </a:pPr>
            <a:r>
              <a:rPr lang="en-IN" dirty="0"/>
              <a:t>Provides two basics services:</a:t>
            </a:r>
          </a:p>
          <a:p>
            <a:pPr lvl="1">
              <a:lnSpc>
                <a:spcPct val="150000"/>
              </a:lnSpc>
            </a:pPr>
            <a:r>
              <a:rPr lang="en-IN" dirty="0"/>
              <a:t>Basic Rate Interface</a:t>
            </a:r>
          </a:p>
          <a:p>
            <a:pPr lvl="1">
              <a:lnSpc>
                <a:spcPct val="150000"/>
              </a:lnSpc>
            </a:pPr>
            <a:r>
              <a:rPr lang="en-IN" dirty="0"/>
              <a:t>Primary Rate Interface</a:t>
            </a:r>
          </a:p>
        </p:txBody>
      </p:sp>
    </p:spTree>
    <p:extLst>
      <p:ext uri="{BB962C8B-B14F-4D97-AF65-F5344CB8AC3E}">
        <p14:creationId xmlns:p14="http://schemas.microsoft.com/office/powerpoint/2010/main" val="564696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ISDN – Services</a:t>
            </a:r>
          </a:p>
        </p:txBody>
      </p:sp>
      <mc:AlternateContent xmlns:mc="http://schemas.openxmlformats.org/markup-compatibility/2006" xmlns:p14="http://schemas.microsoft.com/office/powerpoint/2010/main">
        <mc:Choice Requires="p14">
          <p:contentPart p14:bwMode="auto" r:id="rId3">
            <p14:nvContentPartPr>
              <p14:cNvPr id="34" name="Ink 33"/>
              <p14:cNvContentPartPr/>
              <p14:nvPr/>
            </p14:nvContentPartPr>
            <p14:xfrm>
              <a:off x="11493832" y="3618085"/>
              <a:ext cx="360" cy="360"/>
            </p14:xfrm>
          </p:contentPart>
        </mc:Choice>
        <mc:Fallback xmlns="">
          <p:pic>
            <p:nvPicPr>
              <p:cNvPr id="34" name="Ink 33"/>
              <p:cNvPicPr/>
              <p:nvPr/>
            </p:nvPicPr>
            <p:blipFill/>
            <p:spPr/>
          </p:pic>
        </mc:Fallback>
      </mc:AlternateContent>
      <p:sp>
        <p:nvSpPr>
          <p:cNvPr id="5" name="Content Placeholder 2"/>
          <p:cNvSpPr txBox="1">
            <a:spLocks/>
          </p:cNvSpPr>
          <p:nvPr/>
        </p:nvSpPr>
        <p:spPr>
          <a:xfrm>
            <a:off x="423801" y="1250921"/>
            <a:ext cx="10972800" cy="51866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IN" b="1" dirty="0"/>
              <a:t>BRI</a:t>
            </a:r>
            <a:r>
              <a:rPr lang="en-IN" dirty="0"/>
              <a:t>:</a:t>
            </a:r>
          </a:p>
          <a:p>
            <a:pPr lvl="1">
              <a:lnSpc>
                <a:spcPct val="100000"/>
              </a:lnSpc>
            </a:pPr>
            <a:r>
              <a:rPr lang="en-IN" dirty="0"/>
              <a:t>Has two B channels for data transfer and 1 D channel that provides call setup, connection management, error control, caller ID </a:t>
            </a:r>
            <a:r>
              <a:rPr lang="en-IN" dirty="0" err="1"/>
              <a:t>etc</a:t>
            </a:r>
            <a:endParaRPr lang="en-IN" dirty="0"/>
          </a:p>
          <a:p>
            <a:pPr lvl="1">
              <a:lnSpc>
                <a:spcPct val="100000"/>
              </a:lnSpc>
            </a:pPr>
            <a:r>
              <a:rPr lang="en-IN" dirty="0"/>
              <a:t>D channel is an out-of-band communication link between the local loop equipment and the user’s system</a:t>
            </a:r>
          </a:p>
          <a:p>
            <a:pPr lvl="1">
              <a:lnSpc>
                <a:spcPct val="100000"/>
              </a:lnSpc>
            </a:pPr>
            <a:r>
              <a:rPr lang="en-IN" dirty="0"/>
              <a:t>Has bandwidth of around 144Kbps</a:t>
            </a:r>
          </a:p>
          <a:p>
            <a:pPr lvl="1">
              <a:lnSpc>
                <a:spcPct val="100000"/>
              </a:lnSpc>
            </a:pPr>
            <a:r>
              <a:rPr lang="en-IN" dirty="0"/>
              <a:t>Used in small offices and home offices</a:t>
            </a:r>
          </a:p>
          <a:p>
            <a:pPr>
              <a:lnSpc>
                <a:spcPct val="100000"/>
              </a:lnSpc>
            </a:pPr>
            <a:r>
              <a:rPr lang="en-IN" b="1" dirty="0"/>
              <a:t>PRI</a:t>
            </a:r>
            <a:r>
              <a:rPr lang="en-IN" dirty="0"/>
              <a:t>:</a:t>
            </a:r>
          </a:p>
          <a:p>
            <a:pPr lvl="1">
              <a:lnSpc>
                <a:spcPct val="100000"/>
              </a:lnSpc>
            </a:pPr>
            <a:r>
              <a:rPr lang="en-IN" dirty="0"/>
              <a:t>Has 23 B Channels and one D Channel</a:t>
            </a:r>
          </a:p>
          <a:p>
            <a:pPr lvl="1">
              <a:lnSpc>
                <a:spcPct val="100000"/>
              </a:lnSpc>
            </a:pPr>
            <a:r>
              <a:rPr lang="en-IN" dirty="0"/>
              <a:t>Has total bandwidth of 1.544Mbps</a:t>
            </a:r>
          </a:p>
          <a:p>
            <a:pPr lvl="1">
              <a:lnSpc>
                <a:spcPct val="100000"/>
              </a:lnSpc>
            </a:pPr>
            <a:r>
              <a:rPr lang="en-IN" dirty="0"/>
              <a:t>Suitable for companies that require higher bandwidth compared to BRI ISDN</a:t>
            </a:r>
          </a:p>
        </p:txBody>
      </p:sp>
    </p:spTree>
    <p:extLst>
      <p:ext uri="{BB962C8B-B14F-4D97-AF65-F5344CB8AC3E}">
        <p14:creationId xmlns:p14="http://schemas.microsoft.com/office/powerpoint/2010/main" val="1625022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ISDN – Services</a:t>
            </a:r>
          </a:p>
        </p:txBody>
      </p:sp>
      <mc:AlternateContent xmlns:mc="http://schemas.openxmlformats.org/markup-compatibility/2006" xmlns:p14="http://schemas.microsoft.com/office/powerpoint/2010/main">
        <mc:Choice Requires="p14">
          <p:contentPart p14:bwMode="auto" r:id="rId3">
            <p14:nvContentPartPr>
              <p14:cNvPr id="34" name="Ink 33"/>
              <p14:cNvContentPartPr/>
              <p14:nvPr/>
            </p14:nvContentPartPr>
            <p14:xfrm>
              <a:off x="11493832" y="3618085"/>
              <a:ext cx="360" cy="360"/>
            </p14:xfrm>
          </p:contentPart>
        </mc:Choice>
        <mc:Fallback xmlns="">
          <p:pic>
            <p:nvPicPr>
              <p:cNvPr id="34" name="Ink 33"/>
              <p:cNvPicPr/>
              <p:nvPr/>
            </p:nvPicPr>
            <p:blipFill/>
            <p:spPr/>
          </p:pic>
        </mc:Fallback>
      </mc:AlternateContent>
      <p:sp>
        <p:nvSpPr>
          <p:cNvPr id="5" name="Content Placeholder 2"/>
          <p:cNvSpPr txBox="1">
            <a:spLocks/>
          </p:cNvSpPr>
          <p:nvPr/>
        </p:nvSpPr>
        <p:spPr>
          <a:xfrm>
            <a:off x="423801" y="1250921"/>
            <a:ext cx="10972800" cy="51866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IN" b="1" dirty="0"/>
              <a:t>Dial-on-demand Routing:</a:t>
            </a:r>
          </a:p>
          <a:p>
            <a:pPr lvl="1">
              <a:lnSpc>
                <a:spcPct val="100000"/>
              </a:lnSpc>
            </a:pPr>
            <a:r>
              <a:rPr lang="en-IN" dirty="0"/>
              <a:t>Allows a company to send WAN data over its existing telephone lines and use the public switched telephone networks as a temporary type of WAN link</a:t>
            </a:r>
          </a:p>
          <a:p>
            <a:pPr lvl="1">
              <a:lnSpc>
                <a:spcPct val="100000"/>
              </a:lnSpc>
            </a:pPr>
            <a:r>
              <a:rPr lang="en-IN" dirty="0"/>
              <a:t>It is usually used by companies that send out only a small amount of WAN traffic and is much cheaper than a real WAN implementation</a:t>
            </a:r>
          </a:p>
          <a:p>
            <a:pPr lvl="1">
              <a:lnSpc>
                <a:spcPct val="100000"/>
              </a:lnSpc>
            </a:pPr>
            <a:r>
              <a:rPr lang="en-IN" dirty="0"/>
              <a:t>The connection activates when it is needed</a:t>
            </a:r>
          </a:p>
          <a:p>
            <a:pPr>
              <a:lnSpc>
                <a:spcPct val="100000"/>
              </a:lnSpc>
            </a:pPr>
            <a:r>
              <a:rPr lang="en-IN" b="1" dirty="0"/>
              <a:t>Broadband ISDN</a:t>
            </a:r>
            <a:r>
              <a:rPr lang="en-IN" dirty="0"/>
              <a:t>:</a:t>
            </a:r>
          </a:p>
          <a:p>
            <a:pPr lvl="1">
              <a:lnSpc>
                <a:spcPct val="100000"/>
              </a:lnSpc>
            </a:pPr>
            <a:r>
              <a:rPr lang="en-IN" dirty="0"/>
              <a:t>This implementation can handle many different types of services simultaneously and is mainly used within telecommunications carrier backbones.</a:t>
            </a:r>
          </a:p>
          <a:p>
            <a:pPr lvl="1">
              <a:lnSpc>
                <a:spcPct val="100000"/>
              </a:lnSpc>
            </a:pPr>
            <a:r>
              <a:rPr lang="en-IN" dirty="0"/>
              <a:t>When BISDN is used ATM is commonly employed to encapsulate data at the data link layer into cells, which travel over a SONET network.</a:t>
            </a:r>
          </a:p>
        </p:txBody>
      </p:sp>
    </p:spTree>
    <p:extLst>
      <p:ext uri="{BB962C8B-B14F-4D97-AF65-F5344CB8AC3E}">
        <p14:creationId xmlns:p14="http://schemas.microsoft.com/office/powerpoint/2010/main" val="94651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DSL – Digital Subscriber Line</a:t>
            </a:r>
          </a:p>
        </p:txBody>
      </p:sp>
      <mc:AlternateContent xmlns:mc="http://schemas.openxmlformats.org/markup-compatibility/2006" xmlns:p14="http://schemas.microsoft.com/office/powerpoint/2010/main">
        <mc:Choice Requires="p14">
          <p:contentPart p14:bwMode="auto" r:id="rId3">
            <p14:nvContentPartPr>
              <p14:cNvPr id="34" name="Ink 33"/>
              <p14:cNvContentPartPr/>
              <p14:nvPr/>
            </p14:nvContentPartPr>
            <p14:xfrm>
              <a:off x="11493832" y="3618085"/>
              <a:ext cx="360" cy="360"/>
            </p14:xfrm>
          </p:contentPart>
        </mc:Choice>
        <mc:Fallback xmlns="">
          <p:pic>
            <p:nvPicPr>
              <p:cNvPr id="34" name="Ink 33"/>
              <p:cNvPicPr/>
              <p:nvPr/>
            </p:nvPicPr>
            <p:blipFill/>
            <p:spPr/>
          </p:pic>
        </mc:Fallback>
      </mc:AlternateContent>
      <p:sp>
        <p:nvSpPr>
          <p:cNvPr id="5" name="Content Placeholder 2"/>
          <p:cNvSpPr txBox="1">
            <a:spLocks/>
          </p:cNvSpPr>
          <p:nvPr/>
        </p:nvSpPr>
        <p:spPr>
          <a:xfrm>
            <a:off x="423801" y="1250921"/>
            <a:ext cx="10972800" cy="51866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IN" dirty="0"/>
              <a:t>High Speed connection technology used to connect home or office to service provider network</a:t>
            </a:r>
          </a:p>
          <a:p>
            <a:pPr>
              <a:lnSpc>
                <a:spcPct val="150000"/>
              </a:lnSpc>
            </a:pPr>
            <a:r>
              <a:rPr lang="en-IN" dirty="0"/>
              <a:t>It can provide 6 to 20 times higher bandwidth than ISDN</a:t>
            </a:r>
          </a:p>
          <a:p>
            <a:pPr>
              <a:lnSpc>
                <a:spcPct val="150000"/>
              </a:lnSpc>
            </a:pPr>
            <a:r>
              <a:rPr lang="en-IN" dirty="0"/>
              <a:t>Uses existing phone lines and provides 24hr connection to internet at rates </a:t>
            </a:r>
            <a:r>
              <a:rPr lang="en-IN" dirty="0" err="1"/>
              <a:t>upto</a:t>
            </a:r>
            <a:r>
              <a:rPr lang="en-IN" dirty="0"/>
              <a:t> 52Mbps</a:t>
            </a:r>
          </a:p>
          <a:p>
            <a:pPr>
              <a:lnSpc>
                <a:spcPct val="150000"/>
              </a:lnSpc>
            </a:pPr>
            <a:r>
              <a:rPr lang="en-IN" dirty="0"/>
              <a:t>Provides faster transmission rates because it uses all of the available frequencies available on a voice-grade UTP line.</a:t>
            </a:r>
          </a:p>
        </p:txBody>
      </p:sp>
    </p:spTree>
    <p:extLst>
      <p:ext uri="{BB962C8B-B14F-4D97-AF65-F5344CB8AC3E}">
        <p14:creationId xmlns:p14="http://schemas.microsoft.com/office/powerpoint/2010/main" val="2950900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1506" y="200748"/>
            <a:ext cx="10696574" cy="735541"/>
          </a:xfrm>
        </p:spPr>
        <p:txBody>
          <a:bodyPr>
            <a:normAutofit/>
          </a:bodyPr>
          <a:lstStyle/>
          <a:p>
            <a:r>
              <a:rPr lang="en-US" dirty="0"/>
              <a:t>DSL – flavors</a:t>
            </a:r>
          </a:p>
        </p:txBody>
      </p:sp>
      <mc:AlternateContent xmlns:mc="http://schemas.openxmlformats.org/markup-compatibility/2006" xmlns:p14="http://schemas.microsoft.com/office/powerpoint/2010/main">
        <mc:Choice Requires="p14">
          <p:contentPart p14:bwMode="auto" r:id="rId3">
            <p14:nvContentPartPr>
              <p14:cNvPr id="34" name="Ink 33"/>
              <p14:cNvContentPartPr/>
              <p14:nvPr/>
            </p14:nvContentPartPr>
            <p14:xfrm>
              <a:off x="11493832" y="3618085"/>
              <a:ext cx="360" cy="360"/>
            </p14:xfrm>
          </p:contentPart>
        </mc:Choice>
        <mc:Fallback xmlns="">
          <p:pic>
            <p:nvPicPr>
              <p:cNvPr id="34" name="Ink 33"/>
              <p:cNvPicPr/>
              <p:nvPr/>
            </p:nvPicPr>
            <p:blipFill/>
            <p:spPr/>
          </p:pic>
        </mc:Fallback>
      </mc:AlternateContent>
      <p:sp>
        <p:nvSpPr>
          <p:cNvPr id="5" name="Content Placeholder 2"/>
          <p:cNvSpPr txBox="1">
            <a:spLocks/>
          </p:cNvSpPr>
          <p:nvPr/>
        </p:nvSpPr>
        <p:spPr>
          <a:xfrm>
            <a:off x="256652" y="936288"/>
            <a:ext cx="11571553" cy="5759479"/>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IN" b="1" dirty="0"/>
              <a:t>Symmetric Services (SDSL)</a:t>
            </a:r>
            <a:r>
              <a:rPr lang="en-IN" dirty="0"/>
              <a:t>: </a:t>
            </a:r>
          </a:p>
          <a:p>
            <a:pPr lvl="1">
              <a:lnSpc>
                <a:spcPct val="100000"/>
              </a:lnSpc>
            </a:pPr>
            <a:r>
              <a:rPr lang="en-IN" dirty="0"/>
              <a:t>Traffic flows at the same speed upstream and downstream</a:t>
            </a:r>
          </a:p>
          <a:p>
            <a:pPr lvl="1">
              <a:lnSpc>
                <a:spcPct val="100000"/>
              </a:lnSpc>
            </a:pPr>
            <a:r>
              <a:rPr lang="en-IN" dirty="0"/>
              <a:t>Bandwidth ranges between 192Kbps and 1.1 </a:t>
            </a:r>
            <a:r>
              <a:rPr lang="en-IN" dirty="0" err="1"/>
              <a:t>Mbps</a:t>
            </a:r>
            <a:r>
              <a:rPr lang="en-IN" dirty="0"/>
              <a:t>; used for business applications that require high speeds in both the directions</a:t>
            </a:r>
          </a:p>
          <a:p>
            <a:pPr>
              <a:lnSpc>
                <a:spcPct val="100000"/>
              </a:lnSpc>
            </a:pPr>
            <a:r>
              <a:rPr lang="en-IN" b="1" dirty="0"/>
              <a:t>Asymmetric Services (ADSL)</a:t>
            </a:r>
            <a:r>
              <a:rPr lang="en-IN" dirty="0"/>
              <a:t>: </a:t>
            </a:r>
          </a:p>
          <a:p>
            <a:pPr lvl="1">
              <a:lnSpc>
                <a:spcPct val="100000"/>
              </a:lnSpc>
            </a:pPr>
            <a:r>
              <a:rPr lang="en-IN" dirty="0"/>
              <a:t>Downstream speed is much higher than the upstream speed</a:t>
            </a:r>
          </a:p>
          <a:p>
            <a:pPr lvl="1">
              <a:lnSpc>
                <a:spcPct val="100000"/>
              </a:lnSpc>
            </a:pPr>
            <a:r>
              <a:rPr lang="en-IN" dirty="0"/>
              <a:t>Upstream speeds are 128Kbps to 384Kbps; downstream speed is 768Kbps</a:t>
            </a:r>
          </a:p>
          <a:p>
            <a:pPr lvl="1">
              <a:lnSpc>
                <a:spcPct val="100000"/>
              </a:lnSpc>
            </a:pPr>
            <a:r>
              <a:rPr lang="en-IN" dirty="0"/>
              <a:t>Used by residential users</a:t>
            </a:r>
          </a:p>
          <a:p>
            <a:pPr>
              <a:lnSpc>
                <a:spcPct val="100000"/>
              </a:lnSpc>
            </a:pPr>
            <a:r>
              <a:rPr lang="en-IN" b="1" dirty="0"/>
              <a:t>High-bit-rate DSL (HDSL):</a:t>
            </a:r>
          </a:p>
          <a:p>
            <a:pPr lvl="1">
              <a:lnSpc>
                <a:spcPct val="100000"/>
              </a:lnSpc>
            </a:pPr>
            <a:r>
              <a:rPr lang="en-IN" dirty="0"/>
              <a:t>Provides T1 speed without use of repeaters </a:t>
            </a:r>
          </a:p>
          <a:p>
            <a:pPr lvl="1">
              <a:lnSpc>
                <a:spcPct val="100000"/>
              </a:lnSpc>
            </a:pPr>
            <a:r>
              <a:rPr lang="en-IN" dirty="0"/>
              <a:t>Requires two twisted pairs of wires</a:t>
            </a:r>
          </a:p>
          <a:p>
            <a:pPr>
              <a:lnSpc>
                <a:spcPct val="100000"/>
              </a:lnSpc>
            </a:pPr>
            <a:r>
              <a:rPr lang="en-IN" b="1" dirty="0"/>
              <a:t>Very High-Data-Rate Digital Subscriber Line (VDSL):</a:t>
            </a:r>
          </a:p>
          <a:p>
            <a:pPr lvl="1">
              <a:lnSpc>
                <a:spcPct val="100000"/>
              </a:lnSpc>
            </a:pPr>
            <a:r>
              <a:rPr lang="en-IN" dirty="0"/>
              <a:t>ADSL at much higher rate ~ 13Mbps down and 2Mbps Up</a:t>
            </a:r>
          </a:p>
          <a:p>
            <a:pPr lvl="1">
              <a:lnSpc>
                <a:spcPct val="100000"/>
              </a:lnSpc>
            </a:pPr>
            <a:r>
              <a:rPr lang="en-IN" dirty="0"/>
              <a:t>Capable of supporting high bandwidth applications like HDTV, VoIP</a:t>
            </a:r>
          </a:p>
          <a:p>
            <a:pPr>
              <a:lnSpc>
                <a:spcPct val="100000"/>
              </a:lnSpc>
            </a:pPr>
            <a:r>
              <a:rPr lang="en-IN" b="1" dirty="0"/>
              <a:t>Rate Adaptive Digital Subscriber Line (RADSL):</a:t>
            </a:r>
          </a:p>
          <a:p>
            <a:pPr lvl="1">
              <a:lnSpc>
                <a:spcPct val="100000"/>
              </a:lnSpc>
            </a:pPr>
            <a:r>
              <a:rPr lang="en-IN" dirty="0"/>
              <a:t>Adjust the transmission speed to match the quality and the length of the line</a:t>
            </a:r>
          </a:p>
          <a:p>
            <a:pPr lvl="1">
              <a:lnSpc>
                <a:spcPct val="100000"/>
              </a:lnSpc>
            </a:pPr>
            <a:endParaRPr lang="en-IN" dirty="0"/>
          </a:p>
        </p:txBody>
      </p:sp>
    </p:spTree>
    <p:extLst>
      <p:ext uri="{BB962C8B-B14F-4D97-AF65-F5344CB8AC3E}">
        <p14:creationId xmlns:p14="http://schemas.microsoft.com/office/powerpoint/2010/main" val="642397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Cable Modems</a:t>
            </a:r>
          </a:p>
        </p:txBody>
      </p:sp>
      <mc:AlternateContent xmlns:mc="http://schemas.openxmlformats.org/markup-compatibility/2006" xmlns:p14="http://schemas.microsoft.com/office/powerpoint/2010/main">
        <mc:Choice Requires="p14">
          <p:contentPart p14:bwMode="auto" r:id="rId3">
            <p14:nvContentPartPr>
              <p14:cNvPr id="34" name="Ink 33"/>
              <p14:cNvContentPartPr/>
              <p14:nvPr/>
            </p14:nvContentPartPr>
            <p14:xfrm>
              <a:off x="11493832" y="3618085"/>
              <a:ext cx="360" cy="360"/>
            </p14:xfrm>
          </p:contentPart>
        </mc:Choice>
        <mc:Fallback xmlns="">
          <p:pic>
            <p:nvPicPr>
              <p:cNvPr id="34" name="Ink 33"/>
              <p:cNvPicPr/>
              <p:nvPr/>
            </p:nvPicPr>
            <p:blipFill/>
            <p:spPr/>
          </p:pic>
        </mc:Fallback>
      </mc:AlternateContent>
      <p:sp>
        <p:nvSpPr>
          <p:cNvPr id="5" name="Content Placeholder 2"/>
          <p:cNvSpPr txBox="1">
            <a:spLocks/>
          </p:cNvSpPr>
          <p:nvPr/>
        </p:nvSpPr>
        <p:spPr>
          <a:xfrm>
            <a:off x="423801" y="1250921"/>
            <a:ext cx="10972800" cy="51866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IN" dirty="0"/>
              <a:t>Provides high-speed access to internet through existing cable coaxial and fiber lines</a:t>
            </a:r>
          </a:p>
          <a:p>
            <a:pPr>
              <a:lnSpc>
                <a:spcPct val="100000"/>
              </a:lnSpc>
            </a:pPr>
            <a:r>
              <a:rPr lang="en-IN" dirty="0"/>
              <a:t>Provides upstream and downstream conversions</a:t>
            </a:r>
          </a:p>
          <a:p>
            <a:pPr>
              <a:lnSpc>
                <a:spcPct val="100000"/>
              </a:lnSpc>
            </a:pPr>
            <a:r>
              <a:rPr lang="en-IN" dirty="0"/>
              <a:t>Providers should comply with Data-over-cable service interface specifications (</a:t>
            </a:r>
            <a:r>
              <a:rPr lang="en-IN" b="1" dirty="0"/>
              <a:t>DOCSIS</a:t>
            </a:r>
            <a:r>
              <a:rPr lang="en-IN" dirty="0"/>
              <a:t>)</a:t>
            </a:r>
          </a:p>
          <a:p>
            <a:pPr lvl="1">
              <a:lnSpc>
                <a:spcPct val="100000"/>
              </a:lnSpc>
            </a:pPr>
            <a:r>
              <a:rPr lang="en-IN" dirty="0"/>
              <a:t>An international telecommunications standard that allows for the addition of high-speed data transfer to an excising cable </a:t>
            </a:r>
            <a:r>
              <a:rPr lang="en-IN" dirty="0" err="1"/>
              <a:t>tv</a:t>
            </a:r>
            <a:r>
              <a:rPr lang="en-IN" dirty="0"/>
              <a:t> system.</a:t>
            </a:r>
          </a:p>
          <a:p>
            <a:pPr lvl="1">
              <a:lnSpc>
                <a:spcPct val="100000"/>
              </a:lnSpc>
            </a:pPr>
            <a:r>
              <a:rPr lang="en-IN" dirty="0"/>
              <a:t>It includes MAC layer security services </a:t>
            </a:r>
          </a:p>
        </p:txBody>
      </p:sp>
    </p:spTree>
    <p:extLst>
      <p:ext uri="{BB962C8B-B14F-4D97-AF65-F5344CB8AC3E}">
        <p14:creationId xmlns:p14="http://schemas.microsoft.com/office/powerpoint/2010/main" val="1966677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PPTP / L2TP</a:t>
            </a:r>
          </a:p>
        </p:txBody>
      </p:sp>
      <mc:AlternateContent xmlns:mc="http://schemas.openxmlformats.org/markup-compatibility/2006" xmlns:p14="http://schemas.microsoft.com/office/powerpoint/2010/main">
        <mc:Choice Requires="p14">
          <p:contentPart p14:bwMode="auto" r:id="rId3">
            <p14:nvContentPartPr>
              <p14:cNvPr id="34" name="Ink 33"/>
              <p14:cNvContentPartPr/>
              <p14:nvPr/>
            </p14:nvContentPartPr>
            <p14:xfrm>
              <a:off x="11493832" y="3618085"/>
              <a:ext cx="360" cy="360"/>
            </p14:xfrm>
          </p:contentPart>
        </mc:Choice>
        <mc:Fallback xmlns="">
          <p:pic>
            <p:nvPicPr>
              <p:cNvPr id="34" name="Ink 33"/>
              <p:cNvPicPr/>
              <p:nvPr/>
            </p:nvPicPr>
            <p:blipFill/>
            <p:spPr/>
          </p:pic>
        </mc:Fallback>
      </mc:AlternateContent>
      <p:sp>
        <p:nvSpPr>
          <p:cNvPr id="5" name="Content Placeholder 2"/>
          <p:cNvSpPr txBox="1">
            <a:spLocks/>
          </p:cNvSpPr>
          <p:nvPr/>
        </p:nvSpPr>
        <p:spPr>
          <a:xfrm>
            <a:off x="423801" y="1250921"/>
            <a:ext cx="10972800" cy="5186600"/>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IN" dirty="0"/>
              <a:t>PPTP uses GRE and TCP to encapsulate PPP packets and extend a PPP connection through an IP network</a:t>
            </a:r>
          </a:p>
          <a:p>
            <a:pPr>
              <a:lnSpc>
                <a:spcPct val="100000"/>
              </a:lnSpc>
            </a:pPr>
            <a:r>
              <a:rPr lang="en-IN" dirty="0" err="1"/>
              <a:t>Tunneled</a:t>
            </a:r>
            <a:r>
              <a:rPr lang="en-IN" dirty="0"/>
              <a:t> PPP Traffic can be authenticated with PAP, CHAP, MS-CHAP or EAP-TLS</a:t>
            </a:r>
          </a:p>
          <a:p>
            <a:pPr>
              <a:lnSpc>
                <a:spcPct val="100000"/>
              </a:lnSpc>
            </a:pPr>
            <a:r>
              <a:rPr lang="en-IN" dirty="0"/>
              <a:t>PPP payload is encrypted with Microsoft Point-to-Point Encryption (MPPE)</a:t>
            </a:r>
          </a:p>
          <a:p>
            <a:pPr>
              <a:lnSpc>
                <a:spcPct val="100000"/>
              </a:lnSpc>
            </a:pPr>
            <a:r>
              <a:rPr lang="en-IN" dirty="0"/>
              <a:t>PPTP cannot support multiple connections over one VPN tunnel – hence cannot be used for gateway-to-gateway connections</a:t>
            </a:r>
          </a:p>
          <a:p>
            <a:pPr>
              <a:lnSpc>
                <a:spcPct val="100000"/>
              </a:lnSpc>
            </a:pPr>
            <a:r>
              <a:rPr lang="en-IN" dirty="0"/>
              <a:t>PPTP relies on PPP for a majority of its security features</a:t>
            </a:r>
          </a:p>
          <a:p>
            <a:pPr>
              <a:lnSpc>
                <a:spcPct val="100000"/>
              </a:lnSpc>
            </a:pPr>
            <a:r>
              <a:rPr lang="en-IN" b="1" dirty="0"/>
              <a:t>L2TP</a:t>
            </a:r>
            <a:r>
              <a:rPr lang="en-IN" dirty="0"/>
              <a:t> Tunnels PPP Traffic over various network types (IP, ATM, X.25)</a:t>
            </a:r>
          </a:p>
          <a:p>
            <a:pPr>
              <a:lnSpc>
                <a:spcPct val="100000"/>
              </a:lnSpc>
            </a:pPr>
            <a:r>
              <a:rPr lang="en-IN" b="1" dirty="0"/>
              <a:t>L2TP</a:t>
            </a:r>
            <a:r>
              <a:rPr lang="en-IN" dirty="0"/>
              <a:t> inherits PPP authentication and integrates with </a:t>
            </a:r>
            <a:r>
              <a:rPr lang="en-IN" dirty="0" err="1"/>
              <a:t>IPSec</a:t>
            </a:r>
            <a:r>
              <a:rPr lang="en-IN" dirty="0"/>
              <a:t> to provide confidentiality, integrity, and potentially another layer of authentication </a:t>
            </a:r>
          </a:p>
          <a:p>
            <a:pPr>
              <a:lnSpc>
                <a:spcPct val="100000"/>
              </a:lnSpc>
            </a:pPr>
            <a:endParaRPr lang="en-IN" dirty="0"/>
          </a:p>
        </p:txBody>
      </p:sp>
    </p:spTree>
    <p:extLst>
      <p:ext uri="{BB962C8B-B14F-4D97-AF65-F5344CB8AC3E}">
        <p14:creationId xmlns:p14="http://schemas.microsoft.com/office/powerpoint/2010/main" val="1634389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IPSec</a:t>
            </a:r>
            <a:endParaRPr lang="en-US" dirty="0"/>
          </a:p>
        </p:txBody>
      </p:sp>
      <mc:AlternateContent xmlns:mc="http://schemas.openxmlformats.org/markup-compatibility/2006" xmlns:p14="http://schemas.microsoft.com/office/powerpoint/2010/main">
        <mc:Choice Requires="p14">
          <p:contentPart p14:bwMode="auto" r:id="rId3">
            <p14:nvContentPartPr>
              <p14:cNvPr id="34" name="Ink 33"/>
              <p14:cNvContentPartPr/>
              <p14:nvPr/>
            </p14:nvContentPartPr>
            <p14:xfrm>
              <a:off x="11493832" y="3618085"/>
              <a:ext cx="360" cy="360"/>
            </p14:xfrm>
          </p:contentPart>
        </mc:Choice>
        <mc:Fallback xmlns="">
          <p:pic>
            <p:nvPicPr>
              <p:cNvPr id="34" name="Ink 33"/>
              <p:cNvPicPr/>
              <p:nvPr/>
            </p:nvPicPr>
            <p:blipFill/>
            <p:spPr/>
          </p:pic>
        </mc:Fallback>
      </mc:AlternateContent>
      <p:sp>
        <p:nvSpPr>
          <p:cNvPr id="5" name="Content Placeholder 2"/>
          <p:cNvSpPr txBox="1">
            <a:spLocks/>
          </p:cNvSpPr>
          <p:nvPr/>
        </p:nvSpPr>
        <p:spPr>
          <a:xfrm>
            <a:off x="423801" y="1250921"/>
            <a:ext cx="10972800" cy="51866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endParaRPr lang="en-IN" dirty="0"/>
          </a:p>
        </p:txBody>
      </p:sp>
      <p:sp>
        <p:nvSpPr>
          <p:cNvPr id="6" name="Content Placeholder 2"/>
          <p:cNvSpPr txBox="1">
            <a:spLocks/>
          </p:cNvSpPr>
          <p:nvPr/>
        </p:nvSpPr>
        <p:spPr>
          <a:xfrm>
            <a:off x="576201" y="1403321"/>
            <a:ext cx="10972800" cy="5186600"/>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IN" dirty="0"/>
              <a:t>Suit of protocols that was developed to protect IP Traffic</a:t>
            </a:r>
          </a:p>
          <a:p>
            <a:pPr>
              <a:lnSpc>
                <a:spcPct val="100000"/>
              </a:lnSpc>
            </a:pPr>
            <a:r>
              <a:rPr lang="en-IN" dirty="0"/>
              <a:t>Works at the network layer of the OSI Model</a:t>
            </a:r>
          </a:p>
          <a:p>
            <a:pPr>
              <a:lnSpc>
                <a:spcPct val="100000"/>
              </a:lnSpc>
            </a:pPr>
            <a:r>
              <a:rPr lang="en-IN" dirty="0"/>
              <a:t>Protocols that make up </a:t>
            </a:r>
            <a:r>
              <a:rPr lang="en-IN" dirty="0" err="1"/>
              <a:t>IPSec</a:t>
            </a:r>
            <a:r>
              <a:rPr lang="en-IN" dirty="0"/>
              <a:t> are:</a:t>
            </a:r>
          </a:p>
          <a:p>
            <a:pPr lvl="1">
              <a:lnSpc>
                <a:spcPct val="100000"/>
              </a:lnSpc>
            </a:pPr>
            <a:r>
              <a:rPr lang="en-IN" b="1" dirty="0"/>
              <a:t>Authentication Header (AH): </a:t>
            </a:r>
            <a:r>
              <a:rPr lang="en-IN" dirty="0"/>
              <a:t>Provides Data integrity, data-origin authentication, and protection against replay attacks</a:t>
            </a:r>
          </a:p>
          <a:p>
            <a:pPr lvl="1">
              <a:lnSpc>
                <a:spcPct val="100000"/>
              </a:lnSpc>
            </a:pPr>
            <a:r>
              <a:rPr lang="en-IN" b="1" dirty="0"/>
              <a:t>Encapsulating Security Payload (ESP)</a:t>
            </a:r>
            <a:r>
              <a:rPr lang="en-IN" dirty="0"/>
              <a:t>: Provides confidentiality, Data origin authentication and data integrity</a:t>
            </a:r>
          </a:p>
          <a:p>
            <a:pPr lvl="1">
              <a:lnSpc>
                <a:spcPct val="100000"/>
              </a:lnSpc>
            </a:pPr>
            <a:r>
              <a:rPr lang="en-IN" b="1" dirty="0"/>
              <a:t>ISAKMP</a:t>
            </a:r>
            <a:r>
              <a:rPr lang="en-IN" dirty="0"/>
              <a:t>: Provides a framework for security association creation and key exchange</a:t>
            </a:r>
          </a:p>
          <a:p>
            <a:pPr lvl="1">
              <a:lnSpc>
                <a:spcPct val="100000"/>
              </a:lnSpc>
            </a:pPr>
            <a:r>
              <a:rPr lang="en-IN" b="1" dirty="0"/>
              <a:t>IKE</a:t>
            </a:r>
            <a:r>
              <a:rPr lang="en-IN" dirty="0"/>
              <a:t>: Provides authenticated keying material for use with ISAKMP</a:t>
            </a:r>
          </a:p>
          <a:p>
            <a:pPr>
              <a:lnSpc>
                <a:spcPct val="100000"/>
              </a:lnSpc>
            </a:pPr>
            <a:r>
              <a:rPr lang="en-IN" dirty="0"/>
              <a:t>Can be configured to provide transport adjacency – more than one security protocol can be used in a VPN tunnel</a:t>
            </a:r>
          </a:p>
          <a:p>
            <a:pPr>
              <a:lnSpc>
                <a:spcPct val="100000"/>
              </a:lnSpc>
            </a:pPr>
            <a:r>
              <a:rPr lang="en-IN" dirty="0"/>
              <a:t>Can also be configured to provide iterated tunnelling – </a:t>
            </a:r>
            <a:r>
              <a:rPr lang="en-IN" dirty="0" err="1"/>
              <a:t>IPSec</a:t>
            </a:r>
            <a:r>
              <a:rPr lang="en-IN" dirty="0"/>
              <a:t> tunnel is tunnelled through another </a:t>
            </a:r>
            <a:r>
              <a:rPr lang="en-IN" dirty="0" err="1"/>
              <a:t>IPSec</a:t>
            </a:r>
            <a:r>
              <a:rPr lang="en-IN" dirty="0"/>
              <a:t> tunnel</a:t>
            </a:r>
          </a:p>
        </p:txBody>
      </p:sp>
    </p:spTree>
    <p:extLst>
      <p:ext uri="{BB962C8B-B14F-4D97-AF65-F5344CB8AC3E}">
        <p14:creationId xmlns:p14="http://schemas.microsoft.com/office/powerpoint/2010/main" val="31864591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SDN – Control and Forwarding Planes</a:t>
            </a:r>
          </a:p>
        </p:txBody>
      </p:sp>
      <p:sp>
        <p:nvSpPr>
          <p:cNvPr id="3" name="Content Placeholder 2"/>
          <p:cNvSpPr>
            <a:spLocks noGrp="1"/>
          </p:cNvSpPr>
          <p:nvPr>
            <p:ph idx="4294967295"/>
          </p:nvPr>
        </p:nvSpPr>
        <p:spPr>
          <a:xfrm>
            <a:off x="433633" y="1367771"/>
            <a:ext cx="10972800" cy="5315833"/>
          </a:xfrm>
        </p:spPr>
        <p:txBody>
          <a:bodyPr>
            <a:normAutofit/>
          </a:bodyPr>
          <a:lstStyle/>
          <a:p>
            <a:pPr>
              <a:lnSpc>
                <a:spcPct val="100000"/>
              </a:lnSpc>
            </a:pPr>
            <a:r>
              <a:rPr lang="en-IN" b="1" dirty="0"/>
              <a:t>Control Plane</a:t>
            </a:r>
            <a:r>
              <a:rPr lang="en-IN" dirty="0"/>
              <a:t>:</a:t>
            </a:r>
          </a:p>
          <a:p>
            <a:pPr lvl="1">
              <a:lnSpc>
                <a:spcPct val="100000"/>
              </a:lnSpc>
            </a:pPr>
            <a:r>
              <a:rPr lang="en-IN" dirty="0"/>
              <a:t>Internetwork routing decisions are made</a:t>
            </a:r>
          </a:p>
          <a:p>
            <a:pPr lvl="1">
              <a:lnSpc>
                <a:spcPct val="100000"/>
              </a:lnSpc>
            </a:pPr>
            <a:r>
              <a:rPr lang="en-IN" dirty="0"/>
              <a:t>Responsible for discovering the network topologies and maintain a table of routes for outbound packets</a:t>
            </a:r>
          </a:p>
          <a:p>
            <a:pPr lvl="1">
              <a:lnSpc>
                <a:spcPct val="100000"/>
              </a:lnSpc>
            </a:pPr>
            <a:r>
              <a:rPr lang="en-IN" dirty="0"/>
              <a:t>Control plane is implemented in a central node that is responsible for managing all the devices in the network</a:t>
            </a:r>
          </a:p>
          <a:p>
            <a:pPr>
              <a:lnSpc>
                <a:spcPct val="100000"/>
              </a:lnSpc>
            </a:pPr>
            <a:r>
              <a:rPr lang="en-US" b="1" dirty="0"/>
              <a:t>Forwarding Plane</a:t>
            </a:r>
            <a:r>
              <a:rPr lang="en-US" dirty="0"/>
              <a:t>:</a:t>
            </a:r>
          </a:p>
          <a:p>
            <a:pPr lvl="1">
              <a:lnSpc>
                <a:spcPct val="100000"/>
              </a:lnSpc>
            </a:pPr>
            <a:r>
              <a:rPr lang="en-US" dirty="0"/>
              <a:t>Traffic forwarding decisions are made</a:t>
            </a:r>
          </a:p>
          <a:p>
            <a:pPr lvl="1">
              <a:lnSpc>
                <a:spcPct val="100000"/>
              </a:lnSpc>
            </a:pPr>
            <a:r>
              <a:rPr lang="en-US" dirty="0"/>
              <a:t>Forwarding plane is typically implemented in Hardware (ASIC)</a:t>
            </a:r>
          </a:p>
        </p:txBody>
      </p:sp>
    </p:spTree>
    <p:extLst>
      <p:ext uri="{BB962C8B-B14F-4D97-AF65-F5344CB8AC3E}">
        <p14:creationId xmlns:p14="http://schemas.microsoft.com/office/powerpoint/2010/main" val="3261308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TLS - Transport Layer Security VPN</a:t>
            </a:r>
          </a:p>
        </p:txBody>
      </p:sp>
      <mc:AlternateContent xmlns:mc="http://schemas.openxmlformats.org/markup-compatibility/2006" xmlns:p14="http://schemas.microsoft.com/office/powerpoint/2010/main">
        <mc:Choice Requires="p14">
          <p:contentPart p14:bwMode="auto" r:id="rId3">
            <p14:nvContentPartPr>
              <p14:cNvPr id="34" name="Ink 33"/>
              <p14:cNvContentPartPr/>
              <p14:nvPr/>
            </p14:nvContentPartPr>
            <p14:xfrm>
              <a:off x="11493832" y="3618085"/>
              <a:ext cx="360" cy="360"/>
            </p14:xfrm>
          </p:contentPart>
        </mc:Choice>
        <mc:Fallback xmlns="">
          <p:pic>
            <p:nvPicPr>
              <p:cNvPr id="34" name="Ink 33"/>
              <p:cNvPicPr/>
              <p:nvPr/>
            </p:nvPicPr>
            <p:blipFill/>
            <p:spPr/>
          </p:pic>
        </mc:Fallback>
      </mc:AlternateContent>
      <p:sp>
        <p:nvSpPr>
          <p:cNvPr id="5" name="Content Placeholder 2"/>
          <p:cNvSpPr txBox="1">
            <a:spLocks/>
          </p:cNvSpPr>
          <p:nvPr/>
        </p:nvSpPr>
        <p:spPr>
          <a:xfrm>
            <a:off x="423801" y="1250921"/>
            <a:ext cx="10972800" cy="51866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endParaRPr lang="en-IN" dirty="0"/>
          </a:p>
        </p:txBody>
      </p:sp>
      <p:sp>
        <p:nvSpPr>
          <p:cNvPr id="6" name="Content Placeholder 2"/>
          <p:cNvSpPr txBox="1">
            <a:spLocks/>
          </p:cNvSpPr>
          <p:nvPr/>
        </p:nvSpPr>
        <p:spPr>
          <a:xfrm>
            <a:off x="576201" y="1403321"/>
            <a:ext cx="10972800" cy="5186600"/>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IN" dirty="0"/>
              <a:t>TLS works at the session layer of the network stack and is used mainly to protect HTTP traffic</a:t>
            </a:r>
          </a:p>
          <a:p>
            <a:pPr>
              <a:lnSpc>
                <a:spcPct val="100000"/>
              </a:lnSpc>
            </a:pPr>
            <a:r>
              <a:rPr lang="en-IN" dirty="0"/>
              <a:t>Common TLS VPN implementations:</a:t>
            </a:r>
          </a:p>
          <a:p>
            <a:pPr>
              <a:lnSpc>
                <a:spcPct val="100000"/>
              </a:lnSpc>
            </a:pPr>
            <a:r>
              <a:rPr lang="en-IN" b="1" dirty="0"/>
              <a:t>TLS Portal VPN</a:t>
            </a:r>
            <a:r>
              <a:rPr lang="en-IN" dirty="0"/>
              <a:t>:</a:t>
            </a:r>
          </a:p>
          <a:p>
            <a:pPr lvl="1">
              <a:lnSpc>
                <a:spcPct val="100000"/>
              </a:lnSpc>
            </a:pPr>
            <a:r>
              <a:rPr lang="en-IN" dirty="0"/>
              <a:t>This type of SSL VPN allows for a single SSL connection to a Web site so the end user can securely access multiple network services.</a:t>
            </a:r>
          </a:p>
          <a:p>
            <a:pPr lvl="1">
              <a:lnSpc>
                <a:spcPct val="100000"/>
              </a:lnSpc>
            </a:pPr>
            <a:r>
              <a:rPr lang="en-IN" dirty="0"/>
              <a:t>The site is called a portal because it is one door (a single page) that leads to many other resources.</a:t>
            </a:r>
          </a:p>
          <a:p>
            <a:pPr>
              <a:lnSpc>
                <a:spcPct val="100000"/>
              </a:lnSpc>
            </a:pPr>
            <a:r>
              <a:rPr lang="en-IN" b="1" dirty="0"/>
              <a:t>TLS tunnel VPN</a:t>
            </a:r>
            <a:r>
              <a:rPr lang="en-IN" dirty="0"/>
              <a:t>:</a:t>
            </a:r>
          </a:p>
          <a:p>
            <a:pPr lvl="1">
              <a:lnSpc>
                <a:spcPct val="100000"/>
              </a:lnSpc>
            </a:pPr>
            <a:r>
              <a:rPr lang="en-IN" dirty="0"/>
              <a:t>This type of SSL VPN allows a Web browser to securely access multiple network services, including applications and protocols that are not Web-based, through a tunnel that is running under SSL</a:t>
            </a:r>
          </a:p>
          <a:p>
            <a:pPr lvl="1">
              <a:lnSpc>
                <a:spcPct val="100000"/>
              </a:lnSpc>
            </a:pPr>
            <a:r>
              <a:rPr lang="en-IN" dirty="0"/>
              <a:t>SSL tunnel VPNs require that the Web browser be able to handle active content</a:t>
            </a:r>
          </a:p>
        </p:txBody>
      </p:sp>
    </p:spTree>
    <p:extLst>
      <p:ext uri="{BB962C8B-B14F-4D97-AF65-F5344CB8AC3E}">
        <p14:creationId xmlns:p14="http://schemas.microsoft.com/office/powerpoint/2010/main" val="3941164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Authentication Protocols</a:t>
            </a:r>
          </a:p>
        </p:txBody>
      </p:sp>
      <mc:AlternateContent xmlns:mc="http://schemas.openxmlformats.org/markup-compatibility/2006" xmlns:p14="http://schemas.microsoft.com/office/powerpoint/2010/main">
        <mc:Choice Requires="p14">
          <p:contentPart p14:bwMode="auto" r:id="rId3">
            <p14:nvContentPartPr>
              <p14:cNvPr id="34" name="Ink 33"/>
              <p14:cNvContentPartPr/>
              <p14:nvPr/>
            </p14:nvContentPartPr>
            <p14:xfrm>
              <a:off x="11493832" y="3618085"/>
              <a:ext cx="360" cy="360"/>
            </p14:xfrm>
          </p:contentPart>
        </mc:Choice>
        <mc:Fallback xmlns="">
          <p:pic>
            <p:nvPicPr>
              <p:cNvPr id="34" name="Ink 33"/>
              <p:cNvPicPr/>
              <p:nvPr/>
            </p:nvPicPr>
            <p:blipFill/>
            <p:spPr/>
          </p:pic>
        </mc:Fallback>
      </mc:AlternateContent>
      <p:sp>
        <p:nvSpPr>
          <p:cNvPr id="5" name="Content Placeholder 2"/>
          <p:cNvSpPr txBox="1">
            <a:spLocks/>
          </p:cNvSpPr>
          <p:nvPr/>
        </p:nvSpPr>
        <p:spPr>
          <a:xfrm>
            <a:off x="423801" y="1250921"/>
            <a:ext cx="10972800" cy="51866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endParaRPr lang="en-IN" dirty="0"/>
          </a:p>
        </p:txBody>
      </p:sp>
      <p:sp>
        <p:nvSpPr>
          <p:cNvPr id="6" name="Content Placeholder 2"/>
          <p:cNvSpPr txBox="1">
            <a:spLocks/>
          </p:cNvSpPr>
          <p:nvPr/>
        </p:nvSpPr>
        <p:spPr>
          <a:xfrm>
            <a:off x="576201" y="1403321"/>
            <a:ext cx="10972800" cy="5186600"/>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IN" b="1" dirty="0"/>
              <a:t>PAP – Password Authentication Protocol</a:t>
            </a:r>
          </a:p>
          <a:p>
            <a:pPr lvl="1">
              <a:lnSpc>
                <a:spcPct val="100000"/>
              </a:lnSpc>
            </a:pPr>
            <a:r>
              <a:rPr lang="en-IN" dirty="0"/>
              <a:t>Used by remote users to authenticate over PPP connections</a:t>
            </a:r>
          </a:p>
          <a:p>
            <a:pPr lvl="1">
              <a:lnSpc>
                <a:spcPct val="100000"/>
              </a:lnSpc>
            </a:pPr>
            <a:r>
              <a:rPr lang="en-IN" dirty="0"/>
              <a:t>Provides identification and authentication of the user</a:t>
            </a:r>
          </a:p>
          <a:p>
            <a:pPr lvl="1">
              <a:lnSpc>
                <a:spcPct val="100000"/>
              </a:lnSpc>
            </a:pPr>
            <a:r>
              <a:rPr lang="en-IN" dirty="0"/>
              <a:t>Credentials are sent in clear text – Least secure protocol</a:t>
            </a:r>
          </a:p>
          <a:p>
            <a:pPr lvl="1">
              <a:lnSpc>
                <a:spcPct val="100000"/>
              </a:lnSpc>
            </a:pPr>
            <a:r>
              <a:rPr lang="en-IN" dirty="0"/>
              <a:t>PAP is vulnerable to sniffing attacks</a:t>
            </a:r>
          </a:p>
          <a:p>
            <a:pPr>
              <a:lnSpc>
                <a:spcPct val="100000"/>
              </a:lnSpc>
            </a:pPr>
            <a:r>
              <a:rPr lang="en-IN" dirty="0"/>
              <a:t> </a:t>
            </a:r>
            <a:r>
              <a:rPr lang="en-IN" b="1" dirty="0"/>
              <a:t>Challenge Handshake Authentication Protocol (CHAP)</a:t>
            </a:r>
          </a:p>
          <a:p>
            <a:pPr lvl="1">
              <a:lnSpc>
                <a:spcPct val="100000"/>
              </a:lnSpc>
            </a:pPr>
            <a:r>
              <a:rPr lang="en-IN" dirty="0"/>
              <a:t>Uses a challenge response mechanism to authenticate a user</a:t>
            </a:r>
          </a:p>
          <a:p>
            <a:pPr lvl="1">
              <a:lnSpc>
                <a:spcPct val="100000"/>
              </a:lnSpc>
            </a:pPr>
            <a:r>
              <a:rPr lang="en-IN" dirty="0"/>
              <a:t>CHAP is not vulnerable to man-in-the-middle attacks</a:t>
            </a:r>
          </a:p>
          <a:p>
            <a:pPr>
              <a:lnSpc>
                <a:spcPct val="100000"/>
              </a:lnSpc>
            </a:pPr>
            <a:r>
              <a:rPr lang="en-IN" b="1" dirty="0"/>
              <a:t>Extensible Authentication Protocol (EAP)</a:t>
            </a:r>
          </a:p>
          <a:p>
            <a:pPr lvl="1">
              <a:lnSpc>
                <a:spcPct val="100000"/>
              </a:lnSpc>
            </a:pPr>
            <a:r>
              <a:rPr lang="en-IN" dirty="0"/>
              <a:t>Provides a framework to enable many types of authentication techniques to be used when establishing network connections</a:t>
            </a:r>
          </a:p>
          <a:p>
            <a:pPr lvl="1">
              <a:lnSpc>
                <a:spcPct val="100000"/>
              </a:lnSpc>
            </a:pPr>
            <a:r>
              <a:rPr lang="en-IN" dirty="0"/>
              <a:t>It extends the authentication possibilities to one-time passwords, token cards, biometrics, Kerberos, digital certificates etc.</a:t>
            </a:r>
          </a:p>
          <a:p>
            <a:pPr lvl="1">
              <a:lnSpc>
                <a:spcPct val="100000"/>
              </a:lnSpc>
            </a:pPr>
            <a:endParaRPr lang="en-IN" dirty="0"/>
          </a:p>
        </p:txBody>
      </p:sp>
    </p:spTree>
    <p:extLst>
      <p:ext uri="{BB962C8B-B14F-4D97-AF65-F5344CB8AC3E}">
        <p14:creationId xmlns:p14="http://schemas.microsoft.com/office/powerpoint/2010/main" val="3947996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6400" y="3087143"/>
            <a:ext cx="6558117" cy="735541"/>
          </a:xfrm>
        </p:spPr>
        <p:txBody>
          <a:bodyPr>
            <a:noAutofit/>
          </a:bodyPr>
          <a:lstStyle/>
          <a:p>
            <a:r>
              <a:rPr lang="en-US" sz="5400" dirty="0"/>
              <a:t>Wireless Networks</a:t>
            </a:r>
          </a:p>
        </p:txBody>
      </p:sp>
      <mc:AlternateContent xmlns:mc="http://schemas.openxmlformats.org/markup-compatibility/2006" xmlns:p14="http://schemas.microsoft.com/office/powerpoint/2010/main">
        <mc:Choice Requires="p14">
          <p:contentPart p14:bwMode="auto" r:id="rId3">
            <p14:nvContentPartPr>
              <p14:cNvPr id="34" name="Ink 33"/>
              <p14:cNvContentPartPr/>
              <p14:nvPr/>
            </p14:nvContentPartPr>
            <p14:xfrm>
              <a:off x="11493832" y="3618085"/>
              <a:ext cx="360" cy="360"/>
            </p14:xfrm>
          </p:contentPart>
        </mc:Choice>
        <mc:Fallback xmlns="">
          <p:pic>
            <p:nvPicPr>
              <p:cNvPr id="34" name="Ink 33"/>
              <p:cNvPicPr/>
              <p:nvPr/>
            </p:nvPicPr>
            <p:blipFill/>
            <p:spPr/>
          </p:pic>
        </mc:Fallback>
      </mc:AlternateContent>
    </p:spTree>
    <p:extLst>
      <p:ext uri="{BB962C8B-B14F-4D97-AF65-F5344CB8AC3E}">
        <p14:creationId xmlns:p14="http://schemas.microsoft.com/office/powerpoint/2010/main" val="163355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Wireless Communication Techniques</a:t>
            </a:r>
          </a:p>
        </p:txBody>
      </p:sp>
      <mc:AlternateContent xmlns:mc="http://schemas.openxmlformats.org/markup-compatibility/2006" xmlns:p14="http://schemas.microsoft.com/office/powerpoint/2010/main">
        <mc:Choice Requires="p14">
          <p:contentPart p14:bwMode="auto" r:id="rId3">
            <p14:nvContentPartPr>
              <p14:cNvPr id="34" name="Ink 33"/>
              <p14:cNvContentPartPr/>
              <p14:nvPr/>
            </p14:nvContentPartPr>
            <p14:xfrm>
              <a:off x="11493832" y="3618085"/>
              <a:ext cx="360" cy="360"/>
            </p14:xfrm>
          </p:contentPart>
        </mc:Choice>
        <mc:Fallback xmlns="">
          <p:pic>
            <p:nvPicPr>
              <p:cNvPr id="34" name="Ink 33"/>
              <p:cNvPicPr/>
              <p:nvPr/>
            </p:nvPicPr>
            <p:blipFill/>
            <p:spPr/>
          </p:pic>
        </mc:Fallback>
      </mc:AlternateContent>
      <p:sp>
        <p:nvSpPr>
          <p:cNvPr id="5" name="Content Placeholder 2"/>
          <p:cNvSpPr txBox="1">
            <a:spLocks/>
          </p:cNvSpPr>
          <p:nvPr/>
        </p:nvSpPr>
        <p:spPr>
          <a:xfrm>
            <a:off x="423801" y="1250921"/>
            <a:ext cx="10972800" cy="51866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endParaRPr lang="en-IN" dirty="0"/>
          </a:p>
        </p:txBody>
      </p:sp>
      <p:sp>
        <p:nvSpPr>
          <p:cNvPr id="6" name="Content Placeholder 2"/>
          <p:cNvSpPr txBox="1">
            <a:spLocks/>
          </p:cNvSpPr>
          <p:nvPr/>
        </p:nvSpPr>
        <p:spPr>
          <a:xfrm>
            <a:off x="576201" y="1403321"/>
            <a:ext cx="10972800" cy="51866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IN" b="1" dirty="0"/>
              <a:t>Frequency:</a:t>
            </a:r>
          </a:p>
          <a:p>
            <a:pPr lvl="1">
              <a:lnSpc>
                <a:spcPct val="100000"/>
              </a:lnSpc>
            </a:pPr>
            <a:r>
              <a:rPr lang="en-IN" dirty="0"/>
              <a:t>It dictates the amount of data that can be carried and how far</a:t>
            </a:r>
          </a:p>
          <a:p>
            <a:pPr lvl="1">
              <a:lnSpc>
                <a:spcPct val="100000"/>
              </a:lnSpc>
            </a:pPr>
            <a:r>
              <a:rPr lang="en-IN" dirty="0"/>
              <a:t>The higher the frequency, the more data the signal can carry</a:t>
            </a:r>
          </a:p>
          <a:p>
            <a:pPr lvl="1">
              <a:lnSpc>
                <a:spcPct val="100000"/>
              </a:lnSpc>
            </a:pPr>
            <a:r>
              <a:rPr lang="en-IN" dirty="0"/>
              <a:t>The higher the frequency, the less the distance it can carry without signal interference</a:t>
            </a:r>
          </a:p>
          <a:p>
            <a:pPr lvl="1">
              <a:lnSpc>
                <a:spcPct val="100000"/>
              </a:lnSpc>
            </a:pPr>
            <a:r>
              <a:rPr lang="en-IN" dirty="0"/>
              <a:t>Frequency is measured in Hertz (Hz)</a:t>
            </a:r>
          </a:p>
          <a:p>
            <a:pPr>
              <a:lnSpc>
                <a:spcPct val="100000"/>
              </a:lnSpc>
            </a:pPr>
            <a:r>
              <a:rPr lang="en-IN" b="1" dirty="0"/>
              <a:t>Amplitude</a:t>
            </a:r>
            <a:r>
              <a:rPr lang="en-IN" dirty="0"/>
              <a:t> </a:t>
            </a:r>
          </a:p>
          <a:p>
            <a:pPr lvl="1">
              <a:lnSpc>
                <a:spcPct val="100000"/>
              </a:lnSpc>
            </a:pPr>
            <a:r>
              <a:rPr lang="en-IN" dirty="0"/>
              <a:t>The energy or strength of the signal, operating at a single frequency</a:t>
            </a:r>
          </a:p>
          <a:p>
            <a:pPr marL="457200" lvl="1" indent="0">
              <a:lnSpc>
                <a:spcPct val="100000"/>
              </a:lnSpc>
              <a:buNone/>
            </a:pPr>
            <a:endParaRPr lang="en-IN" dirty="0"/>
          </a:p>
        </p:txBody>
      </p:sp>
    </p:spTree>
    <p:extLst>
      <p:ext uri="{BB962C8B-B14F-4D97-AF65-F5344CB8AC3E}">
        <p14:creationId xmlns:p14="http://schemas.microsoft.com/office/powerpoint/2010/main" val="2938348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Spread Spectrum</a:t>
            </a:r>
          </a:p>
        </p:txBody>
      </p:sp>
      <mc:AlternateContent xmlns:mc="http://schemas.openxmlformats.org/markup-compatibility/2006" xmlns:p14="http://schemas.microsoft.com/office/powerpoint/2010/main">
        <mc:Choice Requires="p14">
          <p:contentPart p14:bwMode="auto" r:id="rId3">
            <p14:nvContentPartPr>
              <p14:cNvPr id="34" name="Ink 33"/>
              <p14:cNvContentPartPr/>
              <p14:nvPr/>
            </p14:nvContentPartPr>
            <p14:xfrm>
              <a:off x="11493832" y="3618085"/>
              <a:ext cx="360" cy="360"/>
            </p14:xfrm>
          </p:contentPart>
        </mc:Choice>
        <mc:Fallback xmlns="">
          <p:pic>
            <p:nvPicPr>
              <p:cNvPr id="34" name="Ink 33"/>
              <p:cNvPicPr/>
              <p:nvPr/>
            </p:nvPicPr>
            <p:blipFill/>
            <p:spPr/>
          </p:pic>
        </mc:Fallback>
      </mc:AlternateContent>
      <p:sp>
        <p:nvSpPr>
          <p:cNvPr id="5" name="Content Placeholder 2"/>
          <p:cNvSpPr txBox="1">
            <a:spLocks/>
          </p:cNvSpPr>
          <p:nvPr/>
        </p:nvSpPr>
        <p:spPr>
          <a:xfrm>
            <a:off x="423801" y="1250921"/>
            <a:ext cx="10972800" cy="51866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endParaRPr lang="en-IN" dirty="0"/>
          </a:p>
        </p:txBody>
      </p:sp>
      <p:sp>
        <p:nvSpPr>
          <p:cNvPr id="6" name="Content Placeholder 2"/>
          <p:cNvSpPr txBox="1">
            <a:spLocks/>
          </p:cNvSpPr>
          <p:nvPr/>
        </p:nvSpPr>
        <p:spPr>
          <a:xfrm>
            <a:off x="576201" y="1403321"/>
            <a:ext cx="10972800" cy="5186600"/>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IN" dirty="0"/>
              <a:t>Distribution of signals across the allocated frequencies</a:t>
            </a:r>
          </a:p>
          <a:p>
            <a:pPr>
              <a:lnSpc>
                <a:spcPct val="100000"/>
              </a:lnSpc>
            </a:pPr>
            <a:r>
              <a:rPr lang="en-IN" dirty="0"/>
              <a:t>They are primarily used to reduce the effects of adverse conditions </a:t>
            </a:r>
            <a:r>
              <a:rPr lang="en-IN" dirty="0" err="1"/>
              <a:t>lik</a:t>
            </a:r>
            <a:r>
              <a:rPr lang="en-IN" dirty="0"/>
              <a:t> crowded radio bands, interference and eavesdropping</a:t>
            </a:r>
          </a:p>
          <a:p>
            <a:pPr>
              <a:lnSpc>
                <a:spcPct val="100000"/>
              </a:lnSpc>
            </a:pPr>
            <a:r>
              <a:rPr lang="en-IN" b="1" dirty="0"/>
              <a:t> Frequency Hopping Spread Spectrum (FHSS):</a:t>
            </a:r>
          </a:p>
          <a:p>
            <a:pPr lvl="1">
              <a:lnSpc>
                <a:spcPct val="100000"/>
              </a:lnSpc>
            </a:pPr>
            <a:r>
              <a:rPr lang="en-IN" dirty="0"/>
              <a:t>Takes the total amount of bandwidth and splits into smaller subchannels</a:t>
            </a:r>
          </a:p>
          <a:p>
            <a:pPr lvl="1">
              <a:lnSpc>
                <a:spcPct val="100000"/>
              </a:lnSpc>
            </a:pPr>
            <a:r>
              <a:rPr lang="en-IN" dirty="0"/>
              <a:t>Uses only a portion of the bandwidth available at any one time</a:t>
            </a:r>
          </a:p>
          <a:p>
            <a:pPr lvl="1">
              <a:lnSpc>
                <a:spcPct val="100000"/>
              </a:lnSpc>
            </a:pPr>
            <a:r>
              <a:rPr lang="en-IN" dirty="0"/>
              <a:t>Sender and receiver works at one of the subchannels for a specific time and move to another subchannel</a:t>
            </a:r>
          </a:p>
          <a:p>
            <a:pPr lvl="1">
              <a:lnSpc>
                <a:spcPct val="100000"/>
              </a:lnSpc>
            </a:pPr>
            <a:r>
              <a:rPr lang="en-IN" dirty="0"/>
              <a:t>FHSS algorithm determines the individual frequencies that will be used, in what order ~ hop sequence</a:t>
            </a:r>
          </a:p>
          <a:p>
            <a:pPr lvl="1">
              <a:lnSpc>
                <a:spcPct val="100000"/>
              </a:lnSpc>
            </a:pPr>
            <a:r>
              <a:rPr lang="en-IN" dirty="0"/>
              <a:t>If hoping sequence is known the security offered is rendered useless</a:t>
            </a:r>
          </a:p>
          <a:p>
            <a:pPr lvl="1">
              <a:lnSpc>
                <a:spcPct val="100000"/>
              </a:lnSpc>
            </a:pPr>
            <a:r>
              <a:rPr lang="en-IN" dirty="0"/>
              <a:t>If signal is corrupted it must be resent</a:t>
            </a:r>
          </a:p>
          <a:p>
            <a:pPr lvl="1">
              <a:lnSpc>
                <a:spcPct val="100000"/>
              </a:lnSpc>
            </a:pPr>
            <a:r>
              <a:rPr lang="en-IN" dirty="0"/>
              <a:t>802.11 used FHSS</a:t>
            </a:r>
          </a:p>
          <a:p>
            <a:pPr marL="457200" lvl="1" indent="0">
              <a:lnSpc>
                <a:spcPct val="100000"/>
              </a:lnSpc>
              <a:buNone/>
            </a:pPr>
            <a:endParaRPr lang="en-IN" dirty="0"/>
          </a:p>
        </p:txBody>
      </p:sp>
    </p:spTree>
    <p:extLst>
      <p:ext uri="{BB962C8B-B14F-4D97-AF65-F5344CB8AC3E}">
        <p14:creationId xmlns:p14="http://schemas.microsoft.com/office/powerpoint/2010/main" val="1479353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Spread Spectrum</a:t>
            </a:r>
          </a:p>
        </p:txBody>
      </p:sp>
      <mc:AlternateContent xmlns:mc="http://schemas.openxmlformats.org/markup-compatibility/2006" xmlns:p14="http://schemas.microsoft.com/office/powerpoint/2010/main">
        <mc:Choice Requires="p14">
          <p:contentPart p14:bwMode="auto" r:id="rId3">
            <p14:nvContentPartPr>
              <p14:cNvPr id="34" name="Ink 33"/>
              <p14:cNvContentPartPr/>
              <p14:nvPr/>
            </p14:nvContentPartPr>
            <p14:xfrm>
              <a:off x="11493832" y="3618085"/>
              <a:ext cx="360" cy="360"/>
            </p14:xfrm>
          </p:contentPart>
        </mc:Choice>
        <mc:Fallback xmlns="">
          <p:pic>
            <p:nvPicPr>
              <p:cNvPr id="34" name="Ink 33"/>
              <p:cNvPicPr/>
              <p:nvPr/>
            </p:nvPicPr>
            <p:blipFill/>
            <p:spPr/>
          </p:pic>
        </mc:Fallback>
      </mc:AlternateContent>
      <p:sp>
        <p:nvSpPr>
          <p:cNvPr id="5" name="Content Placeholder 2"/>
          <p:cNvSpPr txBox="1">
            <a:spLocks/>
          </p:cNvSpPr>
          <p:nvPr/>
        </p:nvSpPr>
        <p:spPr>
          <a:xfrm>
            <a:off x="423801" y="1250921"/>
            <a:ext cx="10972800" cy="51866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endParaRPr lang="en-IN" dirty="0"/>
          </a:p>
        </p:txBody>
      </p:sp>
      <p:sp>
        <p:nvSpPr>
          <p:cNvPr id="6" name="Content Placeholder 2"/>
          <p:cNvSpPr txBox="1">
            <a:spLocks/>
          </p:cNvSpPr>
          <p:nvPr/>
        </p:nvSpPr>
        <p:spPr>
          <a:xfrm>
            <a:off x="576201" y="1403321"/>
            <a:ext cx="10972800" cy="5186600"/>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IN" b="1" dirty="0"/>
              <a:t>Direct Sequence Spread Spectrum (DSSS)</a:t>
            </a:r>
            <a:r>
              <a:rPr lang="en-IN" dirty="0"/>
              <a:t>:</a:t>
            </a:r>
          </a:p>
          <a:p>
            <a:pPr lvl="1">
              <a:lnSpc>
                <a:spcPct val="100000"/>
              </a:lnSpc>
            </a:pPr>
            <a:r>
              <a:rPr lang="en-IN" dirty="0"/>
              <a:t>It applies sub-bits to a message</a:t>
            </a:r>
          </a:p>
          <a:p>
            <a:pPr lvl="1">
              <a:lnSpc>
                <a:spcPct val="100000"/>
              </a:lnSpc>
            </a:pPr>
            <a:r>
              <a:rPr lang="en-IN" dirty="0"/>
              <a:t>Sub-bits (chips) are used by the sending system to generate a different format of the data before it is transmitted</a:t>
            </a:r>
          </a:p>
          <a:p>
            <a:pPr lvl="1">
              <a:lnSpc>
                <a:spcPct val="100000"/>
              </a:lnSpc>
            </a:pPr>
            <a:r>
              <a:rPr lang="en-IN" dirty="0"/>
              <a:t>The sequence of how sub-bits are applied is called chipping code</a:t>
            </a:r>
          </a:p>
          <a:p>
            <a:pPr lvl="1">
              <a:lnSpc>
                <a:spcPct val="100000"/>
              </a:lnSpc>
            </a:pPr>
            <a:r>
              <a:rPr lang="en-IN" dirty="0"/>
              <a:t>The sender and receiver must be properly synchronized</a:t>
            </a:r>
          </a:p>
          <a:p>
            <a:pPr lvl="1">
              <a:lnSpc>
                <a:spcPct val="100000"/>
              </a:lnSpc>
            </a:pPr>
            <a:r>
              <a:rPr lang="en-IN" dirty="0"/>
              <a:t>The sub-bits provide error-recovery instructions ~ the signal can be regenerated using the sub-bits</a:t>
            </a:r>
          </a:p>
          <a:p>
            <a:pPr lvl="1">
              <a:lnSpc>
                <a:spcPct val="100000"/>
              </a:lnSpc>
            </a:pPr>
            <a:r>
              <a:rPr lang="en-IN" dirty="0"/>
              <a:t>Sub-bits prevents interference, allows for tracking of multiple transmissions, and provides a level of error correction</a:t>
            </a:r>
          </a:p>
          <a:p>
            <a:pPr lvl="1">
              <a:lnSpc>
                <a:spcPct val="100000"/>
              </a:lnSpc>
            </a:pPr>
            <a:r>
              <a:rPr lang="en-IN" dirty="0"/>
              <a:t>It uses all of the available bandwidth continuously</a:t>
            </a:r>
          </a:p>
          <a:p>
            <a:pPr lvl="1">
              <a:lnSpc>
                <a:spcPct val="100000"/>
              </a:lnSpc>
            </a:pPr>
            <a:r>
              <a:rPr lang="en-IN" dirty="0"/>
              <a:t>It spreads the signals over a wider frequency band</a:t>
            </a:r>
          </a:p>
          <a:p>
            <a:pPr lvl="1">
              <a:lnSpc>
                <a:spcPct val="100000"/>
              </a:lnSpc>
            </a:pPr>
            <a:r>
              <a:rPr lang="en-IN" dirty="0"/>
              <a:t>It has higher data throughput than FHSS</a:t>
            </a:r>
          </a:p>
          <a:p>
            <a:pPr lvl="1">
              <a:lnSpc>
                <a:spcPct val="100000"/>
              </a:lnSpc>
            </a:pPr>
            <a:r>
              <a:rPr lang="en-IN" dirty="0"/>
              <a:t>802.11b, 802.15.4 uses DSSS; 802.11g uses both DSSS and OFDM</a:t>
            </a:r>
          </a:p>
          <a:p>
            <a:pPr lvl="1">
              <a:lnSpc>
                <a:spcPct val="100000"/>
              </a:lnSpc>
            </a:pPr>
            <a:endParaRPr lang="en-IN" dirty="0"/>
          </a:p>
          <a:p>
            <a:pPr marL="457200" lvl="1" indent="0">
              <a:lnSpc>
                <a:spcPct val="100000"/>
              </a:lnSpc>
              <a:buNone/>
            </a:pPr>
            <a:endParaRPr lang="en-IN" dirty="0"/>
          </a:p>
        </p:txBody>
      </p:sp>
    </p:spTree>
    <p:extLst>
      <p:ext uri="{BB962C8B-B14F-4D97-AF65-F5344CB8AC3E}">
        <p14:creationId xmlns:p14="http://schemas.microsoft.com/office/powerpoint/2010/main" val="4237413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6142" y="515380"/>
            <a:ext cx="11739716" cy="735541"/>
          </a:xfrm>
        </p:spPr>
        <p:txBody>
          <a:bodyPr>
            <a:normAutofit fontScale="90000"/>
          </a:bodyPr>
          <a:lstStyle/>
          <a:p>
            <a:pPr>
              <a:lnSpc>
                <a:spcPct val="100000"/>
              </a:lnSpc>
            </a:pPr>
            <a:r>
              <a:rPr lang="en-IN" b="1" dirty="0"/>
              <a:t>Orthogonal Frequency division Multiplexing (OFDM)</a:t>
            </a:r>
            <a:endParaRPr lang="en-IN" dirty="0"/>
          </a:p>
        </p:txBody>
      </p:sp>
      <mc:AlternateContent xmlns:mc="http://schemas.openxmlformats.org/markup-compatibility/2006" xmlns:p14="http://schemas.microsoft.com/office/powerpoint/2010/main">
        <mc:Choice Requires="p14">
          <p:contentPart p14:bwMode="auto" r:id="rId3">
            <p14:nvContentPartPr>
              <p14:cNvPr id="34" name="Ink 33"/>
              <p14:cNvContentPartPr/>
              <p14:nvPr/>
            </p14:nvContentPartPr>
            <p14:xfrm>
              <a:off x="11493832" y="3618085"/>
              <a:ext cx="360" cy="360"/>
            </p14:xfrm>
          </p:contentPart>
        </mc:Choice>
        <mc:Fallback xmlns="">
          <p:pic>
            <p:nvPicPr>
              <p:cNvPr id="34" name="Ink 33"/>
              <p:cNvPicPr/>
              <p:nvPr/>
            </p:nvPicPr>
            <p:blipFill/>
            <p:spPr/>
          </p:pic>
        </mc:Fallback>
      </mc:AlternateContent>
      <p:sp>
        <p:nvSpPr>
          <p:cNvPr id="5" name="Content Placeholder 2"/>
          <p:cNvSpPr txBox="1">
            <a:spLocks/>
          </p:cNvSpPr>
          <p:nvPr/>
        </p:nvSpPr>
        <p:spPr>
          <a:xfrm>
            <a:off x="423801" y="1250921"/>
            <a:ext cx="10972800" cy="51866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endParaRPr lang="en-IN" dirty="0"/>
          </a:p>
        </p:txBody>
      </p:sp>
      <p:sp>
        <p:nvSpPr>
          <p:cNvPr id="6" name="Content Placeholder 2"/>
          <p:cNvSpPr txBox="1">
            <a:spLocks/>
          </p:cNvSpPr>
          <p:nvPr/>
        </p:nvSpPr>
        <p:spPr>
          <a:xfrm>
            <a:off x="576201" y="1403321"/>
            <a:ext cx="10972800" cy="51866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IN" dirty="0"/>
              <a:t>OFDM is a frequency-division multiplexing (FDM) scheme used as a digital multi-carrier modulation method</a:t>
            </a:r>
          </a:p>
          <a:p>
            <a:pPr>
              <a:lnSpc>
                <a:spcPct val="100000"/>
              </a:lnSpc>
            </a:pPr>
            <a:r>
              <a:rPr lang="en-IN" dirty="0"/>
              <a:t>It divides a high data rate modulating stream placing them onto many slowly modulated narrowband close-spaced subcarriers, and in this way is less sensitive to frequency selective fading.</a:t>
            </a:r>
          </a:p>
          <a:p>
            <a:pPr>
              <a:lnSpc>
                <a:spcPct val="100000"/>
              </a:lnSpc>
            </a:pPr>
            <a:r>
              <a:rPr lang="en-IN" dirty="0"/>
              <a:t>It is being used for many of the latest wireless and telecommunications standards.</a:t>
            </a:r>
          </a:p>
          <a:p>
            <a:pPr>
              <a:lnSpc>
                <a:spcPct val="100000"/>
              </a:lnSpc>
            </a:pPr>
            <a:r>
              <a:rPr lang="en-IN" dirty="0"/>
              <a:t>The modulated signals are orthogonal and do not interfere with each other</a:t>
            </a:r>
          </a:p>
          <a:p>
            <a:pPr>
              <a:lnSpc>
                <a:spcPct val="100000"/>
              </a:lnSpc>
            </a:pPr>
            <a:r>
              <a:rPr lang="en-IN" dirty="0"/>
              <a:t>It is a multiplexing technology and not a spread spectrum technology</a:t>
            </a:r>
          </a:p>
        </p:txBody>
      </p:sp>
    </p:spTree>
    <p:extLst>
      <p:ext uri="{BB962C8B-B14F-4D97-AF65-F5344CB8AC3E}">
        <p14:creationId xmlns:p14="http://schemas.microsoft.com/office/powerpoint/2010/main" val="1911845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6142" y="515380"/>
            <a:ext cx="11739716" cy="735541"/>
          </a:xfrm>
        </p:spPr>
        <p:txBody>
          <a:bodyPr>
            <a:normAutofit/>
          </a:bodyPr>
          <a:lstStyle/>
          <a:p>
            <a:pPr>
              <a:lnSpc>
                <a:spcPct val="100000"/>
              </a:lnSpc>
            </a:pPr>
            <a:r>
              <a:rPr lang="en-IN" b="1" dirty="0"/>
              <a:t>WLAN Components</a:t>
            </a:r>
            <a:endParaRPr lang="en-IN" dirty="0"/>
          </a:p>
        </p:txBody>
      </p:sp>
      <mc:AlternateContent xmlns:mc="http://schemas.openxmlformats.org/markup-compatibility/2006" xmlns:p14="http://schemas.microsoft.com/office/powerpoint/2010/main">
        <mc:Choice Requires="p14">
          <p:contentPart p14:bwMode="auto" r:id="rId3">
            <p14:nvContentPartPr>
              <p14:cNvPr id="34" name="Ink 33"/>
              <p14:cNvContentPartPr/>
              <p14:nvPr/>
            </p14:nvContentPartPr>
            <p14:xfrm>
              <a:off x="11493832" y="3618085"/>
              <a:ext cx="360" cy="360"/>
            </p14:xfrm>
          </p:contentPart>
        </mc:Choice>
        <mc:Fallback xmlns="">
          <p:pic>
            <p:nvPicPr>
              <p:cNvPr id="34" name="Ink 33"/>
              <p:cNvPicPr/>
              <p:nvPr/>
            </p:nvPicPr>
            <p:blipFill/>
            <p:spPr/>
          </p:pic>
        </mc:Fallback>
      </mc:AlternateContent>
      <p:sp>
        <p:nvSpPr>
          <p:cNvPr id="5" name="Content Placeholder 2"/>
          <p:cNvSpPr txBox="1">
            <a:spLocks/>
          </p:cNvSpPr>
          <p:nvPr/>
        </p:nvSpPr>
        <p:spPr>
          <a:xfrm>
            <a:off x="423801" y="1250921"/>
            <a:ext cx="10972800" cy="51866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endParaRPr lang="en-IN" dirty="0"/>
          </a:p>
        </p:txBody>
      </p:sp>
      <p:sp>
        <p:nvSpPr>
          <p:cNvPr id="6" name="Content Placeholder 2"/>
          <p:cNvSpPr txBox="1">
            <a:spLocks/>
          </p:cNvSpPr>
          <p:nvPr/>
        </p:nvSpPr>
        <p:spPr>
          <a:xfrm>
            <a:off x="576201" y="1403321"/>
            <a:ext cx="10972800" cy="51866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IN" dirty="0"/>
              <a:t>Access Point:</a:t>
            </a:r>
          </a:p>
          <a:p>
            <a:pPr lvl="1">
              <a:lnSpc>
                <a:spcPct val="100000"/>
              </a:lnSpc>
            </a:pPr>
            <a:r>
              <a:rPr lang="en-IN" dirty="0"/>
              <a:t>A link wireless devices use to connect to resources in wired network</a:t>
            </a:r>
          </a:p>
          <a:p>
            <a:pPr>
              <a:lnSpc>
                <a:spcPct val="100000"/>
              </a:lnSpc>
            </a:pPr>
            <a:r>
              <a:rPr lang="en-IN" b="1" dirty="0"/>
              <a:t>Infrastructure WLAN</a:t>
            </a:r>
            <a:r>
              <a:rPr lang="en-IN" dirty="0"/>
              <a:t>: </a:t>
            </a:r>
          </a:p>
          <a:p>
            <a:pPr lvl="1">
              <a:lnSpc>
                <a:spcPct val="100000"/>
              </a:lnSpc>
            </a:pPr>
            <a:r>
              <a:rPr lang="en-IN" dirty="0"/>
              <a:t>AP connects wireless and wired network</a:t>
            </a:r>
          </a:p>
          <a:p>
            <a:pPr>
              <a:lnSpc>
                <a:spcPct val="100000"/>
              </a:lnSpc>
            </a:pPr>
            <a:r>
              <a:rPr lang="en-IN" b="1" dirty="0"/>
              <a:t>Stand-alone WALN</a:t>
            </a:r>
            <a:r>
              <a:rPr lang="en-IN" dirty="0"/>
              <a:t>: </a:t>
            </a:r>
          </a:p>
          <a:p>
            <a:pPr lvl="1">
              <a:lnSpc>
                <a:spcPct val="100000"/>
              </a:lnSpc>
            </a:pPr>
            <a:r>
              <a:rPr lang="en-IN" dirty="0"/>
              <a:t>The AP is not connected to wired network</a:t>
            </a:r>
          </a:p>
          <a:p>
            <a:pPr>
              <a:lnSpc>
                <a:spcPct val="100000"/>
              </a:lnSpc>
            </a:pPr>
            <a:r>
              <a:rPr lang="en-IN" b="1" dirty="0"/>
              <a:t>Ad hoc WLAN</a:t>
            </a:r>
            <a:r>
              <a:rPr lang="en-IN" dirty="0"/>
              <a:t>: </a:t>
            </a:r>
          </a:p>
          <a:p>
            <a:pPr lvl="1">
              <a:lnSpc>
                <a:spcPct val="100000"/>
              </a:lnSpc>
            </a:pPr>
            <a:r>
              <a:rPr lang="en-IN" dirty="0"/>
              <a:t>There are no Aps</a:t>
            </a:r>
          </a:p>
          <a:p>
            <a:pPr marL="457200" lvl="1" indent="0">
              <a:lnSpc>
                <a:spcPct val="100000"/>
              </a:lnSpc>
              <a:buNone/>
            </a:pPr>
            <a:endParaRPr lang="en-IN" dirty="0"/>
          </a:p>
        </p:txBody>
      </p:sp>
    </p:spTree>
    <p:extLst>
      <p:ext uri="{BB962C8B-B14F-4D97-AF65-F5344CB8AC3E}">
        <p14:creationId xmlns:p14="http://schemas.microsoft.com/office/powerpoint/2010/main" val="1764242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6142" y="515380"/>
            <a:ext cx="11739716" cy="735541"/>
          </a:xfrm>
        </p:spPr>
        <p:txBody>
          <a:bodyPr>
            <a:normAutofit/>
          </a:bodyPr>
          <a:lstStyle/>
          <a:p>
            <a:pPr>
              <a:lnSpc>
                <a:spcPct val="100000"/>
              </a:lnSpc>
            </a:pPr>
            <a:r>
              <a:rPr lang="en-IN" b="1" dirty="0"/>
              <a:t>802.11 Standard</a:t>
            </a:r>
            <a:endParaRPr lang="en-IN" dirty="0"/>
          </a:p>
        </p:txBody>
      </p:sp>
      <mc:AlternateContent xmlns:mc="http://schemas.openxmlformats.org/markup-compatibility/2006" xmlns:p14="http://schemas.microsoft.com/office/powerpoint/2010/main">
        <mc:Choice Requires="p14">
          <p:contentPart p14:bwMode="auto" r:id="rId3">
            <p14:nvContentPartPr>
              <p14:cNvPr id="34" name="Ink 33"/>
              <p14:cNvContentPartPr/>
              <p14:nvPr/>
            </p14:nvContentPartPr>
            <p14:xfrm>
              <a:off x="11493832" y="3618085"/>
              <a:ext cx="360" cy="360"/>
            </p14:xfrm>
          </p:contentPart>
        </mc:Choice>
        <mc:Fallback xmlns="">
          <p:pic>
            <p:nvPicPr>
              <p:cNvPr id="34" name="Ink 33"/>
              <p:cNvPicPr/>
              <p:nvPr/>
            </p:nvPicPr>
            <p:blipFill/>
            <p:spPr/>
          </p:pic>
        </mc:Fallback>
      </mc:AlternateContent>
      <p:sp>
        <p:nvSpPr>
          <p:cNvPr id="5" name="Content Placeholder 2"/>
          <p:cNvSpPr txBox="1">
            <a:spLocks/>
          </p:cNvSpPr>
          <p:nvPr/>
        </p:nvSpPr>
        <p:spPr>
          <a:xfrm>
            <a:off x="423801" y="1250921"/>
            <a:ext cx="10972800" cy="51866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endParaRPr lang="en-IN" dirty="0"/>
          </a:p>
        </p:txBody>
      </p:sp>
      <p:sp>
        <p:nvSpPr>
          <p:cNvPr id="6" name="Content Placeholder 2"/>
          <p:cNvSpPr txBox="1">
            <a:spLocks/>
          </p:cNvSpPr>
          <p:nvPr/>
        </p:nvSpPr>
        <p:spPr>
          <a:xfrm>
            <a:off x="576201" y="1403321"/>
            <a:ext cx="10972800" cy="51866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IN" dirty="0"/>
              <a:t>It was the first WLAN Standard – Wired Equivalent Privacy (WEP)</a:t>
            </a:r>
          </a:p>
          <a:p>
            <a:pPr>
              <a:lnSpc>
                <a:spcPct val="100000"/>
              </a:lnSpc>
            </a:pPr>
            <a:r>
              <a:rPr lang="en-IN" dirty="0"/>
              <a:t>Wireless devices using this protocol can authenticate to AP in two ways</a:t>
            </a:r>
          </a:p>
          <a:p>
            <a:pPr>
              <a:lnSpc>
                <a:spcPct val="100000"/>
              </a:lnSpc>
            </a:pPr>
            <a:r>
              <a:rPr lang="en-IN" b="1" dirty="0"/>
              <a:t>Open System Authentication (OSA):</a:t>
            </a:r>
          </a:p>
          <a:p>
            <a:pPr lvl="1">
              <a:lnSpc>
                <a:spcPct val="100000"/>
              </a:lnSpc>
            </a:pPr>
            <a:r>
              <a:rPr lang="en-IN" dirty="0"/>
              <a:t>does not really provide authentication; only identification using the wireless adapter's MAC address</a:t>
            </a:r>
          </a:p>
          <a:p>
            <a:pPr lvl="1">
              <a:lnSpc>
                <a:spcPct val="100000"/>
              </a:lnSpc>
            </a:pPr>
            <a:r>
              <a:rPr lang="en-IN" dirty="0"/>
              <a:t>It is used when no authentication is required</a:t>
            </a:r>
          </a:p>
          <a:p>
            <a:pPr>
              <a:lnSpc>
                <a:spcPct val="100000"/>
              </a:lnSpc>
            </a:pPr>
            <a:r>
              <a:rPr lang="en-IN" b="1" dirty="0"/>
              <a:t>Shared key Authentication (SKA):</a:t>
            </a:r>
          </a:p>
          <a:p>
            <a:pPr lvl="1">
              <a:lnSpc>
                <a:spcPct val="100000"/>
              </a:lnSpc>
            </a:pPr>
            <a:r>
              <a:rPr lang="en-IN" dirty="0"/>
              <a:t>Shared key authentication verifies that an authentication-initiating station has knowledge of a shared secret</a:t>
            </a:r>
          </a:p>
          <a:p>
            <a:pPr lvl="1">
              <a:lnSpc>
                <a:spcPct val="100000"/>
              </a:lnSpc>
            </a:pPr>
            <a:r>
              <a:rPr lang="en-IN" dirty="0"/>
              <a:t>The 802.11 standard assumes that the shared secret is delivered to the participating wireless clients by means of a secure channel</a:t>
            </a:r>
          </a:p>
          <a:p>
            <a:pPr lvl="1">
              <a:lnSpc>
                <a:spcPct val="100000"/>
              </a:lnSpc>
            </a:pPr>
            <a:endParaRPr lang="en-IN" dirty="0"/>
          </a:p>
        </p:txBody>
      </p:sp>
    </p:spTree>
    <p:extLst>
      <p:ext uri="{BB962C8B-B14F-4D97-AF65-F5344CB8AC3E}">
        <p14:creationId xmlns:p14="http://schemas.microsoft.com/office/powerpoint/2010/main" val="1910597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6142" y="515380"/>
            <a:ext cx="11739716" cy="735541"/>
          </a:xfrm>
        </p:spPr>
        <p:txBody>
          <a:bodyPr>
            <a:normAutofit/>
          </a:bodyPr>
          <a:lstStyle/>
          <a:p>
            <a:pPr>
              <a:lnSpc>
                <a:spcPct val="100000"/>
              </a:lnSpc>
            </a:pPr>
            <a:r>
              <a:rPr lang="en-IN" b="1" dirty="0"/>
              <a:t>WEP Flaws</a:t>
            </a:r>
            <a:endParaRPr lang="en-IN" dirty="0"/>
          </a:p>
        </p:txBody>
      </p:sp>
      <mc:AlternateContent xmlns:mc="http://schemas.openxmlformats.org/markup-compatibility/2006" xmlns:p14="http://schemas.microsoft.com/office/powerpoint/2010/main">
        <mc:Choice Requires="p14">
          <p:contentPart p14:bwMode="auto" r:id="rId3">
            <p14:nvContentPartPr>
              <p14:cNvPr id="34" name="Ink 33"/>
              <p14:cNvContentPartPr/>
              <p14:nvPr/>
            </p14:nvContentPartPr>
            <p14:xfrm>
              <a:off x="11493832" y="3618085"/>
              <a:ext cx="360" cy="360"/>
            </p14:xfrm>
          </p:contentPart>
        </mc:Choice>
        <mc:Fallback xmlns="">
          <p:pic>
            <p:nvPicPr>
              <p:cNvPr id="34" name="Ink 33"/>
              <p:cNvPicPr/>
              <p:nvPr/>
            </p:nvPicPr>
            <p:blipFill/>
            <p:spPr/>
          </p:pic>
        </mc:Fallback>
      </mc:AlternateContent>
      <p:sp>
        <p:nvSpPr>
          <p:cNvPr id="5" name="Content Placeholder 2"/>
          <p:cNvSpPr txBox="1">
            <a:spLocks/>
          </p:cNvSpPr>
          <p:nvPr/>
        </p:nvSpPr>
        <p:spPr>
          <a:xfrm>
            <a:off x="423801" y="1250921"/>
            <a:ext cx="10972800" cy="51866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endParaRPr lang="en-IN" dirty="0"/>
          </a:p>
        </p:txBody>
      </p:sp>
      <p:sp>
        <p:nvSpPr>
          <p:cNvPr id="6" name="Content Placeholder 2"/>
          <p:cNvSpPr txBox="1">
            <a:spLocks/>
          </p:cNvSpPr>
          <p:nvPr/>
        </p:nvSpPr>
        <p:spPr>
          <a:xfrm>
            <a:off x="576201" y="1403321"/>
            <a:ext cx="10972800" cy="51866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IN" b="1" dirty="0"/>
              <a:t>Use of Static Encryption Keys</a:t>
            </a:r>
          </a:p>
          <a:p>
            <a:pPr lvl="1">
              <a:lnSpc>
                <a:spcPct val="100000"/>
              </a:lnSpc>
            </a:pPr>
            <a:r>
              <a:rPr lang="en-IN" dirty="0"/>
              <a:t>Uses RC4 algorithm (Stream symmetric cipher)</a:t>
            </a:r>
          </a:p>
          <a:p>
            <a:pPr lvl="1">
              <a:lnSpc>
                <a:spcPct val="100000"/>
              </a:lnSpc>
            </a:pPr>
            <a:r>
              <a:rPr lang="en-IN" dirty="0"/>
              <a:t>Hence sender and receiver must have the same key</a:t>
            </a:r>
          </a:p>
          <a:p>
            <a:pPr lvl="1">
              <a:lnSpc>
                <a:spcPct val="100000"/>
              </a:lnSpc>
            </a:pPr>
            <a:r>
              <a:rPr lang="en-IN" dirty="0"/>
              <a:t>Update of keys is not mandatory</a:t>
            </a:r>
          </a:p>
          <a:p>
            <a:pPr>
              <a:lnSpc>
                <a:spcPct val="100000"/>
              </a:lnSpc>
            </a:pPr>
            <a:r>
              <a:rPr lang="en-IN" b="1" dirty="0"/>
              <a:t>Ineffective use of Initialization Vector</a:t>
            </a:r>
          </a:p>
          <a:p>
            <a:pPr lvl="1">
              <a:lnSpc>
                <a:spcPct val="100000"/>
              </a:lnSpc>
            </a:pPr>
            <a:r>
              <a:rPr lang="en-IN" dirty="0"/>
              <a:t>Same IV values are used over and over again</a:t>
            </a:r>
          </a:p>
          <a:p>
            <a:pPr lvl="1">
              <a:lnSpc>
                <a:spcPct val="100000"/>
              </a:lnSpc>
            </a:pPr>
            <a:r>
              <a:rPr lang="en-IN" dirty="0"/>
              <a:t>With the same IV and same shared secret there is  no way to provide randomness</a:t>
            </a:r>
          </a:p>
          <a:p>
            <a:pPr>
              <a:lnSpc>
                <a:spcPct val="100000"/>
              </a:lnSpc>
            </a:pPr>
            <a:r>
              <a:rPr lang="en-IN" b="1" dirty="0"/>
              <a:t>Lack of Packet Integrity Assurance</a:t>
            </a:r>
          </a:p>
          <a:p>
            <a:pPr lvl="1">
              <a:lnSpc>
                <a:spcPct val="100000"/>
              </a:lnSpc>
            </a:pPr>
            <a:r>
              <a:rPr lang="en-IN" dirty="0"/>
              <a:t>Alteration of Integrity Check Value (ICV) goes undetected resulting in no assurance to integrity of the data</a:t>
            </a:r>
          </a:p>
        </p:txBody>
      </p:sp>
    </p:spTree>
    <p:extLst>
      <p:ext uri="{BB962C8B-B14F-4D97-AF65-F5344CB8AC3E}">
        <p14:creationId xmlns:p14="http://schemas.microsoft.com/office/powerpoint/2010/main" val="876219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SDN – Approaches</a:t>
            </a:r>
          </a:p>
        </p:txBody>
      </p:sp>
      <p:sp>
        <p:nvSpPr>
          <p:cNvPr id="3" name="Content Placeholder 2"/>
          <p:cNvSpPr>
            <a:spLocks noGrp="1"/>
          </p:cNvSpPr>
          <p:nvPr>
            <p:ph idx="4294967295"/>
          </p:nvPr>
        </p:nvSpPr>
        <p:spPr>
          <a:xfrm>
            <a:off x="433633" y="1367771"/>
            <a:ext cx="10972800" cy="5315833"/>
          </a:xfrm>
        </p:spPr>
        <p:txBody>
          <a:bodyPr>
            <a:normAutofit/>
          </a:bodyPr>
          <a:lstStyle/>
          <a:p>
            <a:pPr>
              <a:lnSpc>
                <a:spcPct val="100000"/>
              </a:lnSpc>
            </a:pPr>
            <a:r>
              <a:rPr lang="en-IN" b="1" dirty="0"/>
              <a:t>Open</a:t>
            </a:r>
            <a:r>
              <a:rPr lang="en-IN" dirty="0"/>
              <a:t>:</a:t>
            </a:r>
          </a:p>
          <a:p>
            <a:pPr lvl="1">
              <a:lnSpc>
                <a:spcPct val="100000"/>
              </a:lnSpc>
            </a:pPr>
            <a:r>
              <a:rPr lang="en-IN" dirty="0"/>
              <a:t>Championed by Open Network Foundation (ONF) and the most common</a:t>
            </a:r>
          </a:p>
          <a:p>
            <a:pPr lvl="1">
              <a:lnSpc>
                <a:spcPct val="100000"/>
              </a:lnSpc>
            </a:pPr>
            <a:r>
              <a:rPr lang="en-IN" dirty="0"/>
              <a:t>Relies on open source standards to develop the building blocks of an SDN</a:t>
            </a:r>
          </a:p>
          <a:p>
            <a:pPr lvl="1">
              <a:lnSpc>
                <a:spcPct val="100000"/>
              </a:lnSpc>
            </a:pPr>
            <a:r>
              <a:rPr lang="en-IN" dirty="0"/>
              <a:t>Controller communicates with the switches using Open Flow </a:t>
            </a:r>
          </a:p>
          <a:p>
            <a:pPr lvl="1">
              <a:lnSpc>
                <a:spcPct val="100000"/>
              </a:lnSpc>
            </a:pPr>
            <a:r>
              <a:rPr lang="en-IN" dirty="0"/>
              <a:t>Open Flow:</a:t>
            </a:r>
          </a:p>
          <a:p>
            <a:pPr lvl="2">
              <a:lnSpc>
                <a:spcPct val="100000"/>
              </a:lnSpc>
            </a:pPr>
            <a:r>
              <a:rPr lang="en-IN" dirty="0"/>
              <a:t>it allows the devices implementing forwarding plane to provide information to the controller, while allowing the controller to update the flow table on the devices</a:t>
            </a:r>
          </a:p>
          <a:p>
            <a:pPr lvl="2">
              <a:lnSpc>
                <a:spcPct val="100000"/>
              </a:lnSpc>
            </a:pPr>
            <a:r>
              <a:rPr lang="en-IN" dirty="0"/>
              <a:t>Open Flow cannot do deep packet inspection and manipulation</a:t>
            </a:r>
          </a:p>
          <a:p>
            <a:pPr lvl="2">
              <a:lnSpc>
                <a:spcPct val="100000"/>
              </a:lnSpc>
            </a:pPr>
            <a:r>
              <a:rPr lang="en-IN" dirty="0"/>
              <a:t>It relies heavily on centralized control plane</a:t>
            </a:r>
          </a:p>
          <a:p>
            <a:pPr lvl="1">
              <a:lnSpc>
                <a:spcPct val="100000"/>
              </a:lnSpc>
            </a:pPr>
            <a:r>
              <a:rPr lang="en-IN" dirty="0"/>
              <a:t>Applications communicate with the controller using RESTful or Java API</a:t>
            </a:r>
          </a:p>
        </p:txBody>
      </p:sp>
    </p:spTree>
    <p:extLst>
      <p:ext uri="{BB962C8B-B14F-4D97-AF65-F5344CB8AC3E}">
        <p14:creationId xmlns:p14="http://schemas.microsoft.com/office/powerpoint/2010/main" val="2479499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6142" y="515380"/>
            <a:ext cx="11739716" cy="735541"/>
          </a:xfrm>
        </p:spPr>
        <p:txBody>
          <a:bodyPr>
            <a:normAutofit/>
          </a:bodyPr>
          <a:lstStyle/>
          <a:p>
            <a:pPr>
              <a:lnSpc>
                <a:spcPct val="100000"/>
              </a:lnSpc>
            </a:pPr>
            <a:r>
              <a:rPr lang="en-IN" b="1" dirty="0"/>
              <a:t>WPA – Wi-Fi Protected Access</a:t>
            </a:r>
            <a:endParaRPr lang="en-IN" dirty="0"/>
          </a:p>
        </p:txBody>
      </p:sp>
      <mc:AlternateContent xmlns:mc="http://schemas.openxmlformats.org/markup-compatibility/2006" xmlns:p14="http://schemas.microsoft.com/office/powerpoint/2010/main">
        <mc:Choice Requires="p14">
          <p:contentPart p14:bwMode="auto" r:id="rId3">
            <p14:nvContentPartPr>
              <p14:cNvPr id="34" name="Ink 33"/>
              <p14:cNvContentPartPr/>
              <p14:nvPr/>
            </p14:nvContentPartPr>
            <p14:xfrm>
              <a:off x="11493832" y="3618085"/>
              <a:ext cx="360" cy="360"/>
            </p14:xfrm>
          </p:contentPart>
        </mc:Choice>
        <mc:Fallback xmlns="">
          <p:pic>
            <p:nvPicPr>
              <p:cNvPr id="34" name="Ink 33"/>
              <p:cNvPicPr/>
              <p:nvPr/>
            </p:nvPicPr>
            <p:blipFill/>
            <p:spPr/>
          </p:pic>
        </mc:Fallback>
      </mc:AlternateContent>
      <p:sp>
        <p:nvSpPr>
          <p:cNvPr id="5" name="Content Placeholder 2"/>
          <p:cNvSpPr txBox="1">
            <a:spLocks/>
          </p:cNvSpPr>
          <p:nvPr/>
        </p:nvSpPr>
        <p:spPr>
          <a:xfrm>
            <a:off x="423801" y="1250921"/>
            <a:ext cx="10972800" cy="51866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endParaRPr lang="en-IN" dirty="0"/>
          </a:p>
        </p:txBody>
      </p:sp>
      <p:sp>
        <p:nvSpPr>
          <p:cNvPr id="6" name="Content Placeholder 2"/>
          <p:cNvSpPr txBox="1">
            <a:spLocks/>
          </p:cNvSpPr>
          <p:nvPr/>
        </p:nvSpPr>
        <p:spPr>
          <a:xfrm>
            <a:off x="576201" y="1403321"/>
            <a:ext cx="10972800" cy="51866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IN" dirty="0"/>
              <a:t>WPA employs specific protocols, technologies and algorithms to enhance security </a:t>
            </a:r>
          </a:p>
          <a:p>
            <a:pPr>
              <a:lnSpc>
                <a:spcPct val="100000"/>
              </a:lnSpc>
            </a:pPr>
            <a:r>
              <a:rPr lang="en-IN" b="1" dirty="0"/>
              <a:t>Temporal Key Integrity Protocol (TKIP)</a:t>
            </a:r>
          </a:p>
          <a:p>
            <a:pPr lvl="1">
              <a:lnSpc>
                <a:spcPct val="100000"/>
              </a:lnSpc>
            </a:pPr>
            <a:r>
              <a:rPr lang="en-IN" dirty="0"/>
              <a:t>Backward compatible with devices based on WEP</a:t>
            </a:r>
          </a:p>
          <a:p>
            <a:pPr lvl="1">
              <a:lnSpc>
                <a:spcPct val="100000"/>
              </a:lnSpc>
            </a:pPr>
            <a:r>
              <a:rPr lang="en-IN" dirty="0"/>
              <a:t>Works with WEP by feeding it key material, generates new key for every frame that is transmitted</a:t>
            </a:r>
          </a:p>
          <a:p>
            <a:pPr lvl="1">
              <a:lnSpc>
                <a:spcPct val="100000"/>
              </a:lnSpc>
            </a:pPr>
            <a:r>
              <a:rPr lang="en-IN" dirty="0"/>
              <a:t>Goal is to increase the strength of WEP</a:t>
            </a:r>
          </a:p>
          <a:p>
            <a:pPr lvl="1">
              <a:lnSpc>
                <a:spcPct val="100000"/>
              </a:lnSpc>
            </a:pPr>
            <a:r>
              <a:rPr lang="en-IN" dirty="0"/>
              <a:t>It provides sequence counter to protect against replay attacks</a:t>
            </a:r>
          </a:p>
          <a:p>
            <a:pPr lvl="1">
              <a:lnSpc>
                <a:spcPct val="100000"/>
              </a:lnSpc>
            </a:pPr>
            <a:r>
              <a:rPr lang="en-IN" dirty="0"/>
              <a:t>Implements message integrity check mechanisms (uses MIC instead of ICV)</a:t>
            </a:r>
          </a:p>
          <a:p>
            <a:pPr>
              <a:lnSpc>
                <a:spcPct val="100000"/>
              </a:lnSpc>
            </a:pPr>
            <a:r>
              <a:rPr lang="en-IN" dirty="0"/>
              <a:t>WEP also integrates 802.1X port authentication and EAP authentication methods</a:t>
            </a:r>
          </a:p>
          <a:p>
            <a:pPr>
              <a:lnSpc>
                <a:spcPct val="100000"/>
              </a:lnSpc>
            </a:pPr>
            <a:endParaRPr lang="en-IN" dirty="0"/>
          </a:p>
        </p:txBody>
      </p:sp>
    </p:spTree>
    <p:extLst>
      <p:ext uri="{BB962C8B-B14F-4D97-AF65-F5344CB8AC3E}">
        <p14:creationId xmlns:p14="http://schemas.microsoft.com/office/powerpoint/2010/main" val="874670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6142" y="515380"/>
            <a:ext cx="11739716" cy="735541"/>
          </a:xfrm>
        </p:spPr>
        <p:txBody>
          <a:bodyPr>
            <a:normAutofit/>
          </a:bodyPr>
          <a:lstStyle/>
          <a:p>
            <a:pPr>
              <a:lnSpc>
                <a:spcPct val="100000"/>
              </a:lnSpc>
            </a:pPr>
            <a:r>
              <a:rPr lang="en-IN" b="1" dirty="0"/>
              <a:t>802.11i – Wi-Fi Protected Access (WPA2)</a:t>
            </a:r>
            <a:endParaRPr lang="en-IN" dirty="0"/>
          </a:p>
        </p:txBody>
      </p:sp>
      <mc:AlternateContent xmlns:mc="http://schemas.openxmlformats.org/markup-compatibility/2006" xmlns:p14="http://schemas.microsoft.com/office/powerpoint/2010/main">
        <mc:Choice Requires="p14">
          <p:contentPart p14:bwMode="auto" r:id="rId3">
            <p14:nvContentPartPr>
              <p14:cNvPr id="34" name="Ink 33"/>
              <p14:cNvContentPartPr/>
              <p14:nvPr/>
            </p14:nvContentPartPr>
            <p14:xfrm>
              <a:off x="11493832" y="3618085"/>
              <a:ext cx="360" cy="360"/>
            </p14:xfrm>
          </p:contentPart>
        </mc:Choice>
        <mc:Fallback xmlns="">
          <p:pic>
            <p:nvPicPr>
              <p:cNvPr id="34" name="Ink 33"/>
              <p:cNvPicPr/>
              <p:nvPr/>
            </p:nvPicPr>
            <p:blipFill/>
            <p:spPr/>
          </p:pic>
        </mc:Fallback>
      </mc:AlternateContent>
      <p:sp>
        <p:nvSpPr>
          <p:cNvPr id="5" name="Content Placeholder 2"/>
          <p:cNvSpPr txBox="1">
            <a:spLocks/>
          </p:cNvSpPr>
          <p:nvPr/>
        </p:nvSpPr>
        <p:spPr>
          <a:xfrm>
            <a:off x="423801" y="1250921"/>
            <a:ext cx="10972800" cy="51866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endParaRPr lang="en-IN" dirty="0"/>
          </a:p>
        </p:txBody>
      </p:sp>
      <p:sp>
        <p:nvSpPr>
          <p:cNvPr id="6" name="Content Placeholder 2"/>
          <p:cNvSpPr txBox="1">
            <a:spLocks/>
          </p:cNvSpPr>
          <p:nvPr/>
        </p:nvSpPr>
        <p:spPr>
          <a:xfrm>
            <a:off x="576201" y="1403321"/>
            <a:ext cx="10972800" cy="51866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IN" dirty="0"/>
              <a:t>Provides better protection by the use of AES algorithm in counter mode with CBC-MAC (CCMP)</a:t>
            </a:r>
          </a:p>
          <a:p>
            <a:pPr>
              <a:lnSpc>
                <a:spcPct val="150000"/>
              </a:lnSpc>
            </a:pPr>
            <a:r>
              <a:rPr lang="en-IN" dirty="0"/>
              <a:t>AES is more appropriate than RC4 and provides higher level of protection</a:t>
            </a:r>
          </a:p>
          <a:p>
            <a:pPr>
              <a:lnSpc>
                <a:spcPct val="150000"/>
              </a:lnSpc>
            </a:pPr>
            <a:r>
              <a:rPr lang="en-IN" dirty="0"/>
              <a:t>WPA2 defaults to CCMP but can switch down to TKIP and RC4</a:t>
            </a:r>
          </a:p>
          <a:p>
            <a:pPr>
              <a:lnSpc>
                <a:spcPct val="150000"/>
              </a:lnSpc>
            </a:pPr>
            <a:r>
              <a:rPr lang="en-IN" dirty="0"/>
              <a:t>It does not deal with the full protocol stack; but addresses only on what is taking place in data link layer</a:t>
            </a:r>
          </a:p>
          <a:p>
            <a:pPr>
              <a:lnSpc>
                <a:spcPct val="150000"/>
              </a:lnSpc>
            </a:pPr>
            <a:r>
              <a:rPr lang="en-IN" dirty="0"/>
              <a:t>It does specify particular authentication protocols</a:t>
            </a:r>
          </a:p>
        </p:txBody>
      </p:sp>
    </p:spTree>
    <p:extLst>
      <p:ext uri="{BB962C8B-B14F-4D97-AF65-F5344CB8AC3E}">
        <p14:creationId xmlns:p14="http://schemas.microsoft.com/office/powerpoint/2010/main" val="2814992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6142" y="515380"/>
            <a:ext cx="11739716" cy="735541"/>
          </a:xfrm>
        </p:spPr>
        <p:txBody>
          <a:bodyPr>
            <a:normAutofit/>
          </a:bodyPr>
          <a:lstStyle/>
          <a:p>
            <a:pPr>
              <a:lnSpc>
                <a:spcPct val="100000"/>
              </a:lnSpc>
            </a:pPr>
            <a:r>
              <a:rPr lang="en-IN" b="1" dirty="0"/>
              <a:t>802.1X</a:t>
            </a:r>
            <a:endParaRPr lang="en-IN" dirty="0"/>
          </a:p>
        </p:txBody>
      </p:sp>
      <mc:AlternateContent xmlns:mc="http://schemas.openxmlformats.org/markup-compatibility/2006" xmlns:p14="http://schemas.microsoft.com/office/powerpoint/2010/main">
        <mc:Choice Requires="p14">
          <p:contentPart p14:bwMode="auto" r:id="rId3">
            <p14:nvContentPartPr>
              <p14:cNvPr id="34" name="Ink 33"/>
              <p14:cNvContentPartPr/>
              <p14:nvPr/>
            </p14:nvContentPartPr>
            <p14:xfrm>
              <a:off x="11493832" y="3618085"/>
              <a:ext cx="360" cy="360"/>
            </p14:xfrm>
          </p:contentPart>
        </mc:Choice>
        <mc:Fallback xmlns="">
          <p:pic>
            <p:nvPicPr>
              <p:cNvPr id="34" name="Ink 33"/>
              <p:cNvPicPr/>
              <p:nvPr/>
            </p:nvPicPr>
            <p:blipFill/>
            <p:spPr/>
          </p:pic>
        </mc:Fallback>
      </mc:AlternateContent>
      <p:sp>
        <p:nvSpPr>
          <p:cNvPr id="5" name="Content Placeholder 2"/>
          <p:cNvSpPr txBox="1">
            <a:spLocks/>
          </p:cNvSpPr>
          <p:nvPr/>
        </p:nvSpPr>
        <p:spPr>
          <a:xfrm>
            <a:off x="423801" y="1250921"/>
            <a:ext cx="10972800" cy="51866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endParaRPr lang="en-IN" dirty="0"/>
          </a:p>
        </p:txBody>
      </p:sp>
      <p:sp>
        <p:nvSpPr>
          <p:cNvPr id="6" name="Content Placeholder 2"/>
          <p:cNvSpPr txBox="1">
            <a:spLocks/>
          </p:cNvSpPr>
          <p:nvPr/>
        </p:nvSpPr>
        <p:spPr>
          <a:xfrm>
            <a:off x="576201" y="1403321"/>
            <a:ext cx="10972800" cy="51866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IN" dirty="0"/>
              <a:t>802.1X standard is a port-based network access control that ensures a user cannot make a full network connection until he is authenticated</a:t>
            </a:r>
          </a:p>
          <a:p>
            <a:pPr>
              <a:lnSpc>
                <a:spcPct val="100000"/>
              </a:lnSpc>
            </a:pPr>
            <a:r>
              <a:rPr lang="en-IN" dirty="0"/>
              <a:t>Three main entities in this standard are</a:t>
            </a:r>
          </a:p>
          <a:p>
            <a:pPr lvl="1">
              <a:lnSpc>
                <a:spcPct val="100000"/>
              </a:lnSpc>
            </a:pPr>
            <a:r>
              <a:rPr lang="en-IN" dirty="0"/>
              <a:t>Supplicant (Wireless device) </a:t>
            </a:r>
          </a:p>
          <a:p>
            <a:pPr lvl="1">
              <a:lnSpc>
                <a:spcPct val="100000"/>
              </a:lnSpc>
            </a:pPr>
            <a:r>
              <a:rPr lang="en-IN" dirty="0"/>
              <a:t>Authenticator (AP)</a:t>
            </a:r>
          </a:p>
          <a:p>
            <a:pPr lvl="1">
              <a:lnSpc>
                <a:spcPct val="100000"/>
              </a:lnSpc>
            </a:pPr>
            <a:r>
              <a:rPr lang="en-IN" dirty="0"/>
              <a:t>Authentication Server</a:t>
            </a:r>
          </a:p>
          <a:p>
            <a:pPr>
              <a:lnSpc>
                <a:spcPct val="100000"/>
              </a:lnSpc>
            </a:pPr>
            <a:r>
              <a:rPr lang="en-IN" dirty="0"/>
              <a:t>It provides the framework that allows different EAP modules to be added</a:t>
            </a:r>
          </a:p>
          <a:p>
            <a:pPr>
              <a:lnSpc>
                <a:spcPct val="100000"/>
              </a:lnSpc>
            </a:pPr>
            <a:endParaRPr lang="en-IN" dirty="0"/>
          </a:p>
        </p:txBody>
      </p:sp>
    </p:spTree>
    <p:extLst>
      <p:ext uri="{BB962C8B-B14F-4D97-AF65-F5344CB8AC3E}">
        <p14:creationId xmlns:p14="http://schemas.microsoft.com/office/powerpoint/2010/main" val="1458099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6142" y="515380"/>
            <a:ext cx="11739716" cy="735541"/>
          </a:xfrm>
        </p:spPr>
        <p:txBody>
          <a:bodyPr>
            <a:normAutofit/>
          </a:bodyPr>
          <a:lstStyle/>
          <a:p>
            <a:pPr>
              <a:lnSpc>
                <a:spcPct val="100000"/>
              </a:lnSpc>
            </a:pPr>
            <a:r>
              <a:rPr lang="en-IN" b="1" dirty="0"/>
              <a:t>EAP Protocol use</a:t>
            </a:r>
            <a:endParaRPr lang="en-IN" dirty="0"/>
          </a:p>
        </p:txBody>
      </p:sp>
      <mc:AlternateContent xmlns:mc="http://schemas.openxmlformats.org/markup-compatibility/2006" xmlns:p14="http://schemas.microsoft.com/office/powerpoint/2010/main">
        <mc:Choice Requires="p14">
          <p:contentPart p14:bwMode="auto" r:id="rId3">
            <p14:nvContentPartPr>
              <p14:cNvPr id="34" name="Ink 33"/>
              <p14:cNvContentPartPr/>
              <p14:nvPr/>
            </p14:nvContentPartPr>
            <p14:xfrm>
              <a:off x="11493832" y="3618085"/>
              <a:ext cx="360" cy="360"/>
            </p14:xfrm>
          </p:contentPart>
        </mc:Choice>
        <mc:Fallback xmlns="">
          <p:pic>
            <p:nvPicPr>
              <p:cNvPr id="34" name="Ink 33"/>
              <p:cNvPicPr/>
              <p:nvPr/>
            </p:nvPicPr>
            <p:blipFill/>
            <p:spPr/>
          </p:pic>
        </mc:Fallback>
      </mc:AlternateContent>
      <p:sp>
        <p:nvSpPr>
          <p:cNvPr id="5" name="Content Placeholder 2"/>
          <p:cNvSpPr txBox="1">
            <a:spLocks/>
          </p:cNvSpPr>
          <p:nvPr/>
        </p:nvSpPr>
        <p:spPr>
          <a:xfrm>
            <a:off x="423801" y="1250921"/>
            <a:ext cx="10972800" cy="51866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endParaRPr lang="en-IN" dirty="0"/>
          </a:p>
        </p:txBody>
      </p:sp>
      <p:sp>
        <p:nvSpPr>
          <p:cNvPr id="6" name="Content Placeholder 2"/>
          <p:cNvSpPr txBox="1">
            <a:spLocks/>
          </p:cNvSpPr>
          <p:nvPr/>
        </p:nvSpPr>
        <p:spPr>
          <a:xfrm>
            <a:off x="576201" y="1403321"/>
            <a:ext cx="10972800" cy="518660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IN" dirty="0"/>
              <a:t>Use of EAP allows different protocols to be used by different vendors</a:t>
            </a:r>
          </a:p>
          <a:p>
            <a:pPr>
              <a:lnSpc>
                <a:spcPct val="100000"/>
              </a:lnSpc>
            </a:pPr>
            <a:r>
              <a:rPr lang="en-IN" b="1" dirty="0"/>
              <a:t>Light weight extensible authentication protocol (LEAP)</a:t>
            </a:r>
          </a:p>
          <a:p>
            <a:pPr lvl="1">
              <a:lnSpc>
                <a:spcPct val="100000"/>
              </a:lnSpc>
            </a:pPr>
            <a:r>
              <a:rPr lang="en-IN" dirty="0"/>
              <a:t>Used by Cisco</a:t>
            </a:r>
          </a:p>
          <a:p>
            <a:pPr lvl="1">
              <a:lnSpc>
                <a:spcPct val="100000"/>
              </a:lnSpc>
            </a:pPr>
            <a:r>
              <a:rPr lang="en-IN" dirty="0"/>
              <a:t>Purely password based authentication framework</a:t>
            </a:r>
          </a:p>
          <a:p>
            <a:pPr>
              <a:lnSpc>
                <a:spcPct val="100000"/>
              </a:lnSpc>
            </a:pPr>
            <a:r>
              <a:rPr lang="en-IN" b="1" dirty="0"/>
              <a:t>EAP-TLS</a:t>
            </a:r>
          </a:p>
          <a:p>
            <a:pPr lvl="1">
              <a:lnSpc>
                <a:spcPct val="100000"/>
              </a:lnSpc>
            </a:pPr>
            <a:r>
              <a:rPr lang="en-IN" dirty="0"/>
              <a:t>Carries out authentication using Digital Certificates</a:t>
            </a:r>
          </a:p>
          <a:p>
            <a:pPr>
              <a:lnSpc>
                <a:spcPct val="100000"/>
              </a:lnSpc>
            </a:pPr>
            <a:r>
              <a:rPr lang="en-IN" b="1" dirty="0"/>
              <a:t>PEAP</a:t>
            </a:r>
          </a:p>
          <a:p>
            <a:pPr lvl="1">
              <a:lnSpc>
                <a:spcPct val="100000"/>
              </a:lnSpc>
            </a:pPr>
            <a:r>
              <a:rPr lang="en-IN" dirty="0"/>
              <a:t>Only the servers uses Digital Certificates</a:t>
            </a:r>
          </a:p>
          <a:p>
            <a:pPr>
              <a:lnSpc>
                <a:spcPct val="100000"/>
              </a:lnSpc>
            </a:pPr>
            <a:r>
              <a:rPr lang="en-IN" b="1" dirty="0"/>
              <a:t>EAP-TTLS</a:t>
            </a:r>
          </a:p>
          <a:p>
            <a:pPr lvl="1">
              <a:lnSpc>
                <a:spcPct val="100000"/>
              </a:lnSpc>
            </a:pPr>
            <a:r>
              <a:rPr lang="en-IN" dirty="0"/>
              <a:t>EAP protocol that extends TLS</a:t>
            </a:r>
          </a:p>
          <a:p>
            <a:pPr lvl="1">
              <a:lnSpc>
                <a:spcPct val="100000"/>
              </a:lnSpc>
            </a:pPr>
            <a:r>
              <a:rPr lang="en-IN" dirty="0"/>
              <a:t>Only server uses digital certificates</a:t>
            </a:r>
          </a:p>
        </p:txBody>
      </p:sp>
    </p:spTree>
    <p:extLst>
      <p:ext uri="{BB962C8B-B14F-4D97-AF65-F5344CB8AC3E}">
        <p14:creationId xmlns:p14="http://schemas.microsoft.com/office/powerpoint/2010/main" val="1924845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343" y="196014"/>
            <a:ext cx="11739716" cy="735541"/>
          </a:xfrm>
        </p:spPr>
        <p:txBody>
          <a:bodyPr>
            <a:normAutofit/>
          </a:bodyPr>
          <a:lstStyle/>
          <a:p>
            <a:pPr>
              <a:lnSpc>
                <a:spcPct val="100000"/>
              </a:lnSpc>
            </a:pPr>
            <a:r>
              <a:rPr lang="en-IN" b="1" dirty="0"/>
              <a:t>Wireless Standards</a:t>
            </a:r>
            <a:endParaRPr lang="en-IN" dirty="0"/>
          </a:p>
        </p:txBody>
      </p:sp>
      <mc:AlternateContent xmlns:mc="http://schemas.openxmlformats.org/markup-compatibility/2006" xmlns:p14="http://schemas.microsoft.com/office/powerpoint/2010/main">
        <mc:Choice Requires="p14">
          <p:contentPart p14:bwMode="auto" r:id="rId3">
            <p14:nvContentPartPr>
              <p14:cNvPr id="34" name="Ink 33"/>
              <p14:cNvContentPartPr/>
              <p14:nvPr/>
            </p14:nvContentPartPr>
            <p14:xfrm>
              <a:off x="11493832" y="3618085"/>
              <a:ext cx="360" cy="360"/>
            </p14:xfrm>
          </p:contentPart>
        </mc:Choice>
        <mc:Fallback xmlns="">
          <p:pic>
            <p:nvPicPr>
              <p:cNvPr id="34" name="Ink 33"/>
              <p:cNvPicPr/>
              <p:nvPr/>
            </p:nvPicPr>
            <p:blipFill/>
            <p:spPr/>
          </p:pic>
        </mc:Fallback>
      </mc:AlternateContent>
      <p:sp>
        <p:nvSpPr>
          <p:cNvPr id="5" name="Content Placeholder 2"/>
          <p:cNvSpPr txBox="1">
            <a:spLocks/>
          </p:cNvSpPr>
          <p:nvPr/>
        </p:nvSpPr>
        <p:spPr>
          <a:xfrm>
            <a:off x="423801" y="1250921"/>
            <a:ext cx="10972800" cy="51866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endParaRPr lang="en-IN" dirty="0"/>
          </a:p>
        </p:txBody>
      </p:sp>
      <p:graphicFrame>
        <p:nvGraphicFramePr>
          <p:cNvPr id="3" name="Table 2"/>
          <p:cNvGraphicFramePr>
            <a:graphicFrameLocks noGrp="1"/>
          </p:cNvGraphicFramePr>
          <p:nvPr>
            <p:extLst>
              <p:ext uri="{D42A27DB-BD31-4B8C-83A1-F6EECF244321}">
                <p14:modId xmlns:p14="http://schemas.microsoft.com/office/powerpoint/2010/main" val="3793120333"/>
              </p:ext>
            </p:extLst>
          </p:nvPr>
        </p:nvGraphicFramePr>
        <p:xfrm>
          <a:off x="99339" y="850199"/>
          <a:ext cx="11984507" cy="5846780"/>
        </p:xfrm>
        <a:graphic>
          <a:graphicData uri="http://schemas.openxmlformats.org/drawingml/2006/table">
            <a:tbl>
              <a:tblPr firstRow="1" bandRow="1">
                <a:tableStyleId>{C083E6E3-FA7D-4D7B-A595-EF9225AFEA82}</a:tableStyleId>
              </a:tblPr>
              <a:tblGrid>
                <a:gridCol w="1387299">
                  <a:extLst>
                    <a:ext uri="{9D8B030D-6E8A-4147-A177-3AD203B41FA5}">
                      <a16:colId xmlns:a16="http://schemas.microsoft.com/office/drawing/2014/main" val="4214313267"/>
                    </a:ext>
                  </a:extLst>
                </a:gridCol>
                <a:gridCol w="1241996">
                  <a:extLst>
                    <a:ext uri="{9D8B030D-6E8A-4147-A177-3AD203B41FA5}">
                      <a16:colId xmlns:a16="http://schemas.microsoft.com/office/drawing/2014/main" val="1460583211"/>
                    </a:ext>
                  </a:extLst>
                </a:gridCol>
                <a:gridCol w="1396441">
                  <a:extLst>
                    <a:ext uri="{9D8B030D-6E8A-4147-A177-3AD203B41FA5}">
                      <a16:colId xmlns:a16="http://schemas.microsoft.com/office/drawing/2014/main" val="250993460"/>
                    </a:ext>
                  </a:extLst>
                </a:gridCol>
                <a:gridCol w="899078">
                  <a:extLst>
                    <a:ext uri="{9D8B030D-6E8A-4147-A177-3AD203B41FA5}">
                      <a16:colId xmlns:a16="http://schemas.microsoft.com/office/drawing/2014/main" val="3604561572"/>
                    </a:ext>
                  </a:extLst>
                </a:gridCol>
                <a:gridCol w="7059693">
                  <a:extLst>
                    <a:ext uri="{9D8B030D-6E8A-4147-A177-3AD203B41FA5}">
                      <a16:colId xmlns:a16="http://schemas.microsoft.com/office/drawing/2014/main" val="2182303965"/>
                    </a:ext>
                  </a:extLst>
                </a:gridCol>
              </a:tblGrid>
              <a:tr h="640080">
                <a:tc>
                  <a:txBody>
                    <a:bodyPr/>
                    <a:lstStyle/>
                    <a:p>
                      <a:r>
                        <a:rPr lang="en-IN" dirty="0"/>
                        <a:t>Standard</a:t>
                      </a:r>
                    </a:p>
                  </a:txBody>
                  <a:tcPr/>
                </a:tc>
                <a:tc>
                  <a:txBody>
                    <a:bodyPr/>
                    <a:lstStyle/>
                    <a:p>
                      <a:r>
                        <a:rPr lang="en-IN" dirty="0"/>
                        <a:t>Frequency</a:t>
                      </a:r>
                    </a:p>
                  </a:txBody>
                  <a:tcPr/>
                </a:tc>
                <a:tc>
                  <a:txBody>
                    <a:bodyPr/>
                    <a:lstStyle/>
                    <a:p>
                      <a:r>
                        <a:rPr lang="en-IN" dirty="0"/>
                        <a:t>Transfer Rate</a:t>
                      </a:r>
                    </a:p>
                  </a:txBody>
                  <a:tcPr/>
                </a:tc>
                <a:tc>
                  <a:txBody>
                    <a:bodyPr/>
                    <a:lstStyle/>
                    <a:p>
                      <a:r>
                        <a:rPr lang="en-IN" dirty="0"/>
                        <a:t>SP </a:t>
                      </a:r>
                      <a:r>
                        <a:rPr lang="en-IN" baseline="0" dirty="0"/>
                        <a:t>type</a:t>
                      </a:r>
                      <a:endParaRPr lang="en-IN" dirty="0"/>
                    </a:p>
                  </a:txBody>
                  <a:tcPr/>
                </a:tc>
                <a:tc>
                  <a:txBody>
                    <a:bodyPr/>
                    <a:lstStyle/>
                    <a:p>
                      <a:r>
                        <a:rPr lang="en-IN" dirty="0"/>
                        <a:t>characteristics</a:t>
                      </a:r>
                    </a:p>
                  </a:txBody>
                  <a:tcPr/>
                </a:tc>
                <a:extLst>
                  <a:ext uri="{0D108BD9-81ED-4DB2-BD59-A6C34878D82A}">
                    <a16:rowId xmlns:a16="http://schemas.microsoft.com/office/drawing/2014/main" val="3623554194"/>
                  </a:ext>
                </a:extLst>
              </a:tr>
              <a:tr h="395777">
                <a:tc>
                  <a:txBody>
                    <a:bodyPr/>
                    <a:lstStyle/>
                    <a:p>
                      <a:r>
                        <a:rPr lang="en-IN" dirty="0"/>
                        <a:t>802.11</a:t>
                      </a:r>
                    </a:p>
                  </a:txBody>
                  <a:tcPr/>
                </a:tc>
                <a:tc>
                  <a:txBody>
                    <a:bodyPr/>
                    <a:lstStyle/>
                    <a:p>
                      <a:r>
                        <a:rPr lang="en-IN" dirty="0"/>
                        <a:t>2.4GHz</a:t>
                      </a:r>
                    </a:p>
                  </a:txBody>
                  <a:tcPr/>
                </a:tc>
                <a:tc>
                  <a:txBody>
                    <a:bodyPr/>
                    <a:lstStyle/>
                    <a:p>
                      <a:r>
                        <a:rPr lang="en-IN" dirty="0"/>
                        <a:t>2Mbps</a:t>
                      </a:r>
                    </a:p>
                  </a:txBody>
                  <a:tcPr/>
                </a:tc>
                <a:tc>
                  <a:txBody>
                    <a:bodyPr/>
                    <a:lstStyle/>
                    <a:p>
                      <a:r>
                        <a:rPr lang="en-IN" dirty="0"/>
                        <a:t>FHSS</a:t>
                      </a:r>
                    </a:p>
                  </a:txBody>
                  <a:tcPr/>
                </a:tc>
                <a:tc>
                  <a:txBody>
                    <a:bodyPr/>
                    <a:lstStyle/>
                    <a:p>
                      <a:r>
                        <a:rPr lang="en-IN" dirty="0"/>
                        <a:t>First WLAN standard;</a:t>
                      </a:r>
                      <a:r>
                        <a:rPr lang="en-IN" baseline="0" dirty="0"/>
                        <a:t> not used now</a:t>
                      </a:r>
                      <a:endParaRPr lang="en-IN" dirty="0"/>
                    </a:p>
                  </a:txBody>
                  <a:tcPr/>
                </a:tc>
                <a:extLst>
                  <a:ext uri="{0D108BD9-81ED-4DB2-BD59-A6C34878D82A}">
                    <a16:rowId xmlns:a16="http://schemas.microsoft.com/office/drawing/2014/main" val="2919582998"/>
                  </a:ext>
                </a:extLst>
              </a:tr>
              <a:tr h="365760">
                <a:tc>
                  <a:txBody>
                    <a:bodyPr/>
                    <a:lstStyle/>
                    <a:p>
                      <a:r>
                        <a:rPr lang="en-IN" dirty="0"/>
                        <a:t>802.11b</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2.4GHz</a:t>
                      </a:r>
                    </a:p>
                  </a:txBody>
                  <a:tcPr/>
                </a:tc>
                <a:tc>
                  <a:txBody>
                    <a:bodyPr/>
                    <a:lstStyle/>
                    <a:p>
                      <a:r>
                        <a:rPr lang="en-IN" dirty="0"/>
                        <a:t>11Mbps</a:t>
                      </a:r>
                    </a:p>
                  </a:txBody>
                  <a:tcPr/>
                </a:tc>
                <a:tc>
                  <a:txBody>
                    <a:bodyPr/>
                    <a:lstStyle/>
                    <a:p>
                      <a:r>
                        <a:rPr lang="en-IN" dirty="0"/>
                        <a:t>DSSS</a:t>
                      </a:r>
                    </a:p>
                  </a:txBody>
                  <a:tcPr/>
                </a:tc>
                <a:tc>
                  <a:txBody>
                    <a:bodyPr/>
                    <a:lstStyle/>
                    <a:p>
                      <a:r>
                        <a:rPr lang="en-IN" dirty="0"/>
                        <a:t>Backward</a:t>
                      </a:r>
                      <a:r>
                        <a:rPr lang="en-IN" baseline="0" dirty="0"/>
                        <a:t> compatible with 802.11</a:t>
                      </a:r>
                      <a:endParaRPr lang="en-IN" dirty="0"/>
                    </a:p>
                  </a:txBody>
                  <a:tcPr/>
                </a:tc>
                <a:extLst>
                  <a:ext uri="{0D108BD9-81ED-4DB2-BD59-A6C34878D82A}">
                    <a16:rowId xmlns:a16="http://schemas.microsoft.com/office/drawing/2014/main" val="2523324748"/>
                  </a:ext>
                </a:extLst>
              </a:tr>
              <a:tr h="640080">
                <a:tc>
                  <a:txBody>
                    <a:bodyPr/>
                    <a:lstStyle/>
                    <a:p>
                      <a:r>
                        <a:rPr lang="en-IN" dirty="0"/>
                        <a:t>802.11a</a:t>
                      </a:r>
                    </a:p>
                  </a:txBody>
                  <a:tcPr/>
                </a:tc>
                <a:tc>
                  <a:txBody>
                    <a:bodyPr/>
                    <a:lstStyle/>
                    <a:p>
                      <a:r>
                        <a:rPr lang="en-IN" dirty="0"/>
                        <a:t>5GHz</a:t>
                      </a:r>
                    </a:p>
                  </a:txBody>
                  <a:tcPr/>
                </a:tc>
                <a:tc>
                  <a:txBody>
                    <a:bodyPr/>
                    <a:lstStyle/>
                    <a:p>
                      <a:r>
                        <a:rPr lang="en-IN" dirty="0"/>
                        <a:t>54Mbps</a:t>
                      </a:r>
                    </a:p>
                  </a:txBody>
                  <a:tcPr/>
                </a:tc>
                <a:tc>
                  <a:txBody>
                    <a:bodyPr/>
                    <a:lstStyle/>
                    <a:p>
                      <a:r>
                        <a:rPr lang="en-IN" dirty="0"/>
                        <a:t>OFDM</a:t>
                      </a:r>
                    </a:p>
                  </a:txBody>
                  <a:tcPr/>
                </a:tc>
                <a:tc>
                  <a:txBody>
                    <a:bodyPr/>
                    <a:lstStyle/>
                    <a:p>
                      <a:r>
                        <a:rPr lang="en-IN" dirty="0"/>
                        <a:t>Not compatible</a:t>
                      </a:r>
                      <a:r>
                        <a:rPr lang="en-IN" baseline="0" dirty="0"/>
                        <a:t> with b and 802.11</a:t>
                      </a:r>
                    </a:p>
                    <a:p>
                      <a:r>
                        <a:rPr lang="en-IN" baseline="0" dirty="0"/>
                        <a:t>Max speed is attained within 25 feet from AP</a:t>
                      </a:r>
                      <a:endParaRPr lang="en-IN" dirty="0"/>
                    </a:p>
                  </a:txBody>
                  <a:tcPr/>
                </a:tc>
                <a:extLst>
                  <a:ext uri="{0D108BD9-81ED-4DB2-BD59-A6C34878D82A}">
                    <a16:rowId xmlns:a16="http://schemas.microsoft.com/office/drawing/2014/main" val="3702619890"/>
                  </a:ext>
                </a:extLst>
              </a:tr>
              <a:tr h="640080">
                <a:tc>
                  <a:txBody>
                    <a:bodyPr/>
                    <a:lstStyle/>
                    <a:p>
                      <a:r>
                        <a:rPr lang="en-IN" dirty="0"/>
                        <a:t>802.11e</a:t>
                      </a:r>
                    </a:p>
                  </a:txBody>
                  <a:tcPr/>
                </a:tc>
                <a:tc>
                  <a:txBody>
                    <a:bodyPr/>
                    <a:lstStyle/>
                    <a:p>
                      <a:endParaRPr lang="en-IN" dirty="0"/>
                    </a:p>
                  </a:txBody>
                  <a:tcPr/>
                </a:tc>
                <a:tc>
                  <a:txBody>
                    <a:bodyPr/>
                    <a:lstStyle/>
                    <a:p>
                      <a:endParaRPr lang="en-IN"/>
                    </a:p>
                  </a:txBody>
                  <a:tcPr/>
                </a:tc>
                <a:tc>
                  <a:txBody>
                    <a:bodyPr/>
                    <a:lstStyle/>
                    <a:p>
                      <a:endParaRPr lang="en-IN"/>
                    </a:p>
                  </a:txBody>
                  <a:tcPr/>
                </a:tc>
                <a:tc>
                  <a:txBody>
                    <a:bodyPr/>
                    <a:lstStyle/>
                    <a:p>
                      <a:r>
                        <a:rPr lang="en-IN" sz="1800" b="0" i="0" kern="1200" dirty="0">
                          <a:solidFill>
                            <a:schemeClr val="tx1"/>
                          </a:solidFill>
                          <a:effectLst/>
                          <a:latin typeface="+mn-lt"/>
                          <a:ea typeface="+mn-ea"/>
                          <a:cs typeface="+mn-cs"/>
                        </a:rPr>
                        <a:t>It is an approved amendment to the IEEE 802.11</a:t>
                      </a:r>
                    </a:p>
                    <a:p>
                      <a:r>
                        <a:rPr lang="en-IN" sz="1800" b="0" i="0" kern="1200" dirty="0">
                          <a:solidFill>
                            <a:schemeClr val="tx1"/>
                          </a:solidFill>
                          <a:effectLst/>
                          <a:latin typeface="+mn-lt"/>
                          <a:ea typeface="+mn-ea"/>
                          <a:cs typeface="+mn-cs"/>
                        </a:rPr>
                        <a:t>Defines a set of quality of service (</a:t>
                      </a:r>
                      <a:r>
                        <a:rPr lang="en-IN" sz="1800" b="0" i="0" kern="1200" dirty="0" err="1">
                          <a:solidFill>
                            <a:schemeClr val="tx1"/>
                          </a:solidFill>
                          <a:effectLst/>
                          <a:latin typeface="+mn-lt"/>
                          <a:ea typeface="+mn-ea"/>
                          <a:cs typeface="+mn-cs"/>
                        </a:rPr>
                        <a:t>QoS</a:t>
                      </a:r>
                      <a:r>
                        <a:rPr lang="en-IN" sz="1800" b="0" i="0" kern="1200" dirty="0">
                          <a:solidFill>
                            <a:schemeClr val="tx1"/>
                          </a:solidFill>
                          <a:effectLst/>
                          <a:latin typeface="+mn-lt"/>
                          <a:ea typeface="+mn-ea"/>
                          <a:cs typeface="+mn-cs"/>
                        </a:rPr>
                        <a:t>) enhancements </a:t>
                      </a:r>
                      <a:endParaRPr lang="en-IN" dirty="0"/>
                    </a:p>
                  </a:txBody>
                  <a:tcPr/>
                </a:tc>
                <a:extLst>
                  <a:ext uri="{0D108BD9-81ED-4DB2-BD59-A6C34878D82A}">
                    <a16:rowId xmlns:a16="http://schemas.microsoft.com/office/drawing/2014/main" val="2575367255"/>
                  </a:ext>
                </a:extLst>
              </a:tr>
              <a:tr h="365760">
                <a:tc>
                  <a:txBody>
                    <a:bodyPr/>
                    <a:lstStyle/>
                    <a:p>
                      <a:r>
                        <a:rPr lang="en-IN" dirty="0"/>
                        <a:t>802.11g</a:t>
                      </a:r>
                    </a:p>
                  </a:txBody>
                  <a:tcPr/>
                </a:tc>
                <a:tc>
                  <a:txBody>
                    <a:bodyPr/>
                    <a:lstStyle/>
                    <a:p>
                      <a:r>
                        <a:rPr lang="en-IN" dirty="0"/>
                        <a:t>2.4GHz</a:t>
                      </a:r>
                    </a:p>
                  </a:txBody>
                  <a:tcPr/>
                </a:tc>
                <a:tc>
                  <a:txBody>
                    <a:bodyPr/>
                    <a:lstStyle/>
                    <a:p>
                      <a:r>
                        <a:rPr lang="en-IN" dirty="0"/>
                        <a:t>54Mbps</a:t>
                      </a:r>
                    </a:p>
                  </a:txBody>
                  <a:tcPr/>
                </a:tc>
                <a:tc>
                  <a:txBody>
                    <a:bodyPr/>
                    <a:lstStyle/>
                    <a:p>
                      <a:r>
                        <a:rPr lang="en-IN" dirty="0"/>
                        <a:t>OFDM</a:t>
                      </a:r>
                    </a:p>
                  </a:txBody>
                  <a:tcPr/>
                </a:tc>
                <a:tc>
                  <a:txBody>
                    <a:bodyPr/>
                    <a:lstStyle/>
                    <a:p>
                      <a:r>
                        <a:rPr lang="en-IN" dirty="0"/>
                        <a:t>Backward compatible with 802.11b</a:t>
                      </a:r>
                    </a:p>
                  </a:txBody>
                  <a:tcPr/>
                </a:tc>
                <a:extLst>
                  <a:ext uri="{0D108BD9-81ED-4DB2-BD59-A6C34878D82A}">
                    <a16:rowId xmlns:a16="http://schemas.microsoft.com/office/drawing/2014/main" val="1923652958"/>
                  </a:ext>
                </a:extLst>
              </a:tr>
              <a:tr h="640080">
                <a:tc>
                  <a:txBody>
                    <a:bodyPr/>
                    <a:lstStyle/>
                    <a:p>
                      <a:r>
                        <a:rPr lang="en-IN" dirty="0"/>
                        <a:t>802.11n</a:t>
                      </a:r>
                    </a:p>
                  </a:txBody>
                  <a:tcPr/>
                </a:tc>
                <a:tc>
                  <a:txBody>
                    <a:bodyPr/>
                    <a:lstStyle/>
                    <a:p>
                      <a:r>
                        <a:rPr lang="en-IN" dirty="0"/>
                        <a:t>2.4GHz</a:t>
                      </a:r>
                      <a:r>
                        <a:rPr lang="en-IN" baseline="0" dirty="0"/>
                        <a:t> </a:t>
                      </a:r>
                    </a:p>
                    <a:p>
                      <a:r>
                        <a:rPr lang="en-IN" baseline="0" dirty="0"/>
                        <a:t>or </a:t>
                      </a:r>
                      <a:r>
                        <a:rPr lang="en-IN" dirty="0"/>
                        <a:t>5GHz</a:t>
                      </a:r>
                    </a:p>
                  </a:txBody>
                  <a:tcPr/>
                </a:tc>
                <a:tc>
                  <a:txBody>
                    <a:bodyPr/>
                    <a:lstStyle/>
                    <a:p>
                      <a:r>
                        <a:rPr lang="en-IN" dirty="0"/>
                        <a:t>100Mbps</a:t>
                      </a:r>
                    </a:p>
                  </a:txBody>
                  <a:tcPr/>
                </a:tc>
                <a:tc>
                  <a:txBody>
                    <a:bodyPr/>
                    <a:lstStyle/>
                    <a:p>
                      <a:r>
                        <a:rPr lang="en-IN" dirty="0"/>
                        <a:t>MIMO</a:t>
                      </a:r>
                    </a:p>
                  </a:txBody>
                  <a:tcPr/>
                </a:tc>
                <a:tc>
                  <a:txBody>
                    <a:bodyPr/>
                    <a:lstStyle/>
                    <a:p>
                      <a:r>
                        <a:rPr lang="en-IN" dirty="0"/>
                        <a:t>Requires use of two receive</a:t>
                      </a:r>
                      <a:r>
                        <a:rPr lang="en-IN" baseline="0" dirty="0"/>
                        <a:t> and two transmit antennas to broadcast in parallel using 20MHz channel</a:t>
                      </a:r>
                      <a:endParaRPr lang="en-IN" dirty="0"/>
                    </a:p>
                  </a:txBody>
                  <a:tcPr/>
                </a:tc>
                <a:extLst>
                  <a:ext uri="{0D108BD9-81ED-4DB2-BD59-A6C34878D82A}">
                    <a16:rowId xmlns:a16="http://schemas.microsoft.com/office/drawing/2014/main" val="2271759725"/>
                  </a:ext>
                </a:extLst>
              </a:tr>
              <a:tr h="663451">
                <a:tc>
                  <a:txBody>
                    <a:bodyPr/>
                    <a:lstStyle/>
                    <a:p>
                      <a:r>
                        <a:rPr lang="en-IN" dirty="0"/>
                        <a:t>802.11ac</a:t>
                      </a:r>
                    </a:p>
                  </a:txBody>
                  <a:tcPr/>
                </a:tc>
                <a:tc>
                  <a:txBody>
                    <a:bodyPr/>
                    <a:lstStyle/>
                    <a:p>
                      <a:r>
                        <a:rPr lang="en-IN" dirty="0"/>
                        <a:t>5GHz</a:t>
                      </a:r>
                    </a:p>
                  </a:txBody>
                  <a:tcPr/>
                </a:tc>
                <a:tc>
                  <a:txBody>
                    <a:bodyPr/>
                    <a:lstStyle/>
                    <a:p>
                      <a:r>
                        <a:rPr lang="en-IN" dirty="0"/>
                        <a:t>1.3Gbps</a:t>
                      </a:r>
                    </a:p>
                  </a:txBody>
                  <a:tcPr/>
                </a:tc>
                <a:tc>
                  <a:txBody>
                    <a:bodyPr/>
                    <a:lstStyle/>
                    <a:p>
                      <a:r>
                        <a:rPr lang="en-IN" dirty="0"/>
                        <a:t>MIMO</a:t>
                      </a:r>
                    </a:p>
                  </a:txBody>
                  <a:tcPr/>
                </a:tc>
                <a:tc>
                  <a:txBody>
                    <a:bodyPr/>
                    <a:lstStyle/>
                    <a:p>
                      <a:r>
                        <a:rPr lang="en-IN" dirty="0"/>
                        <a:t>Extension of 802.11n; </a:t>
                      </a:r>
                      <a:r>
                        <a:rPr lang="en-IN" b="1" dirty="0"/>
                        <a:t>beamforming: </a:t>
                      </a:r>
                      <a:r>
                        <a:rPr lang="en-IN" b="0" dirty="0"/>
                        <a:t>Shaping of radio signals to improve</a:t>
                      </a:r>
                      <a:r>
                        <a:rPr lang="en-IN" b="0" baseline="0" dirty="0"/>
                        <a:t> their performance. Able to maintain high data rates over longer ranges</a:t>
                      </a:r>
                      <a:endParaRPr lang="en-IN" b="1" dirty="0"/>
                    </a:p>
                  </a:txBody>
                  <a:tcPr/>
                </a:tc>
                <a:extLst>
                  <a:ext uri="{0D108BD9-81ED-4DB2-BD59-A6C34878D82A}">
                    <a16:rowId xmlns:a16="http://schemas.microsoft.com/office/drawing/2014/main" val="2976656618"/>
                  </a:ext>
                </a:extLst>
              </a:tr>
              <a:tr h="442452">
                <a:tc>
                  <a:txBody>
                    <a:bodyPr/>
                    <a:lstStyle/>
                    <a:p>
                      <a:r>
                        <a:rPr lang="en-IN" dirty="0"/>
                        <a:t>802.16</a:t>
                      </a:r>
                    </a:p>
                  </a:txBody>
                  <a:tcPr/>
                </a:tc>
                <a:tc>
                  <a:txBody>
                    <a:bodyPr/>
                    <a:lstStyle/>
                    <a:p>
                      <a:r>
                        <a:rPr lang="en-IN" dirty="0"/>
                        <a:t>20MHz</a:t>
                      </a:r>
                    </a:p>
                  </a:txBody>
                  <a:tcPr/>
                </a:tc>
                <a:tc>
                  <a:txBody>
                    <a:bodyPr/>
                    <a:lstStyle/>
                    <a:p>
                      <a:r>
                        <a:rPr lang="en-IN" dirty="0"/>
                        <a:t>1Gbps</a:t>
                      </a:r>
                    </a:p>
                  </a:txBody>
                  <a:tcPr/>
                </a:tc>
                <a:tc>
                  <a:txBody>
                    <a:bodyPr/>
                    <a:lstStyle/>
                    <a:p>
                      <a:r>
                        <a:rPr lang="en-IN" dirty="0"/>
                        <a:t>OFDM</a:t>
                      </a:r>
                    </a:p>
                  </a:txBody>
                  <a:tcPr/>
                </a:tc>
                <a:tc>
                  <a:txBody>
                    <a:bodyPr/>
                    <a:lstStyle/>
                    <a:p>
                      <a:r>
                        <a:rPr lang="en-IN" b="0" dirty="0"/>
                        <a:t>MAN wireless standard; WiMAX is based on</a:t>
                      </a:r>
                      <a:r>
                        <a:rPr lang="en-IN" b="0" baseline="0" dirty="0"/>
                        <a:t> this</a:t>
                      </a:r>
                      <a:endParaRPr lang="en-IN" b="0" dirty="0"/>
                    </a:p>
                  </a:txBody>
                  <a:tcPr/>
                </a:tc>
                <a:extLst>
                  <a:ext uri="{0D108BD9-81ED-4DB2-BD59-A6C34878D82A}">
                    <a16:rowId xmlns:a16="http://schemas.microsoft.com/office/drawing/2014/main" val="1695777152"/>
                  </a:ext>
                </a:extLst>
              </a:tr>
              <a:tr h="1053260">
                <a:tc>
                  <a:txBody>
                    <a:bodyPr/>
                    <a:lstStyle/>
                    <a:p>
                      <a:r>
                        <a:rPr lang="en-IN" dirty="0"/>
                        <a:t>802.15.4</a:t>
                      </a:r>
                    </a:p>
                  </a:txBody>
                  <a:tcPr/>
                </a:tc>
                <a:tc>
                  <a:txBody>
                    <a:bodyPr/>
                    <a:lstStyle/>
                    <a:p>
                      <a:r>
                        <a:rPr lang="en-IN" dirty="0"/>
                        <a:t>2.4GHz</a:t>
                      </a:r>
                    </a:p>
                  </a:txBody>
                  <a:tcPr/>
                </a:tc>
                <a:tc>
                  <a:txBody>
                    <a:bodyPr/>
                    <a:lstStyle/>
                    <a:p>
                      <a:r>
                        <a:rPr lang="en-IN" dirty="0"/>
                        <a:t>250kbps</a:t>
                      </a:r>
                    </a:p>
                  </a:txBody>
                  <a:tcPr/>
                </a:tc>
                <a:tc>
                  <a:txBody>
                    <a:bodyPr/>
                    <a:lstStyle/>
                    <a:p>
                      <a:endParaRPr lang="en-IN" dirty="0"/>
                    </a:p>
                  </a:txBody>
                  <a:tcPr/>
                </a:tc>
                <a:tc>
                  <a:txBody>
                    <a:bodyPr/>
                    <a:lstStyle/>
                    <a:p>
                      <a:r>
                        <a:rPr lang="en-IN" b="0" dirty="0"/>
                        <a:t>Wireless</a:t>
                      </a:r>
                      <a:r>
                        <a:rPr lang="en-IN" b="0" baseline="0" dirty="0"/>
                        <a:t> personal area network; deals with a smaller area network, allows local device connectivity (wireless mouse, music player); Key enabler for </a:t>
                      </a:r>
                      <a:r>
                        <a:rPr lang="en-IN" b="0" baseline="0" dirty="0" err="1"/>
                        <a:t>IoT</a:t>
                      </a:r>
                      <a:r>
                        <a:rPr lang="en-IN" b="0" baseline="0" dirty="0"/>
                        <a:t>; </a:t>
                      </a:r>
                      <a:r>
                        <a:rPr lang="en-IN" b="0" baseline="0" dirty="0" err="1"/>
                        <a:t>ZingBee</a:t>
                      </a:r>
                      <a:r>
                        <a:rPr lang="en-IN" b="0" baseline="0" dirty="0"/>
                        <a:t> is the most popular protocol</a:t>
                      </a:r>
                      <a:endParaRPr lang="en-IN" b="0" dirty="0"/>
                    </a:p>
                  </a:txBody>
                  <a:tcPr/>
                </a:tc>
                <a:extLst>
                  <a:ext uri="{0D108BD9-81ED-4DB2-BD59-A6C34878D82A}">
                    <a16:rowId xmlns:a16="http://schemas.microsoft.com/office/drawing/2014/main" val="178477227"/>
                  </a:ext>
                </a:extLst>
              </a:tr>
            </a:tbl>
          </a:graphicData>
        </a:graphic>
      </p:graphicFrame>
    </p:spTree>
    <p:extLst>
      <p:ext uri="{BB962C8B-B14F-4D97-AF65-F5344CB8AC3E}">
        <p14:creationId xmlns:p14="http://schemas.microsoft.com/office/powerpoint/2010/main" val="231202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6142" y="515380"/>
            <a:ext cx="11739716" cy="735541"/>
          </a:xfrm>
        </p:spPr>
        <p:txBody>
          <a:bodyPr>
            <a:normAutofit/>
          </a:bodyPr>
          <a:lstStyle/>
          <a:p>
            <a:pPr>
              <a:lnSpc>
                <a:spcPct val="100000"/>
              </a:lnSpc>
            </a:pPr>
            <a:r>
              <a:rPr lang="en-IN" b="1" dirty="0"/>
              <a:t>Satellites</a:t>
            </a:r>
            <a:endParaRPr lang="en-IN" dirty="0"/>
          </a:p>
        </p:txBody>
      </p:sp>
      <mc:AlternateContent xmlns:mc="http://schemas.openxmlformats.org/markup-compatibility/2006" xmlns:p14="http://schemas.microsoft.com/office/powerpoint/2010/main">
        <mc:Choice Requires="p14">
          <p:contentPart p14:bwMode="auto" r:id="rId3">
            <p14:nvContentPartPr>
              <p14:cNvPr id="34" name="Ink 33"/>
              <p14:cNvContentPartPr/>
              <p14:nvPr/>
            </p14:nvContentPartPr>
            <p14:xfrm>
              <a:off x="11493832" y="3618085"/>
              <a:ext cx="360" cy="360"/>
            </p14:xfrm>
          </p:contentPart>
        </mc:Choice>
        <mc:Fallback xmlns="">
          <p:pic>
            <p:nvPicPr>
              <p:cNvPr id="34" name="Ink 33"/>
              <p:cNvPicPr/>
              <p:nvPr/>
            </p:nvPicPr>
            <p:blipFill/>
            <p:spPr/>
          </p:pic>
        </mc:Fallback>
      </mc:AlternateContent>
      <p:sp>
        <p:nvSpPr>
          <p:cNvPr id="5" name="Content Placeholder 2"/>
          <p:cNvSpPr txBox="1">
            <a:spLocks/>
          </p:cNvSpPr>
          <p:nvPr/>
        </p:nvSpPr>
        <p:spPr>
          <a:xfrm>
            <a:off x="423801" y="1250921"/>
            <a:ext cx="10972800" cy="51866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endParaRPr lang="en-IN" dirty="0"/>
          </a:p>
        </p:txBody>
      </p:sp>
      <p:sp>
        <p:nvSpPr>
          <p:cNvPr id="6" name="Content Placeholder 2"/>
          <p:cNvSpPr txBox="1">
            <a:spLocks/>
          </p:cNvSpPr>
          <p:nvPr/>
        </p:nvSpPr>
        <p:spPr>
          <a:xfrm>
            <a:off x="576201" y="1403321"/>
            <a:ext cx="10972800" cy="51866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IN" dirty="0"/>
              <a:t>Used to provide connectivity between two locations</a:t>
            </a:r>
          </a:p>
          <a:p>
            <a:pPr>
              <a:lnSpc>
                <a:spcPct val="100000"/>
              </a:lnSpc>
            </a:pPr>
            <a:r>
              <a:rPr lang="en-IN" dirty="0"/>
              <a:t>The two locations must be within the satellites line of sight and footprint</a:t>
            </a:r>
          </a:p>
          <a:p>
            <a:pPr>
              <a:lnSpc>
                <a:spcPct val="100000"/>
              </a:lnSpc>
            </a:pPr>
            <a:r>
              <a:rPr lang="en-IN" dirty="0"/>
              <a:t>The ground station modulates the data into a radio signal that is transmitted to the satellite. A transponder on the satellite receives this signal, amplifies it and relays it to the receiver. </a:t>
            </a:r>
          </a:p>
          <a:p>
            <a:pPr>
              <a:lnSpc>
                <a:spcPct val="100000"/>
              </a:lnSpc>
            </a:pPr>
            <a:r>
              <a:rPr lang="en-IN" dirty="0"/>
              <a:t>Two main microwave wireless transmission</a:t>
            </a:r>
          </a:p>
          <a:p>
            <a:pPr lvl="1">
              <a:lnSpc>
                <a:spcPct val="100000"/>
              </a:lnSpc>
            </a:pPr>
            <a:r>
              <a:rPr lang="en-IN" b="1" dirty="0"/>
              <a:t>Satellite</a:t>
            </a:r>
            <a:r>
              <a:rPr lang="en-IN" dirty="0"/>
              <a:t>: Ground to Orbiter to Ground</a:t>
            </a:r>
          </a:p>
          <a:p>
            <a:pPr lvl="1">
              <a:lnSpc>
                <a:spcPct val="100000"/>
              </a:lnSpc>
            </a:pPr>
            <a:r>
              <a:rPr lang="en-IN" b="1" dirty="0"/>
              <a:t>Terrestrial</a:t>
            </a:r>
            <a:r>
              <a:rPr lang="en-IN" dirty="0"/>
              <a:t>: Ground to Ground</a:t>
            </a:r>
          </a:p>
          <a:p>
            <a:pPr>
              <a:lnSpc>
                <a:spcPct val="100000"/>
              </a:lnSpc>
            </a:pPr>
            <a:r>
              <a:rPr lang="en-IN" b="1" dirty="0"/>
              <a:t>VSAT</a:t>
            </a:r>
            <a:r>
              <a:rPr lang="en-IN" dirty="0"/>
              <a:t>: Links a remote office to the Internet through a satellite gateway facility run by a service provider</a:t>
            </a:r>
          </a:p>
        </p:txBody>
      </p:sp>
    </p:spTree>
    <p:extLst>
      <p:ext uri="{BB962C8B-B14F-4D97-AF65-F5344CB8AC3E}">
        <p14:creationId xmlns:p14="http://schemas.microsoft.com/office/powerpoint/2010/main" val="2076129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6142" y="515380"/>
            <a:ext cx="11739716" cy="735541"/>
          </a:xfrm>
        </p:spPr>
        <p:txBody>
          <a:bodyPr>
            <a:normAutofit/>
          </a:bodyPr>
          <a:lstStyle/>
          <a:p>
            <a:pPr>
              <a:lnSpc>
                <a:spcPct val="100000"/>
              </a:lnSpc>
            </a:pPr>
            <a:r>
              <a:rPr lang="en-IN" b="1" dirty="0"/>
              <a:t>Mobile Wireless</a:t>
            </a:r>
            <a:endParaRPr lang="en-IN" dirty="0"/>
          </a:p>
        </p:txBody>
      </p:sp>
      <mc:AlternateContent xmlns:mc="http://schemas.openxmlformats.org/markup-compatibility/2006" xmlns:p14="http://schemas.microsoft.com/office/powerpoint/2010/main">
        <mc:Choice Requires="p14">
          <p:contentPart p14:bwMode="auto" r:id="rId3">
            <p14:nvContentPartPr>
              <p14:cNvPr id="34" name="Ink 33"/>
              <p14:cNvContentPartPr/>
              <p14:nvPr/>
            </p14:nvContentPartPr>
            <p14:xfrm>
              <a:off x="11493832" y="3618085"/>
              <a:ext cx="360" cy="360"/>
            </p14:xfrm>
          </p:contentPart>
        </mc:Choice>
        <mc:Fallback xmlns="">
          <p:pic>
            <p:nvPicPr>
              <p:cNvPr id="34" name="Ink 33"/>
              <p:cNvPicPr/>
              <p:nvPr/>
            </p:nvPicPr>
            <p:blipFill/>
            <p:spPr/>
          </p:pic>
        </mc:Fallback>
      </mc:AlternateContent>
      <p:sp>
        <p:nvSpPr>
          <p:cNvPr id="5" name="Content Placeholder 2"/>
          <p:cNvSpPr txBox="1">
            <a:spLocks/>
          </p:cNvSpPr>
          <p:nvPr/>
        </p:nvSpPr>
        <p:spPr>
          <a:xfrm>
            <a:off x="423801" y="1250921"/>
            <a:ext cx="10972800" cy="51866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endParaRPr lang="en-IN" dirty="0"/>
          </a:p>
        </p:txBody>
      </p:sp>
      <p:sp>
        <p:nvSpPr>
          <p:cNvPr id="6" name="Content Placeholder 2"/>
          <p:cNvSpPr txBox="1">
            <a:spLocks/>
          </p:cNvSpPr>
          <p:nvPr/>
        </p:nvSpPr>
        <p:spPr>
          <a:xfrm>
            <a:off x="576201" y="1403321"/>
            <a:ext cx="10972800" cy="5186600"/>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IN" b="1" dirty="0"/>
              <a:t>Frequency Division Multiple Access (FDMA)</a:t>
            </a:r>
          </a:p>
          <a:p>
            <a:pPr lvl="1">
              <a:lnSpc>
                <a:spcPct val="100000"/>
              </a:lnSpc>
            </a:pPr>
            <a:r>
              <a:rPr lang="en-IN" dirty="0"/>
              <a:t>Earliest multiple access technology</a:t>
            </a:r>
          </a:p>
          <a:p>
            <a:pPr lvl="1">
              <a:lnSpc>
                <a:spcPct val="100000"/>
              </a:lnSpc>
            </a:pPr>
            <a:r>
              <a:rPr lang="en-IN" dirty="0"/>
              <a:t>Available frequency is subdivided into sub-bands and each band is allocated to one subscriber</a:t>
            </a:r>
          </a:p>
          <a:p>
            <a:pPr lvl="1">
              <a:lnSpc>
                <a:spcPct val="100000"/>
              </a:lnSpc>
            </a:pPr>
            <a:r>
              <a:rPr lang="en-IN" dirty="0"/>
              <a:t>Subscriber has exclusive rights during the call or till the call is end</a:t>
            </a:r>
          </a:p>
          <a:p>
            <a:pPr lvl="1">
              <a:lnSpc>
                <a:spcPct val="100000"/>
              </a:lnSpc>
            </a:pPr>
            <a:r>
              <a:rPr lang="en-IN" dirty="0"/>
              <a:t>Multiple users can share the same frequency without the risk of interference</a:t>
            </a:r>
          </a:p>
          <a:p>
            <a:pPr lvl="1">
              <a:lnSpc>
                <a:spcPct val="100000"/>
              </a:lnSpc>
            </a:pPr>
            <a:r>
              <a:rPr lang="en-IN" dirty="0"/>
              <a:t>Was used in 1</a:t>
            </a:r>
            <a:r>
              <a:rPr lang="en-IN" baseline="30000" dirty="0"/>
              <a:t>st</a:t>
            </a:r>
            <a:r>
              <a:rPr lang="en-IN" dirty="0"/>
              <a:t> Generation mobile networks</a:t>
            </a:r>
          </a:p>
          <a:p>
            <a:pPr>
              <a:lnSpc>
                <a:spcPct val="100000"/>
              </a:lnSpc>
            </a:pPr>
            <a:r>
              <a:rPr lang="en-IN" b="1" dirty="0"/>
              <a:t>Time Division Multiple Access (TDMA)</a:t>
            </a:r>
          </a:p>
          <a:p>
            <a:pPr lvl="1">
              <a:lnSpc>
                <a:spcPct val="100000"/>
              </a:lnSpc>
            </a:pPr>
            <a:r>
              <a:rPr lang="en-IN" dirty="0"/>
              <a:t>Divides the radio-frequency spectrum channels into time slots thereby increasing the speed and efficiency of the network </a:t>
            </a:r>
          </a:p>
          <a:p>
            <a:pPr lvl="1">
              <a:lnSpc>
                <a:spcPct val="100000"/>
              </a:lnSpc>
            </a:pPr>
            <a:r>
              <a:rPr lang="en-IN" dirty="0"/>
              <a:t>Multiple users can share the same channel at various time periods</a:t>
            </a:r>
          </a:p>
          <a:p>
            <a:pPr lvl="1">
              <a:lnSpc>
                <a:spcPct val="100000"/>
              </a:lnSpc>
            </a:pPr>
            <a:r>
              <a:rPr lang="en-IN" dirty="0"/>
              <a:t>In TDMA systems, time is divided into Frames, Frames is divided into slots</a:t>
            </a:r>
          </a:p>
          <a:p>
            <a:pPr lvl="1">
              <a:lnSpc>
                <a:spcPct val="100000"/>
              </a:lnSpc>
            </a:pPr>
            <a:r>
              <a:rPr lang="en-IN" dirty="0"/>
              <a:t>Each slots start and end time should be known to both the source and destination</a:t>
            </a:r>
          </a:p>
          <a:p>
            <a:pPr lvl="1">
              <a:lnSpc>
                <a:spcPct val="100000"/>
              </a:lnSpc>
            </a:pPr>
            <a:r>
              <a:rPr lang="en-IN" dirty="0"/>
              <a:t>GSM uses TDMA</a:t>
            </a:r>
          </a:p>
          <a:p>
            <a:pPr>
              <a:lnSpc>
                <a:spcPct val="100000"/>
              </a:lnSpc>
            </a:pPr>
            <a:r>
              <a:rPr lang="en-IN" dirty="0"/>
              <a:t>Code Division Multiple Access (CDMA)</a:t>
            </a:r>
          </a:p>
          <a:p>
            <a:pPr>
              <a:lnSpc>
                <a:spcPct val="100000"/>
              </a:lnSpc>
            </a:pPr>
            <a:r>
              <a:rPr lang="en-IN" dirty="0"/>
              <a:t>Orthogonal frequency division multiple access (OFDMA)</a:t>
            </a:r>
          </a:p>
        </p:txBody>
      </p:sp>
    </p:spTree>
    <p:extLst>
      <p:ext uri="{BB962C8B-B14F-4D97-AF65-F5344CB8AC3E}">
        <p14:creationId xmlns:p14="http://schemas.microsoft.com/office/powerpoint/2010/main" val="386030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6142" y="515380"/>
            <a:ext cx="11739716" cy="735541"/>
          </a:xfrm>
        </p:spPr>
        <p:txBody>
          <a:bodyPr>
            <a:normAutofit/>
          </a:bodyPr>
          <a:lstStyle/>
          <a:p>
            <a:pPr>
              <a:lnSpc>
                <a:spcPct val="100000"/>
              </a:lnSpc>
            </a:pPr>
            <a:r>
              <a:rPr lang="en-IN" b="1" dirty="0"/>
              <a:t>Mobile Wireless</a:t>
            </a:r>
            <a:endParaRPr lang="en-IN" dirty="0"/>
          </a:p>
        </p:txBody>
      </p:sp>
      <mc:AlternateContent xmlns:mc="http://schemas.openxmlformats.org/markup-compatibility/2006" xmlns:p14="http://schemas.microsoft.com/office/powerpoint/2010/main">
        <mc:Choice Requires="p14">
          <p:contentPart p14:bwMode="auto" r:id="rId3">
            <p14:nvContentPartPr>
              <p14:cNvPr id="34" name="Ink 33"/>
              <p14:cNvContentPartPr/>
              <p14:nvPr/>
            </p14:nvContentPartPr>
            <p14:xfrm>
              <a:off x="11493832" y="3618085"/>
              <a:ext cx="360" cy="360"/>
            </p14:xfrm>
          </p:contentPart>
        </mc:Choice>
        <mc:Fallback xmlns="">
          <p:pic>
            <p:nvPicPr>
              <p:cNvPr id="34" name="Ink 33"/>
              <p:cNvPicPr/>
              <p:nvPr/>
            </p:nvPicPr>
            <p:blipFill/>
            <p:spPr/>
          </p:pic>
        </mc:Fallback>
      </mc:AlternateContent>
      <p:sp>
        <p:nvSpPr>
          <p:cNvPr id="5" name="Content Placeholder 2"/>
          <p:cNvSpPr txBox="1">
            <a:spLocks/>
          </p:cNvSpPr>
          <p:nvPr/>
        </p:nvSpPr>
        <p:spPr>
          <a:xfrm>
            <a:off x="423801" y="1250921"/>
            <a:ext cx="10972800" cy="51866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endParaRPr lang="en-IN" dirty="0"/>
          </a:p>
        </p:txBody>
      </p:sp>
      <p:sp>
        <p:nvSpPr>
          <p:cNvPr id="6" name="Content Placeholder 2"/>
          <p:cNvSpPr txBox="1">
            <a:spLocks/>
          </p:cNvSpPr>
          <p:nvPr/>
        </p:nvSpPr>
        <p:spPr>
          <a:xfrm>
            <a:off x="576201" y="1403321"/>
            <a:ext cx="10972800" cy="5186600"/>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IN" b="1" dirty="0"/>
              <a:t>Code Division Multiple Access (CDMA)</a:t>
            </a:r>
          </a:p>
          <a:p>
            <a:pPr lvl="1">
              <a:lnSpc>
                <a:spcPct val="100000"/>
              </a:lnSpc>
            </a:pPr>
            <a:r>
              <a:rPr lang="en-IN" dirty="0"/>
              <a:t>Assigns a unique code each voice or data transmission to identify it from all other transmissions</a:t>
            </a:r>
          </a:p>
          <a:p>
            <a:pPr lvl="1">
              <a:lnSpc>
                <a:spcPct val="100000"/>
              </a:lnSpc>
            </a:pPr>
            <a:r>
              <a:rPr lang="en-IN" dirty="0"/>
              <a:t>Calls are spread throughout the entire frequency band</a:t>
            </a:r>
          </a:p>
          <a:p>
            <a:pPr lvl="1">
              <a:lnSpc>
                <a:spcPct val="100000"/>
              </a:lnSpc>
            </a:pPr>
            <a:r>
              <a:rPr lang="en-IN" dirty="0"/>
              <a:t>Permits every user of the network to simultaneously use every channel in the network</a:t>
            </a:r>
          </a:p>
          <a:p>
            <a:pPr lvl="1">
              <a:lnSpc>
                <a:spcPct val="100000"/>
              </a:lnSpc>
            </a:pPr>
            <a:r>
              <a:rPr lang="en-IN" dirty="0"/>
              <a:t>Also a cell can simultaneously interact with multiple other cells</a:t>
            </a:r>
          </a:p>
          <a:p>
            <a:pPr lvl="1">
              <a:lnSpc>
                <a:spcPct val="100000"/>
              </a:lnSpc>
            </a:pPr>
            <a:r>
              <a:rPr lang="en-IN" dirty="0"/>
              <a:t>It is the main technology for mobile carriers in US</a:t>
            </a:r>
          </a:p>
          <a:p>
            <a:pPr>
              <a:lnSpc>
                <a:spcPct val="100000"/>
              </a:lnSpc>
            </a:pPr>
            <a:r>
              <a:rPr lang="en-IN" b="1" dirty="0"/>
              <a:t>Orthogonal frequency division multiple access (OFDMA)</a:t>
            </a:r>
          </a:p>
          <a:p>
            <a:pPr lvl="1">
              <a:lnSpc>
                <a:spcPct val="100000"/>
              </a:lnSpc>
            </a:pPr>
            <a:r>
              <a:rPr lang="en-IN" dirty="0"/>
              <a:t>Derived from a combination of TDMA and FDMA.</a:t>
            </a:r>
          </a:p>
          <a:p>
            <a:pPr lvl="1">
              <a:lnSpc>
                <a:spcPct val="100000"/>
              </a:lnSpc>
            </a:pPr>
            <a:r>
              <a:rPr lang="en-IN" dirty="0"/>
              <a:t>Each of the channels is subdivided into a set of closely spaced orthogonal frequencies with narrow bandwidths</a:t>
            </a:r>
          </a:p>
          <a:p>
            <a:pPr lvl="1">
              <a:lnSpc>
                <a:spcPct val="100000"/>
              </a:lnSpc>
            </a:pPr>
            <a:r>
              <a:rPr lang="en-IN" dirty="0"/>
              <a:t>Each subchannel can be simultaneously transmitted and received in a multiple input, multiple output (MIMO) manner</a:t>
            </a:r>
          </a:p>
          <a:p>
            <a:pPr lvl="1">
              <a:lnSpc>
                <a:spcPct val="100000"/>
              </a:lnSpc>
            </a:pPr>
            <a:r>
              <a:rPr lang="en-IN" dirty="0"/>
              <a:t>4G requires OFDMA</a:t>
            </a:r>
          </a:p>
          <a:p>
            <a:pPr>
              <a:lnSpc>
                <a:spcPct val="100000"/>
              </a:lnSpc>
            </a:pPr>
            <a:r>
              <a:rPr lang="en-IN" dirty="0"/>
              <a:t>4G devices are IP based and does not support circuit-switched telephony service</a:t>
            </a:r>
          </a:p>
        </p:txBody>
      </p:sp>
    </p:spTree>
    <p:extLst>
      <p:ext uri="{BB962C8B-B14F-4D97-AF65-F5344CB8AC3E}">
        <p14:creationId xmlns:p14="http://schemas.microsoft.com/office/powerpoint/2010/main" val="4217289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Network Encryption</a:t>
            </a:r>
          </a:p>
        </p:txBody>
      </p:sp>
      <p:sp>
        <p:nvSpPr>
          <p:cNvPr id="3" name="Content Placeholder 2"/>
          <p:cNvSpPr txBox="1">
            <a:spLocks/>
          </p:cNvSpPr>
          <p:nvPr/>
        </p:nvSpPr>
        <p:spPr>
          <a:xfrm>
            <a:off x="448382" y="1250921"/>
            <a:ext cx="10972800" cy="5186600"/>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IN" b="1" dirty="0"/>
              <a:t>Link Encryption</a:t>
            </a:r>
          </a:p>
          <a:p>
            <a:pPr lvl="1">
              <a:lnSpc>
                <a:spcPct val="100000"/>
              </a:lnSpc>
            </a:pPr>
            <a:r>
              <a:rPr lang="en-IN" dirty="0"/>
              <a:t>Also called online encryption</a:t>
            </a:r>
          </a:p>
          <a:p>
            <a:pPr lvl="1">
              <a:lnSpc>
                <a:spcPct val="100000"/>
              </a:lnSpc>
            </a:pPr>
            <a:r>
              <a:rPr lang="en-IN" dirty="0"/>
              <a:t>Encrypts all data along a specific communication path</a:t>
            </a:r>
          </a:p>
          <a:p>
            <a:pPr lvl="1">
              <a:lnSpc>
                <a:spcPct val="100000"/>
              </a:lnSpc>
            </a:pPr>
            <a:r>
              <a:rPr lang="en-IN" dirty="0"/>
              <a:t>Only traffic that is not encrypted is the Data link control messages</a:t>
            </a:r>
          </a:p>
          <a:p>
            <a:pPr lvl="1">
              <a:lnSpc>
                <a:spcPct val="100000"/>
              </a:lnSpc>
            </a:pPr>
            <a:r>
              <a:rPr lang="en-IN" dirty="0"/>
              <a:t>It is usually provided by the service providers</a:t>
            </a:r>
          </a:p>
          <a:p>
            <a:pPr lvl="1">
              <a:lnSpc>
                <a:spcPct val="100000"/>
              </a:lnSpc>
            </a:pPr>
            <a:r>
              <a:rPr lang="en-IN" dirty="0"/>
              <a:t>Packets must be decrypted and encrypted at each hop</a:t>
            </a:r>
          </a:p>
          <a:p>
            <a:pPr lvl="1">
              <a:lnSpc>
                <a:spcPct val="100000"/>
              </a:lnSpc>
            </a:pPr>
            <a:r>
              <a:rPr lang="en-IN" dirty="0"/>
              <a:t>Provides protection against packet sniffers and eavesdroppers</a:t>
            </a:r>
          </a:p>
          <a:p>
            <a:pPr lvl="1">
              <a:lnSpc>
                <a:spcPct val="100000"/>
              </a:lnSpc>
            </a:pPr>
            <a:r>
              <a:rPr lang="en-IN" dirty="0"/>
              <a:t>Occurs at Data link and Physical layers</a:t>
            </a:r>
          </a:p>
          <a:p>
            <a:pPr>
              <a:lnSpc>
                <a:spcPct val="100000"/>
              </a:lnSpc>
            </a:pPr>
            <a:r>
              <a:rPr lang="en-IN" b="1" dirty="0"/>
              <a:t>End-to-End Encryption</a:t>
            </a:r>
          </a:p>
          <a:p>
            <a:pPr lvl="1">
              <a:lnSpc>
                <a:spcPct val="100000"/>
              </a:lnSpc>
            </a:pPr>
            <a:r>
              <a:rPr lang="en-IN" dirty="0"/>
              <a:t>Only the data is encrypted ~ header, addresses, routing information are not encrypted</a:t>
            </a:r>
          </a:p>
          <a:p>
            <a:pPr lvl="1">
              <a:lnSpc>
                <a:spcPct val="100000"/>
              </a:lnSpc>
            </a:pPr>
            <a:r>
              <a:rPr lang="en-IN" dirty="0"/>
              <a:t>Usually user initiated from the originating system</a:t>
            </a:r>
          </a:p>
          <a:p>
            <a:pPr lvl="1">
              <a:lnSpc>
                <a:spcPct val="100000"/>
              </a:lnSpc>
            </a:pPr>
            <a:r>
              <a:rPr lang="en-IN" dirty="0"/>
              <a:t>Provides more flexibility for the user to determine the encryption need</a:t>
            </a:r>
          </a:p>
          <a:p>
            <a:pPr lvl="1">
              <a:lnSpc>
                <a:spcPct val="100000"/>
              </a:lnSpc>
            </a:pPr>
            <a:r>
              <a:rPr lang="en-IN" dirty="0"/>
              <a:t>Message stays encrypted through the transmission path</a:t>
            </a:r>
          </a:p>
        </p:txBody>
      </p:sp>
    </p:spTree>
    <p:extLst>
      <p:ext uri="{BB962C8B-B14F-4D97-AF65-F5344CB8AC3E}">
        <p14:creationId xmlns:p14="http://schemas.microsoft.com/office/powerpoint/2010/main" val="282518968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Email Encryption Standards</a:t>
            </a:r>
          </a:p>
        </p:txBody>
      </p:sp>
      <p:sp>
        <p:nvSpPr>
          <p:cNvPr id="3" name="Content Placeholder 2"/>
          <p:cNvSpPr txBox="1">
            <a:spLocks/>
          </p:cNvSpPr>
          <p:nvPr/>
        </p:nvSpPr>
        <p:spPr>
          <a:xfrm>
            <a:off x="448382" y="1250921"/>
            <a:ext cx="10972800" cy="518660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IN" b="1" dirty="0"/>
              <a:t>MIME (Multipurpose Internet Mail Extension)</a:t>
            </a:r>
          </a:p>
          <a:p>
            <a:pPr lvl="1">
              <a:lnSpc>
                <a:spcPct val="100000"/>
              </a:lnSpc>
            </a:pPr>
            <a:r>
              <a:rPr lang="en-IN" dirty="0"/>
              <a:t>Technical specification indicating how multimedia data and email binary attachments are to be transferred</a:t>
            </a:r>
          </a:p>
          <a:p>
            <a:pPr lvl="1">
              <a:lnSpc>
                <a:spcPct val="100000"/>
              </a:lnSpc>
            </a:pPr>
            <a:r>
              <a:rPr lang="en-IN" dirty="0"/>
              <a:t>Secure MIME is a standard for encrypting and digitally signing email and for providing secure data transmissions.</a:t>
            </a:r>
          </a:p>
          <a:p>
            <a:pPr lvl="1">
              <a:lnSpc>
                <a:spcPct val="100000"/>
              </a:lnSpc>
            </a:pPr>
            <a:r>
              <a:rPr lang="en-IN" dirty="0"/>
              <a:t>Encryption and Hashing algorithms can be provided by the user</a:t>
            </a:r>
          </a:p>
          <a:p>
            <a:pPr lvl="1">
              <a:lnSpc>
                <a:spcPct val="100000"/>
              </a:lnSpc>
            </a:pPr>
            <a:r>
              <a:rPr lang="en-IN" dirty="0"/>
              <a:t>S/MIME follows Public Key cryptographic standards</a:t>
            </a:r>
          </a:p>
          <a:p>
            <a:pPr>
              <a:lnSpc>
                <a:spcPct val="100000"/>
              </a:lnSpc>
            </a:pPr>
            <a:r>
              <a:rPr lang="en-IN" b="1" dirty="0"/>
              <a:t>PGP</a:t>
            </a:r>
            <a:r>
              <a:rPr lang="en-IN" dirty="0"/>
              <a:t> (Pretty Good Privacy)</a:t>
            </a:r>
          </a:p>
          <a:p>
            <a:pPr lvl="1">
              <a:lnSpc>
                <a:spcPct val="100000"/>
              </a:lnSpc>
            </a:pPr>
            <a:r>
              <a:rPr lang="en-IN" dirty="0"/>
              <a:t>Complete cryptosystem to protect emails and files</a:t>
            </a:r>
          </a:p>
          <a:p>
            <a:pPr lvl="1">
              <a:lnSpc>
                <a:spcPct val="100000"/>
              </a:lnSpc>
            </a:pPr>
            <a:r>
              <a:rPr lang="en-IN" dirty="0"/>
              <a:t>Can use RSA for key management and IDEA for bulk encryption</a:t>
            </a:r>
          </a:p>
          <a:p>
            <a:pPr lvl="1">
              <a:lnSpc>
                <a:spcPct val="100000"/>
              </a:lnSpc>
            </a:pPr>
            <a:r>
              <a:rPr lang="en-IN" dirty="0"/>
              <a:t>It uses passphrases to encrypt user’s private key</a:t>
            </a:r>
          </a:p>
          <a:p>
            <a:pPr lvl="1">
              <a:lnSpc>
                <a:spcPct val="100000"/>
              </a:lnSpc>
            </a:pPr>
            <a:r>
              <a:rPr lang="en-IN" dirty="0"/>
              <a:t>It does not use hierarchy of CAs; rather relies on “Web of trust”</a:t>
            </a:r>
          </a:p>
        </p:txBody>
      </p:sp>
    </p:spTree>
    <p:extLst>
      <p:ext uri="{BB962C8B-B14F-4D97-AF65-F5344CB8AC3E}">
        <p14:creationId xmlns:p14="http://schemas.microsoft.com/office/powerpoint/2010/main" val="33731848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SDN – Approaches</a:t>
            </a:r>
          </a:p>
        </p:txBody>
      </p:sp>
      <p:sp>
        <p:nvSpPr>
          <p:cNvPr id="3" name="Content Placeholder 2"/>
          <p:cNvSpPr>
            <a:spLocks noGrp="1"/>
          </p:cNvSpPr>
          <p:nvPr>
            <p:ph idx="4294967295"/>
          </p:nvPr>
        </p:nvSpPr>
        <p:spPr>
          <a:xfrm>
            <a:off x="433633" y="1367771"/>
            <a:ext cx="10972800" cy="5315833"/>
          </a:xfrm>
        </p:spPr>
        <p:txBody>
          <a:bodyPr>
            <a:normAutofit/>
          </a:bodyPr>
          <a:lstStyle/>
          <a:p>
            <a:pPr>
              <a:lnSpc>
                <a:spcPct val="100000"/>
              </a:lnSpc>
            </a:pPr>
            <a:r>
              <a:rPr lang="en-IN" b="1" dirty="0"/>
              <a:t>API</a:t>
            </a:r>
            <a:r>
              <a:rPr lang="en-IN" dirty="0"/>
              <a:t>:</a:t>
            </a:r>
          </a:p>
          <a:p>
            <a:pPr lvl="1">
              <a:lnSpc>
                <a:spcPct val="100000"/>
              </a:lnSpc>
            </a:pPr>
            <a:r>
              <a:rPr lang="en-IN" dirty="0"/>
              <a:t>Championed by CISCO</a:t>
            </a:r>
          </a:p>
          <a:p>
            <a:pPr lvl="1">
              <a:lnSpc>
                <a:spcPct val="100000"/>
              </a:lnSpc>
            </a:pPr>
            <a:r>
              <a:rPr lang="en-IN" dirty="0"/>
              <a:t>Leverages rich API on proprietary switches that allows greater control over traffic in SDN</a:t>
            </a:r>
          </a:p>
          <a:p>
            <a:pPr lvl="1">
              <a:lnSpc>
                <a:spcPct val="100000"/>
              </a:lnSpc>
            </a:pPr>
            <a:r>
              <a:rPr lang="en-IN" dirty="0"/>
              <a:t>It enriches ONF approach than replacing it</a:t>
            </a:r>
          </a:p>
          <a:p>
            <a:pPr>
              <a:lnSpc>
                <a:spcPct val="100000"/>
              </a:lnSpc>
            </a:pPr>
            <a:r>
              <a:rPr lang="en-IN" b="1" dirty="0"/>
              <a:t>Overlays</a:t>
            </a:r>
            <a:r>
              <a:rPr lang="en-IN" dirty="0"/>
              <a:t>:</a:t>
            </a:r>
          </a:p>
          <a:p>
            <a:pPr lvl="1">
              <a:lnSpc>
                <a:spcPct val="100000"/>
              </a:lnSpc>
            </a:pPr>
            <a:r>
              <a:rPr lang="en-IN" dirty="0"/>
              <a:t>Network nodes are virtualized and treated independent of physical networks upon which this virtualized infrastructure exists.</a:t>
            </a:r>
          </a:p>
          <a:p>
            <a:pPr lvl="1">
              <a:lnSpc>
                <a:spcPct val="100000"/>
              </a:lnSpc>
            </a:pPr>
            <a:r>
              <a:rPr lang="en-IN" dirty="0"/>
              <a:t>This SDN exists as a Virtual overlay on top of the physical network</a:t>
            </a:r>
          </a:p>
        </p:txBody>
      </p:sp>
    </p:spTree>
    <p:extLst>
      <p:ext uri="{BB962C8B-B14F-4D97-AF65-F5344CB8AC3E}">
        <p14:creationId xmlns:p14="http://schemas.microsoft.com/office/powerpoint/2010/main" val="2460073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Internet Security</a:t>
            </a:r>
          </a:p>
        </p:txBody>
      </p:sp>
      <p:sp>
        <p:nvSpPr>
          <p:cNvPr id="3" name="Content Placeholder 2"/>
          <p:cNvSpPr txBox="1">
            <a:spLocks/>
          </p:cNvSpPr>
          <p:nvPr/>
        </p:nvSpPr>
        <p:spPr>
          <a:xfrm>
            <a:off x="448382" y="1250921"/>
            <a:ext cx="10972800" cy="51866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IN" b="1" dirty="0"/>
              <a:t>HTTP</a:t>
            </a:r>
          </a:p>
          <a:p>
            <a:pPr lvl="1">
              <a:lnSpc>
                <a:spcPct val="100000"/>
              </a:lnSpc>
            </a:pPr>
            <a:r>
              <a:rPr lang="en-IN" dirty="0"/>
              <a:t>Stateless protocol</a:t>
            </a:r>
          </a:p>
          <a:p>
            <a:pPr lvl="1">
              <a:lnSpc>
                <a:spcPct val="100000"/>
              </a:lnSpc>
            </a:pPr>
            <a:r>
              <a:rPr lang="en-IN" dirty="0"/>
              <a:t>Sits on top of TCP/IP</a:t>
            </a:r>
          </a:p>
          <a:p>
            <a:pPr>
              <a:lnSpc>
                <a:spcPct val="100000"/>
              </a:lnSpc>
            </a:pPr>
            <a:r>
              <a:rPr lang="en-IN" b="1" dirty="0"/>
              <a:t>HTTPS</a:t>
            </a:r>
          </a:p>
          <a:p>
            <a:pPr lvl="1">
              <a:lnSpc>
                <a:spcPct val="100000"/>
              </a:lnSpc>
            </a:pPr>
            <a:r>
              <a:rPr lang="en-IN" dirty="0"/>
              <a:t>HTTP over SSL or TLS</a:t>
            </a:r>
          </a:p>
          <a:p>
            <a:pPr>
              <a:lnSpc>
                <a:spcPct val="100000"/>
              </a:lnSpc>
            </a:pPr>
            <a:r>
              <a:rPr lang="en-IN" b="1" dirty="0"/>
              <a:t>SSL (Secure Sockets Layer)</a:t>
            </a:r>
          </a:p>
          <a:p>
            <a:pPr lvl="1">
              <a:lnSpc>
                <a:spcPct val="100000"/>
              </a:lnSpc>
            </a:pPr>
            <a:r>
              <a:rPr lang="en-IN" dirty="0"/>
              <a:t>Uses public key encryption and provides data encryption, server authentication, message integrity, and optional client authentication</a:t>
            </a:r>
          </a:p>
          <a:p>
            <a:pPr lvl="1">
              <a:lnSpc>
                <a:spcPct val="100000"/>
              </a:lnSpc>
            </a:pPr>
            <a:r>
              <a:rPr lang="en-IN" dirty="0"/>
              <a:t>It </a:t>
            </a:r>
            <a:r>
              <a:rPr lang="en-IN"/>
              <a:t>requires an </a:t>
            </a:r>
            <a:r>
              <a:rPr lang="en-IN" dirty="0"/>
              <a:t>SSL enabled server and browser</a:t>
            </a:r>
          </a:p>
          <a:p>
            <a:pPr lvl="1">
              <a:lnSpc>
                <a:spcPct val="100000"/>
              </a:lnSpc>
            </a:pPr>
            <a:r>
              <a:rPr lang="en-IN" dirty="0"/>
              <a:t>SSL lies below session and above transport layer</a:t>
            </a:r>
          </a:p>
        </p:txBody>
      </p:sp>
    </p:spTree>
    <p:extLst>
      <p:ext uri="{BB962C8B-B14F-4D97-AF65-F5344CB8AC3E}">
        <p14:creationId xmlns:p14="http://schemas.microsoft.com/office/powerpoint/2010/main" val="8351387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Network Attacks</a:t>
            </a:r>
          </a:p>
        </p:txBody>
      </p:sp>
      <p:sp>
        <p:nvSpPr>
          <p:cNvPr id="3" name="Content Placeholder 2"/>
          <p:cNvSpPr txBox="1">
            <a:spLocks/>
          </p:cNvSpPr>
          <p:nvPr/>
        </p:nvSpPr>
        <p:spPr>
          <a:xfrm>
            <a:off x="729768" y="1167872"/>
            <a:ext cx="10691413" cy="52696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IN" b="1" dirty="0"/>
              <a:t>Ping of Death</a:t>
            </a:r>
            <a:r>
              <a:rPr lang="en-IN" dirty="0"/>
              <a:t>:</a:t>
            </a:r>
          </a:p>
          <a:p>
            <a:pPr lvl="1">
              <a:lnSpc>
                <a:spcPct val="100000"/>
              </a:lnSpc>
            </a:pPr>
            <a:r>
              <a:rPr lang="en-IN" dirty="0"/>
              <a:t>Sending a ping packet larger than 65,535 bytes violates the Internet Protocol, attackers would generally send malformed packets in fragments. When the target system attempts to reassemble the fragments and ends up with an oversized packet, memory overflow could occur and lead to various system problems including crash.</a:t>
            </a:r>
          </a:p>
          <a:p>
            <a:pPr>
              <a:lnSpc>
                <a:spcPct val="100000"/>
              </a:lnSpc>
            </a:pPr>
            <a:r>
              <a:rPr lang="en-IN" b="1" dirty="0"/>
              <a:t>LAND Attack</a:t>
            </a:r>
            <a:r>
              <a:rPr lang="en-IN" dirty="0"/>
              <a:t>:</a:t>
            </a:r>
          </a:p>
          <a:p>
            <a:pPr lvl="1">
              <a:lnSpc>
                <a:spcPct val="100000"/>
              </a:lnSpc>
            </a:pPr>
            <a:r>
              <a:rPr lang="en-IN" dirty="0"/>
              <a:t>Combining a SYN attack with IP spoofing, </a:t>
            </a:r>
          </a:p>
          <a:p>
            <a:pPr marL="457200" lvl="1" indent="0">
              <a:lnSpc>
                <a:spcPct val="100000"/>
              </a:lnSpc>
              <a:buNone/>
            </a:pPr>
            <a:r>
              <a:rPr lang="en-IN" dirty="0"/>
              <a:t>a land attack occurs when an attacker sends </a:t>
            </a:r>
          </a:p>
          <a:p>
            <a:pPr marL="457200" lvl="1" indent="0">
              <a:lnSpc>
                <a:spcPct val="100000"/>
              </a:lnSpc>
              <a:buNone/>
            </a:pPr>
            <a:r>
              <a:rPr lang="en-IN" dirty="0"/>
              <a:t>spoofed SYN packets containing the IP address </a:t>
            </a:r>
          </a:p>
          <a:p>
            <a:pPr marL="457200" lvl="1" indent="0">
              <a:lnSpc>
                <a:spcPct val="100000"/>
              </a:lnSpc>
              <a:buNone/>
            </a:pPr>
            <a:r>
              <a:rPr lang="en-IN" dirty="0"/>
              <a:t>of the victim as both the destination and the</a:t>
            </a:r>
          </a:p>
          <a:p>
            <a:pPr marL="457200" lvl="1" indent="0">
              <a:lnSpc>
                <a:spcPct val="100000"/>
              </a:lnSpc>
              <a:buNone/>
            </a:pPr>
            <a:r>
              <a:rPr lang="en-IN" dirty="0"/>
              <a:t> source IP address.</a:t>
            </a:r>
          </a:p>
          <a:p>
            <a:pPr>
              <a:lnSpc>
                <a:spcPct val="100000"/>
              </a:lnSpc>
            </a:pPr>
            <a:endParaRPr lang="en-IN" dirty="0"/>
          </a:p>
        </p:txBody>
      </p:sp>
      <p:pic>
        <p:nvPicPr>
          <p:cNvPr id="1026" name="Picture 2" descr="Land Attac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01051" y="3802696"/>
            <a:ext cx="4395623" cy="2692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534339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Network Attacks</a:t>
            </a:r>
          </a:p>
        </p:txBody>
      </p:sp>
      <p:sp>
        <p:nvSpPr>
          <p:cNvPr id="3" name="Content Placeholder 2"/>
          <p:cNvSpPr txBox="1">
            <a:spLocks/>
          </p:cNvSpPr>
          <p:nvPr/>
        </p:nvSpPr>
        <p:spPr>
          <a:xfrm>
            <a:off x="729768" y="1167872"/>
            <a:ext cx="10691413" cy="52696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IN" b="1" dirty="0" err="1"/>
              <a:t>Syn</a:t>
            </a:r>
            <a:r>
              <a:rPr lang="en-IN" b="1" dirty="0"/>
              <a:t> Flood:</a:t>
            </a:r>
            <a:endParaRPr lang="en-IN" dirty="0"/>
          </a:p>
          <a:p>
            <a:pPr>
              <a:lnSpc>
                <a:spcPct val="100000"/>
              </a:lnSpc>
            </a:pPr>
            <a:endParaRPr lang="en-IN" dirty="0"/>
          </a:p>
        </p:txBody>
      </p:sp>
      <p:pic>
        <p:nvPicPr>
          <p:cNvPr id="2050" name="Picture 2" descr="SYN Flood Attac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1740" y="1681550"/>
            <a:ext cx="7885058" cy="462200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88492" y="6518050"/>
            <a:ext cx="11985523" cy="261610"/>
          </a:xfrm>
          <a:prstGeom prst="rect">
            <a:avLst/>
          </a:prstGeom>
        </p:spPr>
        <p:txBody>
          <a:bodyPr wrap="square">
            <a:spAutoFit/>
          </a:bodyPr>
          <a:lstStyle/>
          <a:p>
            <a:r>
              <a:rPr lang="en-IN" sz="1100" dirty="0"/>
              <a:t>https://www.juniper.net/documentation/en_US/junos12.1x44/topics/concept/denial-of-service-network-syn-flood-attack-understanding.html</a:t>
            </a:r>
          </a:p>
        </p:txBody>
      </p:sp>
    </p:spTree>
    <p:extLst>
      <p:ext uri="{BB962C8B-B14F-4D97-AF65-F5344CB8AC3E}">
        <p14:creationId xmlns:p14="http://schemas.microsoft.com/office/powerpoint/2010/main" val="116765431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Network Attacks</a:t>
            </a:r>
          </a:p>
        </p:txBody>
      </p:sp>
      <p:sp>
        <p:nvSpPr>
          <p:cNvPr id="3" name="Content Placeholder 2"/>
          <p:cNvSpPr txBox="1">
            <a:spLocks/>
          </p:cNvSpPr>
          <p:nvPr/>
        </p:nvSpPr>
        <p:spPr>
          <a:xfrm>
            <a:off x="729768" y="1167872"/>
            <a:ext cx="10691413" cy="52696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IN" b="1" dirty="0"/>
              <a:t>Tear Drop Attack:</a:t>
            </a:r>
            <a:endParaRPr lang="en-IN" dirty="0"/>
          </a:p>
          <a:p>
            <a:pPr>
              <a:lnSpc>
                <a:spcPct val="100000"/>
              </a:lnSpc>
            </a:pPr>
            <a:endParaRPr lang="en-IN" dirty="0"/>
          </a:p>
        </p:txBody>
      </p:sp>
      <p:pic>
        <p:nvPicPr>
          <p:cNvPr id="4098" name="Picture 2" descr="Fragment Discrepanc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2755" y="2074607"/>
            <a:ext cx="9299422" cy="359925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0" y="6527040"/>
            <a:ext cx="9150607" cy="246221"/>
          </a:xfrm>
          <a:prstGeom prst="rect">
            <a:avLst/>
          </a:prstGeom>
        </p:spPr>
        <p:txBody>
          <a:bodyPr wrap="square">
            <a:spAutoFit/>
          </a:bodyPr>
          <a:lstStyle/>
          <a:p>
            <a:r>
              <a:rPr lang="en-IN" sz="1000" dirty="0"/>
              <a:t>https://www.juniper.net/techpubs/en_US/junos12.1x44/topics/concept/denial-of-service-os-teardrop-attack-understanding.html</a:t>
            </a:r>
          </a:p>
        </p:txBody>
      </p:sp>
    </p:spTree>
    <p:extLst>
      <p:ext uri="{BB962C8B-B14F-4D97-AF65-F5344CB8AC3E}">
        <p14:creationId xmlns:p14="http://schemas.microsoft.com/office/powerpoint/2010/main" val="21757293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Ransomware Attack</a:t>
            </a:r>
          </a:p>
        </p:txBody>
      </p:sp>
      <p:pic>
        <p:nvPicPr>
          <p:cNvPr id="5122" name="Picture 2" descr="Image result for ransomware attack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8222" y="1250220"/>
            <a:ext cx="7836617" cy="492994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52387" y="6497962"/>
            <a:ext cx="6096000" cy="261610"/>
          </a:xfrm>
          <a:prstGeom prst="rect">
            <a:avLst/>
          </a:prstGeom>
        </p:spPr>
        <p:txBody>
          <a:bodyPr>
            <a:spAutoFit/>
          </a:bodyPr>
          <a:lstStyle/>
          <a:p>
            <a:r>
              <a:rPr lang="en-IN" sz="1050" dirty="0"/>
              <a:t>http://blog.trendmicro.com/trendlabs-security-intelligence/torrentlocker-ransomware-hits-anz-region/</a:t>
            </a:r>
          </a:p>
        </p:txBody>
      </p:sp>
    </p:spTree>
    <p:extLst>
      <p:ext uri="{BB962C8B-B14F-4D97-AF65-F5344CB8AC3E}">
        <p14:creationId xmlns:p14="http://schemas.microsoft.com/office/powerpoint/2010/main" val="274585010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3958" y="249909"/>
            <a:ext cx="10696574" cy="735541"/>
          </a:xfrm>
        </p:spPr>
        <p:txBody>
          <a:bodyPr/>
          <a:lstStyle/>
          <a:p>
            <a:r>
              <a:rPr lang="en-IN" dirty="0"/>
              <a:t>DNS Amplification Attack</a:t>
            </a:r>
          </a:p>
        </p:txBody>
      </p:sp>
      <p:pic>
        <p:nvPicPr>
          <p:cNvPr id="6148" name="Picture 4" descr="http://securitytnt.com/wp-content/uploads/2007/02/dns-amplification-attack-small.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50320" y="952064"/>
            <a:ext cx="7945820" cy="5562074"/>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0" y="6514138"/>
            <a:ext cx="2844048" cy="253916"/>
          </a:xfrm>
          <a:prstGeom prst="rect">
            <a:avLst/>
          </a:prstGeom>
        </p:spPr>
        <p:txBody>
          <a:bodyPr wrap="none">
            <a:spAutoFit/>
          </a:bodyPr>
          <a:lstStyle/>
          <a:p>
            <a:r>
              <a:rPr lang="en-IN" sz="1050" dirty="0"/>
              <a:t>http://securitytnt.com/dns-amplification-attack/</a:t>
            </a:r>
          </a:p>
        </p:txBody>
      </p:sp>
    </p:spTree>
    <p:extLst>
      <p:ext uri="{BB962C8B-B14F-4D97-AF65-F5344CB8AC3E}">
        <p14:creationId xmlns:p14="http://schemas.microsoft.com/office/powerpoint/2010/main" val="38477810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DNS Hijacking </a:t>
            </a:r>
          </a:p>
        </p:txBody>
      </p:sp>
      <p:pic>
        <p:nvPicPr>
          <p:cNvPr id="7170" name="Picture 2" descr="Image result for dns hijac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0934" y="1327014"/>
            <a:ext cx="8394905" cy="508587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69454" y="6488977"/>
            <a:ext cx="3281668" cy="253916"/>
          </a:xfrm>
          <a:prstGeom prst="rect">
            <a:avLst/>
          </a:prstGeom>
        </p:spPr>
        <p:txBody>
          <a:bodyPr wrap="none">
            <a:spAutoFit/>
          </a:bodyPr>
          <a:lstStyle/>
          <a:p>
            <a:r>
              <a:rPr lang="en-IN" sz="1050" dirty="0"/>
              <a:t>https://mxtoolbox.com/productinfo/dnsmonitoring.aspx</a:t>
            </a:r>
          </a:p>
        </p:txBody>
      </p:sp>
    </p:spTree>
    <p:extLst>
      <p:ext uri="{BB962C8B-B14F-4D97-AF65-F5344CB8AC3E}">
        <p14:creationId xmlns:p14="http://schemas.microsoft.com/office/powerpoint/2010/main" val="196118128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Drive-by Download</a:t>
            </a:r>
          </a:p>
        </p:txBody>
      </p:sp>
      <p:pic>
        <p:nvPicPr>
          <p:cNvPr id="8194" name="Picture 2" descr="https://www.microsoft.com/security/assets/images/_security/sir_v11/keyfindings/rg_section_7_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2579" y="1166320"/>
            <a:ext cx="9144000" cy="542925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0" y="6513925"/>
            <a:ext cx="6096000" cy="261610"/>
          </a:xfrm>
          <a:prstGeom prst="rect">
            <a:avLst/>
          </a:prstGeom>
        </p:spPr>
        <p:txBody>
          <a:bodyPr>
            <a:spAutoFit/>
          </a:bodyPr>
          <a:lstStyle/>
          <a:p>
            <a:r>
              <a:rPr lang="en-IN" sz="1050" dirty="0"/>
              <a:t>https://www.microsoft.com/security/sir/glossary/drive-by-download-sites.aspx</a:t>
            </a:r>
          </a:p>
        </p:txBody>
      </p:sp>
    </p:spTree>
    <p:extLst>
      <p:ext uri="{BB962C8B-B14F-4D97-AF65-F5344CB8AC3E}">
        <p14:creationId xmlns:p14="http://schemas.microsoft.com/office/powerpoint/2010/main" val="290425938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bg>
      <p:bgPr>
        <a:solidFill>
          <a:schemeClr val="bg2">
            <a:alpha val="60000"/>
          </a:schemeClr>
        </a:solidFill>
        <a:effectLst/>
      </p:bgPr>
    </p:bg>
    <p:spTree>
      <p:nvGrpSpPr>
        <p:cNvPr id="1" name=""/>
        <p:cNvGrpSpPr/>
        <p:nvPr/>
      </p:nvGrpSpPr>
      <p:grpSpPr>
        <a:xfrm>
          <a:off x="0" y="0"/>
          <a:ext cx="0" cy="0"/>
          <a:chOff x="0" y="0"/>
          <a:chExt cx="0" cy="0"/>
        </a:xfrm>
      </p:grpSpPr>
      <p:cxnSp>
        <p:nvCxnSpPr>
          <p:cNvPr id="8" name="Straight Connector 7"/>
          <p:cNvCxnSpPr/>
          <p:nvPr/>
        </p:nvCxnSpPr>
        <p:spPr>
          <a:xfrm>
            <a:off x="0" y="6434934"/>
            <a:ext cx="4562573" cy="0"/>
          </a:xfrm>
          <a:prstGeom prst="line">
            <a:avLst/>
          </a:prstGeom>
          <a:ln/>
        </p:spPr>
        <p:style>
          <a:lnRef idx="3">
            <a:schemeClr val="accent3"/>
          </a:lnRef>
          <a:fillRef idx="0">
            <a:schemeClr val="accent3"/>
          </a:fillRef>
          <a:effectRef idx="2">
            <a:schemeClr val="accent3"/>
          </a:effectRef>
          <a:fontRef idx="minor">
            <a:schemeClr val="tx1"/>
          </a:fontRef>
        </p:style>
      </p:cxnSp>
      <p:cxnSp>
        <p:nvCxnSpPr>
          <p:cNvPr id="9" name="Straight Connector 8"/>
          <p:cNvCxnSpPr/>
          <p:nvPr/>
        </p:nvCxnSpPr>
        <p:spPr>
          <a:xfrm>
            <a:off x="7392922" y="6414863"/>
            <a:ext cx="4799078" cy="20071"/>
          </a:xfrm>
          <a:prstGeom prst="line">
            <a:avLst/>
          </a:prstGeom>
          <a:ln/>
        </p:spPr>
        <p:style>
          <a:lnRef idx="3">
            <a:schemeClr val="accent3"/>
          </a:lnRef>
          <a:fillRef idx="0">
            <a:schemeClr val="accent3"/>
          </a:fillRef>
          <a:effectRef idx="2">
            <a:schemeClr val="accent3"/>
          </a:effectRef>
          <a:fontRef idx="minor">
            <a:schemeClr val="tx1"/>
          </a:fontRef>
        </p:style>
      </p:cxnSp>
      <p:pic>
        <p:nvPicPr>
          <p:cNvPr id="19" name="Picture 18" descr="C:\Users\Venky\AppData\Local\Microsoft\Windows\INetCacheContent.Word\CYI_logo-web (002).png"/>
          <p:cNvPicPr/>
          <p:nvPr/>
        </p:nvPicPr>
        <p:blipFill>
          <a:blip r:embed="rId3">
            <a:extLst>
              <a:ext uri="{28A0092B-C50C-407E-A947-70E740481C1C}">
                <a14:useLocalDpi xmlns:a14="http://schemas.microsoft.com/office/drawing/2010/main" val="0"/>
              </a:ext>
            </a:extLst>
          </a:blip>
          <a:srcRect/>
          <a:stretch>
            <a:fillRect/>
          </a:stretch>
        </p:blipFill>
        <p:spPr bwMode="auto">
          <a:xfrm>
            <a:off x="3684703" y="3419642"/>
            <a:ext cx="4670369" cy="1453375"/>
          </a:xfrm>
          <a:prstGeom prst="rect">
            <a:avLst/>
          </a:prstGeom>
          <a:ln>
            <a:noFill/>
          </a:ln>
          <a:effectLst>
            <a:outerShdw blurRad="292100" dist="139700" dir="2700000" algn="tl" rotWithShape="0">
              <a:srgbClr val="333333">
                <a:alpha val="65000"/>
              </a:srgbClr>
            </a:outerShdw>
          </a:effectLst>
        </p:spPr>
      </p:pic>
      <p:sp>
        <p:nvSpPr>
          <p:cNvPr id="18" name="Rectangle 17"/>
          <p:cNvSpPr/>
          <p:nvPr/>
        </p:nvSpPr>
        <p:spPr>
          <a:xfrm>
            <a:off x="799043" y="1833389"/>
            <a:ext cx="3457208" cy="58477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Karthikeyan Dhayalan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MD &amp; Chief Security Partner</a:t>
            </a:r>
          </a:p>
        </p:txBody>
      </p:sp>
      <p:grpSp>
        <p:nvGrpSpPr>
          <p:cNvPr id="22" name="Group 21"/>
          <p:cNvGrpSpPr/>
          <p:nvPr/>
        </p:nvGrpSpPr>
        <p:grpSpPr>
          <a:xfrm>
            <a:off x="5400185" y="1724462"/>
            <a:ext cx="883091" cy="1695180"/>
            <a:chOff x="1615191" y="866274"/>
            <a:chExt cx="883091" cy="1695180"/>
          </a:xfrm>
        </p:grpSpPr>
        <p:cxnSp>
          <p:nvCxnSpPr>
            <p:cNvPr id="24" name="Straight Connector 23"/>
            <p:cNvCxnSpPr/>
            <p:nvPr/>
          </p:nvCxnSpPr>
          <p:spPr>
            <a:xfrm>
              <a:off x="2056736" y="1529993"/>
              <a:ext cx="1" cy="788792"/>
            </a:xfrm>
            <a:prstGeom prst="line">
              <a:avLst/>
            </a:prstGeom>
            <a:ln w="41275">
              <a:solidFill>
                <a:schemeClr val="accent3"/>
              </a:solidFill>
              <a:prstDash val="solid"/>
            </a:ln>
          </p:spPr>
          <p:style>
            <a:lnRef idx="1">
              <a:schemeClr val="accent1"/>
            </a:lnRef>
            <a:fillRef idx="0">
              <a:schemeClr val="accent1"/>
            </a:fillRef>
            <a:effectRef idx="0">
              <a:schemeClr val="accent1"/>
            </a:effectRef>
            <a:fontRef idx="minor">
              <a:schemeClr val="tx1"/>
            </a:fontRef>
          </p:style>
        </p:cxnSp>
        <p:sp>
          <p:nvSpPr>
            <p:cNvPr id="25" name="Freeform 31"/>
            <p:cNvSpPr/>
            <p:nvPr/>
          </p:nvSpPr>
          <p:spPr>
            <a:xfrm rot="10800000">
              <a:off x="1615191" y="866274"/>
              <a:ext cx="883091" cy="971254"/>
            </a:xfrm>
            <a:custGeom>
              <a:avLst/>
              <a:gdLst>
                <a:gd name="connsiteX0" fmla="*/ 829340 w 1658680"/>
                <a:gd name="connsiteY0" fmla="*/ 1824273 h 1824273"/>
                <a:gd name="connsiteX1" fmla="*/ 0 w 1658680"/>
                <a:gd name="connsiteY1" fmla="*/ 994933 h 1824273"/>
                <a:gd name="connsiteX2" fmla="*/ 506524 w 1658680"/>
                <a:gd name="connsiteY2" fmla="*/ 230767 h 1824273"/>
                <a:gd name="connsiteX3" fmla="*/ 614520 w 1658680"/>
                <a:gd name="connsiteY3" fmla="*/ 197243 h 1824273"/>
                <a:gd name="connsiteX4" fmla="*/ 829339 w 1658680"/>
                <a:gd name="connsiteY4" fmla="*/ 0 h 1824273"/>
                <a:gd name="connsiteX5" fmla="*/ 1044157 w 1658680"/>
                <a:gd name="connsiteY5" fmla="*/ 197242 h 1824273"/>
                <a:gd name="connsiteX6" fmla="*/ 1152157 w 1658680"/>
                <a:gd name="connsiteY6" fmla="*/ 230767 h 1824273"/>
                <a:gd name="connsiteX7" fmla="*/ 1658680 w 1658680"/>
                <a:gd name="connsiteY7" fmla="*/ 994933 h 1824273"/>
                <a:gd name="connsiteX8" fmla="*/ 829340 w 1658680"/>
                <a:gd name="connsiteY8" fmla="*/ 1824273 h 1824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8680" h="1824273">
                  <a:moveTo>
                    <a:pt x="829340" y="1824273"/>
                  </a:moveTo>
                  <a:cubicBezTo>
                    <a:pt x="371308" y="1824273"/>
                    <a:pt x="0" y="1452965"/>
                    <a:pt x="0" y="994933"/>
                  </a:cubicBezTo>
                  <a:cubicBezTo>
                    <a:pt x="0" y="651409"/>
                    <a:pt x="208861" y="356667"/>
                    <a:pt x="506524" y="230767"/>
                  </a:cubicBezTo>
                  <a:lnTo>
                    <a:pt x="614520" y="197243"/>
                  </a:lnTo>
                  <a:lnTo>
                    <a:pt x="829339" y="0"/>
                  </a:lnTo>
                  <a:lnTo>
                    <a:pt x="1044157" y="197242"/>
                  </a:lnTo>
                  <a:lnTo>
                    <a:pt x="1152157" y="230767"/>
                  </a:lnTo>
                  <a:cubicBezTo>
                    <a:pt x="1449819" y="356667"/>
                    <a:pt x="1658680" y="651409"/>
                    <a:pt x="1658680" y="994933"/>
                  </a:cubicBezTo>
                  <a:cubicBezTo>
                    <a:pt x="1658680" y="1452965"/>
                    <a:pt x="1287372" y="1824273"/>
                    <a:pt x="829340" y="1824273"/>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200" b="0" i="0" u="none" strike="noStrike" kern="1200" cap="none" spc="0" normalizeH="0" baseline="0" noProof="0">
                <a:ln>
                  <a:noFill/>
                </a:ln>
                <a:solidFill>
                  <a:prstClr val="white"/>
                </a:solidFill>
                <a:effectLst/>
                <a:uLnTx/>
                <a:uFillTx/>
                <a:latin typeface="Calibri"/>
                <a:ea typeface="+mn-ea"/>
                <a:cs typeface="+mn-cs"/>
              </a:endParaRPr>
            </a:p>
          </p:txBody>
        </p:sp>
        <p:sp>
          <p:nvSpPr>
            <p:cNvPr id="26" name="Oval 25"/>
            <p:cNvSpPr/>
            <p:nvPr/>
          </p:nvSpPr>
          <p:spPr>
            <a:xfrm>
              <a:off x="1935402" y="2318785"/>
              <a:ext cx="242669" cy="242669"/>
            </a:xfrm>
            <a:prstGeom prst="ellipse">
              <a:avLst/>
            </a:prstGeom>
            <a:noFill/>
            <a:ln w="508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200" b="0" i="0" u="none" strike="noStrike" kern="1200" cap="none" spc="0" normalizeH="0" baseline="0" noProof="0">
                <a:ln>
                  <a:noFill/>
                </a:ln>
                <a:solidFill>
                  <a:prstClr val="white"/>
                </a:solidFill>
                <a:effectLst/>
                <a:uLnTx/>
                <a:uFillTx/>
                <a:latin typeface="Calibri"/>
                <a:ea typeface="+mn-ea"/>
                <a:cs typeface="+mn-cs"/>
              </a:endParaRPr>
            </a:p>
          </p:txBody>
        </p:sp>
        <p:sp>
          <p:nvSpPr>
            <p:cNvPr id="27" name="Oval 26"/>
            <p:cNvSpPr/>
            <p:nvPr/>
          </p:nvSpPr>
          <p:spPr>
            <a:xfrm>
              <a:off x="1998985" y="2382368"/>
              <a:ext cx="115503" cy="11550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a:ea typeface="+mn-ea"/>
                <a:cs typeface="+mn-cs"/>
              </a:endParaRPr>
            </a:p>
          </p:txBody>
        </p:sp>
      </p:grpSp>
      <p:sp>
        <p:nvSpPr>
          <p:cNvPr id="28" name="AutoShape 4"/>
          <p:cNvSpPr>
            <a:spLocks/>
          </p:cNvSpPr>
          <p:nvPr/>
        </p:nvSpPr>
        <p:spPr bwMode="auto">
          <a:xfrm>
            <a:off x="5617098" y="1906924"/>
            <a:ext cx="449263" cy="4508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7428" y="17466"/>
                </a:moveTo>
                <a:cubicBezTo>
                  <a:pt x="16669" y="16923"/>
                  <a:pt x="15846" y="16465"/>
                  <a:pt x="14963" y="16121"/>
                </a:cubicBezTo>
                <a:cubicBezTo>
                  <a:pt x="15595" y="14609"/>
                  <a:pt x="15967" y="12928"/>
                  <a:pt x="16010" y="11148"/>
                </a:cubicBezTo>
                <a:lnTo>
                  <a:pt x="20188" y="11148"/>
                </a:lnTo>
                <a:cubicBezTo>
                  <a:pt x="20097" y="13612"/>
                  <a:pt x="19065" y="15838"/>
                  <a:pt x="17428" y="17466"/>
                </a:cubicBezTo>
                <a:moveTo>
                  <a:pt x="1411" y="11148"/>
                </a:moveTo>
                <a:lnTo>
                  <a:pt x="5589" y="11148"/>
                </a:lnTo>
                <a:cubicBezTo>
                  <a:pt x="5632" y="12928"/>
                  <a:pt x="6004" y="14609"/>
                  <a:pt x="6636" y="16121"/>
                </a:cubicBezTo>
                <a:cubicBezTo>
                  <a:pt x="5753" y="16465"/>
                  <a:pt x="4931" y="16923"/>
                  <a:pt x="4171" y="17466"/>
                </a:cubicBezTo>
                <a:cubicBezTo>
                  <a:pt x="2534" y="15838"/>
                  <a:pt x="1502" y="13612"/>
                  <a:pt x="1411" y="11148"/>
                </a:cubicBezTo>
                <a:moveTo>
                  <a:pt x="3785" y="4553"/>
                </a:moveTo>
                <a:cubicBezTo>
                  <a:pt x="4579" y="5170"/>
                  <a:pt x="5448" y="5691"/>
                  <a:pt x="6388" y="6084"/>
                </a:cubicBezTo>
                <a:cubicBezTo>
                  <a:pt x="5901" y="7433"/>
                  <a:pt x="5627" y="8908"/>
                  <a:pt x="5589" y="10451"/>
                </a:cubicBezTo>
                <a:lnTo>
                  <a:pt x="1411" y="10451"/>
                </a:lnTo>
                <a:cubicBezTo>
                  <a:pt x="1494" y="8190"/>
                  <a:pt x="2376" y="6135"/>
                  <a:pt x="3785" y="4553"/>
                </a:cubicBezTo>
                <a:moveTo>
                  <a:pt x="11148" y="10451"/>
                </a:moveTo>
                <a:lnTo>
                  <a:pt x="11148" y="6950"/>
                </a:lnTo>
                <a:cubicBezTo>
                  <a:pt x="12339" y="6913"/>
                  <a:pt x="13484" y="6696"/>
                  <a:pt x="14558" y="6324"/>
                </a:cubicBezTo>
                <a:cubicBezTo>
                  <a:pt x="15018" y="7598"/>
                  <a:pt x="15276" y="8992"/>
                  <a:pt x="15314" y="10451"/>
                </a:cubicBezTo>
                <a:cubicBezTo>
                  <a:pt x="15314" y="10451"/>
                  <a:pt x="11148" y="10451"/>
                  <a:pt x="11148" y="10451"/>
                </a:cubicBezTo>
                <a:close/>
                <a:moveTo>
                  <a:pt x="14311" y="15882"/>
                </a:moveTo>
                <a:cubicBezTo>
                  <a:pt x="13309" y="15559"/>
                  <a:pt x="12247" y="15380"/>
                  <a:pt x="11148" y="15346"/>
                </a:cubicBezTo>
                <a:lnTo>
                  <a:pt x="11148" y="11148"/>
                </a:lnTo>
                <a:lnTo>
                  <a:pt x="15314" y="11148"/>
                </a:lnTo>
                <a:cubicBezTo>
                  <a:pt x="15270" y="12844"/>
                  <a:pt x="14914" y="14445"/>
                  <a:pt x="14311" y="15882"/>
                </a:cubicBezTo>
                <a:moveTo>
                  <a:pt x="14683" y="16757"/>
                </a:moveTo>
                <a:cubicBezTo>
                  <a:pt x="15476" y="17063"/>
                  <a:pt x="16218" y="17466"/>
                  <a:pt x="16904" y="17941"/>
                </a:cubicBezTo>
                <a:cubicBezTo>
                  <a:pt x="15632" y="19031"/>
                  <a:pt x="14067" y="19781"/>
                  <a:pt x="12344" y="20068"/>
                </a:cubicBezTo>
                <a:cubicBezTo>
                  <a:pt x="13280" y="19136"/>
                  <a:pt x="14076" y="18017"/>
                  <a:pt x="14683" y="16757"/>
                </a:cubicBezTo>
                <a:moveTo>
                  <a:pt x="11148" y="20188"/>
                </a:moveTo>
                <a:lnTo>
                  <a:pt x="11148" y="16043"/>
                </a:lnTo>
                <a:cubicBezTo>
                  <a:pt x="12146" y="16075"/>
                  <a:pt x="13113" y="16231"/>
                  <a:pt x="14025" y="16516"/>
                </a:cubicBezTo>
                <a:cubicBezTo>
                  <a:pt x="13314" y="17970"/>
                  <a:pt x="12343" y="19223"/>
                  <a:pt x="11185" y="20186"/>
                </a:cubicBezTo>
                <a:cubicBezTo>
                  <a:pt x="11185" y="20186"/>
                  <a:pt x="11148" y="20188"/>
                  <a:pt x="11148" y="20188"/>
                </a:cubicBezTo>
                <a:close/>
                <a:moveTo>
                  <a:pt x="9255" y="20068"/>
                </a:moveTo>
                <a:cubicBezTo>
                  <a:pt x="7532" y="19781"/>
                  <a:pt x="5967" y="19031"/>
                  <a:pt x="4695" y="17941"/>
                </a:cubicBezTo>
                <a:cubicBezTo>
                  <a:pt x="5381" y="17466"/>
                  <a:pt x="6123" y="17063"/>
                  <a:pt x="6916" y="16757"/>
                </a:cubicBezTo>
                <a:cubicBezTo>
                  <a:pt x="7523" y="18017"/>
                  <a:pt x="8319" y="19136"/>
                  <a:pt x="9255" y="20068"/>
                </a:cubicBezTo>
                <a:moveTo>
                  <a:pt x="10451" y="11148"/>
                </a:moveTo>
                <a:lnTo>
                  <a:pt x="10451" y="15346"/>
                </a:lnTo>
                <a:cubicBezTo>
                  <a:pt x="9352" y="15380"/>
                  <a:pt x="8290" y="15559"/>
                  <a:pt x="7288" y="15882"/>
                </a:cubicBezTo>
                <a:cubicBezTo>
                  <a:pt x="6685" y="14445"/>
                  <a:pt x="6329" y="12844"/>
                  <a:pt x="6285" y="11148"/>
                </a:cubicBezTo>
                <a:cubicBezTo>
                  <a:pt x="6285" y="11148"/>
                  <a:pt x="10451" y="11148"/>
                  <a:pt x="10451" y="11148"/>
                </a:cubicBezTo>
                <a:close/>
                <a:moveTo>
                  <a:pt x="7041" y="6324"/>
                </a:moveTo>
                <a:cubicBezTo>
                  <a:pt x="8115" y="6696"/>
                  <a:pt x="9260" y="6913"/>
                  <a:pt x="10451" y="6950"/>
                </a:cubicBezTo>
                <a:lnTo>
                  <a:pt x="10451" y="10451"/>
                </a:lnTo>
                <a:lnTo>
                  <a:pt x="6285" y="10451"/>
                </a:lnTo>
                <a:cubicBezTo>
                  <a:pt x="6324" y="8992"/>
                  <a:pt x="6581" y="7598"/>
                  <a:pt x="7041" y="6324"/>
                </a:cubicBezTo>
                <a:moveTo>
                  <a:pt x="6651" y="5442"/>
                </a:moveTo>
                <a:cubicBezTo>
                  <a:pt x="5790" y="5084"/>
                  <a:pt x="4993" y="4609"/>
                  <a:pt x="4263" y="4050"/>
                </a:cubicBezTo>
                <a:cubicBezTo>
                  <a:pt x="5606" y="2749"/>
                  <a:pt x="7332" y="1851"/>
                  <a:pt x="9255" y="1531"/>
                </a:cubicBezTo>
                <a:cubicBezTo>
                  <a:pt x="8175" y="2610"/>
                  <a:pt x="7286" y="3939"/>
                  <a:pt x="6651" y="5442"/>
                </a:cubicBezTo>
                <a:moveTo>
                  <a:pt x="10451" y="1411"/>
                </a:moveTo>
                <a:lnTo>
                  <a:pt x="10451" y="6253"/>
                </a:lnTo>
                <a:cubicBezTo>
                  <a:pt x="9352" y="6217"/>
                  <a:pt x="8296" y="6021"/>
                  <a:pt x="7303" y="5681"/>
                </a:cubicBezTo>
                <a:cubicBezTo>
                  <a:pt x="8029" y="3972"/>
                  <a:pt x="9101" y="2507"/>
                  <a:pt x="10415" y="1413"/>
                </a:cubicBezTo>
                <a:cubicBezTo>
                  <a:pt x="10427" y="1412"/>
                  <a:pt x="10439" y="1411"/>
                  <a:pt x="10451" y="1411"/>
                </a:cubicBezTo>
                <a:moveTo>
                  <a:pt x="12344" y="1531"/>
                </a:moveTo>
                <a:cubicBezTo>
                  <a:pt x="14267" y="1851"/>
                  <a:pt x="15993" y="2749"/>
                  <a:pt x="17336" y="4050"/>
                </a:cubicBezTo>
                <a:cubicBezTo>
                  <a:pt x="16606" y="4609"/>
                  <a:pt x="15809" y="5084"/>
                  <a:pt x="14948" y="5442"/>
                </a:cubicBezTo>
                <a:cubicBezTo>
                  <a:pt x="14313" y="3939"/>
                  <a:pt x="13424" y="2610"/>
                  <a:pt x="12344" y="1531"/>
                </a:cubicBezTo>
                <a:moveTo>
                  <a:pt x="11184" y="1413"/>
                </a:moveTo>
                <a:cubicBezTo>
                  <a:pt x="12498" y="2507"/>
                  <a:pt x="13570" y="3972"/>
                  <a:pt x="14296" y="5681"/>
                </a:cubicBezTo>
                <a:cubicBezTo>
                  <a:pt x="13303" y="6021"/>
                  <a:pt x="12247" y="6217"/>
                  <a:pt x="11148" y="6253"/>
                </a:cubicBezTo>
                <a:lnTo>
                  <a:pt x="11148" y="1411"/>
                </a:lnTo>
                <a:cubicBezTo>
                  <a:pt x="11160" y="1411"/>
                  <a:pt x="11172" y="1412"/>
                  <a:pt x="11184" y="1413"/>
                </a:cubicBezTo>
                <a:moveTo>
                  <a:pt x="10414" y="20186"/>
                </a:moveTo>
                <a:cubicBezTo>
                  <a:pt x="9256" y="19223"/>
                  <a:pt x="8285" y="17970"/>
                  <a:pt x="7574" y="16516"/>
                </a:cubicBezTo>
                <a:cubicBezTo>
                  <a:pt x="8486" y="16231"/>
                  <a:pt x="9453" y="16075"/>
                  <a:pt x="10451" y="16043"/>
                </a:cubicBezTo>
                <a:lnTo>
                  <a:pt x="10451" y="20188"/>
                </a:lnTo>
                <a:cubicBezTo>
                  <a:pt x="10451" y="20188"/>
                  <a:pt x="10414" y="20186"/>
                  <a:pt x="10414" y="20186"/>
                </a:cubicBezTo>
                <a:close/>
                <a:moveTo>
                  <a:pt x="20188" y="10451"/>
                </a:moveTo>
                <a:lnTo>
                  <a:pt x="16010" y="10451"/>
                </a:lnTo>
                <a:cubicBezTo>
                  <a:pt x="15972" y="8908"/>
                  <a:pt x="15698" y="7433"/>
                  <a:pt x="15211" y="6084"/>
                </a:cubicBezTo>
                <a:cubicBezTo>
                  <a:pt x="16151" y="5691"/>
                  <a:pt x="17020" y="5170"/>
                  <a:pt x="17814" y="4553"/>
                </a:cubicBezTo>
                <a:cubicBezTo>
                  <a:pt x="19223" y="6135"/>
                  <a:pt x="20105" y="8190"/>
                  <a:pt x="20188" y="10451"/>
                </a:cubicBezTo>
                <a:moveTo>
                  <a:pt x="10800" y="0"/>
                </a:moveTo>
                <a:cubicBezTo>
                  <a:pt x="4835" y="0"/>
                  <a:pt x="0" y="4835"/>
                  <a:pt x="0" y="10800"/>
                </a:cubicBezTo>
                <a:cubicBezTo>
                  <a:pt x="0" y="16764"/>
                  <a:pt x="4835" y="21600"/>
                  <a:pt x="10800" y="21600"/>
                </a:cubicBezTo>
                <a:cubicBezTo>
                  <a:pt x="16764" y="21600"/>
                  <a:pt x="21600" y="16764"/>
                  <a:pt x="21600" y="10800"/>
                </a:cubicBezTo>
                <a:cubicBezTo>
                  <a:pt x="21600" y="4835"/>
                  <a:pt x="16764" y="0"/>
                  <a:pt x="10800" y="0"/>
                </a:cubicBezTo>
              </a:path>
            </a:pathLst>
          </a:custGeom>
          <a:solidFill>
            <a:schemeClr val="bg1"/>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tabLst/>
              <a:defRPr/>
            </a:pPr>
            <a:endParaRPr kumimoji="0" lang="en-US" sz="1500" b="0" i="0" u="none" strike="noStrike" kern="1200" cap="none" spc="0" normalizeH="0" baseline="0" noProof="0">
              <a:ln>
                <a:noFill/>
              </a:ln>
              <a:solidFill>
                <a:srgbClr val="FFFFFF"/>
              </a:solidFill>
              <a:effectLst>
                <a:outerShdw blurRad="38100" dist="38100" dir="2700000" algn="tl">
                  <a:srgbClr val="000000"/>
                </a:outerShdw>
              </a:effectLst>
              <a:uLnTx/>
              <a:uFillTx/>
              <a:latin typeface="Gill Sans" charset="0"/>
              <a:ea typeface="+mn-ea"/>
              <a:cs typeface="+mn-cs"/>
              <a:sym typeface="Gill Sans" charset="0"/>
            </a:endParaRPr>
          </a:p>
        </p:txBody>
      </p:sp>
      <p:sp>
        <p:nvSpPr>
          <p:cNvPr id="29" name="Rectangle 28"/>
          <p:cNvSpPr/>
          <p:nvPr/>
        </p:nvSpPr>
        <p:spPr>
          <a:xfrm>
            <a:off x="-2" y="0"/>
            <a:ext cx="12192002"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nvGrpSpPr>
          <p:cNvPr id="30" name="Group 29"/>
          <p:cNvGrpSpPr/>
          <p:nvPr/>
        </p:nvGrpSpPr>
        <p:grpSpPr>
          <a:xfrm flipH="1">
            <a:off x="28211" y="-285346"/>
            <a:ext cx="3774440" cy="4061964"/>
            <a:chOff x="-522850" y="-108184"/>
            <a:chExt cx="3053640" cy="3292016"/>
          </a:xfrm>
          <a:solidFill>
            <a:schemeClr val="bg1">
              <a:alpha val="10000"/>
            </a:schemeClr>
          </a:solidFill>
        </p:grpSpPr>
        <p:sp>
          <p:nvSpPr>
            <p:cNvPr id="31" name="Freeform 6"/>
            <p:cNvSpPr>
              <a:spLocks noEditPoints="1"/>
            </p:cNvSpPr>
            <p:nvPr/>
          </p:nvSpPr>
          <p:spPr bwMode="auto">
            <a:xfrm>
              <a:off x="695093" y="-108184"/>
              <a:ext cx="1835697" cy="1835697"/>
            </a:xfrm>
            <a:custGeom>
              <a:avLst/>
              <a:gdLst>
                <a:gd name="T0" fmla="*/ 168 w 168"/>
                <a:gd name="T1" fmla="*/ 94 h 168"/>
                <a:gd name="T2" fmla="*/ 168 w 168"/>
                <a:gd name="T3" fmla="*/ 73 h 168"/>
                <a:gd name="T4" fmla="*/ 143 w 168"/>
                <a:gd name="T5" fmla="*/ 63 h 168"/>
                <a:gd name="T6" fmla="*/ 141 w 168"/>
                <a:gd name="T7" fmla="*/ 57 h 168"/>
                <a:gd name="T8" fmla="*/ 151 w 168"/>
                <a:gd name="T9" fmla="*/ 32 h 168"/>
                <a:gd name="T10" fmla="*/ 136 w 168"/>
                <a:gd name="T11" fmla="*/ 17 h 168"/>
                <a:gd name="T12" fmla="*/ 111 w 168"/>
                <a:gd name="T13" fmla="*/ 27 h 168"/>
                <a:gd name="T14" fmla="*/ 105 w 168"/>
                <a:gd name="T15" fmla="*/ 25 h 168"/>
                <a:gd name="T16" fmla="*/ 94 w 168"/>
                <a:gd name="T17" fmla="*/ 0 h 168"/>
                <a:gd name="T18" fmla="*/ 73 w 168"/>
                <a:gd name="T19" fmla="*/ 0 h 168"/>
                <a:gd name="T20" fmla="*/ 63 w 168"/>
                <a:gd name="T21" fmla="*/ 25 h 168"/>
                <a:gd name="T22" fmla="*/ 57 w 168"/>
                <a:gd name="T23" fmla="*/ 27 h 168"/>
                <a:gd name="T24" fmla="*/ 32 w 168"/>
                <a:gd name="T25" fmla="*/ 17 h 168"/>
                <a:gd name="T26" fmla="*/ 17 w 168"/>
                <a:gd name="T27" fmla="*/ 32 h 168"/>
                <a:gd name="T28" fmla="*/ 27 w 168"/>
                <a:gd name="T29" fmla="*/ 57 h 168"/>
                <a:gd name="T30" fmla="*/ 25 w 168"/>
                <a:gd name="T31" fmla="*/ 63 h 168"/>
                <a:gd name="T32" fmla="*/ 0 w 168"/>
                <a:gd name="T33" fmla="*/ 74 h 168"/>
                <a:gd name="T34" fmla="*/ 0 w 168"/>
                <a:gd name="T35" fmla="*/ 95 h 168"/>
                <a:gd name="T36" fmla="*/ 25 w 168"/>
                <a:gd name="T37" fmla="*/ 105 h 168"/>
                <a:gd name="T38" fmla="*/ 27 w 168"/>
                <a:gd name="T39" fmla="*/ 111 h 168"/>
                <a:gd name="T40" fmla="*/ 17 w 168"/>
                <a:gd name="T41" fmla="*/ 136 h 168"/>
                <a:gd name="T42" fmla="*/ 32 w 168"/>
                <a:gd name="T43" fmla="*/ 151 h 168"/>
                <a:gd name="T44" fmla="*/ 57 w 168"/>
                <a:gd name="T45" fmla="*/ 141 h 168"/>
                <a:gd name="T46" fmla="*/ 63 w 168"/>
                <a:gd name="T47" fmla="*/ 143 h 168"/>
                <a:gd name="T48" fmla="*/ 74 w 168"/>
                <a:gd name="T49" fmla="*/ 168 h 168"/>
                <a:gd name="T50" fmla="*/ 95 w 168"/>
                <a:gd name="T51" fmla="*/ 168 h 168"/>
                <a:gd name="T52" fmla="*/ 105 w 168"/>
                <a:gd name="T53" fmla="*/ 143 h 168"/>
                <a:gd name="T54" fmla="*/ 111 w 168"/>
                <a:gd name="T55" fmla="*/ 141 h 168"/>
                <a:gd name="T56" fmla="*/ 136 w 168"/>
                <a:gd name="T57" fmla="*/ 151 h 168"/>
                <a:gd name="T58" fmla="*/ 151 w 168"/>
                <a:gd name="T59" fmla="*/ 136 h 168"/>
                <a:gd name="T60" fmla="*/ 141 w 168"/>
                <a:gd name="T61" fmla="*/ 111 h 168"/>
                <a:gd name="T62" fmla="*/ 143 w 168"/>
                <a:gd name="T63" fmla="*/ 105 h 168"/>
                <a:gd name="T64" fmla="*/ 168 w 168"/>
                <a:gd name="T65" fmla="*/ 94 h 168"/>
                <a:gd name="T66" fmla="*/ 84 w 168"/>
                <a:gd name="T67" fmla="*/ 115 h 168"/>
                <a:gd name="T68" fmla="*/ 52 w 168"/>
                <a:gd name="T69" fmla="*/ 84 h 168"/>
                <a:gd name="T70" fmla="*/ 84 w 168"/>
                <a:gd name="T71" fmla="*/ 52 h 168"/>
                <a:gd name="T72" fmla="*/ 115 w 168"/>
                <a:gd name="T73" fmla="*/ 84 h 168"/>
                <a:gd name="T74" fmla="*/ 84 w 168"/>
                <a:gd name="T75" fmla="*/ 115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8" h="168">
                  <a:moveTo>
                    <a:pt x="168" y="94"/>
                  </a:moveTo>
                  <a:cubicBezTo>
                    <a:pt x="168" y="73"/>
                    <a:pt x="168" y="73"/>
                    <a:pt x="168" y="73"/>
                  </a:cubicBezTo>
                  <a:cubicBezTo>
                    <a:pt x="143" y="63"/>
                    <a:pt x="143" y="63"/>
                    <a:pt x="143" y="63"/>
                  </a:cubicBezTo>
                  <a:cubicBezTo>
                    <a:pt x="142" y="61"/>
                    <a:pt x="141" y="59"/>
                    <a:pt x="141" y="57"/>
                  </a:cubicBezTo>
                  <a:cubicBezTo>
                    <a:pt x="151" y="32"/>
                    <a:pt x="151" y="32"/>
                    <a:pt x="151" y="32"/>
                  </a:cubicBezTo>
                  <a:cubicBezTo>
                    <a:pt x="136" y="17"/>
                    <a:pt x="136" y="17"/>
                    <a:pt x="136" y="17"/>
                  </a:cubicBezTo>
                  <a:cubicBezTo>
                    <a:pt x="111" y="27"/>
                    <a:pt x="111" y="27"/>
                    <a:pt x="111" y="27"/>
                  </a:cubicBezTo>
                  <a:cubicBezTo>
                    <a:pt x="109" y="26"/>
                    <a:pt x="107" y="26"/>
                    <a:pt x="105" y="25"/>
                  </a:cubicBezTo>
                  <a:cubicBezTo>
                    <a:pt x="94" y="0"/>
                    <a:pt x="94" y="0"/>
                    <a:pt x="94" y="0"/>
                  </a:cubicBezTo>
                  <a:cubicBezTo>
                    <a:pt x="73" y="0"/>
                    <a:pt x="73" y="0"/>
                    <a:pt x="73" y="0"/>
                  </a:cubicBezTo>
                  <a:cubicBezTo>
                    <a:pt x="63" y="25"/>
                    <a:pt x="63" y="25"/>
                    <a:pt x="63" y="25"/>
                  </a:cubicBezTo>
                  <a:cubicBezTo>
                    <a:pt x="61" y="26"/>
                    <a:pt x="59" y="26"/>
                    <a:pt x="57" y="27"/>
                  </a:cubicBezTo>
                  <a:cubicBezTo>
                    <a:pt x="32" y="17"/>
                    <a:pt x="32" y="17"/>
                    <a:pt x="32" y="17"/>
                  </a:cubicBezTo>
                  <a:cubicBezTo>
                    <a:pt x="17" y="32"/>
                    <a:pt x="17" y="32"/>
                    <a:pt x="17" y="32"/>
                  </a:cubicBezTo>
                  <a:cubicBezTo>
                    <a:pt x="27" y="57"/>
                    <a:pt x="27" y="57"/>
                    <a:pt x="27" y="57"/>
                  </a:cubicBezTo>
                  <a:cubicBezTo>
                    <a:pt x="26" y="59"/>
                    <a:pt x="25" y="61"/>
                    <a:pt x="25" y="63"/>
                  </a:cubicBezTo>
                  <a:cubicBezTo>
                    <a:pt x="0" y="74"/>
                    <a:pt x="0" y="74"/>
                    <a:pt x="0" y="74"/>
                  </a:cubicBezTo>
                  <a:cubicBezTo>
                    <a:pt x="0" y="95"/>
                    <a:pt x="0" y="95"/>
                    <a:pt x="0" y="95"/>
                  </a:cubicBezTo>
                  <a:cubicBezTo>
                    <a:pt x="25" y="105"/>
                    <a:pt x="25" y="105"/>
                    <a:pt x="25" y="105"/>
                  </a:cubicBezTo>
                  <a:cubicBezTo>
                    <a:pt x="25" y="107"/>
                    <a:pt x="26" y="109"/>
                    <a:pt x="27" y="111"/>
                  </a:cubicBezTo>
                  <a:cubicBezTo>
                    <a:pt x="17" y="136"/>
                    <a:pt x="17" y="136"/>
                    <a:pt x="17" y="136"/>
                  </a:cubicBezTo>
                  <a:cubicBezTo>
                    <a:pt x="32" y="151"/>
                    <a:pt x="32" y="151"/>
                    <a:pt x="32" y="151"/>
                  </a:cubicBezTo>
                  <a:cubicBezTo>
                    <a:pt x="57" y="141"/>
                    <a:pt x="57" y="141"/>
                    <a:pt x="57" y="141"/>
                  </a:cubicBezTo>
                  <a:cubicBezTo>
                    <a:pt x="59" y="142"/>
                    <a:pt x="61" y="142"/>
                    <a:pt x="63" y="143"/>
                  </a:cubicBezTo>
                  <a:cubicBezTo>
                    <a:pt x="74" y="168"/>
                    <a:pt x="74" y="168"/>
                    <a:pt x="74" y="168"/>
                  </a:cubicBezTo>
                  <a:cubicBezTo>
                    <a:pt x="95" y="168"/>
                    <a:pt x="95" y="168"/>
                    <a:pt x="95" y="168"/>
                  </a:cubicBezTo>
                  <a:cubicBezTo>
                    <a:pt x="105" y="143"/>
                    <a:pt x="105" y="143"/>
                    <a:pt x="105" y="143"/>
                  </a:cubicBezTo>
                  <a:cubicBezTo>
                    <a:pt x="107" y="142"/>
                    <a:pt x="109" y="142"/>
                    <a:pt x="111" y="141"/>
                  </a:cubicBezTo>
                  <a:cubicBezTo>
                    <a:pt x="136" y="151"/>
                    <a:pt x="136" y="151"/>
                    <a:pt x="136" y="151"/>
                  </a:cubicBezTo>
                  <a:cubicBezTo>
                    <a:pt x="151" y="136"/>
                    <a:pt x="151" y="136"/>
                    <a:pt x="151" y="136"/>
                  </a:cubicBezTo>
                  <a:cubicBezTo>
                    <a:pt x="141" y="111"/>
                    <a:pt x="141" y="111"/>
                    <a:pt x="141" y="111"/>
                  </a:cubicBezTo>
                  <a:cubicBezTo>
                    <a:pt x="141" y="109"/>
                    <a:pt x="142" y="107"/>
                    <a:pt x="143" y="105"/>
                  </a:cubicBezTo>
                  <a:lnTo>
                    <a:pt x="168" y="94"/>
                  </a:lnTo>
                  <a:close/>
                  <a:moveTo>
                    <a:pt x="84" y="115"/>
                  </a:moveTo>
                  <a:cubicBezTo>
                    <a:pt x="66" y="115"/>
                    <a:pt x="52" y="101"/>
                    <a:pt x="52" y="84"/>
                  </a:cubicBezTo>
                  <a:cubicBezTo>
                    <a:pt x="52" y="67"/>
                    <a:pt x="66" y="52"/>
                    <a:pt x="84" y="52"/>
                  </a:cubicBezTo>
                  <a:cubicBezTo>
                    <a:pt x="101" y="52"/>
                    <a:pt x="115" y="67"/>
                    <a:pt x="115" y="84"/>
                  </a:cubicBezTo>
                  <a:cubicBezTo>
                    <a:pt x="115" y="101"/>
                    <a:pt x="101" y="115"/>
                    <a:pt x="84" y="115"/>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32" name="Freeform 26"/>
            <p:cNvSpPr>
              <a:spLocks noEditPoints="1"/>
            </p:cNvSpPr>
            <p:nvPr/>
          </p:nvSpPr>
          <p:spPr bwMode="auto">
            <a:xfrm>
              <a:off x="-222756" y="1348135"/>
              <a:ext cx="1835697" cy="1835697"/>
            </a:xfrm>
            <a:custGeom>
              <a:avLst/>
              <a:gdLst>
                <a:gd name="T0" fmla="*/ 168 w 168"/>
                <a:gd name="T1" fmla="*/ 94 h 168"/>
                <a:gd name="T2" fmla="*/ 168 w 168"/>
                <a:gd name="T3" fmla="*/ 73 h 168"/>
                <a:gd name="T4" fmla="*/ 143 w 168"/>
                <a:gd name="T5" fmla="*/ 63 h 168"/>
                <a:gd name="T6" fmla="*/ 141 w 168"/>
                <a:gd name="T7" fmla="*/ 57 h 168"/>
                <a:gd name="T8" fmla="*/ 151 w 168"/>
                <a:gd name="T9" fmla="*/ 32 h 168"/>
                <a:gd name="T10" fmla="*/ 136 w 168"/>
                <a:gd name="T11" fmla="*/ 17 h 168"/>
                <a:gd name="T12" fmla="*/ 111 w 168"/>
                <a:gd name="T13" fmla="*/ 27 h 168"/>
                <a:gd name="T14" fmla="*/ 105 w 168"/>
                <a:gd name="T15" fmla="*/ 25 h 168"/>
                <a:gd name="T16" fmla="*/ 94 w 168"/>
                <a:gd name="T17" fmla="*/ 0 h 168"/>
                <a:gd name="T18" fmla="*/ 73 w 168"/>
                <a:gd name="T19" fmla="*/ 0 h 168"/>
                <a:gd name="T20" fmla="*/ 63 w 168"/>
                <a:gd name="T21" fmla="*/ 25 h 168"/>
                <a:gd name="T22" fmla="*/ 57 w 168"/>
                <a:gd name="T23" fmla="*/ 27 h 168"/>
                <a:gd name="T24" fmla="*/ 32 w 168"/>
                <a:gd name="T25" fmla="*/ 17 h 168"/>
                <a:gd name="T26" fmla="*/ 17 w 168"/>
                <a:gd name="T27" fmla="*/ 32 h 168"/>
                <a:gd name="T28" fmla="*/ 27 w 168"/>
                <a:gd name="T29" fmla="*/ 57 h 168"/>
                <a:gd name="T30" fmla="*/ 25 w 168"/>
                <a:gd name="T31" fmla="*/ 63 h 168"/>
                <a:gd name="T32" fmla="*/ 0 w 168"/>
                <a:gd name="T33" fmla="*/ 74 h 168"/>
                <a:gd name="T34" fmla="*/ 0 w 168"/>
                <a:gd name="T35" fmla="*/ 95 h 168"/>
                <a:gd name="T36" fmla="*/ 25 w 168"/>
                <a:gd name="T37" fmla="*/ 105 h 168"/>
                <a:gd name="T38" fmla="*/ 27 w 168"/>
                <a:gd name="T39" fmla="*/ 111 h 168"/>
                <a:gd name="T40" fmla="*/ 17 w 168"/>
                <a:gd name="T41" fmla="*/ 136 h 168"/>
                <a:gd name="T42" fmla="*/ 32 w 168"/>
                <a:gd name="T43" fmla="*/ 151 h 168"/>
                <a:gd name="T44" fmla="*/ 57 w 168"/>
                <a:gd name="T45" fmla="*/ 141 h 168"/>
                <a:gd name="T46" fmla="*/ 63 w 168"/>
                <a:gd name="T47" fmla="*/ 143 h 168"/>
                <a:gd name="T48" fmla="*/ 74 w 168"/>
                <a:gd name="T49" fmla="*/ 168 h 168"/>
                <a:gd name="T50" fmla="*/ 95 w 168"/>
                <a:gd name="T51" fmla="*/ 168 h 168"/>
                <a:gd name="T52" fmla="*/ 105 w 168"/>
                <a:gd name="T53" fmla="*/ 143 h 168"/>
                <a:gd name="T54" fmla="*/ 111 w 168"/>
                <a:gd name="T55" fmla="*/ 141 h 168"/>
                <a:gd name="T56" fmla="*/ 136 w 168"/>
                <a:gd name="T57" fmla="*/ 151 h 168"/>
                <a:gd name="T58" fmla="*/ 151 w 168"/>
                <a:gd name="T59" fmla="*/ 136 h 168"/>
                <a:gd name="T60" fmla="*/ 141 w 168"/>
                <a:gd name="T61" fmla="*/ 111 h 168"/>
                <a:gd name="T62" fmla="*/ 143 w 168"/>
                <a:gd name="T63" fmla="*/ 105 h 168"/>
                <a:gd name="T64" fmla="*/ 168 w 168"/>
                <a:gd name="T65" fmla="*/ 94 h 168"/>
                <a:gd name="T66" fmla="*/ 84 w 168"/>
                <a:gd name="T67" fmla="*/ 115 h 168"/>
                <a:gd name="T68" fmla="*/ 52 w 168"/>
                <a:gd name="T69" fmla="*/ 84 h 168"/>
                <a:gd name="T70" fmla="*/ 84 w 168"/>
                <a:gd name="T71" fmla="*/ 52 h 168"/>
                <a:gd name="T72" fmla="*/ 115 w 168"/>
                <a:gd name="T73" fmla="*/ 84 h 168"/>
                <a:gd name="T74" fmla="*/ 84 w 168"/>
                <a:gd name="T75" fmla="*/ 115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8" h="168">
                  <a:moveTo>
                    <a:pt x="168" y="94"/>
                  </a:moveTo>
                  <a:cubicBezTo>
                    <a:pt x="168" y="73"/>
                    <a:pt x="168" y="73"/>
                    <a:pt x="168" y="73"/>
                  </a:cubicBezTo>
                  <a:cubicBezTo>
                    <a:pt x="143" y="63"/>
                    <a:pt x="143" y="63"/>
                    <a:pt x="143" y="63"/>
                  </a:cubicBezTo>
                  <a:cubicBezTo>
                    <a:pt x="142" y="61"/>
                    <a:pt x="141" y="59"/>
                    <a:pt x="141" y="57"/>
                  </a:cubicBezTo>
                  <a:cubicBezTo>
                    <a:pt x="151" y="32"/>
                    <a:pt x="151" y="32"/>
                    <a:pt x="151" y="32"/>
                  </a:cubicBezTo>
                  <a:cubicBezTo>
                    <a:pt x="136" y="17"/>
                    <a:pt x="136" y="17"/>
                    <a:pt x="136" y="17"/>
                  </a:cubicBezTo>
                  <a:cubicBezTo>
                    <a:pt x="111" y="27"/>
                    <a:pt x="111" y="27"/>
                    <a:pt x="111" y="27"/>
                  </a:cubicBezTo>
                  <a:cubicBezTo>
                    <a:pt x="109" y="26"/>
                    <a:pt x="107" y="26"/>
                    <a:pt x="105" y="25"/>
                  </a:cubicBezTo>
                  <a:cubicBezTo>
                    <a:pt x="94" y="0"/>
                    <a:pt x="94" y="0"/>
                    <a:pt x="94" y="0"/>
                  </a:cubicBezTo>
                  <a:cubicBezTo>
                    <a:pt x="73" y="0"/>
                    <a:pt x="73" y="0"/>
                    <a:pt x="73" y="0"/>
                  </a:cubicBezTo>
                  <a:cubicBezTo>
                    <a:pt x="63" y="25"/>
                    <a:pt x="63" y="25"/>
                    <a:pt x="63" y="25"/>
                  </a:cubicBezTo>
                  <a:cubicBezTo>
                    <a:pt x="61" y="26"/>
                    <a:pt x="59" y="26"/>
                    <a:pt x="57" y="27"/>
                  </a:cubicBezTo>
                  <a:cubicBezTo>
                    <a:pt x="32" y="17"/>
                    <a:pt x="32" y="17"/>
                    <a:pt x="32" y="17"/>
                  </a:cubicBezTo>
                  <a:cubicBezTo>
                    <a:pt x="17" y="32"/>
                    <a:pt x="17" y="32"/>
                    <a:pt x="17" y="32"/>
                  </a:cubicBezTo>
                  <a:cubicBezTo>
                    <a:pt x="27" y="57"/>
                    <a:pt x="27" y="57"/>
                    <a:pt x="27" y="57"/>
                  </a:cubicBezTo>
                  <a:cubicBezTo>
                    <a:pt x="26" y="59"/>
                    <a:pt x="25" y="61"/>
                    <a:pt x="25" y="63"/>
                  </a:cubicBezTo>
                  <a:cubicBezTo>
                    <a:pt x="0" y="74"/>
                    <a:pt x="0" y="74"/>
                    <a:pt x="0" y="74"/>
                  </a:cubicBezTo>
                  <a:cubicBezTo>
                    <a:pt x="0" y="95"/>
                    <a:pt x="0" y="95"/>
                    <a:pt x="0" y="95"/>
                  </a:cubicBezTo>
                  <a:cubicBezTo>
                    <a:pt x="25" y="105"/>
                    <a:pt x="25" y="105"/>
                    <a:pt x="25" y="105"/>
                  </a:cubicBezTo>
                  <a:cubicBezTo>
                    <a:pt x="25" y="107"/>
                    <a:pt x="26" y="109"/>
                    <a:pt x="27" y="111"/>
                  </a:cubicBezTo>
                  <a:cubicBezTo>
                    <a:pt x="17" y="136"/>
                    <a:pt x="17" y="136"/>
                    <a:pt x="17" y="136"/>
                  </a:cubicBezTo>
                  <a:cubicBezTo>
                    <a:pt x="32" y="151"/>
                    <a:pt x="32" y="151"/>
                    <a:pt x="32" y="151"/>
                  </a:cubicBezTo>
                  <a:cubicBezTo>
                    <a:pt x="57" y="141"/>
                    <a:pt x="57" y="141"/>
                    <a:pt x="57" y="141"/>
                  </a:cubicBezTo>
                  <a:cubicBezTo>
                    <a:pt x="59" y="142"/>
                    <a:pt x="61" y="142"/>
                    <a:pt x="63" y="143"/>
                  </a:cubicBezTo>
                  <a:cubicBezTo>
                    <a:pt x="74" y="168"/>
                    <a:pt x="74" y="168"/>
                    <a:pt x="74" y="168"/>
                  </a:cubicBezTo>
                  <a:cubicBezTo>
                    <a:pt x="95" y="168"/>
                    <a:pt x="95" y="168"/>
                    <a:pt x="95" y="168"/>
                  </a:cubicBezTo>
                  <a:cubicBezTo>
                    <a:pt x="105" y="143"/>
                    <a:pt x="105" y="143"/>
                    <a:pt x="105" y="143"/>
                  </a:cubicBezTo>
                  <a:cubicBezTo>
                    <a:pt x="107" y="142"/>
                    <a:pt x="109" y="142"/>
                    <a:pt x="111" y="141"/>
                  </a:cubicBezTo>
                  <a:cubicBezTo>
                    <a:pt x="136" y="151"/>
                    <a:pt x="136" y="151"/>
                    <a:pt x="136" y="151"/>
                  </a:cubicBezTo>
                  <a:cubicBezTo>
                    <a:pt x="151" y="136"/>
                    <a:pt x="151" y="136"/>
                    <a:pt x="151" y="136"/>
                  </a:cubicBezTo>
                  <a:cubicBezTo>
                    <a:pt x="141" y="111"/>
                    <a:pt x="141" y="111"/>
                    <a:pt x="141" y="111"/>
                  </a:cubicBezTo>
                  <a:cubicBezTo>
                    <a:pt x="141" y="109"/>
                    <a:pt x="142" y="107"/>
                    <a:pt x="143" y="105"/>
                  </a:cubicBezTo>
                  <a:lnTo>
                    <a:pt x="168" y="94"/>
                  </a:lnTo>
                  <a:close/>
                  <a:moveTo>
                    <a:pt x="84" y="115"/>
                  </a:moveTo>
                  <a:cubicBezTo>
                    <a:pt x="66" y="115"/>
                    <a:pt x="52" y="101"/>
                    <a:pt x="52" y="84"/>
                  </a:cubicBezTo>
                  <a:cubicBezTo>
                    <a:pt x="52" y="67"/>
                    <a:pt x="66" y="52"/>
                    <a:pt x="84" y="52"/>
                  </a:cubicBezTo>
                  <a:cubicBezTo>
                    <a:pt x="101" y="52"/>
                    <a:pt x="115" y="67"/>
                    <a:pt x="115" y="84"/>
                  </a:cubicBezTo>
                  <a:cubicBezTo>
                    <a:pt x="115" y="101"/>
                    <a:pt x="101" y="115"/>
                    <a:pt x="84" y="115"/>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33" name="Freeform 6"/>
            <p:cNvSpPr>
              <a:spLocks noEditPoints="1"/>
            </p:cNvSpPr>
            <p:nvPr/>
          </p:nvSpPr>
          <p:spPr bwMode="auto">
            <a:xfrm rot="20183098">
              <a:off x="-522850" y="407495"/>
              <a:ext cx="1178602" cy="1178602"/>
            </a:xfrm>
            <a:custGeom>
              <a:avLst/>
              <a:gdLst>
                <a:gd name="T0" fmla="*/ 168 w 168"/>
                <a:gd name="T1" fmla="*/ 94 h 168"/>
                <a:gd name="T2" fmla="*/ 168 w 168"/>
                <a:gd name="T3" fmla="*/ 73 h 168"/>
                <a:gd name="T4" fmla="*/ 143 w 168"/>
                <a:gd name="T5" fmla="*/ 63 h 168"/>
                <a:gd name="T6" fmla="*/ 141 w 168"/>
                <a:gd name="T7" fmla="*/ 57 h 168"/>
                <a:gd name="T8" fmla="*/ 151 w 168"/>
                <a:gd name="T9" fmla="*/ 32 h 168"/>
                <a:gd name="T10" fmla="*/ 136 w 168"/>
                <a:gd name="T11" fmla="*/ 17 h 168"/>
                <a:gd name="T12" fmla="*/ 111 w 168"/>
                <a:gd name="T13" fmla="*/ 27 h 168"/>
                <a:gd name="T14" fmla="*/ 105 w 168"/>
                <a:gd name="T15" fmla="*/ 25 h 168"/>
                <a:gd name="T16" fmla="*/ 94 w 168"/>
                <a:gd name="T17" fmla="*/ 0 h 168"/>
                <a:gd name="T18" fmla="*/ 73 w 168"/>
                <a:gd name="T19" fmla="*/ 0 h 168"/>
                <a:gd name="T20" fmla="*/ 63 w 168"/>
                <a:gd name="T21" fmla="*/ 25 h 168"/>
                <a:gd name="T22" fmla="*/ 57 w 168"/>
                <a:gd name="T23" fmla="*/ 27 h 168"/>
                <a:gd name="T24" fmla="*/ 32 w 168"/>
                <a:gd name="T25" fmla="*/ 17 h 168"/>
                <a:gd name="T26" fmla="*/ 17 w 168"/>
                <a:gd name="T27" fmla="*/ 32 h 168"/>
                <a:gd name="T28" fmla="*/ 27 w 168"/>
                <a:gd name="T29" fmla="*/ 57 h 168"/>
                <a:gd name="T30" fmla="*/ 25 w 168"/>
                <a:gd name="T31" fmla="*/ 63 h 168"/>
                <a:gd name="T32" fmla="*/ 0 w 168"/>
                <a:gd name="T33" fmla="*/ 74 h 168"/>
                <a:gd name="T34" fmla="*/ 0 w 168"/>
                <a:gd name="T35" fmla="*/ 95 h 168"/>
                <a:gd name="T36" fmla="*/ 25 w 168"/>
                <a:gd name="T37" fmla="*/ 105 h 168"/>
                <a:gd name="T38" fmla="*/ 27 w 168"/>
                <a:gd name="T39" fmla="*/ 111 h 168"/>
                <a:gd name="T40" fmla="*/ 17 w 168"/>
                <a:gd name="T41" fmla="*/ 136 h 168"/>
                <a:gd name="T42" fmla="*/ 32 w 168"/>
                <a:gd name="T43" fmla="*/ 151 h 168"/>
                <a:gd name="T44" fmla="*/ 57 w 168"/>
                <a:gd name="T45" fmla="*/ 141 h 168"/>
                <a:gd name="T46" fmla="*/ 63 w 168"/>
                <a:gd name="T47" fmla="*/ 143 h 168"/>
                <a:gd name="T48" fmla="*/ 74 w 168"/>
                <a:gd name="T49" fmla="*/ 168 h 168"/>
                <a:gd name="T50" fmla="*/ 95 w 168"/>
                <a:gd name="T51" fmla="*/ 168 h 168"/>
                <a:gd name="T52" fmla="*/ 105 w 168"/>
                <a:gd name="T53" fmla="*/ 143 h 168"/>
                <a:gd name="T54" fmla="*/ 111 w 168"/>
                <a:gd name="T55" fmla="*/ 141 h 168"/>
                <a:gd name="T56" fmla="*/ 136 w 168"/>
                <a:gd name="T57" fmla="*/ 151 h 168"/>
                <a:gd name="T58" fmla="*/ 151 w 168"/>
                <a:gd name="T59" fmla="*/ 136 h 168"/>
                <a:gd name="T60" fmla="*/ 141 w 168"/>
                <a:gd name="T61" fmla="*/ 111 h 168"/>
                <a:gd name="T62" fmla="*/ 143 w 168"/>
                <a:gd name="T63" fmla="*/ 105 h 168"/>
                <a:gd name="T64" fmla="*/ 168 w 168"/>
                <a:gd name="T65" fmla="*/ 94 h 168"/>
                <a:gd name="T66" fmla="*/ 84 w 168"/>
                <a:gd name="T67" fmla="*/ 115 h 168"/>
                <a:gd name="T68" fmla="*/ 52 w 168"/>
                <a:gd name="T69" fmla="*/ 84 h 168"/>
                <a:gd name="T70" fmla="*/ 84 w 168"/>
                <a:gd name="T71" fmla="*/ 52 h 168"/>
                <a:gd name="T72" fmla="*/ 115 w 168"/>
                <a:gd name="T73" fmla="*/ 84 h 168"/>
                <a:gd name="T74" fmla="*/ 84 w 168"/>
                <a:gd name="T75" fmla="*/ 115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8" h="168">
                  <a:moveTo>
                    <a:pt x="168" y="94"/>
                  </a:moveTo>
                  <a:cubicBezTo>
                    <a:pt x="168" y="73"/>
                    <a:pt x="168" y="73"/>
                    <a:pt x="168" y="73"/>
                  </a:cubicBezTo>
                  <a:cubicBezTo>
                    <a:pt x="143" y="63"/>
                    <a:pt x="143" y="63"/>
                    <a:pt x="143" y="63"/>
                  </a:cubicBezTo>
                  <a:cubicBezTo>
                    <a:pt x="142" y="61"/>
                    <a:pt x="141" y="59"/>
                    <a:pt x="141" y="57"/>
                  </a:cubicBezTo>
                  <a:cubicBezTo>
                    <a:pt x="151" y="32"/>
                    <a:pt x="151" y="32"/>
                    <a:pt x="151" y="32"/>
                  </a:cubicBezTo>
                  <a:cubicBezTo>
                    <a:pt x="136" y="17"/>
                    <a:pt x="136" y="17"/>
                    <a:pt x="136" y="17"/>
                  </a:cubicBezTo>
                  <a:cubicBezTo>
                    <a:pt x="111" y="27"/>
                    <a:pt x="111" y="27"/>
                    <a:pt x="111" y="27"/>
                  </a:cubicBezTo>
                  <a:cubicBezTo>
                    <a:pt x="109" y="26"/>
                    <a:pt x="107" y="26"/>
                    <a:pt x="105" y="25"/>
                  </a:cubicBezTo>
                  <a:cubicBezTo>
                    <a:pt x="94" y="0"/>
                    <a:pt x="94" y="0"/>
                    <a:pt x="94" y="0"/>
                  </a:cubicBezTo>
                  <a:cubicBezTo>
                    <a:pt x="73" y="0"/>
                    <a:pt x="73" y="0"/>
                    <a:pt x="73" y="0"/>
                  </a:cubicBezTo>
                  <a:cubicBezTo>
                    <a:pt x="63" y="25"/>
                    <a:pt x="63" y="25"/>
                    <a:pt x="63" y="25"/>
                  </a:cubicBezTo>
                  <a:cubicBezTo>
                    <a:pt x="61" y="26"/>
                    <a:pt x="59" y="26"/>
                    <a:pt x="57" y="27"/>
                  </a:cubicBezTo>
                  <a:cubicBezTo>
                    <a:pt x="32" y="17"/>
                    <a:pt x="32" y="17"/>
                    <a:pt x="32" y="17"/>
                  </a:cubicBezTo>
                  <a:cubicBezTo>
                    <a:pt x="17" y="32"/>
                    <a:pt x="17" y="32"/>
                    <a:pt x="17" y="32"/>
                  </a:cubicBezTo>
                  <a:cubicBezTo>
                    <a:pt x="27" y="57"/>
                    <a:pt x="27" y="57"/>
                    <a:pt x="27" y="57"/>
                  </a:cubicBezTo>
                  <a:cubicBezTo>
                    <a:pt x="26" y="59"/>
                    <a:pt x="25" y="61"/>
                    <a:pt x="25" y="63"/>
                  </a:cubicBezTo>
                  <a:cubicBezTo>
                    <a:pt x="0" y="74"/>
                    <a:pt x="0" y="74"/>
                    <a:pt x="0" y="74"/>
                  </a:cubicBezTo>
                  <a:cubicBezTo>
                    <a:pt x="0" y="95"/>
                    <a:pt x="0" y="95"/>
                    <a:pt x="0" y="95"/>
                  </a:cubicBezTo>
                  <a:cubicBezTo>
                    <a:pt x="25" y="105"/>
                    <a:pt x="25" y="105"/>
                    <a:pt x="25" y="105"/>
                  </a:cubicBezTo>
                  <a:cubicBezTo>
                    <a:pt x="25" y="107"/>
                    <a:pt x="26" y="109"/>
                    <a:pt x="27" y="111"/>
                  </a:cubicBezTo>
                  <a:cubicBezTo>
                    <a:pt x="17" y="136"/>
                    <a:pt x="17" y="136"/>
                    <a:pt x="17" y="136"/>
                  </a:cubicBezTo>
                  <a:cubicBezTo>
                    <a:pt x="32" y="151"/>
                    <a:pt x="32" y="151"/>
                    <a:pt x="32" y="151"/>
                  </a:cubicBezTo>
                  <a:cubicBezTo>
                    <a:pt x="57" y="141"/>
                    <a:pt x="57" y="141"/>
                    <a:pt x="57" y="141"/>
                  </a:cubicBezTo>
                  <a:cubicBezTo>
                    <a:pt x="59" y="142"/>
                    <a:pt x="61" y="142"/>
                    <a:pt x="63" y="143"/>
                  </a:cubicBezTo>
                  <a:cubicBezTo>
                    <a:pt x="74" y="168"/>
                    <a:pt x="74" y="168"/>
                    <a:pt x="74" y="168"/>
                  </a:cubicBezTo>
                  <a:cubicBezTo>
                    <a:pt x="95" y="168"/>
                    <a:pt x="95" y="168"/>
                    <a:pt x="95" y="168"/>
                  </a:cubicBezTo>
                  <a:cubicBezTo>
                    <a:pt x="105" y="143"/>
                    <a:pt x="105" y="143"/>
                    <a:pt x="105" y="143"/>
                  </a:cubicBezTo>
                  <a:cubicBezTo>
                    <a:pt x="107" y="142"/>
                    <a:pt x="109" y="142"/>
                    <a:pt x="111" y="141"/>
                  </a:cubicBezTo>
                  <a:cubicBezTo>
                    <a:pt x="136" y="151"/>
                    <a:pt x="136" y="151"/>
                    <a:pt x="136" y="151"/>
                  </a:cubicBezTo>
                  <a:cubicBezTo>
                    <a:pt x="151" y="136"/>
                    <a:pt x="151" y="136"/>
                    <a:pt x="151" y="136"/>
                  </a:cubicBezTo>
                  <a:cubicBezTo>
                    <a:pt x="141" y="111"/>
                    <a:pt x="141" y="111"/>
                    <a:pt x="141" y="111"/>
                  </a:cubicBezTo>
                  <a:cubicBezTo>
                    <a:pt x="141" y="109"/>
                    <a:pt x="142" y="107"/>
                    <a:pt x="143" y="105"/>
                  </a:cubicBezTo>
                  <a:lnTo>
                    <a:pt x="168" y="94"/>
                  </a:lnTo>
                  <a:close/>
                  <a:moveTo>
                    <a:pt x="84" y="115"/>
                  </a:moveTo>
                  <a:cubicBezTo>
                    <a:pt x="66" y="115"/>
                    <a:pt x="52" y="101"/>
                    <a:pt x="52" y="84"/>
                  </a:cubicBezTo>
                  <a:cubicBezTo>
                    <a:pt x="52" y="67"/>
                    <a:pt x="66" y="52"/>
                    <a:pt x="84" y="52"/>
                  </a:cubicBezTo>
                  <a:cubicBezTo>
                    <a:pt x="101" y="52"/>
                    <a:pt x="115" y="67"/>
                    <a:pt x="115" y="84"/>
                  </a:cubicBezTo>
                  <a:cubicBezTo>
                    <a:pt x="115" y="101"/>
                    <a:pt x="101" y="115"/>
                    <a:pt x="84" y="115"/>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grpSp>
      <p:grpSp>
        <p:nvGrpSpPr>
          <p:cNvPr id="34" name="Group 33"/>
          <p:cNvGrpSpPr/>
          <p:nvPr/>
        </p:nvGrpSpPr>
        <p:grpSpPr>
          <a:xfrm flipH="1">
            <a:off x="8355072" y="-226051"/>
            <a:ext cx="3774440" cy="4061964"/>
            <a:chOff x="-522850" y="-108184"/>
            <a:chExt cx="3053640" cy="3292016"/>
          </a:xfrm>
          <a:solidFill>
            <a:schemeClr val="bg1">
              <a:alpha val="10000"/>
            </a:schemeClr>
          </a:solidFill>
        </p:grpSpPr>
        <p:sp>
          <p:nvSpPr>
            <p:cNvPr id="35" name="Freeform 6"/>
            <p:cNvSpPr>
              <a:spLocks noEditPoints="1"/>
            </p:cNvSpPr>
            <p:nvPr/>
          </p:nvSpPr>
          <p:spPr bwMode="auto">
            <a:xfrm>
              <a:off x="695093" y="-108184"/>
              <a:ext cx="1835697" cy="1835697"/>
            </a:xfrm>
            <a:custGeom>
              <a:avLst/>
              <a:gdLst>
                <a:gd name="T0" fmla="*/ 168 w 168"/>
                <a:gd name="T1" fmla="*/ 94 h 168"/>
                <a:gd name="T2" fmla="*/ 168 w 168"/>
                <a:gd name="T3" fmla="*/ 73 h 168"/>
                <a:gd name="T4" fmla="*/ 143 w 168"/>
                <a:gd name="T5" fmla="*/ 63 h 168"/>
                <a:gd name="T6" fmla="*/ 141 w 168"/>
                <a:gd name="T7" fmla="*/ 57 h 168"/>
                <a:gd name="T8" fmla="*/ 151 w 168"/>
                <a:gd name="T9" fmla="*/ 32 h 168"/>
                <a:gd name="T10" fmla="*/ 136 w 168"/>
                <a:gd name="T11" fmla="*/ 17 h 168"/>
                <a:gd name="T12" fmla="*/ 111 w 168"/>
                <a:gd name="T13" fmla="*/ 27 h 168"/>
                <a:gd name="T14" fmla="*/ 105 w 168"/>
                <a:gd name="T15" fmla="*/ 25 h 168"/>
                <a:gd name="T16" fmla="*/ 94 w 168"/>
                <a:gd name="T17" fmla="*/ 0 h 168"/>
                <a:gd name="T18" fmla="*/ 73 w 168"/>
                <a:gd name="T19" fmla="*/ 0 h 168"/>
                <a:gd name="T20" fmla="*/ 63 w 168"/>
                <a:gd name="T21" fmla="*/ 25 h 168"/>
                <a:gd name="T22" fmla="*/ 57 w 168"/>
                <a:gd name="T23" fmla="*/ 27 h 168"/>
                <a:gd name="T24" fmla="*/ 32 w 168"/>
                <a:gd name="T25" fmla="*/ 17 h 168"/>
                <a:gd name="T26" fmla="*/ 17 w 168"/>
                <a:gd name="T27" fmla="*/ 32 h 168"/>
                <a:gd name="T28" fmla="*/ 27 w 168"/>
                <a:gd name="T29" fmla="*/ 57 h 168"/>
                <a:gd name="T30" fmla="*/ 25 w 168"/>
                <a:gd name="T31" fmla="*/ 63 h 168"/>
                <a:gd name="T32" fmla="*/ 0 w 168"/>
                <a:gd name="T33" fmla="*/ 74 h 168"/>
                <a:gd name="T34" fmla="*/ 0 w 168"/>
                <a:gd name="T35" fmla="*/ 95 h 168"/>
                <a:gd name="T36" fmla="*/ 25 w 168"/>
                <a:gd name="T37" fmla="*/ 105 h 168"/>
                <a:gd name="T38" fmla="*/ 27 w 168"/>
                <a:gd name="T39" fmla="*/ 111 h 168"/>
                <a:gd name="T40" fmla="*/ 17 w 168"/>
                <a:gd name="T41" fmla="*/ 136 h 168"/>
                <a:gd name="T42" fmla="*/ 32 w 168"/>
                <a:gd name="T43" fmla="*/ 151 h 168"/>
                <a:gd name="T44" fmla="*/ 57 w 168"/>
                <a:gd name="T45" fmla="*/ 141 h 168"/>
                <a:gd name="T46" fmla="*/ 63 w 168"/>
                <a:gd name="T47" fmla="*/ 143 h 168"/>
                <a:gd name="T48" fmla="*/ 74 w 168"/>
                <a:gd name="T49" fmla="*/ 168 h 168"/>
                <a:gd name="T50" fmla="*/ 95 w 168"/>
                <a:gd name="T51" fmla="*/ 168 h 168"/>
                <a:gd name="T52" fmla="*/ 105 w 168"/>
                <a:gd name="T53" fmla="*/ 143 h 168"/>
                <a:gd name="T54" fmla="*/ 111 w 168"/>
                <a:gd name="T55" fmla="*/ 141 h 168"/>
                <a:gd name="T56" fmla="*/ 136 w 168"/>
                <a:gd name="T57" fmla="*/ 151 h 168"/>
                <a:gd name="T58" fmla="*/ 151 w 168"/>
                <a:gd name="T59" fmla="*/ 136 h 168"/>
                <a:gd name="T60" fmla="*/ 141 w 168"/>
                <a:gd name="T61" fmla="*/ 111 h 168"/>
                <a:gd name="T62" fmla="*/ 143 w 168"/>
                <a:gd name="T63" fmla="*/ 105 h 168"/>
                <a:gd name="T64" fmla="*/ 168 w 168"/>
                <a:gd name="T65" fmla="*/ 94 h 168"/>
                <a:gd name="T66" fmla="*/ 84 w 168"/>
                <a:gd name="T67" fmla="*/ 115 h 168"/>
                <a:gd name="T68" fmla="*/ 52 w 168"/>
                <a:gd name="T69" fmla="*/ 84 h 168"/>
                <a:gd name="T70" fmla="*/ 84 w 168"/>
                <a:gd name="T71" fmla="*/ 52 h 168"/>
                <a:gd name="T72" fmla="*/ 115 w 168"/>
                <a:gd name="T73" fmla="*/ 84 h 168"/>
                <a:gd name="T74" fmla="*/ 84 w 168"/>
                <a:gd name="T75" fmla="*/ 115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8" h="168">
                  <a:moveTo>
                    <a:pt x="168" y="94"/>
                  </a:moveTo>
                  <a:cubicBezTo>
                    <a:pt x="168" y="73"/>
                    <a:pt x="168" y="73"/>
                    <a:pt x="168" y="73"/>
                  </a:cubicBezTo>
                  <a:cubicBezTo>
                    <a:pt x="143" y="63"/>
                    <a:pt x="143" y="63"/>
                    <a:pt x="143" y="63"/>
                  </a:cubicBezTo>
                  <a:cubicBezTo>
                    <a:pt x="142" y="61"/>
                    <a:pt x="141" y="59"/>
                    <a:pt x="141" y="57"/>
                  </a:cubicBezTo>
                  <a:cubicBezTo>
                    <a:pt x="151" y="32"/>
                    <a:pt x="151" y="32"/>
                    <a:pt x="151" y="32"/>
                  </a:cubicBezTo>
                  <a:cubicBezTo>
                    <a:pt x="136" y="17"/>
                    <a:pt x="136" y="17"/>
                    <a:pt x="136" y="17"/>
                  </a:cubicBezTo>
                  <a:cubicBezTo>
                    <a:pt x="111" y="27"/>
                    <a:pt x="111" y="27"/>
                    <a:pt x="111" y="27"/>
                  </a:cubicBezTo>
                  <a:cubicBezTo>
                    <a:pt x="109" y="26"/>
                    <a:pt x="107" y="26"/>
                    <a:pt x="105" y="25"/>
                  </a:cubicBezTo>
                  <a:cubicBezTo>
                    <a:pt x="94" y="0"/>
                    <a:pt x="94" y="0"/>
                    <a:pt x="94" y="0"/>
                  </a:cubicBezTo>
                  <a:cubicBezTo>
                    <a:pt x="73" y="0"/>
                    <a:pt x="73" y="0"/>
                    <a:pt x="73" y="0"/>
                  </a:cubicBezTo>
                  <a:cubicBezTo>
                    <a:pt x="63" y="25"/>
                    <a:pt x="63" y="25"/>
                    <a:pt x="63" y="25"/>
                  </a:cubicBezTo>
                  <a:cubicBezTo>
                    <a:pt x="61" y="26"/>
                    <a:pt x="59" y="26"/>
                    <a:pt x="57" y="27"/>
                  </a:cubicBezTo>
                  <a:cubicBezTo>
                    <a:pt x="32" y="17"/>
                    <a:pt x="32" y="17"/>
                    <a:pt x="32" y="17"/>
                  </a:cubicBezTo>
                  <a:cubicBezTo>
                    <a:pt x="17" y="32"/>
                    <a:pt x="17" y="32"/>
                    <a:pt x="17" y="32"/>
                  </a:cubicBezTo>
                  <a:cubicBezTo>
                    <a:pt x="27" y="57"/>
                    <a:pt x="27" y="57"/>
                    <a:pt x="27" y="57"/>
                  </a:cubicBezTo>
                  <a:cubicBezTo>
                    <a:pt x="26" y="59"/>
                    <a:pt x="25" y="61"/>
                    <a:pt x="25" y="63"/>
                  </a:cubicBezTo>
                  <a:cubicBezTo>
                    <a:pt x="0" y="74"/>
                    <a:pt x="0" y="74"/>
                    <a:pt x="0" y="74"/>
                  </a:cubicBezTo>
                  <a:cubicBezTo>
                    <a:pt x="0" y="95"/>
                    <a:pt x="0" y="95"/>
                    <a:pt x="0" y="95"/>
                  </a:cubicBezTo>
                  <a:cubicBezTo>
                    <a:pt x="25" y="105"/>
                    <a:pt x="25" y="105"/>
                    <a:pt x="25" y="105"/>
                  </a:cubicBezTo>
                  <a:cubicBezTo>
                    <a:pt x="25" y="107"/>
                    <a:pt x="26" y="109"/>
                    <a:pt x="27" y="111"/>
                  </a:cubicBezTo>
                  <a:cubicBezTo>
                    <a:pt x="17" y="136"/>
                    <a:pt x="17" y="136"/>
                    <a:pt x="17" y="136"/>
                  </a:cubicBezTo>
                  <a:cubicBezTo>
                    <a:pt x="32" y="151"/>
                    <a:pt x="32" y="151"/>
                    <a:pt x="32" y="151"/>
                  </a:cubicBezTo>
                  <a:cubicBezTo>
                    <a:pt x="57" y="141"/>
                    <a:pt x="57" y="141"/>
                    <a:pt x="57" y="141"/>
                  </a:cubicBezTo>
                  <a:cubicBezTo>
                    <a:pt x="59" y="142"/>
                    <a:pt x="61" y="142"/>
                    <a:pt x="63" y="143"/>
                  </a:cubicBezTo>
                  <a:cubicBezTo>
                    <a:pt x="74" y="168"/>
                    <a:pt x="74" y="168"/>
                    <a:pt x="74" y="168"/>
                  </a:cubicBezTo>
                  <a:cubicBezTo>
                    <a:pt x="95" y="168"/>
                    <a:pt x="95" y="168"/>
                    <a:pt x="95" y="168"/>
                  </a:cubicBezTo>
                  <a:cubicBezTo>
                    <a:pt x="105" y="143"/>
                    <a:pt x="105" y="143"/>
                    <a:pt x="105" y="143"/>
                  </a:cubicBezTo>
                  <a:cubicBezTo>
                    <a:pt x="107" y="142"/>
                    <a:pt x="109" y="142"/>
                    <a:pt x="111" y="141"/>
                  </a:cubicBezTo>
                  <a:cubicBezTo>
                    <a:pt x="136" y="151"/>
                    <a:pt x="136" y="151"/>
                    <a:pt x="136" y="151"/>
                  </a:cubicBezTo>
                  <a:cubicBezTo>
                    <a:pt x="151" y="136"/>
                    <a:pt x="151" y="136"/>
                    <a:pt x="151" y="136"/>
                  </a:cubicBezTo>
                  <a:cubicBezTo>
                    <a:pt x="141" y="111"/>
                    <a:pt x="141" y="111"/>
                    <a:pt x="141" y="111"/>
                  </a:cubicBezTo>
                  <a:cubicBezTo>
                    <a:pt x="141" y="109"/>
                    <a:pt x="142" y="107"/>
                    <a:pt x="143" y="105"/>
                  </a:cubicBezTo>
                  <a:lnTo>
                    <a:pt x="168" y="94"/>
                  </a:lnTo>
                  <a:close/>
                  <a:moveTo>
                    <a:pt x="84" y="115"/>
                  </a:moveTo>
                  <a:cubicBezTo>
                    <a:pt x="66" y="115"/>
                    <a:pt x="52" y="101"/>
                    <a:pt x="52" y="84"/>
                  </a:cubicBezTo>
                  <a:cubicBezTo>
                    <a:pt x="52" y="67"/>
                    <a:pt x="66" y="52"/>
                    <a:pt x="84" y="52"/>
                  </a:cubicBezTo>
                  <a:cubicBezTo>
                    <a:pt x="101" y="52"/>
                    <a:pt x="115" y="67"/>
                    <a:pt x="115" y="84"/>
                  </a:cubicBezTo>
                  <a:cubicBezTo>
                    <a:pt x="115" y="101"/>
                    <a:pt x="101" y="115"/>
                    <a:pt x="84" y="115"/>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36" name="Freeform 6"/>
            <p:cNvSpPr>
              <a:spLocks noEditPoints="1"/>
            </p:cNvSpPr>
            <p:nvPr/>
          </p:nvSpPr>
          <p:spPr bwMode="auto">
            <a:xfrm>
              <a:off x="-222756" y="1348135"/>
              <a:ext cx="1835697" cy="1835697"/>
            </a:xfrm>
            <a:custGeom>
              <a:avLst/>
              <a:gdLst>
                <a:gd name="T0" fmla="*/ 168 w 168"/>
                <a:gd name="T1" fmla="*/ 94 h 168"/>
                <a:gd name="T2" fmla="*/ 168 w 168"/>
                <a:gd name="T3" fmla="*/ 73 h 168"/>
                <a:gd name="T4" fmla="*/ 143 w 168"/>
                <a:gd name="T5" fmla="*/ 63 h 168"/>
                <a:gd name="T6" fmla="*/ 141 w 168"/>
                <a:gd name="T7" fmla="*/ 57 h 168"/>
                <a:gd name="T8" fmla="*/ 151 w 168"/>
                <a:gd name="T9" fmla="*/ 32 h 168"/>
                <a:gd name="T10" fmla="*/ 136 w 168"/>
                <a:gd name="T11" fmla="*/ 17 h 168"/>
                <a:gd name="T12" fmla="*/ 111 w 168"/>
                <a:gd name="T13" fmla="*/ 27 h 168"/>
                <a:gd name="T14" fmla="*/ 105 w 168"/>
                <a:gd name="T15" fmla="*/ 25 h 168"/>
                <a:gd name="T16" fmla="*/ 94 w 168"/>
                <a:gd name="T17" fmla="*/ 0 h 168"/>
                <a:gd name="T18" fmla="*/ 73 w 168"/>
                <a:gd name="T19" fmla="*/ 0 h 168"/>
                <a:gd name="T20" fmla="*/ 63 w 168"/>
                <a:gd name="T21" fmla="*/ 25 h 168"/>
                <a:gd name="T22" fmla="*/ 57 w 168"/>
                <a:gd name="T23" fmla="*/ 27 h 168"/>
                <a:gd name="T24" fmla="*/ 32 w 168"/>
                <a:gd name="T25" fmla="*/ 17 h 168"/>
                <a:gd name="T26" fmla="*/ 17 w 168"/>
                <a:gd name="T27" fmla="*/ 32 h 168"/>
                <a:gd name="T28" fmla="*/ 27 w 168"/>
                <a:gd name="T29" fmla="*/ 57 h 168"/>
                <a:gd name="T30" fmla="*/ 25 w 168"/>
                <a:gd name="T31" fmla="*/ 63 h 168"/>
                <a:gd name="T32" fmla="*/ 0 w 168"/>
                <a:gd name="T33" fmla="*/ 74 h 168"/>
                <a:gd name="T34" fmla="*/ 0 w 168"/>
                <a:gd name="T35" fmla="*/ 95 h 168"/>
                <a:gd name="T36" fmla="*/ 25 w 168"/>
                <a:gd name="T37" fmla="*/ 105 h 168"/>
                <a:gd name="T38" fmla="*/ 27 w 168"/>
                <a:gd name="T39" fmla="*/ 111 h 168"/>
                <a:gd name="T40" fmla="*/ 17 w 168"/>
                <a:gd name="T41" fmla="*/ 136 h 168"/>
                <a:gd name="T42" fmla="*/ 32 w 168"/>
                <a:gd name="T43" fmla="*/ 151 h 168"/>
                <a:gd name="T44" fmla="*/ 57 w 168"/>
                <a:gd name="T45" fmla="*/ 141 h 168"/>
                <a:gd name="T46" fmla="*/ 63 w 168"/>
                <a:gd name="T47" fmla="*/ 143 h 168"/>
                <a:gd name="T48" fmla="*/ 74 w 168"/>
                <a:gd name="T49" fmla="*/ 168 h 168"/>
                <a:gd name="T50" fmla="*/ 95 w 168"/>
                <a:gd name="T51" fmla="*/ 168 h 168"/>
                <a:gd name="T52" fmla="*/ 105 w 168"/>
                <a:gd name="T53" fmla="*/ 143 h 168"/>
                <a:gd name="T54" fmla="*/ 111 w 168"/>
                <a:gd name="T55" fmla="*/ 141 h 168"/>
                <a:gd name="T56" fmla="*/ 136 w 168"/>
                <a:gd name="T57" fmla="*/ 151 h 168"/>
                <a:gd name="T58" fmla="*/ 151 w 168"/>
                <a:gd name="T59" fmla="*/ 136 h 168"/>
                <a:gd name="T60" fmla="*/ 141 w 168"/>
                <a:gd name="T61" fmla="*/ 111 h 168"/>
                <a:gd name="T62" fmla="*/ 143 w 168"/>
                <a:gd name="T63" fmla="*/ 105 h 168"/>
                <a:gd name="T64" fmla="*/ 168 w 168"/>
                <a:gd name="T65" fmla="*/ 94 h 168"/>
                <a:gd name="T66" fmla="*/ 84 w 168"/>
                <a:gd name="T67" fmla="*/ 115 h 168"/>
                <a:gd name="T68" fmla="*/ 52 w 168"/>
                <a:gd name="T69" fmla="*/ 84 h 168"/>
                <a:gd name="T70" fmla="*/ 84 w 168"/>
                <a:gd name="T71" fmla="*/ 52 h 168"/>
                <a:gd name="T72" fmla="*/ 115 w 168"/>
                <a:gd name="T73" fmla="*/ 84 h 168"/>
                <a:gd name="T74" fmla="*/ 84 w 168"/>
                <a:gd name="T75" fmla="*/ 115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8" h="168">
                  <a:moveTo>
                    <a:pt x="168" y="94"/>
                  </a:moveTo>
                  <a:cubicBezTo>
                    <a:pt x="168" y="73"/>
                    <a:pt x="168" y="73"/>
                    <a:pt x="168" y="73"/>
                  </a:cubicBezTo>
                  <a:cubicBezTo>
                    <a:pt x="143" y="63"/>
                    <a:pt x="143" y="63"/>
                    <a:pt x="143" y="63"/>
                  </a:cubicBezTo>
                  <a:cubicBezTo>
                    <a:pt x="142" y="61"/>
                    <a:pt x="141" y="59"/>
                    <a:pt x="141" y="57"/>
                  </a:cubicBezTo>
                  <a:cubicBezTo>
                    <a:pt x="151" y="32"/>
                    <a:pt x="151" y="32"/>
                    <a:pt x="151" y="32"/>
                  </a:cubicBezTo>
                  <a:cubicBezTo>
                    <a:pt x="136" y="17"/>
                    <a:pt x="136" y="17"/>
                    <a:pt x="136" y="17"/>
                  </a:cubicBezTo>
                  <a:cubicBezTo>
                    <a:pt x="111" y="27"/>
                    <a:pt x="111" y="27"/>
                    <a:pt x="111" y="27"/>
                  </a:cubicBezTo>
                  <a:cubicBezTo>
                    <a:pt x="109" y="26"/>
                    <a:pt x="107" y="26"/>
                    <a:pt x="105" y="25"/>
                  </a:cubicBezTo>
                  <a:cubicBezTo>
                    <a:pt x="94" y="0"/>
                    <a:pt x="94" y="0"/>
                    <a:pt x="94" y="0"/>
                  </a:cubicBezTo>
                  <a:cubicBezTo>
                    <a:pt x="73" y="0"/>
                    <a:pt x="73" y="0"/>
                    <a:pt x="73" y="0"/>
                  </a:cubicBezTo>
                  <a:cubicBezTo>
                    <a:pt x="63" y="25"/>
                    <a:pt x="63" y="25"/>
                    <a:pt x="63" y="25"/>
                  </a:cubicBezTo>
                  <a:cubicBezTo>
                    <a:pt x="61" y="26"/>
                    <a:pt x="59" y="26"/>
                    <a:pt x="57" y="27"/>
                  </a:cubicBezTo>
                  <a:cubicBezTo>
                    <a:pt x="32" y="17"/>
                    <a:pt x="32" y="17"/>
                    <a:pt x="32" y="17"/>
                  </a:cubicBezTo>
                  <a:cubicBezTo>
                    <a:pt x="17" y="32"/>
                    <a:pt x="17" y="32"/>
                    <a:pt x="17" y="32"/>
                  </a:cubicBezTo>
                  <a:cubicBezTo>
                    <a:pt x="27" y="57"/>
                    <a:pt x="27" y="57"/>
                    <a:pt x="27" y="57"/>
                  </a:cubicBezTo>
                  <a:cubicBezTo>
                    <a:pt x="26" y="59"/>
                    <a:pt x="25" y="61"/>
                    <a:pt x="25" y="63"/>
                  </a:cubicBezTo>
                  <a:cubicBezTo>
                    <a:pt x="0" y="74"/>
                    <a:pt x="0" y="74"/>
                    <a:pt x="0" y="74"/>
                  </a:cubicBezTo>
                  <a:cubicBezTo>
                    <a:pt x="0" y="95"/>
                    <a:pt x="0" y="95"/>
                    <a:pt x="0" y="95"/>
                  </a:cubicBezTo>
                  <a:cubicBezTo>
                    <a:pt x="25" y="105"/>
                    <a:pt x="25" y="105"/>
                    <a:pt x="25" y="105"/>
                  </a:cubicBezTo>
                  <a:cubicBezTo>
                    <a:pt x="25" y="107"/>
                    <a:pt x="26" y="109"/>
                    <a:pt x="27" y="111"/>
                  </a:cubicBezTo>
                  <a:cubicBezTo>
                    <a:pt x="17" y="136"/>
                    <a:pt x="17" y="136"/>
                    <a:pt x="17" y="136"/>
                  </a:cubicBezTo>
                  <a:cubicBezTo>
                    <a:pt x="32" y="151"/>
                    <a:pt x="32" y="151"/>
                    <a:pt x="32" y="151"/>
                  </a:cubicBezTo>
                  <a:cubicBezTo>
                    <a:pt x="57" y="141"/>
                    <a:pt x="57" y="141"/>
                    <a:pt x="57" y="141"/>
                  </a:cubicBezTo>
                  <a:cubicBezTo>
                    <a:pt x="59" y="142"/>
                    <a:pt x="61" y="142"/>
                    <a:pt x="63" y="143"/>
                  </a:cubicBezTo>
                  <a:cubicBezTo>
                    <a:pt x="74" y="168"/>
                    <a:pt x="74" y="168"/>
                    <a:pt x="74" y="168"/>
                  </a:cubicBezTo>
                  <a:cubicBezTo>
                    <a:pt x="95" y="168"/>
                    <a:pt x="95" y="168"/>
                    <a:pt x="95" y="168"/>
                  </a:cubicBezTo>
                  <a:cubicBezTo>
                    <a:pt x="105" y="143"/>
                    <a:pt x="105" y="143"/>
                    <a:pt x="105" y="143"/>
                  </a:cubicBezTo>
                  <a:cubicBezTo>
                    <a:pt x="107" y="142"/>
                    <a:pt x="109" y="142"/>
                    <a:pt x="111" y="141"/>
                  </a:cubicBezTo>
                  <a:cubicBezTo>
                    <a:pt x="136" y="151"/>
                    <a:pt x="136" y="151"/>
                    <a:pt x="136" y="151"/>
                  </a:cubicBezTo>
                  <a:cubicBezTo>
                    <a:pt x="151" y="136"/>
                    <a:pt x="151" y="136"/>
                    <a:pt x="151" y="136"/>
                  </a:cubicBezTo>
                  <a:cubicBezTo>
                    <a:pt x="141" y="111"/>
                    <a:pt x="141" y="111"/>
                    <a:pt x="141" y="111"/>
                  </a:cubicBezTo>
                  <a:cubicBezTo>
                    <a:pt x="141" y="109"/>
                    <a:pt x="142" y="107"/>
                    <a:pt x="143" y="105"/>
                  </a:cubicBezTo>
                  <a:lnTo>
                    <a:pt x="168" y="94"/>
                  </a:lnTo>
                  <a:close/>
                  <a:moveTo>
                    <a:pt x="84" y="115"/>
                  </a:moveTo>
                  <a:cubicBezTo>
                    <a:pt x="66" y="115"/>
                    <a:pt x="52" y="101"/>
                    <a:pt x="52" y="84"/>
                  </a:cubicBezTo>
                  <a:cubicBezTo>
                    <a:pt x="52" y="67"/>
                    <a:pt x="66" y="52"/>
                    <a:pt x="84" y="52"/>
                  </a:cubicBezTo>
                  <a:cubicBezTo>
                    <a:pt x="101" y="52"/>
                    <a:pt x="115" y="67"/>
                    <a:pt x="115" y="84"/>
                  </a:cubicBezTo>
                  <a:cubicBezTo>
                    <a:pt x="115" y="101"/>
                    <a:pt x="101" y="115"/>
                    <a:pt x="84" y="115"/>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37" name="Freeform 6"/>
            <p:cNvSpPr>
              <a:spLocks noEditPoints="1"/>
            </p:cNvSpPr>
            <p:nvPr/>
          </p:nvSpPr>
          <p:spPr bwMode="auto">
            <a:xfrm rot="20183098">
              <a:off x="-522850" y="407495"/>
              <a:ext cx="1178602" cy="1178602"/>
            </a:xfrm>
            <a:custGeom>
              <a:avLst/>
              <a:gdLst>
                <a:gd name="T0" fmla="*/ 168 w 168"/>
                <a:gd name="T1" fmla="*/ 94 h 168"/>
                <a:gd name="T2" fmla="*/ 168 w 168"/>
                <a:gd name="T3" fmla="*/ 73 h 168"/>
                <a:gd name="T4" fmla="*/ 143 w 168"/>
                <a:gd name="T5" fmla="*/ 63 h 168"/>
                <a:gd name="T6" fmla="*/ 141 w 168"/>
                <a:gd name="T7" fmla="*/ 57 h 168"/>
                <a:gd name="T8" fmla="*/ 151 w 168"/>
                <a:gd name="T9" fmla="*/ 32 h 168"/>
                <a:gd name="T10" fmla="*/ 136 w 168"/>
                <a:gd name="T11" fmla="*/ 17 h 168"/>
                <a:gd name="T12" fmla="*/ 111 w 168"/>
                <a:gd name="T13" fmla="*/ 27 h 168"/>
                <a:gd name="T14" fmla="*/ 105 w 168"/>
                <a:gd name="T15" fmla="*/ 25 h 168"/>
                <a:gd name="T16" fmla="*/ 94 w 168"/>
                <a:gd name="T17" fmla="*/ 0 h 168"/>
                <a:gd name="T18" fmla="*/ 73 w 168"/>
                <a:gd name="T19" fmla="*/ 0 h 168"/>
                <a:gd name="T20" fmla="*/ 63 w 168"/>
                <a:gd name="T21" fmla="*/ 25 h 168"/>
                <a:gd name="T22" fmla="*/ 57 w 168"/>
                <a:gd name="T23" fmla="*/ 27 h 168"/>
                <a:gd name="T24" fmla="*/ 32 w 168"/>
                <a:gd name="T25" fmla="*/ 17 h 168"/>
                <a:gd name="T26" fmla="*/ 17 w 168"/>
                <a:gd name="T27" fmla="*/ 32 h 168"/>
                <a:gd name="T28" fmla="*/ 27 w 168"/>
                <a:gd name="T29" fmla="*/ 57 h 168"/>
                <a:gd name="T30" fmla="*/ 25 w 168"/>
                <a:gd name="T31" fmla="*/ 63 h 168"/>
                <a:gd name="T32" fmla="*/ 0 w 168"/>
                <a:gd name="T33" fmla="*/ 74 h 168"/>
                <a:gd name="T34" fmla="*/ 0 w 168"/>
                <a:gd name="T35" fmla="*/ 95 h 168"/>
                <a:gd name="T36" fmla="*/ 25 w 168"/>
                <a:gd name="T37" fmla="*/ 105 h 168"/>
                <a:gd name="T38" fmla="*/ 27 w 168"/>
                <a:gd name="T39" fmla="*/ 111 h 168"/>
                <a:gd name="T40" fmla="*/ 17 w 168"/>
                <a:gd name="T41" fmla="*/ 136 h 168"/>
                <a:gd name="T42" fmla="*/ 32 w 168"/>
                <a:gd name="T43" fmla="*/ 151 h 168"/>
                <a:gd name="T44" fmla="*/ 57 w 168"/>
                <a:gd name="T45" fmla="*/ 141 h 168"/>
                <a:gd name="T46" fmla="*/ 63 w 168"/>
                <a:gd name="T47" fmla="*/ 143 h 168"/>
                <a:gd name="T48" fmla="*/ 74 w 168"/>
                <a:gd name="T49" fmla="*/ 168 h 168"/>
                <a:gd name="T50" fmla="*/ 95 w 168"/>
                <a:gd name="T51" fmla="*/ 168 h 168"/>
                <a:gd name="T52" fmla="*/ 105 w 168"/>
                <a:gd name="T53" fmla="*/ 143 h 168"/>
                <a:gd name="T54" fmla="*/ 111 w 168"/>
                <a:gd name="T55" fmla="*/ 141 h 168"/>
                <a:gd name="T56" fmla="*/ 136 w 168"/>
                <a:gd name="T57" fmla="*/ 151 h 168"/>
                <a:gd name="T58" fmla="*/ 151 w 168"/>
                <a:gd name="T59" fmla="*/ 136 h 168"/>
                <a:gd name="T60" fmla="*/ 141 w 168"/>
                <a:gd name="T61" fmla="*/ 111 h 168"/>
                <a:gd name="T62" fmla="*/ 143 w 168"/>
                <a:gd name="T63" fmla="*/ 105 h 168"/>
                <a:gd name="T64" fmla="*/ 168 w 168"/>
                <a:gd name="T65" fmla="*/ 94 h 168"/>
                <a:gd name="T66" fmla="*/ 84 w 168"/>
                <a:gd name="T67" fmla="*/ 115 h 168"/>
                <a:gd name="T68" fmla="*/ 52 w 168"/>
                <a:gd name="T69" fmla="*/ 84 h 168"/>
                <a:gd name="T70" fmla="*/ 84 w 168"/>
                <a:gd name="T71" fmla="*/ 52 h 168"/>
                <a:gd name="T72" fmla="*/ 115 w 168"/>
                <a:gd name="T73" fmla="*/ 84 h 168"/>
                <a:gd name="T74" fmla="*/ 84 w 168"/>
                <a:gd name="T75" fmla="*/ 115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8" h="168">
                  <a:moveTo>
                    <a:pt x="168" y="94"/>
                  </a:moveTo>
                  <a:cubicBezTo>
                    <a:pt x="168" y="73"/>
                    <a:pt x="168" y="73"/>
                    <a:pt x="168" y="73"/>
                  </a:cubicBezTo>
                  <a:cubicBezTo>
                    <a:pt x="143" y="63"/>
                    <a:pt x="143" y="63"/>
                    <a:pt x="143" y="63"/>
                  </a:cubicBezTo>
                  <a:cubicBezTo>
                    <a:pt x="142" y="61"/>
                    <a:pt x="141" y="59"/>
                    <a:pt x="141" y="57"/>
                  </a:cubicBezTo>
                  <a:cubicBezTo>
                    <a:pt x="151" y="32"/>
                    <a:pt x="151" y="32"/>
                    <a:pt x="151" y="32"/>
                  </a:cubicBezTo>
                  <a:cubicBezTo>
                    <a:pt x="136" y="17"/>
                    <a:pt x="136" y="17"/>
                    <a:pt x="136" y="17"/>
                  </a:cubicBezTo>
                  <a:cubicBezTo>
                    <a:pt x="111" y="27"/>
                    <a:pt x="111" y="27"/>
                    <a:pt x="111" y="27"/>
                  </a:cubicBezTo>
                  <a:cubicBezTo>
                    <a:pt x="109" y="26"/>
                    <a:pt x="107" y="26"/>
                    <a:pt x="105" y="25"/>
                  </a:cubicBezTo>
                  <a:cubicBezTo>
                    <a:pt x="94" y="0"/>
                    <a:pt x="94" y="0"/>
                    <a:pt x="94" y="0"/>
                  </a:cubicBezTo>
                  <a:cubicBezTo>
                    <a:pt x="73" y="0"/>
                    <a:pt x="73" y="0"/>
                    <a:pt x="73" y="0"/>
                  </a:cubicBezTo>
                  <a:cubicBezTo>
                    <a:pt x="63" y="25"/>
                    <a:pt x="63" y="25"/>
                    <a:pt x="63" y="25"/>
                  </a:cubicBezTo>
                  <a:cubicBezTo>
                    <a:pt x="61" y="26"/>
                    <a:pt x="59" y="26"/>
                    <a:pt x="57" y="27"/>
                  </a:cubicBezTo>
                  <a:cubicBezTo>
                    <a:pt x="32" y="17"/>
                    <a:pt x="32" y="17"/>
                    <a:pt x="32" y="17"/>
                  </a:cubicBezTo>
                  <a:cubicBezTo>
                    <a:pt x="17" y="32"/>
                    <a:pt x="17" y="32"/>
                    <a:pt x="17" y="32"/>
                  </a:cubicBezTo>
                  <a:cubicBezTo>
                    <a:pt x="27" y="57"/>
                    <a:pt x="27" y="57"/>
                    <a:pt x="27" y="57"/>
                  </a:cubicBezTo>
                  <a:cubicBezTo>
                    <a:pt x="26" y="59"/>
                    <a:pt x="25" y="61"/>
                    <a:pt x="25" y="63"/>
                  </a:cubicBezTo>
                  <a:cubicBezTo>
                    <a:pt x="0" y="74"/>
                    <a:pt x="0" y="74"/>
                    <a:pt x="0" y="74"/>
                  </a:cubicBezTo>
                  <a:cubicBezTo>
                    <a:pt x="0" y="95"/>
                    <a:pt x="0" y="95"/>
                    <a:pt x="0" y="95"/>
                  </a:cubicBezTo>
                  <a:cubicBezTo>
                    <a:pt x="25" y="105"/>
                    <a:pt x="25" y="105"/>
                    <a:pt x="25" y="105"/>
                  </a:cubicBezTo>
                  <a:cubicBezTo>
                    <a:pt x="25" y="107"/>
                    <a:pt x="26" y="109"/>
                    <a:pt x="27" y="111"/>
                  </a:cubicBezTo>
                  <a:cubicBezTo>
                    <a:pt x="17" y="136"/>
                    <a:pt x="17" y="136"/>
                    <a:pt x="17" y="136"/>
                  </a:cubicBezTo>
                  <a:cubicBezTo>
                    <a:pt x="32" y="151"/>
                    <a:pt x="32" y="151"/>
                    <a:pt x="32" y="151"/>
                  </a:cubicBezTo>
                  <a:cubicBezTo>
                    <a:pt x="57" y="141"/>
                    <a:pt x="57" y="141"/>
                    <a:pt x="57" y="141"/>
                  </a:cubicBezTo>
                  <a:cubicBezTo>
                    <a:pt x="59" y="142"/>
                    <a:pt x="61" y="142"/>
                    <a:pt x="63" y="143"/>
                  </a:cubicBezTo>
                  <a:cubicBezTo>
                    <a:pt x="74" y="168"/>
                    <a:pt x="74" y="168"/>
                    <a:pt x="74" y="168"/>
                  </a:cubicBezTo>
                  <a:cubicBezTo>
                    <a:pt x="95" y="168"/>
                    <a:pt x="95" y="168"/>
                    <a:pt x="95" y="168"/>
                  </a:cubicBezTo>
                  <a:cubicBezTo>
                    <a:pt x="105" y="143"/>
                    <a:pt x="105" y="143"/>
                    <a:pt x="105" y="143"/>
                  </a:cubicBezTo>
                  <a:cubicBezTo>
                    <a:pt x="107" y="142"/>
                    <a:pt x="109" y="142"/>
                    <a:pt x="111" y="141"/>
                  </a:cubicBezTo>
                  <a:cubicBezTo>
                    <a:pt x="136" y="151"/>
                    <a:pt x="136" y="151"/>
                    <a:pt x="136" y="151"/>
                  </a:cubicBezTo>
                  <a:cubicBezTo>
                    <a:pt x="151" y="136"/>
                    <a:pt x="151" y="136"/>
                    <a:pt x="151" y="136"/>
                  </a:cubicBezTo>
                  <a:cubicBezTo>
                    <a:pt x="141" y="111"/>
                    <a:pt x="141" y="111"/>
                    <a:pt x="141" y="111"/>
                  </a:cubicBezTo>
                  <a:cubicBezTo>
                    <a:pt x="141" y="109"/>
                    <a:pt x="142" y="107"/>
                    <a:pt x="143" y="105"/>
                  </a:cubicBezTo>
                  <a:lnTo>
                    <a:pt x="168" y="94"/>
                  </a:lnTo>
                  <a:close/>
                  <a:moveTo>
                    <a:pt x="84" y="115"/>
                  </a:moveTo>
                  <a:cubicBezTo>
                    <a:pt x="66" y="115"/>
                    <a:pt x="52" y="101"/>
                    <a:pt x="52" y="84"/>
                  </a:cubicBezTo>
                  <a:cubicBezTo>
                    <a:pt x="52" y="67"/>
                    <a:pt x="66" y="52"/>
                    <a:pt x="84" y="52"/>
                  </a:cubicBezTo>
                  <a:cubicBezTo>
                    <a:pt x="101" y="52"/>
                    <a:pt x="115" y="67"/>
                    <a:pt x="115" y="84"/>
                  </a:cubicBezTo>
                  <a:cubicBezTo>
                    <a:pt x="115" y="101"/>
                    <a:pt x="101" y="115"/>
                    <a:pt x="84" y="115"/>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39" name="TextBox 38"/>
          <p:cNvSpPr txBox="1"/>
          <p:nvPr/>
        </p:nvSpPr>
        <p:spPr>
          <a:xfrm>
            <a:off x="4562573" y="6212264"/>
            <a:ext cx="2830349"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Calibri"/>
                <a:ea typeface="+mn-ea"/>
                <a:cs typeface="+mn-cs"/>
              </a:rPr>
              <a:t>www.cyintegriti.com</a:t>
            </a:r>
          </a:p>
        </p:txBody>
      </p:sp>
    </p:spTree>
    <p:extLst>
      <p:ext uri="{BB962C8B-B14F-4D97-AF65-F5344CB8AC3E}">
        <p14:creationId xmlns:p14="http://schemas.microsoft.com/office/powerpoint/2010/main" val="3270332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Networks</a:t>
            </a:r>
          </a:p>
        </p:txBody>
      </p:sp>
      <p:sp>
        <p:nvSpPr>
          <p:cNvPr id="3" name="Content Placeholder 2"/>
          <p:cNvSpPr>
            <a:spLocks noGrp="1"/>
          </p:cNvSpPr>
          <p:nvPr>
            <p:ph idx="4294967295"/>
          </p:nvPr>
        </p:nvSpPr>
        <p:spPr>
          <a:xfrm>
            <a:off x="433633" y="1367771"/>
            <a:ext cx="10972800" cy="5315833"/>
          </a:xfrm>
        </p:spPr>
        <p:txBody>
          <a:bodyPr>
            <a:normAutofit/>
          </a:bodyPr>
          <a:lstStyle/>
          <a:p>
            <a:pPr>
              <a:lnSpc>
                <a:spcPct val="100000"/>
              </a:lnSpc>
            </a:pPr>
            <a:r>
              <a:rPr lang="en-IN" b="1" dirty="0"/>
              <a:t>Intranet</a:t>
            </a:r>
            <a:r>
              <a:rPr lang="en-IN" dirty="0"/>
              <a:t>:</a:t>
            </a:r>
          </a:p>
          <a:p>
            <a:pPr lvl="1">
              <a:lnSpc>
                <a:spcPct val="100000"/>
              </a:lnSpc>
            </a:pPr>
            <a:r>
              <a:rPr lang="en-IN" dirty="0"/>
              <a:t>Private network that is managed by an organization</a:t>
            </a:r>
          </a:p>
          <a:p>
            <a:pPr lvl="1">
              <a:lnSpc>
                <a:spcPct val="100000"/>
              </a:lnSpc>
            </a:pPr>
            <a:r>
              <a:rPr lang="en-IN" dirty="0"/>
              <a:t>IP addressing is predominantly internally routable only</a:t>
            </a:r>
          </a:p>
          <a:p>
            <a:pPr>
              <a:lnSpc>
                <a:spcPct val="100000"/>
              </a:lnSpc>
            </a:pPr>
            <a:r>
              <a:rPr lang="en-IN" b="1" dirty="0"/>
              <a:t>Extranet</a:t>
            </a:r>
            <a:r>
              <a:rPr lang="en-IN" dirty="0"/>
              <a:t>:</a:t>
            </a:r>
          </a:p>
          <a:p>
            <a:pPr lvl="1">
              <a:lnSpc>
                <a:spcPct val="100000"/>
              </a:lnSpc>
            </a:pPr>
            <a:r>
              <a:rPr lang="en-IN" dirty="0"/>
              <a:t>Private network between two organizations connected to each other</a:t>
            </a:r>
          </a:p>
          <a:p>
            <a:pPr lvl="1">
              <a:lnSpc>
                <a:spcPct val="100000"/>
              </a:lnSpc>
            </a:pPr>
            <a:r>
              <a:rPr lang="en-IN" dirty="0" err="1"/>
              <a:t>NATing</a:t>
            </a:r>
            <a:r>
              <a:rPr lang="en-IN" dirty="0"/>
              <a:t> or routing connections are established</a:t>
            </a:r>
          </a:p>
          <a:p>
            <a:pPr lvl="1">
              <a:lnSpc>
                <a:spcPct val="100000"/>
              </a:lnSpc>
            </a:pPr>
            <a:r>
              <a:rPr lang="en-IN" dirty="0"/>
              <a:t>Encrypted tunnel over Internet or WAN would be established</a:t>
            </a:r>
          </a:p>
          <a:p>
            <a:pPr>
              <a:lnSpc>
                <a:spcPct val="100000"/>
              </a:lnSpc>
            </a:pPr>
            <a:r>
              <a:rPr lang="en-IN" dirty="0"/>
              <a:t>Internet:</a:t>
            </a:r>
          </a:p>
          <a:p>
            <a:pPr lvl="1">
              <a:lnSpc>
                <a:spcPct val="100000"/>
              </a:lnSpc>
            </a:pPr>
            <a:r>
              <a:rPr lang="en-IN" dirty="0"/>
              <a:t>Everything that is routed in the external network is considered to be part of Internet</a:t>
            </a:r>
          </a:p>
        </p:txBody>
      </p:sp>
    </p:spTree>
    <p:extLst>
      <p:ext uri="{BB962C8B-B14F-4D97-AF65-F5344CB8AC3E}">
        <p14:creationId xmlns:p14="http://schemas.microsoft.com/office/powerpoint/2010/main" val="924125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34913" y="2884954"/>
            <a:ext cx="8157087" cy="735541"/>
          </a:xfrm>
        </p:spPr>
        <p:txBody>
          <a:bodyPr anchor="t">
            <a:noAutofit/>
          </a:bodyPr>
          <a:lstStyle/>
          <a:p>
            <a:pPr algn="l"/>
            <a:r>
              <a:rPr lang="en-US" sz="4800" b="1" dirty="0">
                <a:latin typeface="Arial" panose="020B0604020202020204" pitchFamily="34" charset="0"/>
                <a:cs typeface="Arial" panose="020B0604020202020204" pitchFamily="34" charset="0"/>
              </a:rPr>
              <a:t>Metropolitan Area Network </a:t>
            </a:r>
            <a:endParaRPr lang="en-IN" sz="48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97579088"/>
      </p:ext>
    </p:extLst>
  </p:cSld>
  <p:clrMapOvr>
    <a:masterClrMapping/>
  </p:clrMapOvr>
</p:sld>
</file>

<file path=ppt/theme/theme1.xml><?xml version="1.0" encoding="utf-8"?>
<a:theme xmlns:a="http://schemas.openxmlformats.org/drawingml/2006/main" name="2_Light Version (Colored)">
  <a:themeElements>
    <a:clrScheme name="Custom 1">
      <a:dk1>
        <a:sysClr val="windowText" lastClr="000000"/>
      </a:dk1>
      <a:lt1>
        <a:sysClr val="window" lastClr="FFFFFF"/>
      </a:lt1>
      <a:dk2>
        <a:srgbClr val="44546A"/>
      </a:dk2>
      <a:lt2>
        <a:srgbClr val="E7E6E6"/>
      </a:lt2>
      <a:accent1>
        <a:srgbClr val="00AC65"/>
      </a:accent1>
      <a:accent2>
        <a:srgbClr val="FFC000"/>
      </a:accent2>
      <a:accent3>
        <a:srgbClr val="5B9BD5"/>
      </a:accent3>
      <a:accent4>
        <a:srgbClr val="F1654C"/>
      </a:accent4>
      <a:accent5>
        <a:srgbClr val="323F4B"/>
      </a:accent5>
      <a:accent6>
        <a:srgbClr val="FF0000"/>
      </a:accent6>
      <a:hlink>
        <a:srgbClr val="FFC000"/>
      </a:hlink>
      <a:folHlink>
        <a:srgbClr val="954F72"/>
      </a:folHlink>
    </a:clrScheme>
    <a:fontScheme name="Custom 2">
      <a:majorFont>
        <a:latin typeface="Source Sans Pro"/>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Light Version (Colored)">
  <a:themeElements>
    <a:clrScheme name="Custom 1">
      <a:dk1>
        <a:sysClr val="windowText" lastClr="000000"/>
      </a:dk1>
      <a:lt1>
        <a:sysClr val="window" lastClr="FFFFFF"/>
      </a:lt1>
      <a:dk2>
        <a:srgbClr val="44546A"/>
      </a:dk2>
      <a:lt2>
        <a:srgbClr val="E7E6E6"/>
      </a:lt2>
      <a:accent1>
        <a:srgbClr val="00AC65"/>
      </a:accent1>
      <a:accent2>
        <a:srgbClr val="FFC000"/>
      </a:accent2>
      <a:accent3>
        <a:srgbClr val="5B9BD5"/>
      </a:accent3>
      <a:accent4>
        <a:srgbClr val="F1654C"/>
      </a:accent4>
      <a:accent5>
        <a:srgbClr val="323F4B"/>
      </a:accent5>
      <a:accent6>
        <a:srgbClr val="FF0000"/>
      </a:accent6>
      <a:hlink>
        <a:srgbClr val="FFC000"/>
      </a:hlink>
      <a:folHlink>
        <a:srgbClr val="954F72"/>
      </a:folHlink>
    </a:clrScheme>
    <a:fontScheme name="Custom 2">
      <a:majorFont>
        <a:latin typeface="Source Sans Pro"/>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3927</TotalTime>
  <Words>8823</Words>
  <Application>Microsoft Office PowerPoint</Application>
  <PresentationFormat>Widescreen</PresentationFormat>
  <Paragraphs>827</Paragraphs>
  <Slides>78</Slides>
  <Notes>64</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78</vt:i4>
      </vt:variant>
    </vt:vector>
  </HeadingPairs>
  <TitlesOfParts>
    <vt:vector size="84" baseType="lpstr">
      <vt:lpstr>Arial</vt:lpstr>
      <vt:lpstr>Calibri</vt:lpstr>
      <vt:lpstr>Gill Sans</vt:lpstr>
      <vt:lpstr>Source Sans Pro</vt:lpstr>
      <vt:lpstr>2_Light Version (Colored)</vt:lpstr>
      <vt:lpstr>3_Light Version (Colored)</vt:lpstr>
      <vt:lpstr>PowerPoint Presentation</vt:lpstr>
      <vt:lpstr>UTM – Unified Threat Management </vt:lpstr>
      <vt:lpstr>CDN – Content Distribution Networks</vt:lpstr>
      <vt:lpstr>SDN – Software Defined Networking</vt:lpstr>
      <vt:lpstr>SDN – Control and Forwarding Planes</vt:lpstr>
      <vt:lpstr>SDN – Approaches</vt:lpstr>
      <vt:lpstr>SDN – Approaches</vt:lpstr>
      <vt:lpstr>Networks</vt:lpstr>
      <vt:lpstr>Metropolitan Area Network </vt:lpstr>
      <vt:lpstr>MAN</vt:lpstr>
      <vt:lpstr>SONET – Synchronous Optical Networks</vt:lpstr>
      <vt:lpstr>Metro Ethernet</vt:lpstr>
      <vt:lpstr>MAN Architecture</vt:lpstr>
      <vt:lpstr>Wide Area Network</vt:lpstr>
      <vt:lpstr>WAN Concepts</vt:lpstr>
      <vt:lpstr>Multiplexing</vt:lpstr>
      <vt:lpstr>Dedicated Links</vt:lpstr>
      <vt:lpstr>T-Carriers / E-Carriers</vt:lpstr>
      <vt:lpstr>Optical Carrier</vt:lpstr>
      <vt:lpstr>WAN Technologies </vt:lpstr>
      <vt:lpstr>CSU/DSU</vt:lpstr>
      <vt:lpstr>Switching</vt:lpstr>
      <vt:lpstr>Frame Relay</vt:lpstr>
      <vt:lpstr>Frame Relay - Virtual Circuits</vt:lpstr>
      <vt:lpstr>X.25</vt:lpstr>
      <vt:lpstr>ATM – Asynchronous Transfer Mode</vt:lpstr>
      <vt:lpstr>ATM - Quality of Service (QoS)</vt:lpstr>
      <vt:lpstr>ATM - Quality of Service (QoS)</vt:lpstr>
      <vt:lpstr>ATM - Quality of Service (QoS) Levels</vt:lpstr>
      <vt:lpstr>SDLC – Synchronous Data Link Control</vt:lpstr>
      <vt:lpstr>HDLC – High-level Data Link Control</vt:lpstr>
      <vt:lpstr>PPP – Point-to-Point Protocol</vt:lpstr>
      <vt:lpstr>HSSI – High-Speed Serial Interface</vt:lpstr>
      <vt:lpstr>Multiservice Access Technologies</vt:lpstr>
      <vt:lpstr>VoIP (Voice over IP)</vt:lpstr>
      <vt:lpstr>H.323 Gateway</vt:lpstr>
      <vt:lpstr>SIP – Session Initiation Protocol</vt:lpstr>
      <vt:lpstr>RTP - Real-time Transport Protocol</vt:lpstr>
      <vt:lpstr>SIP Architecture</vt:lpstr>
      <vt:lpstr>Remote Connectivity</vt:lpstr>
      <vt:lpstr>Dial-up connections</vt:lpstr>
      <vt:lpstr>ISDN – Integrated Services Digital Network</vt:lpstr>
      <vt:lpstr>ISDN – Services</vt:lpstr>
      <vt:lpstr>ISDN – Services</vt:lpstr>
      <vt:lpstr>DSL – Digital Subscriber Line</vt:lpstr>
      <vt:lpstr>DSL – flavors</vt:lpstr>
      <vt:lpstr>Cable Modems</vt:lpstr>
      <vt:lpstr>PPTP / L2TP</vt:lpstr>
      <vt:lpstr>IPSec</vt:lpstr>
      <vt:lpstr>TLS - Transport Layer Security VPN</vt:lpstr>
      <vt:lpstr>Authentication Protocols</vt:lpstr>
      <vt:lpstr>Wireless Networks</vt:lpstr>
      <vt:lpstr>Wireless Communication Techniques</vt:lpstr>
      <vt:lpstr>Spread Spectrum</vt:lpstr>
      <vt:lpstr>Spread Spectrum</vt:lpstr>
      <vt:lpstr>Orthogonal Frequency division Multiplexing (OFDM)</vt:lpstr>
      <vt:lpstr>WLAN Components</vt:lpstr>
      <vt:lpstr>802.11 Standard</vt:lpstr>
      <vt:lpstr>WEP Flaws</vt:lpstr>
      <vt:lpstr>WPA – Wi-Fi Protected Access</vt:lpstr>
      <vt:lpstr>802.11i – Wi-Fi Protected Access (WPA2)</vt:lpstr>
      <vt:lpstr>802.1X</vt:lpstr>
      <vt:lpstr>EAP Protocol use</vt:lpstr>
      <vt:lpstr>Wireless Standards</vt:lpstr>
      <vt:lpstr>Satellites</vt:lpstr>
      <vt:lpstr>Mobile Wireless</vt:lpstr>
      <vt:lpstr>Mobile Wireless</vt:lpstr>
      <vt:lpstr>Network Encryption</vt:lpstr>
      <vt:lpstr>Email Encryption Standards</vt:lpstr>
      <vt:lpstr>Internet Security</vt:lpstr>
      <vt:lpstr>Network Attacks</vt:lpstr>
      <vt:lpstr>Network Attacks</vt:lpstr>
      <vt:lpstr>Network Attacks</vt:lpstr>
      <vt:lpstr>Ransomware Attack</vt:lpstr>
      <vt:lpstr>DNS Amplification Attack</vt:lpstr>
      <vt:lpstr>DNS Hijacking </vt:lpstr>
      <vt:lpstr>Drive-by Download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CISSP</dc:title>
  <dc:creator>Karthikeyan Dhayalan</dc:creator>
  <cp:keywords>CISSP</cp:keywords>
  <cp:lastModifiedBy>Karthikeyan Dhayalan</cp:lastModifiedBy>
  <cp:revision>420</cp:revision>
  <dcterms:created xsi:type="dcterms:W3CDTF">2016-09-14T06:49:20Z</dcterms:created>
  <dcterms:modified xsi:type="dcterms:W3CDTF">2017-02-16T06:26:28Z</dcterms:modified>
</cp:coreProperties>
</file>